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</p:sldMasterIdLst>
  <p:notesMasterIdLst>
    <p:notesMasterId r:id="rId36"/>
  </p:notesMasterIdLst>
  <p:sldIdLst>
    <p:sldId id="258" r:id="rId3"/>
    <p:sldId id="311" r:id="rId4"/>
    <p:sldId id="327" r:id="rId5"/>
    <p:sldId id="325" r:id="rId6"/>
    <p:sldId id="323" r:id="rId7"/>
    <p:sldId id="266" r:id="rId8"/>
    <p:sldId id="317" r:id="rId9"/>
    <p:sldId id="335" r:id="rId10"/>
    <p:sldId id="284" r:id="rId11"/>
    <p:sldId id="273" r:id="rId12"/>
    <p:sldId id="318" r:id="rId13"/>
    <p:sldId id="256" r:id="rId14"/>
    <p:sldId id="267" r:id="rId15"/>
    <p:sldId id="269" r:id="rId16"/>
    <p:sldId id="329" r:id="rId17"/>
    <p:sldId id="330" r:id="rId18"/>
    <p:sldId id="309" r:id="rId19"/>
    <p:sldId id="301" r:id="rId20"/>
    <p:sldId id="331" r:id="rId21"/>
    <p:sldId id="332" r:id="rId22"/>
    <p:sldId id="304" r:id="rId23"/>
    <p:sldId id="333" r:id="rId24"/>
    <p:sldId id="334" r:id="rId25"/>
    <p:sldId id="305" r:id="rId26"/>
    <p:sldId id="306" r:id="rId27"/>
    <p:sldId id="270" r:id="rId28"/>
    <p:sldId id="279" r:id="rId29"/>
    <p:sldId id="307" r:id="rId30"/>
    <p:sldId id="308" r:id="rId31"/>
    <p:sldId id="319" r:id="rId32"/>
    <p:sldId id="320" r:id="rId33"/>
    <p:sldId id="291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UNAK SINGH RANA" initials="RSR" lastIdx="1" clrIdx="0">
    <p:extLst>
      <p:ext uri="{19B8F6BF-5375-455C-9EA6-DF929625EA0E}">
        <p15:presenceInfo xmlns:p15="http://schemas.microsoft.com/office/powerpoint/2012/main" userId="RAUNAK SINGH R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016CF"/>
    <a:srgbClr val="000000"/>
    <a:srgbClr val="FF9966"/>
    <a:srgbClr val="CCFFCC"/>
    <a:srgbClr val="FFCC00"/>
    <a:srgbClr val="A5E4F2"/>
    <a:srgbClr val="008000"/>
    <a:srgbClr val="66FFFF"/>
    <a:srgbClr val="FF99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949823-D17C-01B6-0D00-003A9D6BA5F7}" v="126" dt="2024-02-02T13:31:11.005"/>
    <p1510:client id="{F4EF50BF-7A66-8837-BB64-0E89CD9228D3}" v="417" dt="2024-02-02T14:42:14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C63D7-D5DD-4123-8A33-242D43C69A8C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46BB2-276D-40D5-9A96-8429F5A39A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774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Mass flow rate calculation, temperature, data,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6BB2-276D-40D5-9A96-8429F5A39AB5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4122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6BB2-276D-40D5-9A96-8429F5A39AB5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8109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AFD71-C229-ABE2-6DA8-8B8B8A578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9A36E-B51D-1936-F46C-4EC2C59AE4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85A20-C4E2-37AA-52D5-D86426A1F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DC1C7-27C6-D3A0-CE10-E1BB54099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6BB2-276D-40D5-9A96-8429F5A39AB5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6087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27195-9079-D65A-8E4E-364ED620C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EA0042-4110-FE4B-E439-65FC972DE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936DE0-109A-AACB-AF5A-A27538C0B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AFBBD-A95B-988C-C3AE-7A88357E9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6BB2-276D-40D5-9A96-8429F5A39AB5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3815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Bar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6BB2-276D-40D5-9A96-8429F5A39AB5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6569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Bar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6BB2-276D-40D5-9A96-8429F5A39AB5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9197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6BB2-276D-40D5-9A96-8429F5A39AB5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31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724C4-B885-C440-ED3B-81C9FA20C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0EFF79-E47C-B1E6-7C7C-AAABEEA66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437CF-D681-BEA9-8641-68DA90331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Bar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EC05D-690F-01B8-2442-1062CF463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6BB2-276D-40D5-9A96-8429F5A39AB5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87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6BA34-3EC1-3274-1B6F-3F263CD9F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0236B4-96F2-0613-6F76-0F44A2F76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7D852-392B-B8BA-8C1C-1928921AA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Bar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EDBC4-3185-4220-282C-CCB8D3C9F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6BB2-276D-40D5-9A96-8429F5A39AB5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06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B5FCD-FDD8-EC94-EF58-A78171B6E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FE52C-6F35-9114-F4DB-10E1633BEE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7E8539-4908-B3B8-A2FE-03115C7C6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Bar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ACAA7-E401-CD10-D3EF-D65527AC6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6BB2-276D-40D5-9A96-8429F5A39AB5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6073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3F076-1139-B578-02B1-14F590B84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7B7B9C-9F03-CCD6-7A57-3EA6F5D77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7A01A-BCEA-490D-87ED-CC423E464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Bar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9492D-23FE-3FD3-3C00-3A8955D94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6BB2-276D-40D5-9A96-8429F5A39AB5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5781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F546C-6C63-2571-A557-673AB49E8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E0D1A-04AE-EF7E-D3A1-BBBDAA799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D37C3-4BA1-94F2-DB33-A1C2FF274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Bar chart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A85EB-CEFB-1C91-90C0-A6BD6D077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46BB2-276D-40D5-9A96-8429F5A39AB5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220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23C43-4C4C-4079-85C9-25B8B32D8DA6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66C0-4D64-414F-86D3-346BCFC7C6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67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23C43-4C4C-4079-85C9-25B8B32D8DA6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66C0-4D64-414F-86D3-346BCFC7C6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88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23C43-4C4C-4079-85C9-25B8B32D8DA6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66C0-4D64-414F-86D3-346BCFC7C6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539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ABFCB-738F-4FB1-9737-995CA2B6C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18913-4D8F-4928-A93B-025D3C506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68AC0-F5EB-4358-B56C-109C03FB1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B753-0BE4-4366-944B-FF096FE3AEA9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6EE2F-EFEC-4953-9EB4-18761F3FA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1A87D-7FED-4186-90D7-96C85EB8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65E8-C477-4195-A9C8-AF7C2CE2C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7490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76CA6-6CE4-4FB9-8C9A-467A0A54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B4D47-5E26-4D8E-8883-95240FBB1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77B7C-614C-4C0D-B0EB-82B9027A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B753-0BE4-4366-944B-FF096FE3AEA9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AEFBF-327A-45F5-BCE2-918056559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556F0-D0D6-4EBE-95CB-C77DA054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65E8-C477-4195-A9C8-AF7C2CE2C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7641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192F-8E42-4BB2-8DB8-391BC40B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F77B3-6453-4C9F-B5EF-DE01491E1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171EA-A7DD-4645-B675-0FF97E6B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B753-0BE4-4366-944B-FF096FE3AEA9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04EDD-C2BD-4CF9-B60C-F30FB7876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B8961-DFCC-4560-88A0-65BCE67D7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65E8-C477-4195-A9C8-AF7C2CE2C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2111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9FB60-91EE-452C-9784-2474FFBF2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6629A-BA8F-4AB5-AE7F-E1921E15F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E289C-5CD1-426E-BAF4-352611FF0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C5F08-57CF-4561-BFF3-B61C6AFD4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B753-0BE4-4366-944B-FF096FE3AEA9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9951E-AD0C-43E0-AE34-DB7F548F9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7A89D-5DEF-437E-BD72-2F83A01B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65E8-C477-4195-A9C8-AF7C2CE2C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7442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382FA-CED7-4324-9CF1-8CCCAE89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78414-4FEF-47DD-98BA-A38B6281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00673-0053-4B0E-A52A-1D0AECD37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B0C8EC-D332-40AF-9347-BBB535B38D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8EA856-3B61-44A2-9B97-B2D523AE7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93D147-7C06-46C5-B4E8-79AFAF861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B753-0BE4-4366-944B-FF096FE3AEA9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6A023D-6C53-4DA3-A4DB-675EA6B9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3C1985-55EF-42EF-889A-3BF57F0C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65E8-C477-4195-A9C8-AF7C2CE2C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4030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EAA1-AA21-460E-B27E-8A46AE60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6155AE-AC33-4FEE-86E9-5E2FD927F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B753-0BE4-4366-944B-FF096FE3AEA9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0686AB-7519-447F-84D6-F21D22F7B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9337B-6000-41CE-938C-474E5769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65E8-C477-4195-A9C8-AF7C2CE2C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3519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052CA-0168-4199-91D5-957A0A08C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B753-0BE4-4366-944B-FF096FE3AEA9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6621F7-B3DB-49AC-AB36-7E045F096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72290-61AA-4DAA-8198-5ACC2C06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65E8-C477-4195-A9C8-AF7C2CE2C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8433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C17E-DAE7-4861-822F-EF4002D86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FB952-9EEB-4E7C-A78F-D766164C8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E3A59-067F-4EC7-8235-F5F3607D0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00FFC-B4B1-40AF-AE91-C52607FFB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B753-0BE4-4366-944B-FF096FE3AEA9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56C23-B2AE-4FFD-81E0-04972402F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DB93D-07C9-4B34-BA83-7D898918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65E8-C477-4195-A9C8-AF7C2CE2C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2257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23C43-4C4C-4079-85C9-25B8B32D8DA6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66C0-4D64-414F-86D3-346BCFC7C6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08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1E3B-E8C0-4224-9084-31AAA6EB9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DAFEB0-7896-48E1-9DB3-7E39E9A70C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549E2-37A7-4050-B229-63ED91F3B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86A3A-04FE-4084-B07C-3A93A1B7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B753-0BE4-4366-944B-FF096FE3AEA9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9E40D-D11D-45C1-9503-8AD899A49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140A3-D36E-4A2A-A54E-BE56E3732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65E8-C477-4195-A9C8-AF7C2CE2C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37991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2200F-7161-44D4-BAD9-F3A3C7B45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62A853-5F85-4284-BD99-643E973D2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42E98-22A1-428D-B0C6-74546EEF7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B753-0BE4-4366-944B-FF096FE3AEA9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BC1CD-6B95-4E8B-9EA1-19857D38F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12B71-5B56-4596-B262-936C5118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65E8-C477-4195-A9C8-AF7C2CE2C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4450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22D5A6-98EA-448D-9893-AC6D4092C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F2A72-9BAE-4EF6-891D-7AFB08AAB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BEB59-AC6B-4335-B606-EA0AD030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B753-0BE4-4366-944B-FF096FE3AEA9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FAAA0-26D2-4263-9F0C-D2A96D06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4DD6-AA6F-42A3-B996-F6EB83E6E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65E8-C477-4195-A9C8-AF7C2CE2C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192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23C43-4C4C-4079-85C9-25B8B32D8DA6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66C0-4D64-414F-86D3-346BCFC7C6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326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23C43-4C4C-4079-85C9-25B8B32D8DA6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66C0-4D64-414F-86D3-346BCFC7C6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367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23C43-4C4C-4079-85C9-25B8B32D8DA6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66C0-4D64-414F-86D3-346BCFC7C6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94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23C43-4C4C-4079-85C9-25B8B32D8DA6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66C0-4D64-414F-86D3-346BCFC7C6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975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23C43-4C4C-4079-85C9-25B8B32D8DA6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66C0-4D64-414F-86D3-346BCFC7C6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13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23C43-4C4C-4079-85C9-25B8B32D8DA6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66C0-4D64-414F-86D3-346BCFC7C6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410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23C43-4C4C-4079-85C9-25B8B32D8DA6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66C0-4D64-414F-86D3-346BCFC7C6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16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23C43-4C4C-4079-85C9-25B8B32D8DA6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166C0-4D64-414F-86D3-346BCFC7C6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227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AA7BCC-C9CB-480A-B1CD-C9646DE9E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55624-7AB1-416C-87BF-E2EBD7C56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522EC-967E-4FDE-B1B0-836BD8E08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2B753-0BE4-4366-944B-FF096FE3AEA9}" type="datetimeFigureOut">
              <a:rPr lang="en-IN" smtClean="0"/>
              <a:t>10-02-2024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C3366-AB9E-49E4-A3EF-2D181665E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60926-7512-4501-93E4-91A9E8BCE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465E8-C477-4195-A9C8-AF7C2CE2C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480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EC3D3AFE-E661-4E3D-9CB8-12F57A755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70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24" y="1770077"/>
            <a:ext cx="4388987" cy="4022061"/>
          </a:xfrm>
        </p:spPr>
        <p:txBody>
          <a:bodyPr>
            <a:normAutofit/>
          </a:bodyPr>
          <a:lstStyle/>
          <a:p>
            <a:pPr algn="ctr"/>
            <a:r>
              <a:rPr lang="en-US" sz="3100" dirty="0">
                <a:solidFill>
                  <a:srgbClr val="FFFFFF"/>
                </a:solidFill>
                <a:latin typeface="Times New Roman"/>
                <a:cs typeface="Times New Roman"/>
              </a:rPr>
              <a:t>Indian Power Stations O&amp;M Conference</a:t>
            </a:r>
            <a:br>
              <a:rPr lang="en-US" sz="3100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br>
              <a:rPr lang="en-US" sz="3100" dirty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3100" dirty="0">
                <a:solidFill>
                  <a:srgbClr val="FFFFFF"/>
                </a:solidFill>
                <a:latin typeface="Times New Roman"/>
                <a:cs typeface="Times New Roman"/>
              </a:rPr>
              <a:t>IPS 2024</a:t>
            </a:r>
            <a:br>
              <a:rPr lang="en-IN" sz="3100" dirty="0">
                <a:latin typeface="Times New Roman"/>
                <a:cs typeface="Times New Roman"/>
              </a:rPr>
            </a:br>
            <a:br>
              <a:rPr lang="en-IN" sz="3100" dirty="0">
                <a:latin typeface="Times New Roman"/>
                <a:cs typeface="Times New Roman"/>
              </a:rPr>
            </a:br>
            <a:br>
              <a:rPr lang="en-IN" sz="3100" dirty="0">
                <a:latin typeface="Times New Roman"/>
                <a:cs typeface="Times New Roman"/>
              </a:rPr>
            </a:br>
            <a:br>
              <a:rPr lang="en-IN" sz="3100" dirty="0">
                <a:latin typeface="Times New Roman"/>
                <a:cs typeface="Times New Roman"/>
              </a:rPr>
            </a:br>
            <a:r>
              <a:rPr lang="en-IN" sz="2400" dirty="0">
                <a:solidFill>
                  <a:srgbClr val="FFFFFF"/>
                </a:solidFill>
                <a:latin typeface="Times New Roman"/>
                <a:cs typeface="Times New Roman"/>
              </a:rPr>
              <a:t>                                                  </a:t>
            </a:r>
            <a:b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31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136" y="1065862"/>
            <a:ext cx="7363843" cy="4726276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IN" dirty="0">
                <a:solidFill>
                  <a:srgbClr val="FFFFFF"/>
                </a:solidFill>
                <a:latin typeface="Times New Roman"/>
                <a:cs typeface="Times New Roman"/>
              </a:rPr>
              <a:t>“</a:t>
            </a:r>
            <a:r>
              <a:rPr lang="en-IN" dirty="0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Quantum leaps in dry fly ash evacuation system to enhance dry fly ash evacuation capacity -       An NTPC Darlipali Experience</a:t>
            </a:r>
            <a:r>
              <a:rPr lang="en-IN" dirty="0">
                <a:solidFill>
                  <a:srgbClr val="FFFFFF"/>
                </a:solidFill>
                <a:latin typeface="Times New Roman"/>
                <a:cs typeface="Times New Roman"/>
              </a:rPr>
              <a:t>”</a:t>
            </a:r>
          </a:p>
          <a:p>
            <a:pPr marL="0" indent="0">
              <a:buNone/>
            </a:pPr>
            <a:endParaRPr lang="en-IN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sz="20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IN" dirty="0">
                <a:solidFill>
                  <a:srgbClr val="FFFFFF"/>
                </a:solidFill>
                <a:latin typeface="Times New Roman"/>
                <a:cs typeface="Times New Roman"/>
              </a:rPr>
              <a:t>Presenter:  Raunak Singh Rana</a:t>
            </a:r>
          </a:p>
          <a:p>
            <a:pPr marL="0" indent="0">
              <a:buNone/>
            </a:pPr>
            <a:endParaRPr lang="en-IN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IN" sz="2000" dirty="0">
                <a:solidFill>
                  <a:srgbClr val="FFFFFF"/>
                </a:solidFill>
                <a:latin typeface="Times New Roman"/>
                <a:cs typeface="Times New Roman"/>
              </a:rPr>
              <a:t>	Co-Authors: S. Suresh</a:t>
            </a:r>
          </a:p>
          <a:p>
            <a:pPr marL="0" indent="0">
              <a:buNone/>
            </a:pPr>
            <a:r>
              <a:rPr lang="en-IN" sz="2000" dirty="0">
                <a:solidFill>
                  <a:srgbClr val="FFFFFF"/>
                </a:solidFill>
                <a:latin typeface="Times New Roman"/>
                <a:cs typeface="Times New Roman"/>
              </a:rPr>
              <a:t>		      Gurpreet Singh </a:t>
            </a:r>
            <a:r>
              <a:rPr lang="en-IN"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Heer</a:t>
            </a:r>
            <a:endParaRPr lang="en-IN" sz="20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IN" sz="2000" dirty="0">
                <a:solidFill>
                  <a:srgbClr val="FFFFFF"/>
                </a:solidFill>
                <a:latin typeface="Times New Roman"/>
                <a:cs typeface="Times New Roman"/>
              </a:rPr>
              <a:t>	                     </a:t>
            </a:r>
            <a:r>
              <a:rPr lang="en-IN"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Lukesh</a:t>
            </a:r>
            <a:r>
              <a:rPr lang="en-IN" sz="2000" dirty="0">
                <a:solidFill>
                  <a:srgbClr val="FFFFFF"/>
                </a:solidFill>
                <a:latin typeface="Times New Roman"/>
                <a:cs typeface="Times New Roman"/>
              </a:rPr>
              <a:t> Kumar	            </a:t>
            </a:r>
          </a:p>
          <a:p>
            <a:pPr marL="0" indent="0">
              <a:buNone/>
            </a:pPr>
            <a:r>
              <a:rPr lang="en-IN" sz="2000" dirty="0">
                <a:solidFill>
                  <a:srgbClr val="FFFFFF"/>
                </a:solidFill>
                <a:latin typeface="Times New Roman"/>
                <a:cs typeface="Times New Roman"/>
              </a:rPr>
              <a:t>		            </a:t>
            </a:r>
          </a:p>
          <a:p>
            <a:pPr marL="0" indent="0">
              <a:buNone/>
            </a:pPr>
            <a:r>
              <a:rPr lang="en-IN" sz="1600" dirty="0">
                <a:solidFill>
                  <a:srgbClr val="FFFFFF"/>
                </a:solidFill>
                <a:latin typeface="Times New Roman"/>
                <a:cs typeface="Times New Roman"/>
              </a:rPr>
              <a:t>        </a:t>
            </a:r>
          </a:p>
        </p:txBody>
      </p:sp>
      <p:pic>
        <p:nvPicPr>
          <p:cNvPr id="7" name="Picture 6" descr="ntpc logo">
            <a:extLst>
              <a:ext uri="{FF2B5EF4-FFF2-40B4-BE49-F238E27FC236}">
                <a16:creationId xmlns:a16="http://schemas.microsoft.com/office/drawing/2014/main" id="{E1BBDFB1-1251-418C-958C-D85D0F74315D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D295AB-21F4-4BC4-9FD2-12469F1AA0FD}"/>
              </a:ext>
            </a:extLst>
          </p:cNvPr>
          <p:cNvGrpSpPr/>
          <p:nvPr/>
        </p:nvGrpSpPr>
        <p:grpSpPr>
          <a:xfrm>
            <a:off x="11048849" y="15734"/>
            <a:ext cx="1143130" cy="439368"/>
            <a:chOff x="9648982" y="184643"/>
            <a:chExt cx="1143130" cy="43936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F4EF58C-9625-4554-A110-714172CC5755}"/>
                </a:ext>
              </a:extLst>
            </p:cNvPr>
            <p:cNvSpPr/>
            <p:nvPr/>
          </p:nvSpPr>
          <p:spPr>
            <a:xfrm>
              <a:off x="9648982" y="184643"/>
              <a:ext cx="1143130" cy="439368"/>
            </a:xfrm>
            <a:prstGeom prst="roundRect">
              <a:avLst/>
            </a:prstGeom>
            <a:solidFill>
              <a:schemeClr val="tx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WordArt 2">
              <a:extLst>
                <a:ext uri="{FF2B5EF4-FFF2-40B4-BE49-F238E27FC236}">
                  <a16:creationId xmlns:a16="http://schemas.microsoft.com/office/drawing/2014/main" id="{71A8D7F7-8E2E-40D7-8B5F-4719C7081A7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9701204" y="226502"/>
              <a:ext cx="1038687" cy="34607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hi-IN" sz="3600" kern="10" spc="0">
                  <a:ln w="9525">
                    <a:solidFill>
                      <a:srgbClr val="0070C0"/>
                    </a:solidFill>
                    <a:round/>
                    <a:headEnd/>
                    <a:tailEnd/>
                  </a:ln>
                  <a:solidFill>
                    <a:srgbClr val="1A04BC"/>
                  </a:solidFill>
                  <a:effectLst/>
                  <a:latin typeface="Times New Roman" panose="02020603050405020304" pitchFamily="18" charset="0"/>
                </a:rPr>
                <a:t>दर्लीपाली</a:t>
              </a:r>
            </a:p>
            <a:p>
              <a:pPr algn="ctr" rtl="0">
                <a:buNone/>
              </a:pPr>
              <a:r>
                <a:rPr lang="en-IN" sz="3600" b="1" kern="10" spc="0">
                  <a:ln w="9525">
                    <a:solidFill>
                      <a:srgbClr val="0070C0"/>
                    </a:solidFill>
                    <a:round/>
                    <a:headEnd/>
                    <a:tailEnd/>
                  </a:ln>
                  <a:solidFill>
                    <a:srgbClr val="1A04BC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DARLIPALI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5686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E8BB3A2D-2707-434C-BC55-3D34292DFE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13753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4DED230-C132-490C-A45A-D3EE7FCC6874}"/>
              </a:ext>
            </a:extLst>
          </p:cNvPr>
          <p:cNvGrpSpPr/>
          <p:nvPr/>
        </p:nvGrpSpPr>
        <p:grpSpPr>
          <a:xfrm>
            <a:off x="320809" y="2365318"/>
            <a:ext cx="2092851" cy="2129943"/>
            <a:chOff x="13372308" y="-235249"/>
            <a:chExt cx="2567286" cy="247217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BC37ECF-7785-4378-8D85-306F40E4FA94}"/>
                </a:ext>
              </a:extLst>
            </p:cNvPr>
            <p:cNvSpPr/>
            <p:nvPr/>
          </p:nvSpPr>
          <p:spPr>
            <a:xfrm>
              <a:off x="13372308" y="-235249"/>
              <a:ext cx="2567286" cy="2472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B661BD-187B-4E5E-87F8-8FB9492A41A0}"/>
                </a:ext>
              </a:extLst>
            </p:cNvPr>
            <p:cNvSpPr txBox="1"/>
            <p:nvPr/>
          </p:nvSpPr>
          <p:spPr>
            <a:xfrm>
              <a:off x="13413763" y="336863"/>
              <a:ext cx="2525831" cy="13931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4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Repercussions of Poor Fly ash  Evacuation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 descr="ntpc logo">
            <a:extLst>
              <a:ext uri="{FF2B5EF4-FFF2-40B4-BE49-F238E27FC236}">
                <a16:creationId xmlns:a16="http://schemas.microsoft.com/office/drawing/2014/main" id="{0D9A714F-679E-45DB-BACB-28557C3BDEE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18076322-3D42-40FA-8A14-DEADF42C4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pic>
        <p:nvPicPr>
          <p:cNvPr id="3" name="Picture 2" descr="A graph with different colored cubes&#10;&#10;Description automatically generated">
            <a:extLst>
              <a:ext uri="{FF2B5EF4-FFF2-40B4-BE49-F238E27FC236}">
                <a16:creationId xmlns:a16="http://schemas.microsoft.com/office/drawing/2014/main" id="{D98AE7BC-E3B3-B55E-9CF9-906B143C5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908" y="1276350"/>
            <a:ext cx="7162800" cy="43053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352899-DD05-6129-F374-CF92E6666980}"/>
              </a:ext>
            </a:extLst>
          </p:cNvPr>
          <p:cNvCxnSpPr>
            <a:cxnSpLocks/>
          </p:cNvCxnSpPr>
          <p:nvPr/>
        </p:nvCxnSpPr>
        <p:spPr>
          <a:xfrm>
            <a:off x="2376528" y="3352680"/>
            <a:ext cx="218661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EB272F2-22E8-D0A4-7EEB-6FEC5DCE3C00}"/>
              </a:ext>
            </a:extLst>
          </p:cNvPr>
          <p:cNvSpPr txBox="1"/>
          <p:nvPr/>
        </p:nvSpPr>
        <p:spPr>
          <a:xfrm>
            <a:off x="926490" y="98212"/>
            <a:ext cx="99802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Ash Evacuation Challenges</a:t>
            </a:r>
            <a:endParaRPr lang="en-US" sz="2400" b="1" dirty="0">
              <a:solidFill>
                <a:schemeClr val="bg1"/>
              </a:solidFill>
              <a:latin typeface="Times New Roman"/>
              <a:ea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7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D03E71-EE20-E8E1-A6C1-715FC2235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C45BF21-5AC3-FD40-A81C-47DB11B92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A15C1F11-6F27-4476-CCC5-3B7978F1E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C277E7CD-E980-3757-64EA-947AC8FAAE0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FEE8E08-5BDF-C1C7-B440-BBB0997786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pic>
        <p:nvPicPr>
          <p:cNvPr id="3" name="Picture 2" descr="A diagram of a process&#10;&#10;Description automatically generated">
            <a:extLst>
              <a:ext uri="{FF2B5EF4-FFF2-40B4-BE49-F238E27FC236}">
                <a16:creationId xmlns:a16="http://schemas.microsoft.com/office/drawing/2014/main" id="{F510EE0F-54D3-D68B-93F3-479917180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37" y="789876"/>
            <a:ext cx="10204621" cy="528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8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C017A8-7852-4E60-8CAB-5D1DE966A53F}"/>
              </a:ext>
            </a:extLst>
          </p:cNvPr>
          <p:cNvGrpSpPr/>
          <p:nvPr/>
        </p:nvGrpSpPr>
        <p:grpSpPr>
          <a:xfrm>
            <a:off x="107672" y="80661"/>
            <a:ext cx="11976650" cy="6601844"/>
            <a:chOff x="134287" y="1915119"/>
            <a:chExt cx="9282203" cy="660184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2E6E710-3D83-4CA2-9E0E-677B792088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287" y="1915119"/>
              <a:ext cx="8968803" cy="624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B6A0C9-80A6-474E-94C3-6CDA05195025}"/>
                </a:ext>
              </a:extLst>
            </p:cNvPr>
            <p:cNvSpPr txBox="1"/>
            <p:nvPr/>
          </p:nvSpPr>
          <p:spPr>
            <a:xfrm>
              <a:off x="467545" y="8147631"/>
              <a:ext cx="2592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0" normalizeH="0" baseline="0" noProof="0">
                  <a:ln>
                    <a:noFill/>
                  </a:ln>
                  <a:solidFill>
                    <a:srgbClr val="F828D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Transport Air Compressor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BE7E59-48E7-4F3C-80AA-AF702D99F85B}"/>
                </a:ext>
              </a:extLst>
            </p:cNvPr>
            <p:cNvSpPr txBox="1"/>
            <p:nvPr/>
          </p:nvSpPr>
          <p:spPr>
            <a:xfrm>
              <a:off x="4804767" y="6050331"/>
              <a:ext cx="50405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LDG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1C3E05-D5B7-4B4E-A0E8-F42F3E9C5BF8}"/>
                </a:ext>
              </a:extLst>
            </p:cNvPr>
            <p:cNvSpPr txBox="1"/>
            <p:nvPr/>
          </p:nvSpPr>
          <p:spPr>
            <a:xfrm>
              <a:off x="4618688" y="2803358"/>
              <a:ext cx="12241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Bag Filters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65657B-7F7D-45CC-AD69-D3D5E32B84EC}"/>
                </a:ext>
              </a:extLst>
            </p:cNvPr>
            <p:cNvSpPr txBox="1"/>
            <p:nvPr/>
          </p:nvSpPr>
          <p:spPr>
            <a:xfrm>
              <a:off x="4741991" y="4526694"/>
              <a:ext cx="50405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UDG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C76CE5B-46B0-4760-86FA-72E91FCEF030}"/>
                </a:ext>
              </a:extLst>
            </p:cNvPr>
            <p:cNvCxnSpPr/>
            <p:nvPr/>
          </p:nvCxnSpPr>
          <p:spPr>
            <a:xfrm flipV="1">
              <a:off x="4427986" y="3042503"/>
              <a:ext cx="288032" cy="3619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CBF5C77-83BB-4A33-B7EE-2FAF806FFF26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4632385" y="6178647"/>
              <a:ext cx="172383" cy="17878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952D46-8ADA-4DED-AF2F-2C86A44AA76B}"/>
                </a:ext>
              </a:extLst>
            </p:cNvPr>
            <p:cNvSpPr txBox="1"/>
            <p:nvPr/>
          </p:nvSpPr>
          <p:spPr>
            <a:xfrm>
              <a:off x="5160149" y="4951224"/>
              <a:ext cx="980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Equalising valve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CF15725-A813-4AC4-94E6-EC69C306EF5F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5004668" y="5029253"/>
              <a:ext cx="155481" cy="168193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B6EFF-CE4C-4AC6-99AA-1E8182379DDC}"/>
                </a:ext>
              </a:extLst>
            </p:cNvPr>
            <p:cNvSpPr txBox="1"/>
            <p:nvPr/>
          </p:nvSpPr>
          <p:spPr>
            <a:xfrm>
              <a:off x="8125763" y="4414335"/>
              <a:ext cx="1290727" cy="32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BH Blower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97755F9-5C8F-43A6-9F7E-7AB284B613FB}"/>
                </a:ext>
              </a:extLst>
            </p:cNvPr>
            <p:cNvCxnSpPr/>
            <p:nvPr/>
          </p:nvCxnSpPr>
          <p:spPr>
            <a:xfrm>
              <a:off x="7596338" y="4218970"/>
              <a:ext cx="585657" cy="0"/>
            </a:xfrm>
            <a:prstGeom prst="line">
              <a:avLst/>
            </a:prstGeom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44288B-980F-472D-9208-4622CCD48F15}"/>
                </a:ext>
              </a:extLst>
            </p:cNvPr>
            <p:cNvSpPr txBox="1"/>
            <p:nvPr/>
          </p:nvSpPr>
          <p:spPr>
            <a:xfrm>
              <a:off x="6012162" y="6860002"/>
              <a:ext cx="1800201" cy="348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Instrument Air header</a:t>
              </a:r>
            </a:p>
          </p:txBody>
        </p:sp>
        <p:sp>
          <p:nvSpPr>
            <p:cNvPr id="19" name="Rounded Rectangle 28">
              <a:extLst>
                <a:ext uri="{FF2B5EF4-FFF2-40B4-BE49-F238E27FC236}">
                  <a16:creationId xmlns:a16="http://schemas.microsoft.com/office/drawing/2014/main" id="{2C65CD55-7543-4816-B076-2357C3A85D49}"/>
                </a:ext>
              </a:extLst>
            </p:cNvPr>
            <p:cNvSpPr/>
            <p:nvPr/>
          </p:nvSpPr>
          <p:spPr>
            <a:xfrm>
              <a:off x="8181996" y="4037975"/>
              <a:ext cx="494463" cy="361990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74CF1E-CE2C-4147-BDCC-0057003B2DD5}"/>
                </a:ext>
              </a:extLst>
            </p:cNvPr>
            <p:cNvSpPr txBox="1"/>
            <p:nvPr/>
          </p:nvSpPr>
          <p:spPr>
            <a:xfrm>
              <a:off x="1372869" y="5180079"/>
              <a:ext cx="212423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Air lock vessel (ALV)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B3ED340-BAF7-4649-8218-AF8AB55EE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1326" y="5348707"/>
              <a:ext cx="968398" cy="329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D5AD8BE-3004-4220-A6A7-993F646F2D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3502" y="4777502"/>
              <a:ext cx="161506" cy="78881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965CF4B-E684-42AC-B876-0747DC240858}"/>
                </a:ext>
              </a:extLst>
            </p:cNvPr>
            <p:cNvCxnSpPr/>
            <p:nvPr/>
          </p:nvCxnSpPr>
          <p:spPr>
            <a:xfrm flipV="1">
              <a:off x="5631421" y="2324791"/>
              <a:ext cx="576064" cy="108597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9973CF-D38C-49D8-92E3-01C635E2BED4}"/>
                </a:ext>
              </a:extLst>
            </p:cNvPr>
            <p:cNvSpPr txBox="1"/>
            <p:nvPr/>
          </p:nvSpPr>
          <p:spPr>
            <a:xfrm>
              <a:off x="5836358" y="2039512"/>
              <a:ext cx="129614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Ash Inlet Valve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670F9E3-7BF1-444D-83B7-AFFFAB9B916C}"/>
                </a:ext>
              </a:extLst>
            </p:cNvPr>
            <p:cNvCxnSpPr/>
            <p:nvPr/>
          </p:nvCxnSpPr>
          <p:spPr>
            <a:xfrm flipH="1">
              <a:off x="2805150" y="3645394"/>
              <a:ext cx="68139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8C6727F-0FD4-4A33-9BD9-DD47F6BD26B8}"/>
                </a:ext>
              </a:extLst>
            </p:cNvPr>
            <p:cNvSpPr txBox="1"/>
            <p:nvPr/>
          </p:nvSpPr>
          <p:spPr>
            <a:xfrm>
              <a:off x="1997904" y="3478720"/>
              <a:ext cx="93610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Venting Line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D1F2FF-0954-4C71-85F1-19F0E5025E07}"/>
                </a:ext>
              </a:extLst>
            </p:cNvPr>
            <p:cNvSpPr txBox="1"/>
            <p:nvPr/>
          </p:nvSpPr>
          <p:spPr>
            <a:xfrm>
              <a:off x="1869170" y="5600241"/>
              <a:ext cx="122413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00" b="1" i="0" u="none" strike="noStrike" kern="1200" cap="none" spc="0" normalizeH="0" baseline="0" noProof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Boosting Line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925DD14-579D-4DE3-9C37-7BDC38B3570C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flipH="1">
              <a:off x="2835686" y="5746435"/>
              <a:ext cx="257620" cy="284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2D1F65E-7587-421D-A253-F0E91AA031F9}"/>
              </a:ext>
            </a:extLst>
          </p:cNvPr>
          <p:cNvGrpSpPr/>
          <p:nvPr/>
        </p:nvGrpSpPr>
        <p:grpSpPr>
          <a:xfrm>
            <a:off x="771787" y="632460"/>
            <a:ext cx="6204877" cy="1527286"/>
            <a:chOff x="771787" y="632460"/>
            <a:chExt cx="6204877" cy="152728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D821EE4-78D3-451F-9D12-568ED3A523E1}"/>
                </a:ext>
              </a:extLst>
            </p:cNvPr>
            <p:cNvCxnSpPr>
              <a:cxnSpLocks/>
            </p:cNvCxnSpPr>
            <p:nvPr/>
          </p:nvCxnSpPr>
          <p:spPr>
            <a:xfrm>
              <a:off x="771787" y="2159746"/>
              <a:ext cx="1438275" cy="0"/>
            </a:xfrm>
            <a:prstGeom prst="line">
              <a:avLst/>
            </a:prstGeom>
            <a:ln w="44450"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DEF226D-023B-4131-B5AB-512810B4EC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9320" y="632460"/>
              <a:ext cx="0" cy="1527286"/>
            </a:xfrm>
            <a:prstGeom prst="line">
              <a:avLst/>
            </a:prstGeom>
            <a:ln w="44450"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CF2D9E1-AB2D-4C54-8541-DD8DBB66BC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6601" y="632460"/>
              <a:ext cx="4779322" cy="8135"/>
            </a:xfrm>
            <a:prstGeom prst="line">
              <a:avLst/>
            </a:prstGeom>
            <a:ln w="44450"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93FB63B-CBC6-44D2-96CF-C65C15C2DC86}"/>
                </a:ext>
              </a:extLst>
            </p:cNvPr>
            <p:cNvCxnSpPr>
              <a:cxnSpLocks/>
            </p:cNvCxnSpPr>
            <p:nvPr/>
          </p:nvCxnSpPr>
          <p:spPr>
            <a:xfrm>
              <a:off x="6945923" y="649156"/>
              <a:ext cx="0" cy="992075"/>
            </a:xfrm>
            <a:prstGeom prst="line">
              <a:avLst/>
            </a:prstGeom>
            <a:ln w="44450"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7CD2068-68AB-4ECC-BB74-89FC365BDE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3813" y="1638541"/>
              <a:ext cx="1082851" cy="13576"/>
            </a:xfrm>
            <a:prstGeom prst="line">
              <a:avLst/>
            </a:prstGeom>
            <a:ln w="44450"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1A49219-9067-4B45-8596-A0680BFA7078}"/>
              </a:ext>
            </a:extLst>
          </p:cNvPr>
          <p:cNvSpPr/>
          <p:nvPr/>
        </p:nvSpPr>
        <p:spPr>
          <a:xfrm>
            <a:off x="4956464" y="2157845"/>
            <a:ext cx="1115291" cy="707676"/>
          </a:xfrm>
          <a:custGeom>
            <a:avLst/>
            <a:gdLst>
              <a:gd name="connsiteX0" fmla="*/ 415636 w 1115291"/>
              <a:gd name="connsiteY0" fmla="*/ 703119 h 707676"/>
              <a:gd name="connsiteX1" fmla="*/ 322118 w 1115291"/>
              <a:gd name="connsiteY1" fmla="*/ 696191 h 707676"/>
              <a:gd name="connsiteX2" fmla="*/ 294409 w 1115291"/>
              <a:gd name="connsiteY2" fmla="*/ 689264 h 707676"/>
              <a:gd name="connsiteX3" fmla="*/ 270163 w 1115291"/>
              <a:gd name="connsiteY3" fmla="*/ 685800 h 707676"/>
              <a:gd name="connsiteX4" fmla="*/ 207818 w 1115291"/>
              <a:gd name="connsiteY4" fmla="*/ 689264 h 707676"/>
              <a:gd name="connsiteX5" fmla="*/ 197427 w 1115291"/>
              <a:gd name="connsiteY5" fmla="*/ 682337 h 707676"/>
              <a:gd name="connsiteX6" fmla="*/ 187036 w 1115291"/>
              <a:gd name="connsiteY6" fmla="*/ 647700 h 707676"/>
              <a:gd name="connsiteX7" fmla="*/ 180109 w 1115291"/>
              <a:gd name="connsiteY7" fmla="*/ 623455 h 707676"/>
              <a:gd name="connsiteX8" fmla="*/ 173181 w 1115291"/>
              <a:gd name="connsiteY8" fmla="*/ 592282 h 707676"/>
              <a:gd name="connsiteX9" fmla="*/ 166254 w 1115291"/>
              <a:gd name="connsiteY9" fmla="*/ 571500 h 707676"/>
              <a:gd name="connsiteX10" fmla="*/ 155863 w 1115291"/>
              <a:gd name="connsiteY10" fmla="*/ 547255 h 707676"/>
              <a:gd name="connsiteX11" fmla="*/ 148936 w 1115291"/>
              <a:gd name="connsiteY11" fmla="*/ 526473 h 707676"/>
              <a:gd name="connsiteX12" fmla="*/ 145472 w 1115291"/>
              <a:gd name="connsiteY12" fmla="*/ 509155 h 707676"/>
              <a:gd name="connsiteX13" fmla="*/ 138545 w 1115291"/>
              <a:gd name="connsiteY13" fmla="*/ 498764 h 707676"/>
              <a:gd name="connsiteX14" fmla="*/ 131618 w 1115291"/>
              <a:gd name="connsiteY14" fmla="*/ 477982 h 707676"/>
              <a:gd name="connsiteX15" fmla="*/ 121227 w 1115291"/>
              <a:gd name="connsiteY15" fmla="*/ 457200 h 707676"/>
              <a:gd name="connsiteX16" fmla="*/ 117763 w 1115291"/>
              <a:gd name="connsiteY16" fmla="*/ 432955 h 707676"/>
              <a:gd name="connsiteX17" fmla="*/ 110836 w 1115291"/>
              <a:gd name="connsiteY17" fmla="*/ 419100 h 707676"/>
              <a:gd name="connsiteX18" fmla="*/ 107372 w 1115291"/>
              <a:gd name="connsiteY18" fmla="*/ 401782 h 707676"/>
              <a:gd name="connsiteX19" fmla="*/ 103909 w 1115291"/>
              <a:gd name="connsiteY19" fmla="*/ 391391 h 707676"/>
              <a:gd name="connsiteX20" fmla="*/ 100445 w 1115291"/>
              <a:gd name="connsiteY20" fmla="*/ 370610 h 707676"/>
              <a:gd name="connsiteX21" fmla="*/ 96981 w 1115291"/>
              <a:gd name="connsiteY21" fmla="*/ 360219 h 707676"/>
              <a:gd name="connsiteX22" fmla="*/ 93518 w 1115291"/>
              <a:gd name="connsiteY22" fmla="*/ 342900 h 707676"/>
              <a:gd name="connsiteX23" fmla="*/ 86591 w 1115291"/>
              <a:gd name="connsiteY23" fmla="*/ 325582 h 707676"/>
              <a:gd name="connsiteX24" fmla="*/ 76200 w 1115291"/>
              <a:gd name="connsiteY24" fmla="*/ 294410 h 707676"/>
              <a:gd name="connsiteX25" fmla="*/ 65809 w 1115291"/>
              <a:gd name="connsiteY25" fmla="*/ 252846 h 707676"/>
              <a:gd name="connsiteX26" fmla="*/ 55418 w 1115291"/>
              <a:gd name="connsiteY26" fmla="*/ 207819 h 707676"/>
              <a:gd name="connsiteX27" fmla="*/ 48491 w 1115291"/>
              <a:gd name="connsiteY27" fmla="*/ 190500 h 707676"/>
              <a:gd name="connsiteX28" fmla="*/ 41563 w 1115291"/>
              <a:gd name="connsiteY28" fmla="*/ 155864 h 707676"/>
              <a:gd name="connsiteX29" fmla="*/ 38100 w 1115291"/>
              <a:gd name="connsiteY29" fmla="*/ 142010 h 707676"/>
              <a:gd name="connsiteX30" fmla="*/ 31172 w 1115291"/>
              <a:gd name="connsiteY30" fmla="*/ 128155 h 707676"/>
              <a:gd name="connsiteX31" fmla="*/ 20781 w 1115291"/>
              <a:gd name="connsiteY31" fmla="*/ 103910 h 707676"/>
              <a:gd name="connsiteX32" fmla="*/ 10391 w 1115291"/>
              <a:gd name="connsiteY32" fmla="*/ 69273 h 707676"/>
              <a:gd name="connsiteX33" fmla="*/ 3463 w 1115291"/>
              <a:gd name="connsiteY33" fmla="*/ 62346 h 707676"/>
              <a:gd name="connsiteX34" fmla="*/ 0 w 1115291"/>
              <a:gd name="connsiteY34" fmla="*/ 45028 h 707676"/>
              <a:gd name="connsiteX35" fmla="*/ 107372 w 1115291"/>
              <a:gd name="connsiteY35" fmla="*/ 27710 h 707676"/>
              <a:gd name="connsiteX36" fmla="*/ 162791 w 1115291"/>
              <a:gd name="connsiteY36" fmla="*/ 31173 h 707676"/>
              <a:gd name="connsiteX37" fmla="*/ 259772 w 1115291"/>
              <a:gd name="connsiteY37" fmla="*/ 41564 h 707676"/>
              <a:gd name="connsiteX38" fmla="*/ 308263 w 1115291"/>
              <a:gd name="connsiteY38" fmla="*/ 48491 h 707676"/>
              <a:gd name="connsiteX39" fmla="*/ 367145 w 1115291"/>
              <a:gd name="connsiteY39" fmla="*/ 55419 h 707676"/>
              <a:gd name="connsiteX40" fmla="*/ 592281 w 1115291"/>
              <a:gd name="connsiteY40" fmla="*/ 51955 h 707676"/>
              <a:gd name="connsiteX41" fmla="*/ 665018 w 1115291"/>
              <a:gd name="connsiteY41" fmla="*/ 38100 h 707676"/>
              <a:gd name="connsiteX42" fmla="*/ 713509 w 1115291"/>
              <a:gd name="connsiteY42" fmla="*/ 27710 h 707676"/>
              <a:gd name="connsiteX43" fmla="*/ 751609 w 1115291"/>
              <a:gd name="connsiteY43" fmla="*/ 20782 h 707676"/>
              <a:gd name="connsiteX44" fmla="*/ 800100 w 1115291"/>
              <a:gd name="connsiteY44" fmla="*/ 10391 h 707676"/>
              <a:gd name="connsiteX45" fmla="*/ 855518 w 1115291"/>
              <a:gd name="connsiteY45" fmla="*/ 6928 h 707676"/>
              <a:gd name="connsiteX46" fmla="*/ 969818 w 1115291"/>
              <a:gd name="connsiteY46" fmla="*/ 0 h 707676"/>
              <a:gd name="connsiteX47" fmla="*/ 1014845 w 1115291"/>
              <a:gd name="connsiteY47" fmla="*/ 3464 h 707676"/>
              <a:gd name="connsiteX48" fmla="*/ 1049481 w 1115291"/>
              <a:gd name="connsiteY48" fmla="*/ 10391 h 707676"/>
              <a:gd name="connsiteX49" fmla="*/ 1059872 w 1115291"/>
              <a:gd name="connsiteY49" fmla="*/ 13855 h 707676"/>
              <a:gd name="connsiteX50" fmla="*/ 1084118 w 1115291"/>
              <a:gd name="connsiteY50" fmla="*/ 17319 h 707676"/>
              <a:gd name="connsiteX51" fmla="*/ 1094509 w 1115291"/>
              <a:gd name="connsiteY51" fmla="*/ 24246 h 707676"/>
              <a:gd name="connsiteX52" fmla="*/ 1101436 w 1115291"/>
              <a:gd name="connsiteY52" fmla="*/ 34637 h 707676"/>
              <a:gd name="connsiteX53" fmla="*/ 1111827 w 1115291"/>
              <a:gd name="connsiteY53" fmla="*/ 38100 h 707676"/>
              <a:gd name="connsiteX54" fmla="*/ 1115291 w 1115291"/>
              <a:gd name="connsiteY54" fmla="*/ 55419 h 707676"/>
              <a:gd name="connsiteX55" fmla="*/ 1111827 w 1115291"/>
              <a:gd name="connsiteY55" fmla="*/ 65810 h 707676"/>
              <a:gd name="connsiteX56" fmla="*/ 1101436 w 1115291"/>
              <a:gd name="connsiteY56" fmla="*/ 90055 h 707676"/>
              <a:gd name="connsiteX57" fmla="*/ 1091045 w 1115291"/>
              <a:gd name="connsiteY57" fmla="*/ 114300 h 707676"/>
              <a:gd name="connsiteX58" fmla="*/ 1084118 w 1115291"/>
              <a:gd name="connsiteY58" fmla="*/ 148937 h 707676"/>
              <a:gd name="connsiteX59" fmla="*/ 1077191 w 1115291"/>
              <a:gd name="connsiteY59" fmla="*/ 183573 h 707676"/>
              <a:gd name="connsiteX60" fmla="*/ 1073727 w 1115291"/>
              <a:gd name="connsiteY60" fmla="*/ 200891 h 707676"/>
              <a:gd name="connsiteX61" fmla="*/ 1066800 w 1115291"/>
              <a:gd name="connsiteY61" fmla="*/ 218210 h 707676"/>
              <a:gd name="connsiteX62" fmla="*/ 1059872 w 1115291"/>
              <a:gd name="connsiteY62" fmla="*/ 242455 h 707676"/>
              <a:gd name="connsiteX63" fmla="*/ 1049481 w 1115291"/>
              <a:gd name="connsiteY63" fmla="*/ 259773 h 707676"/>
              <a:gd name="connsiteX64" fmla="*/ 1042554 w 1115291"/>
              <a:gd name="connsiteY64" fmla="*/ 280555 h 707676"/>
              <a:gd name="connsiteX65" fmla="*/ 1032163 w 1115291"/>
              <a:gd name="connsiteY65" fmla="*/ 311728 h 707676"/>
              <a:gd name="connsiteX66" fmla="*/ 1028700 w 1115291"/>
              <a:gd name="connsiteY66" fmla="*/ 342900 h 707676"/>
              <a:gd name="connsiteX67" fmla="*/ 1014845 w 1115291"/>
              <a:gd name="connsiteY67" fmla="*/ 360219 h 707676"/>
              <a:gd name="connsiteX68" fmla="*/ 997527 w 1115291"/>
              <a:gd name="connsiteY68" fmla="*/ 384464 h 707676"/>
              <a:gd name="connsiteX69" fmla="*/ 966354 w 1115291"/>
              <a:gd name="connsiteY69" fmla="*/ 419100 h 707676"/>
              <a:gd name="connsiteX70" fmla="*/ 962891 w 1115291"/>
              <a:gd name="connsiteY70" fmla="*/ 429491 h 707676"/>
              <a:gd name="connsiteX71" fmla="*/ 949036 w 1115291"/>
              <a:gd name="connsiteY71" fmla="*/ 464128 h 707676"/>
              <a:gd name="connsiteX72" fmla="*/ 945572 w 1115291"/>
              <a:gd name="connsiteY72" fmla="*/ 477982 h 707676"/>
              <a:gd name="connsiteX73" fmla="*/ 924791 w 1115291"/>
              <a:gd name="connsiteY73" fmla="*/ 512619 h 707676"/>
              <a:gd name="connsiteX74" fmla="*/ 914400 w 1115291"/>
              <a:gd name="connsiteY74" fmla="*/ 540328 h 707676"/>
              <a:gd name="connsiteX75" fmla="*/ 897081 w 1115291"/>
              <a:gd name="connsiteY75" fmla="*/ 571500 h 707676"/>
              <a:gd name="connsiteX76" fmla="*/ 893618 w 1115291"/>
              <a:gd name="connsiteY76" fmla="*/ 581891 h 707676"/>
              <a:gd name="connsiteX77" fmla="*/ 883227 w 1115291"/>
              <a:gd name="connsiteY77" fmla="*/ 599210 h 707676"/>
              <a:gd name="connsiteX78" fmla="*/ 876300 w 1115291"/>
              <a:gd name="connsiteY78" fmla="*/ 616528 h 707676"/>
              <a:gd name="connsiteX79" fmla="*/ 869372 w 1115291"/>
              <a:gd name="connsiteY79" fmla="*/ 623455 h 707676"/>
              <a:gd name="connsiteX80" fmla="*/ 855518 w 1115291"/>
              <a:gd name="connsiteY80" fmla="*/ 651164 h 707676"/>
              <a:gd name="connsiteX81" fmla="*/ 845127 w 1115291"/>
              <a:gd name="connsiteY81" fmla="*/ 678873 h 707676"/>
              <a:gd name="connsiteX82" fmla="*/ 768927 w 1115291"/>
              <a:gd name="connsiteY82" fmla="*/ 689264 h 707676"/>
              <a:gd name="connsiteX83" fmla="*/ 723900 w 1115291"/>
              <a:gd name="connsiteY83" fmla="*/ 689264 h 707676"/>
              <a:gd name="connsiteX84" fmla="*/ 716972 w 1115291"/>
              <a:gd name="connsiteY84" fmla="*/ 682337 h 707676"/>
              <a:gd name="connsiteX85" fmla="*/ 713509 w 1115291"/>
              <a:gd name="connsiteY85" fmla="*/ 651164 h 707676"/>
              <a:gd name="connsiteX86" fmla="*/ 706581 w 1115291"/>
              <a:gd name="connsiteY86" fmla="*/ 640773 h 707676"/>
              <a:gd name="connsiteX87" fmla="*/ 699654 w 1115291"/>
              <a:gd name="connsiteY87" fmla="*/ 623455 h 707676"/>
              <a:gd name="connsiteX88" fmla="*/ 696191 w 1115291"/>
              <a:gd name="connsiteY88" fmla="*/ 613064 h 707676"/>
              <a:gd name="connsiteX89" fmla="*/ 682336 w 1115291"/>
              <a:gd name="connsiteY89" fmla="*/ 595746 h 707676"/>
              <a:gd name="connsiteX90" fmla="*/ 678872 w 1115291"/>
              <a:gd name="connsiteY90" fmla="*/ 585355 h 707676"/>
              <a:gd name="connsiteX91" fmla="*/ 668481 w 1115291"/>
              <a:gd name="connsiteY91" fmla="*/ 571500 h 707676"/>
              <a:gd name="connsiteX92" fmla="*/ 661554 w 1115291"/>
              <a:gd name="connsiteY92" fmla="*/ 561110 h 707676"/>
              <a:gd name="connsiteX93" fmla="*/ 644236 w 1115291"/>
              <a:gd name="connsiteY93" fmla="*/ 533400 h 707676"/>
              <a:gd name="connsiteX94" fmla="*/ 633845 w 1115291"/>
              <a:gd name="connsiteY94" fmla="*/ 491837 h 707676"/>
              <a:gd name="connsiteX95" fmla="*/ 616527 w 1115291"/>
              <a:gd name="connsiteY95" fmla="*/ 471055 h 707676"/>
              <a:gd name="connsiteX96" fmla="*/ 606136 w 1115291"/>
              <a:gd name="connsiteY96" fmla="*/ 443346 h 707676"/>
              <a:gd name="connsiteX97" fmla="*/ 585354 w 1115291"/>
              <a:gd name="connsiteY97" fmla="*/ 426028 h 707676"/>
              <a:gd name="connsiteX98" fmla="*/ 543791 w 1115291"/>
              <a:gd name="connsiteY98" fmla="*/ 367146 h 707676"/>
              <a:gd name="connsiteX99" fmla="*/ 533400 w 1115291"/>
              <a:gd name="connsiteY99" fmla="*/ 360219 h 707676"/>
              <a:gd name="connsiteX100" fmla="*/ 523009 w 1115291"/>
              <a:gd name="connsiteY100" fmla="*/ 377537 h 707676"/>
              <a:gd name="connsiteX101" fmla="*/ 509154 w 1115291"/>
              <a:gd name="connsiteY101" fmla="*/ 394855 h 707676"/>
              <a:gd name="connsiteX102" fmla="*/ 498763 w 1115291"/>
              <a:gd name="connsiteY102" fmla="*/ 412173 h 707676"/>
              <a:gd name="connsiteX103" fmla="*/ 481445 w 1115291"/>
              <a:gd name="connsiteY103" fmla="*/ 439882 h 707676"/>
              <a:gd name="connsiteX104" fmla="*/ 460663 w 1115291"/>
              <a:gd name="connsiteY104" fmla="*/ 467591 h 707676"/>
              <a:gd name="connsiteX105" fmla="*/ 446809 w 1115291"/>
              <a:gd name="connsiteY105" fmla="*/ 505691 h 707676"/>
              <a:gd name="connsiteX106" fmla="*/ 439881 w 1115291"/>
              <a:gd name="connsiteY106" fmla="*/ 516082 h 707676"/>
              <a:gd name="connsiteX107" fmla="*/ 432954 w 1115291"/>
              <a:gd name="connsiteY107" fmla="*/ 543791 h 707676"/>
              <a:gd name="connsiteX108" fmla="*/ 426027 w 1115291"/>
              <a:gd name="connsiteY108" fmla="*/ 561110 h 707676"/>
              <a:gd name="connsiteX109" fmla="*/ 422563 w 1115291"/>
              <a:gd name="connsiteY109" fmla="*/ 578428 h 707676"/>
              <a:gd name="connsiteX110" fmla="*/ 419100 w 1115291"/>
              <a:gd name="connsiteY110" fmla="*/ 588819 h 707676"/>
              <a:gd name="connsiteX111" fmla="*/ 415636 w 1115291"/>
              <a:gd name="connsiteY111" fmla="*/ 602673 h 707676"/>
              <a:gd name="connsiteX112" fmla="*/ 408709 w 1115291"/>
              <a:gd name="connsiteY112" fmla="*/ 623455 h 707676"/>
              <a:gd name="connsiteX113" fmla="*/ 415636 w 1115291"/>
              <a:gd name="connsiteY113" fmla="*/ 703119 h 70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1115291" h="707676">
                <a:moveTo>
                  <a:pt x="415636" y="703119"/>
                </a:moveTo>
                <a:cubicBezTo>
                  <a:pt x="401204" y="715242"/>
                  <a:pt x="353174" y="699740"/>
                  <a:pt x="322118" y="696191"/>
                </a:cubicBezTo>
                <a:cubicBezTo>
                  <a:pt x="312659" y="695110"/>
                  <a:pt x="303745" y="691131"/>
                  <a:pt x="294409" y="689264"/>
                </a:cubicBezTo>
                <a:cubicBezTo>
                  <a:pt x="286403" y="687663"/>
                  <a:pt x="278245" y="686955"/>
                  <a:pt x="270163" y="685800"/>
                </a:cubicBezTo>
                <a:cubicBezTo>
                  <a:pt x="249381" y="686955"/>
                  <a:pt x="228608" y="690254"/>
                  <a:pt x="207818" y="689264"/>
                </a:cubicBezTo>
                <a:cubicBezTo>
                  <a:pt x="203660" y="689066"/>
                  <a:pt x="199847" y="685724"/>
                  <a:pt x="197427" y="682337"/>
                </a:cubicBezTo>
                <a:cubicBezTo>
                  <a:pt x="190268" y="672314"/>
                  <a:pt x="189869" y="659031"/>
                  <a:pt x="187036" y="647700"/>
                </a:cubicBezTo>
                <a:cubicBezTo>
                  <a:pt x="184997" y="639546"/>
                  <a:pt x="182148" y="631609"/>
                  <a:pt x="180109" y="623455"/>
                </a:cubicBezTo>
                <a:cubicBezTo>
                  <a:pt x="177527" y="613128"/>
                  <a:pt x="175924" y="602567"/>
                  <a:pt x="173181" y="592282"/>
                </a:cubicBezTo>
                <a:cubicBezTo>
                  <a:pt x="171300" y="585227"/>
                  <a:pt x="168175" y="578545"/>
                  <a:pt x="166254" y="571500"/>
                </a:cubicBezTo>
                <a:cubicBezTo>
                  <a:pt x="160099" y="548928"/>
                  <a:pt x="168092" y="559483"/>
                  <a:pt x="155863" y="547255"/>
                </a:cubicBezTo>
                <a:cubicBezTo>
                  <a:pt x="153554" y="540328"/>
                  <a:pt x="150857" y="533518"/>
                  <a:pt x="148936" y="526473"/>
                </a:cubicBezTo>
                <a:cubicBezTo>
                  <a:pt x="147387" y="520793"/>
                  <a:pt x="147539" y="514667"/>
                  <a:pt x="145472" y="509155"/>
                </a:cubicBezTo>
                <a:cubicBezTo>
                  <a:pt x="144010" y="505257"/>
                  <a:pt x="140236" y="502568"/>
                  <a:pt x="138545" y="498764"/>
                </a:cubicBezTo>
                <a:cubicBezTo>
                  <a:pt x="135579" y="492091"/>
                  <a:pt x="134884" y="484513"/>
                  <a:pt x="131618" y="477982"/>
                </a:cubicBezTo>
                <a:lnTo>
                  <a:pt x="121227" y="457200"/>
                </a:lnTo>
                <a:cubicBezTo>
                  <a:pt x="120072" y="449118"/>
                  <a:pt x="119911" y="440831"/>
                  <a:pt x="117763" y="432955"/>
                </a:cubicBezTo>
                <a:cubicBezTo>
                  <a:pt x="116404" y="427974"/>
                  <a:pt x="112469" y="423998"/>
                  <a:pt x="110836" y="419100"/>
                </a:cubicBezTo>
                <a:cubicBezTo>
                  <a:pt x="108974" y="413515"/>
                  <a:pt x="108800" y="407493"/>
                  <a:pt x="107372" y="401782"/>
                </a:cubicBezTo>
                <a:cubicBezTo>
                  <a:pt x="106487" y="398240"/>
                  <a:pt x="104701" y="394955"/>
                  <a:pt x="103909" y="391391"/>
                </a:cubicBezTo>
                <a:cubicBezTo>
                  <a:pt x="102386" y="384536"/>
                  <a:pt x="101969" y="377465"/>
                  <a:pt x="100445" y="370610"/>
                </a:cubicBezTo>
                <a:cubicBezTo>
                  <a:pt x="99653" y="367046"/>
                  <a:pt x="97866" y="363761"/>
                  <a:pt x="96981" y="360219"/>
                </a:cubicBezTo>
                <a:cubicBezTo>
                  <a:pt x="95553" y="354507"/>
                  <a:pt x="95210" y="348539"/>
                  <a:pt x="93518" y="342900"/>
                </a:cubicBezTo>
                <a:cubicBezTo>
                  <a:pt x="91732" y="336945"/>
                  <a:pt x="88557" y="331480"/>
                  <a:pt x="86591" y="325582"/>
                </a:cubicBezTo>
                <a:cubicBezTo>
                  <a:pt x="71676" y="280839"/>
                  <a:pt x="97881" y="348615"/>
                  <a:pt x="76200" y="294410"/>
                </a:cubicBezTo>
                <a:cubicBezTo>
                  <a:pt x="69022" y="251345"/>
                  <a:pt x="77570" y="295970"/>
                  <a:pt x="65809" y="252846"/>
                </a:cubicBezTo>
                <a:cubicBezTo>
                  <a:pt x="61029" y="235320"/>
                  <a:pt x="62881" y="226478"/>
                  <a:pt x="55418" y="207819"/>
                </a:cubicBezTo>
                <a:cubicBezTo>
                  <a:pt x="53109" y="202046"/>
                  <a:pt x="50093" y="196508"/>
                  <a:pt x="48491" y="190500"/>
                </a:cubicBezTo>
                <a:cubicBezTo>
                  <a:pt x="45457" y="179124"/>
                  <a:pt x="44030" y="167377"/>
                  <a:pt x="41563" y="155864"/>
                </a:cubicBezTo>
                <a:cubicBezTo>
                  <a:pt x="40566" y="151210"/>
                  <a:pt x="39771" y="146467"/>
                  <a:pt x="38100" y="142010"/>
                </a:cubicBezTo>
                <a:cubicBezTo>
                  <a:pt x="36287" y="137175"/>
                  <a:pt x="33309" y="132856"/>
                  <a:pt x="31172" y="128155"/>
                </a:cubicBezTo>
                <a:cubicBezTo>
                  <a:pt x="27533" y="120151"/>
                  <a:pt x="23786" y="112173"/>
                  <a:pt x="20781" y="103910"/>
                </a:cubicBezTo>
                <a:cubicBezTo>
                  <a:pt x="14151" y="85677"/>
                  <a:pt x="20965" y="90421"/>
                  <a:pt x="10391" y="69273"/>
                </a:cubicBezTo>
                <a:cubicBezTo>
                  <a:pt x="8931" y="66352"/>
                  <a:pt x="5772" y="64655"/>
                  <a:pt x="3463" y="62346"/>
                </a:cubicBezTo>
                <a:cubicBezTo>
                  <a:pt x="2309" y="56573"/>
                  <a:pt x="0" y="50915"/>
                  <a:pt x="0" y="45028"/>
                </a:cubicBezTo>
                <a:cubicBezTo>
                  <a:pt x="0" y="-10109"/>
                  <a:pt x="41642" y="24852"/>
                  <a:pt x="107372" y="27710"/>
                </a:cubicBezTo>
                <a:cubicBezTo>
                  <a:pt x="125864" y="28514"/>
                  <a:pt x="144318" y="30019"/>
                  <a:pt x="162791" y="31173"/>
                </a:cubicBezTo>
                <a:cubicBezTo>
                  <a:pt x="267821" y="47331"/>
                  <a:pt x="143693" y="29556"/>
                  <a:pt x="259772" y="41564"/>
                </a:cubicBezTo>
                <a:cubicBezTo>
                  <a:pt x="276013" y="43244"/>
                  <a:pt x="292070" y="46401"/>
                  <a:pt x="308263" y="48491"/>
                </a:cubicBezTo>
                <a:cubicBezTo>
                  <a:pt x="327863" y="51020"/>
                  <a:pt x="347518" y="53110"/>
                  <a:pt x="367145" y="55419"/>
                </a:cubicBezTo>
                <a:lnTo>
                  <a:pt x="592281" y="51955"/>
                </a:lnTo>
                <a:cubicBezTo>
                  <a:pt x="616921" y="50522"/>
                  <a:pt x="640816" y="42940"/>
                  <a:pt x="665018" y="38100"/>
                </a:cubicBezTo>
                <a:cubicBezTo>
                  <a:pt x="681228" y="34858"/>
                  <a:pt x="697299" y="30952"/>
                  <a:pt x="713509" y="27710"/>
                </a:cubicBezTo>
                <a:cubicBezTo>
                  <a:pt x="726167" y="25179"/>
                  <a:pt x="738951" y="23314"/>
                  <a:pt x="751609" y="20782"/>
                </a:cubicBezTo>
                <a:cubicBezTo>
                  <a:pt x="767819" y="17540"/>
                  <a:pt x="783714" y="12576"/>
                  <a:pt x="800100" y="10391"/>
                </a:cubicBezTo>
                <a:cubicBezTo>
                  <a:pt x="818446" y="7945"/>
                  <a:pt x="837050" y="8159"/>
                  <a:pt x="855518" y="6928"/>
                </a:cubicBezTo>
                <a:cubicBezTo>
                  <a:pt x="949870" y="638"/>
                  <a:pt x="855361" y="6025"/>
                  <a:pt x="969818" y="0"/>
                </a:cubicBezTo>
                <a:cubicBezTo>
                  <a:pt x="984827" y="1155"/>
                  <a:pt x="999918" y="1517"/>
                  <a:pt x="1014845" y="3464"/>
                </a:cubicBezTo>
                <a:cubicBezTo>
                  <a:pt x="1026520" y="4987"/>
                  <a:pt x="1038311" y="6667"/>
                  <a:pt x="1049481" y="10391"/>
                </a:cubicBezTo>
                <a:cubicBezTo>
                  <a:pt x="1052945" y="11546"/>
                  <a:pt x="1056292" y="13139"/>
                  <a:pt x="1059872" y="13855"/>
                </a:cubicBezTo>
                <a:cubicBezTo>
                  <a:pt x="1067877" y="15456"/>
                  <a:pt x="1076036" y="16164"/>
                  <a:pt x="1084118" y="17319"/>
                </a:cubicBezTo>
                <a:cubicBezTo>
                  <a:pt x="1087582" y="19628"/>
                  <a:pt x="1091565" y="21302"/>
                  <a:pt x="1094509" y="24246"/>
                </a:cubicBezTo>
                <a:cubicBezTo>
                  <a:pt x="1097453" y="27190"/>
                  <a:pt x="1098185" y="32037"/>
                  <a:pt x="1101436" y="34637"/>
                </a:cubicBezTo>
                <a:cubicBezTo>
                  <a:pt x="1104287" y="36918"/>
                  <a:pt x="1108363" y="36946"/>
                  <a:pt x="1111827" y="38100"/>
                </a:cubicBezTo>
                <a:cubicBezTo>
                  <a:pt x="1112982" y="43873"/>
                  <a:pt x="1115291" y="49532"/>
                  <a:pt x="1115291" y="55419"/>
                </a:cubicBezTo>
                <a:cubicBezTo>
                  <a:pt x="1115291" y="59070"/>
                  <a:pt x="1113183" y="62420"/>
                  <a:pt x="1111827" y="65810"/>
                </a:cubicBezTo>
                <a:cubicBezTo>
                  <a:pt x="1108561" y="73974"/>
                  <a:pt x="1105074" y="82050"/>
                  <a:pt x="1101436" y="90055"/>
                </a:cubicBezTo>
                <a:cubicBezTo>
                  <a:pt x="1094334" y="105679"/>
                  <a:pt x="1095111" y="100070"/>
                  <a:pt x="1091045" y="114300"/>
                </a:cubicBezTo>
                <a:cubicBezTo>
                  <a:pt x="1086240" y="131117"/>
                  <a:pt x="1087830" y="129140"/>
                  <a:pt x="1084118" y="148937"/>
                </a:cubicBezTo>
                <a:cubicBezTo>
                  <a:pt x="1081948" y="160509"/>
                  <a:pt x="1079500" y="172028"/>
                  <a:pt x="1077191" y="183573"/>
                </a:cubicBezTo>
                <a:cubicBezTo>
                  <a:pt x="1076036" y="189346"/>
                  <a:pt x="1075913" y="195425"/>
                  <a:pt x="1073727" y="200891"/>
                </a:cubicBezTo>
                <a:cubicBezTo>
                  <a:pt x="1071418" y="206664"/>
                  <a:pt x="1068766" y="212311"/>
                  <a:pt x="1066800" y="218210"/>
                </a:cubicBezTo>
                <a:cubicBezTo>
                  <a:pt x="1064581" y="224868"/>
                  <a:pt x="1063207" y="235784"/>
                  <a:pt x="1059872" y="242455"/>
                </a:cubicBezTo>
                <a:cubicBezTo>
                  <a:pt x="1056861" y="248476"/>
                  <a:pt x="1052267" y="253644"/>
                  <a:pt x="1049481" y="259773"/>
                </a:cubicBezTo>
                <a:cubicBezTo>
                  <a:pt x="1046459" y="266421"/>
                  <a:pt x="1045049" y="273693"/>
                  <a:pt x="1042554" y="280555"/>
                </a:cubicBezTo>
                <a:cubicBezTo>
                  <a:pt x="1032119" y="309252"/>
                  <a:pt x="1038467" y="286513"/>
                  <a:pt x="1032163" y="311728"/>
                </a:cubicBezTo>
                <a:cubicBezTo>
                  <a:pt x="1031009" y="322119"/>
                  <a:pt x="1031236" y="332758"/>
                  <a:pt x="1028700" y="342900"/>
                </a:cubicBezTo>
                <a:cubicBezTo>
                  <a:pt x="1026687" y="350954"/>
                  <a:pt x="1019439" y="354312"/>
                  <a:pt x="1014845" y="360219"/>
                </a:cubicBezTo>
                <a:cubicBezTo>
                  <a:pt x="1008748" y="368059"/>
                  <a:pt x="1004208" y="377115"/>
                  <a:pt x="997527" y="384464"/>
                </a:cubicBezTo>
                <a:cubicBezTo>
                  <a:pt x="955840" y="430320"/>
                  <a:pt x="1004432" y="361987"/>
                  <a:pt x="966354" y="419100"/>
                </a:cubicBezTo>
                <a:cubicBezTo>
                  <a:pt x="965200" y="422564"/>
                  <a:pt x="964202" y="426083"/>
                  <a:pt x="962891" y="429491"/>
                </a:cubicBezTo>
                <a:cubicBezTo>
                  <a:pt x="958427" y="441097"/>
                  <a:pt x="952052" y="452064"/>
                  <a:pt x="949036" y="464128"/>
                </a:cubicBezTo>
                <a:cubicBezTo>
                  <a:pt x="947881" y="468746"/>
                  <a:pt x="947701" y="473724"/>
                  <a:pt x="945572" y="477982"/>
                </a:cubicBezTo>
                <a:cubicBezTo>
                  <a:pt x="920948" y="527230"/>
                  <a:pt x="940344" y="476327"/>
                  <a:pt x="924791" y="512619"/>
                </a:cubicBezTo>
                <a:cubicBezTo>
                  <a:pt x="915803" y="533591"/>
                  <a:pt x="928741" y="511645"/>
                  <a:pt x="914400" y="540328"/>
                </a:cubicBezTo>
                <a:cubicBezTo>
                  <a:pt x="901271" y="566585"/>
                  <a:pt x="907082" y="548165"/>
                  <a:pt x="897081" y="571500"/>
                </a:cubicBezTo>
                <a:cubicBezTo>
                  <a:pt x="895643" y="574856"/>
                  <a:pt x="895251" y="578625"/>
                  <a:pt x="893618" y="581891"/>
                </a:cubicBezTo>
                <a:cubicBezTo>
                  <a:pt x="890607" y="587913"/>
                  <a:pt x="886238" y="593188"/>
                  <a:pt x="883227" y="599210"/>
                </a:cubicBezTo>
                <a:cubicBezTo>
                  <a:pt x="880447" y="604771"/>
                  <a:pt x="879385" y="611130"/>
                  <a:pt x="876300" y="616528"/>
                </a:cubicBezTo>
                <a:cubicBezTo>
                  <a:pt x="874680" y="619363"/>
                  <a:pt x="871412" y="620905"/>
                  <a:pt x="869372" y="623455"/>
                </a:cubicBezTo>
                <a:cubicBezTo>
                  <a:pt x="862100" y="632545"/>
                  <a:pt x="859356" y="639651"/>
                  <a:pt x="855518" y="651164"/>
                </a:cubicBezTo>
                <a:cubicBezTo>
                  <a:pt x="853345" y="657683"/>
                  <a:pt x="851425" y="674150"/>
                  <a:pt x="845127" y="678873"/>
                </a:cubicBezTo>
                <a:cubicBezTo>
                  <a:pt x="830023" y="690200"/>
                  <a:pt x="772732" y="689026"/>
                  <a:pt x="768927" y="689264"/>
                </a:cubicBezTo>
                <a:cubicBezTo>
                  <a:pt x="749984" y="694000"/>
                  <a:pt x="748704" y="696029"/>
                  <a:pt x="723900" y="689264"/>
                </a:cubicBezTo>
                <a:cubicBezTo>
                  <a:pt x="720749" y="688405"/>
                  <a:pt x="719281" y="684646"/>
                  <a:pt x="716972" y="682337"/>
                </a:cubicBezTo>
                <a:cubicBezTo>
                  <a:pt x="715818" y="671946"/>
                  <a:pt x="716045" y="661307"/>
                  <a:pt x="713509" y="651164"/>
                </a:cubicBezTo>
                <a:cubicBezTo>
                  <a:pt x="712499" y="647125"/>
                  <a:pt x="708443" y="644496"/>
                  <a:pt x="706581" y="640773"/>
                </a:cubicBezTo>
                <a:cubicBezTo>
                  <a:pt x="703800" y="635212"/>
                  <a:pt x="701837" y="629277"/>
                  <a:pt x="699654" y="623455"/>
                </a:cubicBezTo>
                <a:cubicBezTo>
                  <a:pt x="698372" y="620036"/>
                  <a:pt x="698126" y="616160"/>
                  <a:pt x="696191" y="613064"/>
                </a:cubicBezTo>
                <a:cubicBezTo>
                  <a:pt x="692273" y="606795"/>
                  <a:pt x="686954" y="601519"/>
                  <a:pt x="682336" y="595746"/>
                </a:cubicBezTo>
                <a:cubicBezTo>
                  <a:pt x="681181" y="592282"/>
                  <a:pt x="680683" y="588525"/>
                  <a:pt x="678872" y="585355"/>
                </a:cubicBezTo>
                <a:cubicBezTo>
                  <a:pt x="676008" y="580343"/>
                  <a:pt x="671836" y="576198"/>
                  <a:pt x="668481" y="571500"/>
                </a:cubicBezTo>
                <a:cubicBezTo>
                  <a:pt x="666062" y="568113"/>
                  <a:pt x="663619" y="564724"/>
                  <a:pt x="661554" y="561110"/>
                </a:cubicBezTo>
                <a:cubicBezTo>
                  <a:pt x="646338" y="534481"/>
                  <a:pt x="664106" y="559894"/>
                  <a:pt x="644236" y="533400"/>
                </a:cubicBezTo>
                <a:cubicBezTo>
                  <a:pt x="642130" y="518659"/>
                  <a:pt x="642100" y="504809"/>
                  <a:pt x="633845" y="491837"/>
                </a:cubicBezTo>
                <a:cubicBezTo>
                  <a:pt x="629004" y="484229"/>
                  <a:pt x="622300" y="477982"/>
                  <a:pt x="616527" y="471055"/>
                </a:cubicBezTo>
                <a:cubicBezTo>
                  <a:pt x="614352" y="462357"/>
                  <a:pt x="612435" y="450433"/>
                  <a:pt x="606136" y="443346"/>
                </a:cubicBezTo>
                <a:cubicBezTo>
                  <a:pt x="600145" y="436606"/>
                  <a:pt x="591086" y="432989"/>
                  <a:pt x="585354" y="426028"/>
                </a:cubicBezTo>
                <a:cubicBezTo>
                  <a:pt x="574878" y="413307"/>
                  <a:pt x="558575" y="381930"/>
                  <a:pt x="543791" y="367146"/>
                </a:cubicBezTo>
                <a:cubicBezTo>
                  <a:pt x="540847" y="364202"/>
                  <a:pt x="536864" y="362528"/>
                  <a:pt x="533400" y="360219"/>
                </a:cubicBezTo>
                <a:cubicBezTo>
                  <a:pt x="514506" y="379110"/>
                  <a:pt x="537996" y="353558"/>
                  <a:pt x="523009" y="377537"/>
                </a:cubicBezTo>
                <a:cubicBezTo>
                  <a:pt x="519091" y="383806"/>
                  <a:pt x="513772" y="389082"/>
                  <a:pt x="509154" y="394855"/>
                </a:cubicBezTo>
                <a:cubicBezTo>
                  <a:pt x="501759" y="417043"/>
                  <a:pt x="510866" y="394884"/>
                  <a:pt x="498763" y="412173"/>
                </a:cubicBezTo>
                <a:cubicBezTo>
                  <a:pt x="492517" y="421096"/>
                  <a:pt x="489146" y="432180"/>
                  <a:pt x="481445" y="439882"/>
                </a:cubicBezTo>
                <a:cubicBezTo>
                  <a:pt x="470169" y="451160"/>
                  <a:pt x="472410" y="448013"/>
                  <a:pt x="460663" y="467591"/>
                </a:cubicBezTo>
                <a:cubicBezTo>
                  <a:pt x="448100" y="488528"/>
                  <a:pt x="458210" y="477190"/>
                  <a:pt x="446809" y="505691"/>
                </a:cubicBezTo>
                <a:cubicBezTo>
                  <a:pt x="445263" y="509556"/>
                  <a:pt x="442190" y="512618"/>
                  <a:pt x="439881" y="516082"/>
                </a:cubicBezTo>
                <a:cubicBezTo>
                  <a:pt x="436927" y="530854"/>
                  <a:pt x="437520" y="531615"/>
                  <a:pt x="432954" y="543791"/>
                </a:cubicBezTo>
                <a:cubicBezTo>
                  <a:pt x="430771" y="549613"/>
                  <a:pt x="427814" y="555155"/>
                  <a:pt x="426027" y="561110"/>
                </a:cubicBezTo>
                <a:cubicBezTo>
                  <a:pt x="424335" y="566749"/>
                  <a:pt x="423991" y="572717"/>
                  <a:pt x="422563" y="578428"/>
                </a:cubicBezTo>
                <a:cubicBezTo>
                  <a:pt x="421678" y="581970"/>
                  <a:pt x="420103" y="585309"/>
                  <a:pt x="419100" y="588819"/>
                </a:cubicBezTo>
                <a:cubicBezTo>
                  <a:pt x="417792" y="593396"/>
                  <a:pt x="417004" y="598114"/>
                  <a:pt x="415636" y="602673"/>
                </a:cubicBezTo>
                <a:cubicBezTo>
                  <a:pt x="413538" y="609667"/>
                  <a:pt x="410198" y="616306"/>
                  <a:pt x="408709" y="623455"/>
                </a:cubicBezTo>
                <a:cubicBezTo>
                  <a:pt x="393259" y="697616"/>
                  <a:pt x="430068" y="690996"/>
                  <a:pt x="415636" y="70311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B2DF997-A428-4306-940C-03538E9AC19B}"/>
              </a:ext>
            </a:extLst>
          </p:cNvPr>
          <p:cNvGrpSpPr/>
          <p:nvPr/>
        </p:nvGrpSpPr>
        <p:grpSpPr>
          <a:xfrm>
            <a:off x="4172918" y="1033318"/>
            <a:ext cx="2368631" cy="4461352"/>
            <a:chOff x="4171518" y="1071418"/>
            <a:chExt cx="2368631" cy="446135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D57194B-6960-41CA-B8BE-FD76DF980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1518" y="1071418"/>
              <a:ext cx="986636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A538B6A-1422-487D-A6F3-5928EF089BED}"/>
                </a:ext>
              </a:extLst>
            </p:cNvPr>
            <p:cNvCxnSpPr>
              <a:cxnSpLocks/>
            </p:cNvCxnSpPr>
            <p:nvPr/>
          </p:nvCxnSpPr>
          <p:spPr>
            <a:xfrm>
              <a:off x="4171518" y="1071418"/>
              <a:ext cx="0" cy="4461351"/>
            </a:xfrm>
            <a:prstGeom prst="line">
              <a:avLst/>
            </a:prstGeom>
            <a:ln w="41275">
              <a:solidFill>
                <a:srgbClr val="00B050"/>
              </a:solidFill>
              <a:prstDash val="dash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D431249-ABBD-4D64-8482-DD68DC3F0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1518" y="5532769"/>
              <a:ext cx="2368631" cy="1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Flowchart: Summing Junction 58">
            <a:extLst>
              <a:ext uri="{FF2B5EF4-FFF2-40B4-BE49-F238E27FC236}">
                <a16:creationId xmlns:a16="http://schemas.microsoft.com/office/drawing/2014/main" id="{418BD113-3C9A-4439-9212-50995C918106}"/>
              </a:ext>
            </a:extLst>
          </p:cNvPr>
          <p:cNvSpPr/>
          <p:nvPr/>
        </p:nvSpPr>
        <p:spPr>
          <a:xfrm>
            <a:off x="6541549" y="5233350"/>
            <a:ext cx="658967" cy="593509"/>
          </a:xfrm>
          <a:prstGeom prst="flowChartSummingJunction">
            <a:avLst/>
          </a:prstGeom>
          <a:solidFill>
            <a:srgbClr val="FF0000">
              <a:alpha val="9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lowchart: Summing Junction 62">
            <a:extLst>
              <a:ext uri="{FF2B5EF4-FFF2-40B4-BE49-F238E27FC236}">
                <a16:creationId xmlns:a16="http://schemas.microsoft.com/office/drawing/2014/main" id="{8DBC34A8-2464-4678-89CD-FC64621BB045}"/>
              </a:ext>
            </a:extLst>
          </p:cNvPr>
          <p:cNvSpPr/>
          <p:nvPr/>
        </p:nvSpPr>
        <p:spPr>
          <a:xfrm>
            <a:off x="712484" y="6028513"/>
            <a:ext cx="221408" cy="221408"/>
          </a:xfrm>
          <a:prstGeom prst="flowChartSummingJunction">
            <a:avLst/>
          </a:prstGeom>
          <a:solidFill>
            <a:srgbClr val="FF0000">
              <a:alpha val="9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908257D-3AC7-4358-BDCC-E2C42E377782}"/>
              </a:ext>
            </a:extLst>
          </p:cNvPr>
          <p:cNvGrpSpPr/>
          <p:nvPr/>
        </p:nvGrpSpPr>
        <p:grpSpPr>
          <a:xfrm>
            <a:off x="824174" y="4641933"/>
            <a:ext cx="5009401" cy="684110"/>
            <a:chOff x="824174" y="4641933"/>
            <a:chExt cx="5009401" cy="68411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FC683D6-BC10-44F6-B0D1-1C635B61DE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02737" y="4678651"/>
              <a:ext cx="8399" cy="104935"/>
            </a:xfrm>
            <a:prstGeom prst="line">
              <a:avLst/>
            </a:prstGeom>
            <a:ln w="41275">
              <a:solidFill>
                <a:srgbClr val="0070C0"/>
              </a:solidFill>
              <a:prstDash val="dash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E2DFFD9-1A35-4BFA-9ED6-42B81C9BF6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174" y="4641933"/>
              <a:ext cx="0" cy="684110"/>
            </a:xfrm>
            <a:prstGeom prst="line">
              <a:avLst/>
            </a:prstGeom>
            <a:ln w="41275">
              <a:solidFill>
                <a:srgbClr val="0070C0"/>
              </a:solidFill>
              <a:prstDash val="dash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53FCF9F-DD6B-4DE0-B7F0-D9946B91EECE}"/>
                </a:ext>
              </a:extLst>
            </p:cNvPr>
            <p:cNvCxnSpPr>
              <a:cxnSpLocks/>
            </p:cNvCxnSpPr>
            <p:nvPr/>
          </p:nvCxnSpPr>
          <p:spPr>
            <a:xfrm>
              <a:off x="824174" y="4678651"/>
              <a:ext cx="1146822" cy="0"/>
            </a:xfrm>
            <a:prstGeom prst="line">
              <a:avLst/>
            </a:prstGeom>
            <a:ln w="41275">
              <a:solidFill>
                <a:srgbClr val="0070C0"/>
              </a:solidFill>
              <a:prstDash val="dash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5230A0F-8337-4825-9EDA-F4412639A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2737" y="4774041"/>
              <a:ext cx="3830838" cy="15931"/>
            </a:xfrm>
            <a:prstGeom prst="line">
              <a:avLst/>
            </a:prstGeom>
            <a:ln w="41275">
              <a:solidFill>
                <a:srgbClr val="0070C0"/>
              </a:solidFill>
              <a:prstDash val="dash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09BEE23-C122-4A3D-A3F5-4BB1D1E62AE0}"/>
              </a:ext>
            </a:extLst>
          </p:cNvPr>
          <p:cNvGrpSpPr/>
          <p:nvPr/>
        </p:nvGrpSpPr>
        <p:grpSpPr>
          <a:xfrm>
            <a:off x="5614738" y="2855214"/>
            <a:ext cx="372978" cy="253054"/>
            <a:chOff x="5614738" y="2855214"/>
            <a:chExt cx="372978" cy="25305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302E64C-D4BF-4D7A-8812-8EE75354441D}"/>
                </a:ext>
              </a:extLst>
            </p:cNvPr>
            <p:cNvSpPr/>
            <p:nvPr/>
          </p:nvSpPr>
          <p:spPr>
            <a:xfrm>
              <a:off x="5614739" y="3020996"/>
              <a:ext cx="372977" cy="872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DC15F8A-33FF-476A-8553-EA71094BF671}"/>
                </a:ext>
              </a:extLst>
            </p:cNvPr>
            <p:cNvSpPr/>
            <p:nvPr/>
          </p:nvSpPr>
          <p:spPr>
            <a:xfrm>
              <a:off x="5614738" y="2855214"/>
              <a:ext cx="372977" cy="872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9BE6028D-E1CD-4188-8B8E-917F9E121503}"/>
              </a:ext>
            </a:extLst>
          </p:cNvPr>
          <p:cNvSpPr/>
          <p:nvPr/>
        </p:nvSpPr>
        <p:spPr>
          <a:xfrm>
            <a:off x="5503555" y="3389537"/>
            <a:ext cx="592264" cy="735178"/>
          </a:xfrm>
          <a:custGeom>
            <a:avLst/>
            <a:gdLst>
              <a:gd name="connsiteX0" fmla="*/ 309654 w 465518"/>
              <a:gd name="connsiteY0" fmla="*/ 569633 h 580030"/>
              <a:gd name="connsiteX1" fmla="*/ 288872 w 465518"/>
              <a:gd name="connsiteY1" fmla="*/ 573096 h 580030"/>
              <a:gd name="connsiteX2" fmla="*/ 268091 w 465518"/>
              <a:gd name="connsiteY2" fmla="*/ 580024 h 580030"/>
              <a:gd name="connsiteX3" fmla="*/ 174572 w 465518"/>
              <a:gd name="connsiteY3" fmla="*/ 569633 h 580030"/>
              <a:gd name="connsiteX4" fmla="*/ 157254 w 465518"/>
              <a:gd name="connsiteY4" fmla="*/ 548851 h 580030"/>
              <a:gd name="connsiteX5" fmla="*/ 153791 w 465518"/>
              <a:gd name="connsiteY5" fmla="*/ 528069 h 580030"/>
              <a:gd name="connsiteX6" fmla="*/ 146863 w 465518"/>
              <a:gd name="connsiteY6" fmla="*/ 510751 h 580030"/>
              <a:gd name="connsiteX7" fmla="*/ 143400 w 465518"/>
              <a:gd name="connsiteY7" fmla="*/ 496896 h 580030"/>
              <a:gd name="connsiteX8" fmla="*/ 136472 w 465518"/>
              <a:gd name="connsiteY8" fmla="*/ 476115 h 580030"/>
              <a:gd name="connsiteX9" fmla="*/ 129545 w 465518"/>
              <a:gd name="connsiteY9" fmla="*/ 451869 h 580030"/>
              <a:gd name="connsiteX10" fmla="*/ 122618 w 465518"/>
              <a:gd name="connsiteY10" fmla="*/ 438015 h 580030"/>
              <a:gd name="connsiteX11" fmla="*/ 115691 w 465518"/>
              <a:gd name="connsiteY11" fmla="*/ 399915 h 580030"/>
              <a:gd name="connsiteX12" fmla="*/ 108763 w 465518"/>
              <a:gd name="connsiteY12" fmla="*/ 379133 h 580030"/>
              <a:gd name="connsiteX13" fmla="*/ 105300 w 465518"/>
              <a:gd name="connsiteY13" fmla="*/ 365278 h 580030"/>
              <a:gd name="connsiteX14" fmla="*/ 101836 w 465518"/>
              <a:gd name="connsiteY14" fmla="*/ 344496 h 580030"/>
              <a:gd name="connsiteX15" fmla="*/ 94909 w 465518"/>
              <a:gd name="connsiteY15" fmla="*/ 330642 h 580030"/>
              <a:gd name="connsiteX16" fmla="*/ 91445 w 465518"/>
              <a:gd name="connsiteY16" fmla="*/ 289078 h 580030"/>
              <a:gd name="connsiteX17" fmla="*/ 87981 w 465518"/>
              <a:gd name="connsiteY17" fmla="*/ 268296 h 580030"/>
              <a:gd name="connsiteX18" fmla="*/ 84518 w 465518"/>
              <a:gd name="connsiteY18" fmla="*/ 233660 h 580030"/>
              <a:gd name="connsiteX19" fmla="*/ 81054 w 465518"/>
              <a:gd name="connsiteY19" fmla="*/ 219805 h 580030"/>
              <a:gd name="connsiteX20" fmla="*/ 74127 w 465518"/>
              <a:gd name="connsiteY20" fmla="*/ 199024 h 580030"/>
              <a:gd name="connsiteX21" fmla="*/ 70663 w 465518"/>
              <a:gd name="connsiteY21" fmla="*/ 174778 h 580030"/>
              <a:gd name="connsiteX22" fmla="*/ 67200 w 465518"/>
              <a:gd name="connsiteY22" fmla="*/ 136678 h 580030"/>
              <a:gd name="connsiteX23" fmla="*/ 60272 w 465518"/>
              <a:gd name="connsiteY23" fmla="*/ 115896 h 580030"/>
              <a:gd name="connsiteX24" fmla="*/ 56809 w 465518"/>
              <a:gd name="connsiteY24" fmla="*/ 95115 h 580030"/>
              <a:gd name="connsiteX25" fmla="*/ 49881 w 465518"/>
              <a:gd name="connsiteY25" fmla="*/ 70869 h 580030"/>
              <a:gd name="connsiteX26" fmla="*/ 46418 w 465518"/>
              <a:gd name="connsiteY26" fmla="*/ 57015 h 580030"/>
              <a:gd name="connsiteX27" fmla="*/ 39491 w 465518"/>
              <a:gd name="connsiteY27" fmla="*/ 46624 h 580030"/>
              <a:gd name="connsiteX28" fmla="*/ 36027 w 465518"/>
              <a:gd name="connsiteY28" fmla="*/ 32769 h 580030"/>
              <a:gd name="connsiteX29" fmla="*/ 164181 w 465518"/>
              <a:gd name="connsiteY29" fmla="*/ 15451 h 580030"/>
              <a:gd name="connsiteX30" fmla="*/ 188427 w 465518"/>
              <a:gd name="connsiteY30" fmla="*/ 18915 h 580030"/>
              <a:gd name="connsiteX31" fmla="*/ 212672 w 465518"/>
              <a:gd name="connsiteY31" fmla="*/ 25842 h 580030"/>
              <a:gd name="connsiteX32" fmla="*/ 285409 w 465518"/>
              <a:gd name="connsiteY32" fmla="*/ 29305 h 580030"/>
              <a:gd name="connsiteX33" fmla="*/ 351218 w 465518"/>
              <a:gd name="connsiteY33" fmla="*/ 25842 h 580030"/>
              <a:gd name="connsiteX34" fmla="*/ 361609 w 465518"/>
              <a:gd name="connsiteY34" fmla="*/ 22378 h 580030"/>
              <a:gd name="connsiteX35" fmla="*/ 375463 w 465518"/>
              <a:gd name="connsiteY35" fmla="*/ 18915 h 580030"/>
              <a:gd name="connsiteX36" fmla="*/ 392781 w 465518"/>
              <a:gd name="connsiteY36" fmla="*/ 11987 h 580030"/>
              <a:gd name="connsiteX37" fmla="*/ 423954 w 465518"/>
              <a:gd name="connsiteY37" fmla="*/ 8524 h 580030"/>
              <a:gd name="connsiteX38" fmla="*/ 458591 w 465518"/>
              <a:gd name="connsiteY38" fmla="*/ 8524 h 580030"/>
              <a:gd name="connsiteX39" fmla="*/ 465518 w 465518"/>
              <a:gd name="connsiteY39" fmla="*/ 18915 h 580030"/>
              <a:gd name="connsiteX40" fmla="*/ 462054 w 465518"/>
              <a:gd name="connsiteY40" fmla="*/ 53551 h 580030"/>
              <a:gd name="connsiteX41" fmla="*/ 455127 w 465518"/>
              <a:gd name="connsiteY41" fmla="*/ 63942 h 580030"/>
              <a:gd name="connsiteX42" fmla="*/ 451663 w 465518"/>
              <a:gd name="connsiteY42" fmla="*/ 74333 h 580030"/>
              <a:gd name="connsiteX43" fmla="*/ 437809 w 465518"/>
              <a:gd name="connsiteY43" fmla="*/ 98578 h 580030"/>
              <a:gd name="connsiteX44" fmla="*/ 434345 w 465518"/>
              <a:gd name="connsiteY44" fmla="*/ 112433 h 580030"/>
              <a:gd name="connsiteX45" fmla="*/ 427418 w 465518"/>
              <a:gd name="connsiteY45" fmla="*/ 133215 h 580030"/>
              <a:gd name="connsiteX46" fmla="*/ 423954 w 465518"/>
              <a:gd name="connsiteY46" fmla="*/ 143605 h 580030"/>
              <a:gd name="connsiteX47" fmla="*/ 420491 w 465518"/>
              <a:gd name="connsiteY47" fmla="*/ 157460 h 580030"/>
              <a:gd name="connsiteX48" fmla="*/ 417027 w 465518"/>
              <a:gd name="connsiteY48" fmla="*/ 174778 h 580030"/>
              <a:gd name="connsiteX49" fmla="*/ 410100 w 465518"/>
              <a:gd name="connsiteY49" fmla="*/ 195560 h 580030"/>
              <a:gd name="connsiteX50" fmla="*/ 403172 w 465518"/>
              <a:gd name="connsiteY50" fmla="*/ 244051 h 580030"/>
              <a:gd name="connsiteX51" fmla="*/ 399709 w 465518"/>
              <a:gd name="connsiteY51" fmla="*/ 257905 h 580030"/>
              <a:gd name="connsiteX52" fmla="*/ 392781 w 465518"/>
              <a:gd name="connsiteY52" fmla="*/ 264833 h 580030"/>
              <a:gd name="connsiteX53" fmla="*/ 385854 w 465518"/>
              <a:gd name="connsiteY53" fmla="*/ 309860 h 580030"/>
              <a:gd name="connsiteX54" fmla="*/ 375463 w 465518"/>
              <a:gd name="connsiteY54" fmla="*/ 334105 h 580030"/>
              <a:gd name="connsiteX55" fmla="*/ 372000 w 465518"/>
              <a:gd name="connsiteY55" fmla="*/ 351424 h 580030"/>
              <a:gd name="connsiteX56" fmla="*/ 368536 w 465518"/>
              <a:gd name="connsiteY56" fmla="*/ 361815 h 580030"/>
              <a:gd name="connsiteX57" fmla="*/ 365072 w 465518"/>
              <a:gd name="connsiteY57" fmla="*/ 375669 h 580030"/>
              <a:gd name="connsiteX58" fmla="*/ 358145 w 465518"/>
              <a:gd name="connsiteY58" fmla="*/ 386060 h 580030"/>
              <a:gd name="connsiteX59" fmla="*/ 354681 w 465518"/>
              <a:gd name="connsiteY59" fmla="*/ 403378 h 580030"/>
              <a:gd name="connsiteX60" fmla="*/ 344291 w 465518"/>
              <a:gd name="connsiteY60" fmla="*/ 431087 h 580030"/>
              <a:gd name="connsiteX61" fmla="*/ 337363 w 465518"/>
              <a:gd name="connsiteY61" fmla="*/ 462260 h 580030"/>
              <a:gd name="connsiteX62" fmla="*/ 333900 w 465518"/>
              <a:gd name="connsiteY62" fmla="*/ 476115 h 580030"/>
              <a:gd name="connsiteX63" fmla="*/ 323509 w 465518"/>
              <a:gd name="connsiteY63" fmla="*/ 524605 h 580030"/>
              <a:gd name="connsiteX64" fmla="*/ 316581 w 465518"/>
              <a:gd name="connsiteY64" fmla="*/ 531533 h 580030"/>
              <a:gd name="connsiteX65" fmla="*/ 313118 w 465518"/>
              <a:gd name="connsiteY65" fmla="*/ 548851 h 580030"/>
              <a:gd name="connsiteX66" fmla="*/ 309654 w 465518"/>
              <a:gd name="connsiteY66" fmla="*/ 559242 h 580030"/>
              <a:gd name="connsiteX67" fmla="*/ 309654 w 465518"/>
              <a:gd name="connsiteY67" fmla="*/ 569633 h 58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65518" h="580030">
                <a:moveTo>
                  <a:pt x="309654" y="569633"/>
                </a:moveTo>
                <a:cubicBezTo>
                  <a:pt x="306190" y="571942"/>
                  <a:pt x="295685" y="571393"/>
                  <a:pt x="288872" y="573096"/>
                </a:cubicBezTo>
                <a:cubicBezTo>
                  <a:pt x="281788" y="574867"/>
                  <a:pt x="275389" y="580245"/>
                  <a:pt x="268091" y="580024"/>
                </a:cubicBezTo>
                <a:cubicBezTo>
                  <a:pt x="236741" y="579074"/>
                  <a:pt x="205745" y="573097"/>
                  <a:pt x="174572" y="569633"/>
                </a:cubicBezTo>
                <a:cubicBezTo>
                  <a:pt x="169749" y="564810"/>
                  <a:pt x="159665" y="556085"/>
                  <a:pt x="157254" y="548851"/>
                </a:cubicBezTo>
                <a:cubicBezTo>
                  <a:pt x="155033" y="542188"/>
                  <a:pt x="155639" y="534844"/>
                  <a:pt x="153791" y="528069"/>
                </a:cubicBezTo>
                <a:cubicBezTo>
                  <a:pt x="152155" y="522071"/>
                  <a:pt x="148829" y="516649"/>
                  <a:pt x="146863" y="510751"/>
                </a:cubicBezTo>
                <a:cubicBezTo>
                  <a:pt x="145358" y="506235"/>
                  <a:pt x="144768" y="501456"/>
                  <a:pt x="143400" y="496896"/>
                </a:cubicBezTo>
                <a:cubicBezTo>
                  <a:pt x="141302" y="489902"/>
                  <a:pt x="138243" y="483199"/>
                  <a:pt x="136472" y="476115"/>
                </a:cubicBezTo>
                <a:cubicBezTo>
                  <a:pt x="134713" y="469078"/>
                  <a:pt x="132528" y="458830"/>
                  <a:pt x="129545" y="451869"/>
                </a:cubicBezTo>
                <a:cubicBezTo>
                  <a:pt x="127511" y="447123"/>
                  <a:pt x="124927" y="442633"/>
                  <a:pt x="122618" y="438015"/>
                </a:cubicBezTo>
                <a:cubicBezTo>
                  <a:pt x="121489" y="431239"/>
                  <a:pt x="117763" y="407512"/>
                  <a:pt x="115691" y="399915"/>
                </a:cubicBezTo>
                <a:cubicBezTo>
                  <a:pt x="113770" y="392870"/>
                  <a:pt x="110534" y="386217"/>
                  <a:pt x="108763" y="379133"/>
                </a:cubicBezTo>
                <a:cubicBezTo>
                  <a:pt x="107609" y="374515"/>
                  <a:pt x="106234" y="369946"/>
                  <a:pt x="105300" y="365278"/>
                </a:cubicBezTo>
                <a:cubicBezTo>
                  <a:pt x="103923" y="358391"/>
                  <a:pt x="103854" y="351223"/>
                  <a:pt x="101836" y="344496"/>
                </a:cubicBezTo>
                <a:cubicBezTo>
                  <a:pt x="100352" y="339551"/>
                  <a:pt x="97218" y="335260"/>
                  <a:pt x="94909" y="330642"/>
                </a:cubicBezTo>
                <a:cubicBezTo>
                  <a:pt x="93754" y="316787"/>
                  <a:pt x="92980" y="302896"/>
                  <a:pt x="91445" y="289078"/>
                </a:cubicBezTo>
                <a:cubicBezTo>
                  <a:pt x="90669" y="282098"/>
                  <a:pt x="88852" y="275265"/>
                  <a:pt x="87981" y="268296"/>
                </a:cubicBezTo>
                <a:cubicBezTo>
                  <a:pt x="86542" y="256783"/>
                  <a:pt x="86159" y="245146"/>
                  <a:pt x="84518" y="233660"/>
                </a:cubicBezTo>
                <a:cubicBezTo>
                  <a:pt x="83845" y="228947"/>
                  <a:pt x="82422" y="224365"/>
                  <a:pt x="81054" y="219805"/>
                </a:cubicBezTo>
                <a:cubicBezTo>
                  <a:pt x="78956" y="212811"/>
                  <a:pt x="74127" y="199024"/>
                  <a:pt x="74127" y="199024"/>
                </a:cubicBezTo>
                <a:cubicBezTo>
                  <a:pt x="72972" y="190942"/>
                  <a:pt x="71565" y="182892"/>
                  <a:pt x="70663" y="174778"/>
                </a:cubicBezTo>
                <a:cubicBezTo>
                  <a:pt x="69255" y="162104"/>
                  <a:pt x="69416" y="149236"/>
                  <a:pt x="67200" y="136678"/>
                </a:cubicBezTo>
                <a:cubicBezTo>
                  <a:pt x="65931" y="129487"/>
                  <a:pt x="60272" y="115896"/>
                  <a:pt x="60272" y="115896"/>
                </a:cubicBezTo>
                <a:cubicBezTo>
                  <a:pt x="59118" y="108969"/>
                  <a:pt x="58186" y="102001"/>
                  <a:pt x="56809" y="95115"/>
                </a:cubicBezTo>
                <a:cubicBezTo>
                  <a:pt x="53199" y="77064"/>
                  <a:pt x="54283" y="86278"/>
                  <a:pt x="49881" y="70869"/>
                </a:cubicBezTo>
                <a:cubicBezTo>
                  <a:pt x="48573" y="66292"/>
                  <a:pt x="48293" y="61390"/>
                  <a:pt x="46418" y="57015"/>
                </a:cubicBezTo>
                <a:cubicBezTo>
                  <a:pt x="44778" y="53189"/>
                  <a:pt x="41800" y="50088"/>
                  <a:pt x="39491" y="46624"/>
                </a:cubicBezTo>
                <a:cubicBezTo>
                  <a:pt x="38336" y="42006"/>
                  <a:pt x="38476" y="36851"/>
                  <a:pt x="36027" y="32769"/>
                </a:cubicBezTo>
                <a:cubicBezTo>
                  <a:pt x="1397" y="-24948"/>
                  <a:pt x="-64211" y="10013"/>
                  <a:pt x="164181" y="15451"/>
                </a:cubicBezTo>
                <a:cubicBezTo>
                  <a:pt x="172263" y="16606"/>
                  <a:pt x="180444" y="17204"/>
                  <a:pt x="188427" y="18915"/>
                </a:cubicBezTo>
                <a:cubicBezTo>
                  <a:pt x="196645" y="20676"/>
                  <a:pt x="204315" y="24947"/>
                  <a:pt x="212672" y="25842"/>
                </a:cubicBezTo>
                <a:cubicBezTo>
                  <a:pt x="236807" y="28428"/>
                  <a:pt x="261163" y="28151"/>
                  <a:pt x="285409" y="29305"/>
                </a:cubicBezTo>
                <a:cubicBezTo>
                  <a:pt x="307345" y="28151"/>
                  <a:pt x="329342" y="27831"/>
                  <a:pt x="351218" y="25842"/>
                </a:cubicBezTo>
                <a:cubicBezTo>
                  <a:pt x="354854" y="25511"/>
                  <a:pt x="358098" y="23381"/>
                  <a:pt x="361609" y="22378"/>
                </a:cubicBezTo>
                <a:cubicBezTo>
                  <a:pt x="366186" y="21070"/>
                  <a:pt x="370947" y="20420"/>
                  <a:pt x="375463" y="18915"/>
                </a:cubicBezTo>
                <a:cubicBezTo>
                  <a:pt x="381361" y="16949"/>
                  <a:pt x="386702" y="13290"/>
                  <a:pt x="392781" y="11987"/>
                </a:cubicBezTo>
                <a:cubicBezTo>
                  <a:pt x="403004" y="9796"/>
                  <a:pt x="413563" y="9678"/>
                  <a:pt x="423954" y="8524"/>
                </a:cubicBezTo>
                <a:cubicBezTo>
                  <a:pt x="437259" y="4089"/>
                  <a:pt x="441533" y="942"/>
                  <a:pt x="458591" y="8524"/>
                </a:cubicBezTo>
                <a:cubicBezTo>
                  <a:pt x="462395" y="10215"/>
                  <a:pt x="463209" y="15451"/>
                  <a:pt x="465518" y="18915"/>
                </a:cubicBezTo>
                <a:cubicBezTo>
                  <a:pt x="464363" y="30460"/>
                  <a:pt x="464663" y="42245"/>
                  <a:pt x="462054" y="53551"/>
                </a:cubicBezTo>
                <a:cubicBezTo>
                  <a:pt x="461118" y="57607"/>
                  <a:pt x="456989" y="60219"/>
                  <a:pt x="455127" y="63942"/>
                </a:cubicBezTo>
                <a:cubicBezTo>
                  <a:pt x="453494" y="67208"/>
                  <a:pt x="453101" y="70977"/>
                  <a:pt x="451663" y="74333"/>
                </a:cubicBezTo>
                <a:cubicBezTo>
                  <a:pt x="446390" y="86637"/>
                  <a:pt x="444766" y="88143"/>
                  <a:pt x="437809" y="98578"/>
                </a:cubicBezTo>
                <a:cubicBezTo>
                  <a:pt x="436654" y="103196"/>
                  <a:pt x="435713" y="107873"/>
                  <a:pt x="434345" y="112433"/>
                </a:cubicBezTo>
                <a:cubicBezTo>
                  <a:pt x="432247" y="119427"/>
                  <a:pt x="429727" y="126288"/>
                  <a:pt x="427418" y="133215"/>
                </a:cubicBezTo>
                <a:cubicBezTo>
                  <a:pt x="426263" y="136678"/>
                  <a:pt x="424839" y="140063"/>
                  <a:pt x="423954" y="143605"/>
                </a:cubicBezTo>
                <a:cubicBezTo>
                  <a:pt x="422800" y="148223"/>
                  <a:pt x="421524" y="152813"/>
                  <a:pt x="420491" y="157460"/>
                </a:cubicBezTo>
                <a:cubicBezTo>
                  <a:pt x="419214" y="163207"/>
                  <a:pt x="418576" y="169098"/>
                  <a:pt x="417027" y="174778"/>
                </a:cubicBezTo>
                <a:cubicBezTo>
                  <a:pt x="415106" y="181823"/>
                  <a:pt x="410100" y="195560"/>
                  <a:pt x="410100" y="195560"/>
                </a:cubicBezTo>
                <a:cubicBezTo>
                  <a:pt x="404558" y="256514"/>
                  <a:pt x="411169" y="216060"/>
                  <a:pt x="403172" y="244051"/>
                </a:cubicBezTo>
                <a:cubicBezTo>
                  <a:pt x="401864" y="248628"/>
                  <a:pt x="401838" y="253647"/>
                  <a:pt x="399709" y="257905"/>
                </a:cubicBezTo>
                <a:cubicBezTo>
                  <a:pt x="398248" y="260826"/>
                  <a:pt x="395090" y="262524"/>
                  <a:pt x="392781" y="264833"/>
                </a:cubicBezTo>
                <a:cubicBezTo>
                  <a:pt x="391931" y="271630"/>
                  <a:pt x="389029" y="300335"/>
                  <a:pt x="385854" y="309860"/>
                </a:cubicBezTo>
                <a:cubicBezTo>
                  <a:pt x="375950" y="339571"/>
                  <a:pt x="381510" y="309915"/>
                  <a:pt x="375463" y="334105"/>
                </a:cubicBezTo>
                <a:cubicBezTo>
                  <a:pt x="374035" y="339817"/>
                  <a:pt x="373428" y="345712"/>
                  <a:pt x="372000" y="351424"/>
                </a:cubicBezTo>
                <a:cubicBezTo>
                  <a:pt x="371115" y="354966"/>
                  <a:pt x="369539" y="358304"/>
                  <a:pt x="368536" y="361815"/>
                </a:cubicBezTo>
                <a:cubicBezTo>
                  <a:pt x="367228" y="366392"/>
                  <a:pt x="366947" y="371294"/>
                  <a:pt x="365072" y="375669"/>
                </a:cubicBezTo>
                <a:cubicBezTo>
                  <a:pt x="363432" y="379495"/>
                  <a:pt x="360454" y="382596"/>
                  <a:pt x="358145" y="386060"/>
                </a:cubicBezTo>
                <a:cubicBezTo>
                  <a:pt x="356990" y="391833"/>
                  <a:pt x="356109" y="397667"/>
                  <a:pt x="354681" y="403378"/>
                </a:cubicBezTo>
                <a:cubicBezTo>
                  <a:pt x="352247" y="413116"/>
                  <a:pt x="347475" y="421536"/>
                  <a:pt x="344291" y="431087"/>
                </a:cubicBezTo>
                <a:cubicBezTo>
                  <a:pt x="341476" y="439533"/>
                  <a:pt x="339193" y="454025"/>
                  <a:pt x="337363" y="462260"/>
                </a:cubicBezTo>
                <a:cubicBezTo>
                  <a:pt x="336330" y="466907"/>
                  <a:pt x="334683" y="471419"/>
                  <a:pt x="333900" y="476115"/>
                </a:cubicBezTo>
                <a:cubicBezTo>
                  <a:pt x="332816" y="482617"/>
                  <a:pt x="330802" y="517312"/>
                  <a:pt x="323509" y="524605"/>
                </a:cubicBezTo>
                <a:lnTo>
                  <a:pt x="316581" y="531533"/>
                </a:lnTo>
                <a:cubicBezTo>
                  <a:pt x="315427" y="537306"/>
                  <a:pt x="314546" y="543140"/>
                  <a:pt x="313118" y="548851"/>
                </a:cubicBezTo>
                <a:cubicBezTo>
                  <a:pt x="312233" y="552393"/>
                  <a:pt x="310254" y="555641"/>
                  <a:pt x="309654" y="559242"/>
                </a:cubicBezTo>
                <a:cubicBezTo>
                  <a:pt x="309085" y="562659"/>
                  <a:pt x="313118" y="567324"/>
                  <a:pt x="309654" y="569633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C7AA14D-8D68-4313-94E2-6B2A7B2B4F38}"/>
              </a:ext>
            </a:extLst>
          </p:cNvPr>
          <p:cNvGrpSpPr/>
          <p:nvPr/>
        </p:nvGrpSpPr>
        <p:grpSpPr>
          <a:xfrm>
            <a:off x="5604774" y="2855214"/>
            <a:ext cx="372978" cy="253054"/>
            <a:chOff x="5614738" y="2855214"/>
            <a:chExt cx="372978" cy="253054"/>
          </a:xfrm>
          <a:solidFill>
            <a:srgbClr val="92D050"/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C1AD9B1-CA86-4926-B7AF-1A1A0F4DE81F}"/>
                </a:ext>
              </a:extLst>
            </p:cNvPr>
            <p:cNvSpPr/>
            <p:nvPr/>
          </p:nvSpPr>
          <p:spPr>
            <a:xfrm>
              <a:off x="5614739" y="3020996"/>
              <a:ext cx="372977" cy="8727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E73DA7B-4D61-4438-83F0-BA76941E3F3A}"/>
                </a:ext>
              </a:extLst>
            </p:cNvPr>
            <p:cNvSpPr/>
            <p:nvPr/>
          </p:nvSpPr>
          <p:spPr>
            <a:xfrm>
              <a:off x="5614738" y="2855214"/>
              <a:ext cx="372977" cy="8727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06284BA0-678A-446E-9E58-9EA2FC065320}"/>
              </a:ext>
            </a:extLst>
          </p:cNvPr>
          <p:cNvSpPr/>
          <p:nvPr/>
        </p:nvSpPr>
        <p:spPr>
          <a:xfrm>
            <a:off x="5559375" y="4311129"/>
            <a:ext cx="372977" cy="872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7B899EA-745E-4FB5-847B-DD16A125DC67}"/>
              </a:ext>
            </a:extLst>
          </p:cNvPr>
          <p:cNvCxnSpPr>
            <a:cxnSpLocks/>
          </p:cNvCxnSpPr>
          <p:nvPr/>
        </p:nvCxnSpPr>
        <p:spPr>
          <a:xfrm>
            <a:off x="5823447" y="4786431"/>
            <a:ext cx="5711895" cy="13891"/>
          </a:xfrm>
          <a:prstGeom prst="line">
            <a:avLst/>
          </a:prstGeom>
          <a:ln w="53975">
            <a:solidFill>
              <a:schemeClr val="tx1">
                <a:lumMod val="65000"/>
                <a:lumOff val="35000"/>
              </a:schemeClr>
            </a:solidFill>
            <a:prstDash val="dash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186731B-E92C-4226-96DA-8BD917BA46D2}"/>
              </a:ext>
            </a:extLst>
          </p:cNvPr>
          <p:cNvGrpSpPr/>
          <p:nvPr/>
        </p:nvGrpSpPr>
        <p:grpSpPr>
          <a:xfrm>
            <a:off x="6172091" y="3068039"/>
            <a:ext cx="217063" cy="126755"/>
            <a:chOff x="6172091" y="3068039"/>
            <a:chExt cx="217063" cy="126755"/>
          </a:xfrm>
        </p:grpSpPr>
        <p:sp>
          <p:nvSpPr>
            <p:cNvPr id="97" name="Isosceles Triangle 96">
              <a:extLst>
                <a:ext uri="{FF2B5EF4-FFF2-40B4-BE49-F238E27FC236}">
                  <a16:creationId xmlns:a16="http://schemas.microsoft.com/office/drawing/2014/main" id="{8020166C-CFCF-4C6C-9206-C65EA5F7F662}"/>
                </a:ext>
              </a:extLst>
            </p:cNvPr>
            <p:cNvSpPr/>
            <p:nvPr/>
          </p:nvSpPr>
          <p:spPr>
            <a:xfrm rot="5400000">
              <a:off x="6159704" y="3081610"/>
              <a:ext cx="125571" cy="100797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C121040E-6318-4CBE-B82B-E2EB8722EDCE}"/>
                </a:ext>
              </a:extLst>
            </p:cNvPr>
            <p:cNvSpPr/>
            <p:nvPr/>
          </p:nvSpPr>
          <p:spPr>
            <a:xfrm rot="15956677">
              <a:off x="6275970" y="3080426"/>
              <a:ext cx="125571" cy="100797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05D7E0E-F262-489D-B959-CCA3D5F74CB4}"/>
              </a:ext>
            </a:extLst>
          </p:cNvPr>
          <p:cNvGrpSpPr/>
          <p:nvPr/>
        </p:nvGrpSpPr>
        <p:grpSpPr>
          <a:xfrm>
            <a:off x="6170455" y="3068039"/>
            <a:ext cx="217063" cy="126755"/>
            <a:chOff x="6172091" y="3068039"/>
            <a:chExt cx="217063" cy="126755"/>
          </a:xfrm>
          <a:solidFill>
            <a:srgbClr val="92D050"/>
          </a:solidFill>
        </p:grpSpPr>
        <p:sp>
          <p:nvSpPr>
            <p:cNvPr id="101" name="Isosceles Triangle 100">
              <a:extLst>
                <a:ext uri="{FF2B5EF4-FFF2-40B4-BE49-F238E27FC236}">
                  <a16:creationId xmlns:a16="http://schemas.microsoft.com/office/drawing/2014/main" id="{0890C469-24A4-43C0-9363-BDE1D81CFB1F}"/>
                </a:ext>
              </a:extLst>
            </p:cNvPr>
            <p:cNvSpPr/>
            <p:nvPr/>
          </p:nvSpPr>
          <p:spPr>
            <a:xfrm rot="5400000">
              <a:off x="6159704" y="3081610"/>
              <a:ext cx="125571" cy="10079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BD99B404-79D7-412D-81B1-4218E34FDD99}"/>
                </a:ext>
              </a:extLst>
            </p:cNvPr>
            <p:cNvSpPr/>
            <p:nvPr/>
          </p:nvSpPr>
          <p:spPr>
            <a:xfrm rot="15956677">
              <a:off x="6275970" y="3080426"/>
              <a:ext cx="125571" cy="10079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E99D619B-49AB-44EF-829A-120128536D53}"/>
              </a:ext>
            </a:extLst>
          </p:cNvPr>
          <p:cNvSpPr/>
          <p:nvPr/>
        </p:nvSpPr>
        <p:spPr>
          <a:xfrm>
            <a:off x="5509610" y="3391332"/>
            <a:ext cx="592264" cy="552125"/>
          </a:xfrm>
          <a:custGeom>
            <a:avLst/>
            <a:gdLst>
              <a:gd name="connsiteX0" fmla="*/ 309654 w 465518"/>
              <a:gd name="connsiteY0" fmla="*/ 569633 h 580030"/>
              <a:gd name="connsiteX1" fmla="*/ 288872 w 465518"/>
              <a:gd name="connsiteY1" fmla="*/ 573096 h 580030"/>
              <a:gd name="connsiteX2" fmla="*/ 268091 w 465518"/>
              <a:gd name="connsiteY2" fmla="*/ 580024 h 580030"/>
              <a:gd name="connsiteX3" fmla="*/ 174572 w 465518"/>
              <a:gd name="connsiteY3" fmla="*/ 569633 h 580030"/>
              <a:gd name="connsiteX4" fmla="*/ 157254 w 465518"/>
              <a:gd name="connsiteY4" fmla="*/ 548851 h 580030"/>
              <a:gd name="connsiteX5" fmla="*/ 153791 w 465518"/>
              <a:gd name="connsiteY5" fmla="*/ 528069 h 580030"/>
              <a:gd name="connsiteX6" fmla="*/ 146863 w 465518"/>
              <a:gd name="connsiteY6" fmla="*/ 510751 h 580030"/>
              <a:gd name="connsiteX7" fmla="*/ 143400 w 465518"/>
              <a:gd name="connsiteY7" fmla="*/ 496896 h 580030"/>
              <a:gd name="connsiteX8" fmla="*/ 136472 w 465518"/>
              <a:gd name="connsiteY8" fmla="*/ 476115 h 580030"/>
              <a:gd name="connsiteX9" fmla="*/ 129545 w 465518"/>
              <a:gd name="connsiteY9" fmla="*/ 451869 h 580030"/>
              <a:gd name="connsiteX10" fmla="*/ 122618 w 465518"/>
              <a:gd name="connsiteY10" fmla="*/ 438015 h 580030"/>
              <a:gd name="connsiteX11" fmla="*/ 115691 w 465518"/>
              <a:gd name="connsiteY11" fmla="*/ 399915 h 580030"/>
              <a:gd name="connsiteX12" fmla="*/ 108763 w 465518"/>
              <a:gd name="connsiteY12" fmla="*/ 379133 h 580030"/>
              <a:gd name="connsiteX13" fmla="*/ 105300 w 465518"/>
              <a:gd name="connsiteY13" fmla="*/ 365278 h 580030"/>
              <a:gd name="connsiteX14" fmla="*/ 101836 w 465518"/>
              <a:gd name="connsiteY14" fmla="*/ 344496 h 580030"/>
              <a:gd name="connsiteX15" fmla="*/ 94909 w 465518"/>
              <a:gd name="connsiteY15" fmla="*/ 330642 h 580030"/>
              <a:gd name="connsiteX16" fmla="*/ 91445 w 465518"/>
              <a:gd name="connsiteY16" fmla="*/ 289078 h 580030"/>
              <a:gd name="connsiteX17" fmla="*/ 87981 w 465518"/>
              <a:gd name="connsiteY17" fmla="*/ 268296 h 580030"/>
              <a:gd name="connsiteX18" fmla="*/ 84518 w 465518"/>
              <a:gd name="connsiteY18" fmla="*/ 233660 h 580030"/>
              <a:gd name="connsiteX19" fmla="*/ 81054 w 465518"/>
              <a:gd name="connsiteY19" fmla="*/ 219805 h 580030"/>
              <a:gd name="connsiteX20" fmla="*/ 74127 w 465518"/>
              <a:gd name="connsiteY20" fmla="*/ 199024 h 580030"/>
              <a:gd name="connsiteX21" fmla="*/ 70663 w 465518"/>
              <a:gd name="connsiteY21" fmla="*/ 174778 h 580030"/>
              <a:gd name="connsiteX22" fmla="*/ 67200 w 465518"/>
              <a:gd name="connsiteY22" fmla="*/ 136678 h 580030"/>
              <a:gd name="connsiteX23" fmla="*/ 60272 w 465518"/>
              <a:gd name="connsiteY23" fmla="*/ 115896 h 580030"/>
              <a:gd name="connsiteX24" fmla="*/ 56809 w 465518"/>
              <a:gd name="connsiteY24" fmla="*/ 95115 h 580030"/>
              <a:gd name="connsiteX25" fmla="*/ 49881 w 465518"/>
              <a:gd name="connsiteY25" fmla="*/ 70869 h 580030"/>
              <a:gd name="connsiteX26" fmla="*/ 46418 w 465518"/>
              <a:gd name="connsiteY26" fmla="*/ 57015 h 580030"/>
              <a:gd name="connsiteX27" fmla="*/ 39491 w 465518"/>
              <a:gd name="connsiteY27" fmla="*/ 46624 h 580030"/>
              <a:gd name="connsiteX28" fmla="*/ 36027 w 465518"/>
              <a:gd name="connsiteY28" fmla="*/ 32769 h 580030"/>
              <a:gd name="connsiteX29" fmla="*/ 164181 w 465518"/>
              <a:gd name="connsiteY29" fmla="*/ 15451 h 580030"/>
              <a:gd name="connsiteX30" fmla="*/ 188427 w 465518"/>
              <a:gd name="connsiteY30" fmla="*/ 18915 h 580030"/>
              <a:gd name="connsiteX31" fmla="*/ 212672 w 465518"/>
              <a:gd name="connsiteY31" fmla="*/ 25842 h 580030"/>
              <a:gd name="connsiteX32" fmla="*/ 285409 w 465518"/>
              <a:gd name="connsiteY32" fmla="*/ 29305 h 580030"/>
              <a:gd name="connsiteX33" fmla="*/ 351218 w 465518"/>
              <a:gd name="connsiteY33" fmla="*/ 25842 h 580030"/>
              <a:gd name="connsiteX34" fmla="*/ 361609 w 465518"/>
              <a:gd name="connsiteY34" fmla="*/ 22378 h 580030"/>
              <a:gd name="connsiteX35" fmla="*/ 375463 w 465518"/>
              <a:gd name="connsiteY35" fmla="*/ 18915 h 580030"/>
              <a:gd name="connsiteX36" fmla="*/ 392781 w 465518"/>
              <a:gd name="connsiteY36" fmla="*/ 11987 h 580030"/>
              <a:gd name="connsiteX37" fmla="*/ 423954 w 465518"/>
              <a:gd name="connsiteY37" fmla="*/ 8524 h 580030"/>
              <a:gd name="connsiteX38" fmla="*/ 458591 w 465518"/>
              <a:gd name="connsiteY38" fmla="*/ 8524 h 580030"/>
              <a:gd name="connsiteX39" fmla="*/ 465518 w 465518"/>
              <a:gd name="connsiteY39" fmla="*/ 18915 h 580030"/>
              <a:gd name="connsiteX40" fmla="*/ 462054 w 465518"/>
              <a:gd name="connsiteY40" fmla="*/ 53551 h 580030"/>
              <a:gd name="connsiteX41" fmla="*/ 455127 w 465518"/>
              <a:gd name="connsiteY41" fmla="*/ 63942 h 580030"/>
              <a:gd name="connsiteX42" fmla="*/ 451663 w 465518"/>
              <a:gd name="connsiteY42" fmla="*/ 74333 h 580030"/>
              <a:gd name="connsiteX43" fmla="*/ 437809 w 465518"/>
              <a:gd name="connsiteY43" fmla="*/ 98578 h 580030"/>
              <a:gd name="connsiteX44" fmla="*/ 434345 w 465518"/>
              <a:gd name="connsiteY44" fmla="*/ 112433 h 580030"/>
              <a:gd name="connsiteX45" fmla="*/ 427418 w 465518"/>
              <a:gd name="connsiteY45" fmla="*/ 133215 h 580030"/>
              <a:gd name="connsiteX46" fmla="*/ 423954 w 465518"/>
              <a:gd name="connsiteY46" fmla="*/ 143605 h 580030"/>
              <a:gd name="connsiteX47" fmla="*/ 420491 w 465518"/>
              <a:gd name="connsiteY47" fmla="*/ 157460 h 580030"/>
              <a:gd name="connsiteX48" fmla="*/ 417027 w 465518"/>
              <a:gd name="connsiteY48" fmla="*/ 174778 h 580030"/>
              <a:gd name="connsiteX49" fmla="*/ 410100 w 465518"/>
              <a:gd name="connsiteY49" fmla="*/ 195560 h 580030"/>
              <a:gd name="connsiteX50" fmla="*/ 403172 w 465518"/>
              <a:gd name="connsiteY50" fmla="*/ 244051 h 580030"/>
              <a:gd name="connsiteX51" fmla="*/ 399709 w 465518"/>
              <a:gd name="connsiteY51" fmla="*/ 257905 h 580030"/>
              <a:gd name="connsiteX52" fmla="*/ 392781 w 465518"/>
              <a:gd name="connsiteY52" fmla="*/ 264833 h 580030"/>
              <a:gd name="connsiteX53" fmla="*/ 385854 w 465518"/>
              <a:gd name="connsiteY53" fmla="*/ 309860 h 580030"/>
              <a:gd name="connsiteX54" fmla="*/ 375463 w 465518"/>
              <a:gd name="connsiteY54" fmla="*/ 334105 h 580030"/>
              <a:gd name="connsiteX55" fmla="*/ 372000 w 465518"/>
              <a:gd name="connsiteY55" fmla="*/ 351424 h 580030"/>
              <a:gd name="connsiteX56" fmla="*/ 368536 w 465518"/>
              <a:gd name="connsiteY56" fmla="*/ 361815 h 580030"/>
              <a:gd name="connsiteX57" fmla="*/ 365072 w 465518"/>
              <a:gd name="connsiteY57" fmla="*/ 375669 h 580030"/>
              <a:gd name="connsiteX58" fmla="*/ 358145 w 465518"/>
              <a:gd name="connsiteY58" fmla="*/ 386060 h 580030"/>
              <a:gd name="connsiteX59" fmla="*/ 354681 w 465518"/>
              <a:gd name="connsiteY59" fmla="*/ 403378 h 580030"/>
              <a:gd name="connsiteX60" fmla="*/ 344291 w 465518"/>
              <a:gd name="connsiteY60" fmla="*/ 431087 h 580030"/>
              <a:gd name="connsiteX61" fmla="*/ 337363 w 465518"/>
              <a:gd name="connsiteY61" fmla="*/ 462260 h 580030"/>
              <a:gd name="connsiteX62" fmla="*/ 333900 w 465518"/>
              <a:gd name="connsiteY62" fmla="*/ 476115 h 580030"/>
              <a:gd name="connsiteX63" fmla="*/ 323509 w 465518"/>
              <a:gd name="connsiteY63" fmla="*/ 524605 h 580030"/>
              <a:gd name="connsiteX64" fmla="*/ 316581 w 465518"/>
              <a:gd name="connsiteY64" fmla="*/ 531533 h 580030"/>
              <a:gd name="connsiteX65" fmla="*/ 313118 w 465518"/>
              <a:gd name="connsiteY65" fmla="*/ 548851 h 580030"/>
              <a:gd name="connsiteX66" fmla="*/ 309654 w 465518"/>
              <a:gd name="connsiteY66" fmla="*/ 559242 h 580030"/>
              <a:gd name="connsiteX67" fmla="*/ 309654 w 465518"/>
              <a:gd name="connsiteY67" fmla="*/ 569633 h 58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65518" h="580030">
                <a:moveTo>
                  <a:pt x="309654" y="569633"/>
                </a:moveTo>
                <a:cubicBezTo>
                  <a:pt x="306190" y="571942"/>
                  <a:pt x="295685" y="571393"/>
                  <a:pt x="288872" y="573096"/>
                </a:cubicBezTo>
                <a:cubicBezTo>
                  <a:pt x="281788" y="574867"/>
                  <a:pt x="275389" y="580245"/>
                  <a:pt x="268091" y="580024"/>
                </a:cubicBezTo>
                <a:cubicBezTo>
                  <a:pt x="236741" y="579074"/>
                  <a:pt x="205745" y="573097"/>
                  <a:pt x="174572" y="569633"/>
                </a:cubicBezTo>
                <a:cubicBezTo>
                  <a:pt x="169749" y="564810"/>
                  <a:pt x="159665" y="556085"/>
                  <a:pt x="157254" y="548851"/>
                </a:cubicBezTo>
                <a:cubicBezTo>
                  <a:pt x="155033" y="542188"/>
                  <a:pt x="155639" y="534844"/>
                  <a:pt x="153791" y="528069"/>
                </a:cubicBezTo>
                <a:cubicBezTo>
                  <a:pt x="152155" y="522071"/>
                  <a:pt x="148829" y="516649"/>
                  <a:pt x="146863" y="510751"/>
                </a:cubicBezTo>
                <a:cubicBezTo>
                  <a:pt x="145358" y="506235"/>
                  <a:pt x="144768" y="501456"/>
                  <a:pt x="143400" y="496896"/>
                </a:cubicBezTo>
                <a:cubicBezTo>
                  <a:pt x="141302" y="489902"/>
                  <a:pt x="138243" y="483199"/>
                  <a:pt x="136472" y="476115"/>
                </a:cubicBezTo>
                <a:cubicBezTo>
                  <a:pt x="134713" y="469078"/>
                  <a:pt x="132528" y="458830"/>
                  <a:pt x="129545" y="451869"/>
                </a:cubicBezTo>
                <a:cubicBezTo>
                  <a:pt x="127511" y="447123"/>
                  <a:pt x="124927" y="442633"/>
                  <a:pt x="122618" y="438015"/>
                </a:cubicBezTo>
                <a:cubicBezTo>
                  <a:pt x="121489" y="431239"/>
                  <a:pt x="117763" y="407512"/>
                  <a:pt x="115691" y="399915"/>
                </a:cubicBezTo>
                <a:cubicBezTo>
                  <a:pt x="113770" y="392870"/>
                  <a:pt x="110534" y="386217"/>
                  <a:pt x="108763" y="379133"/>
                </a:cubicBezTo>
                <a:cubicBezTo>
                  <a:pt x="107609" y="374515"/>
                  <a:pt x="106234" y="369946"/>
                  <a:pt x="105300" y="365278"/>
                </a:cubicBezTo>
                <a:cubicBezTo>
                  <a:pt x="103923" y="358391"/>
                  <a:pt x="103854" y="351223"/>
                  <a:pt x="101836" y="344496"/>
                </a:cubicBezTo>
                <a:cubicBezTo>
                  <a:pt x="100352" y="339551"/>
                  <a:pt x="97218" y="335260"/>
                  <a:pt x="94909" y="330642"/>
                </a:cubicBezTo>
                <a:cubicBezTo>
                  <a:pt x="93754" y="316787"/>
                  <a:pt x="92980" y="302896"/>
                  <a:pt x="91445" y="289078"/>
                </a:cubicBezTo>
                <a:cubicBezTo>
                  <a:pt x="90669" y="282098"/>
                  <a:pt x="88852" y="275265"/>
                  <a:pt x="87981" y="268296"/>
                </a:cubicBezTo>
                <a:cubicBezTo>
                  <a:pt x="86542" y="256783"/>
                  <a:pt x="86159" y="245146"/>
                  <a:pt x="84518" y="233660"/>
                </a:cubicBezTo>
                <a:cubicBezTo>
                  <a:pt x="83845" y="228947"/>
                  <a:pt x="82422" y="224365"/>
                  <a:pt x="81054" y="219805"/>
                </a:cubicBezTo>
                <a:cubicBezTo>
                  <a:pt x="78956" y="212811"/>
                  <a:pt x="74127" y="199024"/>
                  <a:pt x="74127" y="199024"/>
                </a:cubicBezTo>
                <a:cubicBezTo>
                  <a:pt x="72972" y="190942"/>
                  <a:pt x="71565" y="182892"/>
                  <a:pt x="70663" y="174778"/>
                </a:cubicBezTo>
                <a:cubicBezTo>
                  <a:pt x="69255" y="162104"/>
                  <a:pt x="69416" y="149236"/>
                  <a:pt x="67200" y="136678"/>
                </a:cubicBezTo>
                <a:cubicBezTo>
                  <a:pt x="65931" y="129487"/>
                  <a:pt x="60272" y="115896"/>
                  <a:pt x="60272" y="115896"/>
                </a:cubicBezTo>
                <a:cubicBezTo>
                  <a:pt x="59118" y="108969"/>
                  <a:pt x="58186" y="102001"/>
                  <a:pt x="56809" y="95115"/>
                </a:cubicBezTo>
                <a:cubicBezTo>
                  <a:pt x="53199" y="77064"/>
                  <a:pt x="54283" y="86278"/>
                  <a:pt x="49881" y="70869"/>
                </a:cubicBezTo>
                <a:cubicBezTo>
                  <a:pt x="48573" y="66292"/>
                  <a:pt x="48293" y="61390"/>
                  <a:pt x="46418" y="57015"/>
                </a:cubicBezTo>
                <a:cubicBezTo>
                  <a:pt x="44778" y="53189"/>
                  <a:pt x="41800" y="50088"/>
                  <a:pt x="39491" y="46624"/>
                </a:cubicBezTo>
                <a:cubicBezTo>
                  <a:pt x="38336" y="42006"/>
                  <a:pt x="38476" y="36851"/>
                  <a:pt x="36027" y="32769"/>
                </a:cubicBezTo>
                <a:cubicBezTo>
                  <a:pt x="1397" y="-24948"/>
                  <a:pt x="-64211" y="10013"/>
                  <a:pt x="164181" y="15451"/>
                </a:cubicBezTo>
                <a:cubicBezTo>
                  <a:pt x="172263" y="16606"/>
                  <a:pt x="180444" y="17204"/>
                  <a:pt x="188427" y="18915"/>
                </a:cubicBezTo>
                <a:cubicBezTo>
                  <a:pt x="196645" y="20676"/>
                  <a:pt x="204315" y="24947"/>
                  <a:pt x="212672" y="25842"/>
                </a:cubicBezTo>
                <a:cubicBezTo>
                  <a:pt x="236807" y="28428"/>
                  <a:pt x="261163" y="28151"/>
                  <a:pt x="285409" y="29305"/>
                </a:cubicBezTo>
                <a:cubicBezTo>
                  <a:pt x="307345" y="28151"/>
                  <a:pt x="329342" y="27831"/>
                  <a:pt x="351218" y="25842"/>
                </a:cubicBezTo>
                <a:cubicBezTo>
                  <a:pt x="354854" y="25511"/>
                  <a:pt x="358098" y="23381"/>
                  <a:pt x="361609" y="22378"/>
                </a:cubicBezTo>
                <a:cubicBezTo>
                  <a:pt x="366186" y="21070"/>
                  <a:pt x="370947" y="20420"/>
                  <a:pt x="375463" y="18915"/>
                </a:cubicBezTo>
                <a:cubicBezTo>
                  <a:pt x="381361" y="16949"/>
                  <a:pt x="386702" y="13290"/>
                  <a:pt x="392781" y="11987"/>
                </a:cubicBezTo>
                <a:cubicBezTo>
                  <a:pt x="403004" y="9796"/>
                  <a:pt x="413563" y="9678"/>
                  <a:pt x="423954" y="8524"/>
                </a:cubicBezTo>
                <a:cubicBezTo>
                  <a:pt x="437259" y="4089"/>
                  <a:pt x="441533" y="942"/>
                  <a:pt x="458591" y="8524"/>
                </a:cubicBezTo>
                <a:cubicBezTo>
                  <a:pt x="462395" y="10215"/>
                  <a:pt x="463209" y="15451"/>
                  <a:pt x="465518" y="18915"/>
                </a:cubicBezTo>
                <a:cubicBezTo>
                  <a:pt x="464363" y="30460"/>
                  <a:pt x="464663" y="42245"/>
                  <a:pt x="462054" y="53551"/>
                </a:cubicBezTo>
                <a:cubicBezTo>
                  <a:pt x="461118" y="57607"/>
                  <a:pt x="456989" y="60219"/>
                  <a:pt x="455127" y="63942"/>
                </a:cubicBezTo>
                <a:cubicBezTo>
                  <a:pt x="453494" y="67208"/>
                  <a:pt x="453101" y="70977"/>
                  <a:pt x="451663" y="74333"/>
                </a:cubicBezTo>
                <a:cubicBezTo>
                  <a:pt x="446390" y="86637"/>
                  <a:pt x="444766" y="88143"/>
                  <a:pt x="437809" y="98578"/>
                </a:cubicBezTo>
                <a:cubicBezTo>
                  <a:pt x="436654" y="103196"/>
                  <a:pt x="435713" y="107873"/>
                  <a:pt x="434345" y="112433"/>
                </a:cubicBezTo>
                <a:cubicBezTo>
                  <a:pt x="432247" y="119427"/>
                  <a:pt x="429727" y="126288"/>
                  <a:pt x="427418" y="133215"/>
                </a:cubicBezTo>
                <a:cubicBezTo>
                  <a:pt x="426263" y="136678"/>
                  <a:pt x="424839" y="140063"/>
                  <a:pt x="423954" y="143605"/>
                </a:cubicBezTo>
                <a:cubicBezTo>
                  <a:pt x="422800" y="148223"/>
                  <a:pt x="421524" y="152813"/>
                  <a:pt x="420491" y="157460"/>
                </a:cubicBezTo>
                <a:cubicBezTo>
                  <a:pt x="419214" y="163207"/>
                  <a:pt x="418576" y="169098"/>
                  <a:pt x="417027" y="174778"/>
                </a:cubicBezTo>
                <a:cubicBezTo>
                  <a:pt x="415106" y="181823"/>
                  <a:pt x="410100" y="195560"/>
                  <a:pt x="410100" y="195560"/>
                </a:cubicBezTo>
                <a:cubicBezTo>
                  <a:pt x="404558" y="256514"/>
                  <a:pt x="411169" y="216060"/>
                  <a:pt x="403172" y="244051"/>
                </a:cubicBezTo>
                <a:cubicBezTo>
                  <a:pt x="401864" y="248628"/>
                  <a:pt x="401838" y="253647"/>
                  <a:pt x="399709" y="257905"/>
                </a:cubicBezTo>
                <a:cubicBezTo>
                  <a:pt x="398248" y="260826"/>
                  <a:pt x="395090" y="262524"/>
                  <a:pt x="392781" y="264833"/>
                </a:cubicBezTo>
                <a:cubicBezTo>
                  <a:pt x="391931" y="271630"/>
                  <a:pt x="389029" y="300335"/>
                  <a:pt x="385854" y="309860"/>
                </a:cubicBezTo>
                <a:cubicBezTo>
                  <a:pt x="375950" y="339571"/>
                  <a:pt x="381510" y="309915"/>
                  <a:pt x="375463" y="334105"/>
                </a:cubicBezTo>
                <a:cubicBezTo>
                  <a:pt x="374035" y="339817"/>
                  <a:pt x="373428" y="345712"/>
                  <a:pt x="372000" y="351424"/>
                </a:cubicBezTo>
                <a:cubicBezTo>
                  <a:pt x="371115" y="354966"/>
                  <a:pt x="369539" y="358304"/>
                  <a:pt x="368536" y="361815"/>
                </a:cubicBezTo>
                <a:cubicBezTo>
                  <a:pt x="367228" y="366392"/>
                  <a:pt x="366947" y="371294"/>
                  <a:pt x="365072" y="375669"/>
                </a:cubicBezTo>
                <a:cubicBezTo>
                  <a:pt x="363432" y="379495"/>
                  <a:pt x="360454" y="382596"/>
                  <a:pt x="358145" y="386060"/>
                </a:cubicBezTo>
                <a:cubicBezTo>
                  <a:pt x="356990" y="391833"/>
                  <a:pt x="356109" y="397667"/>
                  <a:pt x="354681" y="403378"/>
                </a:cubicBezTo>
                <a:cubicBezTo>
                  <a:pt x="352247" y="413116"/>
                  <a:pt x="347475" y="421536"/>
                  <a:pt x="344291" y="431087"/>
                </a:cubicBezTo>
                <a:cubicBezTo>
                  <a:pt x="341476" y="439533"/>
                  <a:pt x="339193" y="454025"/>
                  <a:pt x="337363" y="462260"/>
                </a:cubicBezTo>
                <a:cubicBezTo>
                  <a:pt x="336330" y="466907"/>
                  <a:pt x="334683" y="471419"/>
                  <a:pt x="333900" y="476115"/>
                </a:cubicBezTo>
                <a:cubicBezTo>
                  <a:pt x="332816" y="482617"/>
                  <a:pt x="330802" y="517312"/>
                  <a:pt x="323509" y="524605"/>
                </a:cubicBezTo>
                <a:lnTo>
                  <a:pt x="316581" y="531533"/>
                </a:lnTo>
                <a:cubicBezTo>
                  <a:pt x="315427" y="537306"/>
                  <a:pt x="314546" y="543140"/>
                  <a:pt x="313118" y="548851"/>
                </a:cubicBezTo>
                <a:cubicBezTo>
                  <a:pt x="312233" y="552393"/>
                  <a:pt x="310254" y="555641"/>
                  <a:pt x="309654" y="559242"/>
                </a:cubicBezTo>
                <a:cubicBezTo>
                  <a:pt x="309085" y="562659"/>
                  <a:pt x="313118" y="567324"/>
                  <a:pt x="309654" y="569633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851306D-2796-40F1-BB40-C45F1F3A180C}"/>
              </a:ext>
            </a:extLst>
          </p:cNvPr>
          <p:cNvGrpSpPr/>
          <p:nvPr/>
        </p:nvGrpSpPr>
        <p:grpSpPr>
          <a:xfrm>
            <a:off x="6180418" y="3076377"/>
            <a:ext cx="157500" cy="180618"/>
            <a:chOff x="6180418" y="3076377"/>
            <a:chExt cx="157500" cy="180618"/>
          </a:xfrm>
          <a:solidFill>
            <a:srgbClr val="FF0000"/>
          </a:solidFill>
        </p:grpSpPr>
        <p:sp>
          <p:nvSpPr>
            <p:cNvPr id="104" name="Isosceles Triangle 103">
              <a:extLst>
                <a:ext uri="{FF2B5EF4-FFF2-40B4-BE49-F238E27FC236}">
                  <a16:creationId xmlns:a16="http://schemas.microsoft.com/office/drawing/2014/main" id="{0D28DB7E-8850-46D3-A51A-59F5FF862BA3}"/>
                </a:ext>
              </a:extLst>
            </p:cNvPr>
            <p:cNvSpPr/>
            <p:nvPr/>
          </p:nvSpPr>
          <p:spPr>
            <a:xfrm>
              <a:off x="6218958" y="3147575"/>
              <a:ext cx="118960" cy="109420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Isosceles Triangle 104">
              <a:extLst>
                <a:ext uri="{FF2B5EF4-FFF2-40B4-BE49-F238E27FC236}">
                  <a16:creationId xmlns:a16="http://schemas.microsoft.com/office/drawing/2014/main" id="{7DA3A7C3-E3CC-4708-A661-126E4B051D77}"/>
                </a:ext>
              </a:extLst>
            </p:cNvPr>
            <p:cNvSpPr/>
            <p:nvPr/>
          </p:nvSpPr>
          <p:spPr>
            <a:xfrm rot="5400000">
              <a:off x="6176722" y="3080073"/>
              <a:ext cx="98225" cy="90833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42CECAD-96C1-46D3-AAE3-7F00662079CF}"/>
              </a:ext>
            </a:extLst>
          </p:cNvPr>
          <p:cNvGrpSpPr/>
          <p:nvPr/>
        </p:nvGrpSpPr>
        <p:grpSpPr>
          <a:xfrm>
            <a:off x="6172095" y="3073486"/>
            <a:ext cx="157500" cy="180618"/>
            <a:chOff x="6180418" y="3076377"/>
            <a:chExt cx="157500" cy="180618"/>
          </a:xfrm>
          <a:solidFill>
            <a:srgbClr val="92D050"/>
          </a:solidFill>
        </p:grpSpPr>
        <p:sp>
          <p:nvSpPr>
            <p:cNvPr id="108" name="Isosceles Triangle 107">
              <a:extLst>
                <a:ext uri="{FF2B5EF4-FFF2-40B4-BE49-F238E27FC236}">
                  <a16:creationId xmlns:a16="http://schemas.microsoft.com/office/drawing/2014/main" id="{5F11946B-A14D-44E1-8359-596475266181}"/>
                </a:ext>
              </a:extLst>
            </p:cNvPr>
            <p:cNvSpPr/>
            <p:nvPr/>
          </p:nvSpPr>
          <p:spPr>
            <a:xfrm>
              <a:off x="6218958" y="3147575"/>
              <a:ext cx="118960" cy="109420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Isosceles Triangle 108">
              <a:extLst>
                <a:ext uri="{FF2B5EF4-FFF2-40B4-BE49-F238E27FC236}">
                  <a16:creationId xmlns:a16="http://schemas.microsoft.com/office/drawing/2014/main" id="{06D7C500-D9CF-4E04-95E2-8A4621CDA2EC}"/>
                </a:ext>
              </a:extLst>
            </p:cNvPr>
            <p:cNvSpPr/>
            <p:nvPr/>
          </p:nvSpPr>
          <p:spPr>
            <a:xfrm rot="5400000">
              <a:off x="6176722" y="3080073"/>
              <a:ext cx="98225" cy="90833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C798FF8-5438-4B05-9D58-6AABD9B19E1D}"/>
              </a:ext>
            </a:extLst>
          </p:cNvPr>
          <p:cNvSpPr/>
          <p:nvPr/>
        </p:nvSpPr>
        <p:spPr>
          <a:xfrm>
            <a:off x="5559375" y="4308233"/>
            <a:ext cx="372977" cy="872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E9BACFD3-B7B7-4286-97CB-8D48C9CF925A}"/>
              </a:ext>
            </a:extLst>
          </p:cNvPr>
          <p:cNvSpPr/>
          <p:nvPr/>
        </p:nvSpPr>
        <p:spPr>
          <a:xfrm>
            <a:off x="3813293" y="4658756"/>
            <a:ext cx="112160" cy="1049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411D447-191A-48E7-A46E-716513A61E73}"/>
              </a:ext>
            </a:extLst>
          </p:cNvPr>
          <p:cNvCxnSpPr>
            <a:cxnSpLocks/>
          </p:cNvCxnSpPr>
          <p:nvPr/>
        </p:nvCxnSpPr>
        <p:spPr>
          <a:xfrm flipH="1">
            <a:off x="3865431" y="3783729"/>
            <a:ext cx="13351" cy="905728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>
            <a:extLst>
              <a:ext uri="{FF2B5EF4-FFF2-40B4-BE49-F238E27FC236}">
                <a16:creationId xmlns:a16="http://schemas.microsoft.com/office/drawing/2014/main" id="{49C3430B-7907-4B5F-83E6-9E38231463EE}"/>
              </a:ext>
            </a:extLst>
          </p:cNvPr>
          <p:cNvSpPr/>
          <p:nvPr/>
        </p:nvSpPr>
        <p:spPr>
          <a:xfrm>
            <a:off x="3481076" y="4420381"/>
            <a:ext cx="112160" cy="1049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0088541-8FFA-423E-B2E2-F6838D6EF578}"/>
              </a:ext>
            </a:extLst>
          </p:cNvPr>
          <p:cNvCxnSpPr>
            <a:cxnSpLocks/>
          </p:cNvCxnSpPr>
          <p:nvPr/>
        </p:nvCxnSpPr>
        <p:spPr>
          <a:xfrm flipH="1">
            <a:off x="3523806" y="3617068"/>
            <a:ext cx="13350" cy="850814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F335156-4D37-4679-A1D7-D4D52941A640}"/>
              </a:ext>
            </a:extLst>
          </p:cNvPr>
          <p:cNvCxnSpPr>
            <a:cxnSpLocks/>
          </p:cNvCxnSpPr>
          <p:nvPr/>
        </p:nvCxnSpPr>
        <p:spPr>
          <a:xfrm>
            <a:off x="4720389" y="3254104"/>
            <a:ext cx="0" cy="50339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8B3C09A-2EF6-44C8-8880-B8C2BEF03FFC}"/>
              </a:ext>
            </a:extLst>
          </p:cNvPr>
          <p:cNvCxnSpPr>
            <a:cxnSpLocks/>
          </p:cNvCxnSpPr>
          <p:nvPr/>
        </p:nvCxnSpPr>
        <p:spPr>
          <a:xfrm>
            <a:off x="7613983" y="3287214"/>
            <a:ext cx="0" cy="47028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F0B481C2-AF4D-444B-92C8-4C370F8A47AD}"/>
              </a:ext>
            </a:extLst>
          </p:cNvPr>
          <p:cNvCxnSpPr>
            <a:cxnSpLocks/>
          </p:cNvCxnSpPr>
          <p:nvPr/>
        </p:nvCxnSpPr>
        <p:spPr>
          <a:xfrm>
            <a:off x="6282146" y="3244948"/>
            <a:ext cx="0" cy="503396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5CB0CA3-71AA-4B26-9133-C8721B9379A9}"/>
              </a:ext>
            </a:extLst>
          </p:cNvPr>
          <p:cNvCxnSpPr>
            <a:cxnSpLocks/>
          </p:cNvCxnSpPr>
          <p:nvPr/>
        </p:nvCxnSpPr>
        <p:spPr>
          <a:xfrm>
            <a:off x="3530481" y="3617068"/>
            <a:ext cx="64003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C8E514E-6BA4-4DDE-A743-2190D710D607}"/>
              </a:ext>
            </a:extLst>
          </p:cNvPr>
          <p:cNvCxnSpPr>
            <a:cxnSpLocks/>
          </p:cNvCxnSpPr>
          <p:nvPr/>
        </p:nvCxnSpPr>
        <p:spPr>
          <a:xfrm>
            <a:off x="4224338" y="3617068"/>
            <a:ext cx="4849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CEB13613-6F46-4EE2-A0DC-27BBE37D4ED2}"/>
              </a:ext>
            </a:extLst>
          </p:cNvPr>
          <p:cNvCxnSpPr>
            <a:cxnSpLocks/>
          </p:cNvCxnSpPr>
          <p:nvPr/>
        </p:nvCxnSpPr>
        <p:spPr>
          <a:xfrm>
            <a:off x="6299088" y="3614636"/>
            <a:ext cx="130331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D6F14E89-C67C-4F3D-AAF2-78B015EE236C}"/>
              </a:ext>
            </a:extLst>
          </p:cNvPr>
          <p:cNvCxnSpPr>
            <a:cxnSpLocks/>
          </p:cNvCxnSpPr>
          <p:nvPr/>
        </p:nvCxnSpPr>
        <p:spPr>
          <a:xfrm>
            <a:off x="4737735" y="3614636"/>
            <a:ext cx="26098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1E1CD43D-6E15-45D5-B971-758AD49B4FAD}"/>
              </a:ext>
            </a:extLst>
          </p:cNvPr>
          <p:cNvCxnSpPr>
            <a:cxnSpLocks/>
            <a:endCxn id="87" idx="21"/>
          </p:cNvCxnSpPr>
          <p:nvPr/>
        </p:nvCxnSpPr>
        <p:spPr>
          <a:xfrm flipV="1">
            <a:off x="5456107" y="3611065"/>
            <a:ext cx="137350" cy="813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B2DF6D9B-8BFE-4B6D-AE72-50FBF2384371}"/>
              </a:ext>
            </a:extLst>
          </p:cNvPr>
          <p:cNvCxnSpPr>
            <a:cxnSpLocks/>
          </p:cNvCxnSpPr>
          <p:nvPr/>
        </p:nvCxnSpPr>
        <p:spPr>
          <a:xfrm>
            <a:off x="6049925" y="3614636"/>
            <a:ext cx="22019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44C3AE13-6A97-4DA9-972C-82E81D569FED}"/>
              </a:ext>
            </a:extLst>
          </p:cNvPr>
          <p:cNvCxnSpPr>
            <a:cxnSpLocks/>
          </p:cNvCxnSpPr>
          <p:nvPr/>
        </p:nvCxnSpPr>
        <p:spPr>
          <a:xfrm flipV="1">
            <a:off x="1309688" y="4148354"/>
            <a:ext cx="0" cy="53029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3CD2C62D-6C84-4253-9694-89C1E4DAFC70}"/>
              </a:ext>
            </a:extLst>
          </p:cNvPr>
          <p:cNvCxnSpPr>
            <a:cxnSpLocks/>
          </p:cNvCxnSpPr>
          <p:nvPr/>
        </p:nvCxnSpPr>
        <p:spPr>
          <a:xfrm flipV="1">
            <a:off x="1309688" y="4147366"/>
            <a:ext cx="2555743" cy="682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DB79822B-A121-41D0-97DA-37DED1756C24}"/>
              </a:ext>
            </a:extLst>
          </p:cNvPr>
          <p:cNvCxnSpPr>
            <a:cxnSpLocks/>
          </p:cNvCxnSpPr>
          <p:nvPr/>
        </p:nvCxnSpPr>
        <p:spPr>
          <a:xfrm>
            <a:off x="3865431" y="3762973"/>
            <a:ext cx="6675" cy="38439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89FA847A-F727-4B62-A70A-7AB6E9D13101}"/>
              </a:ext>
            </a:extLst>
          </p:cNvPr>
          <p:cNvSpPr txBox="1"/>
          <p:nvPr/>
        </p:nvSpPr>
        <p:spPr>
          <a:xfrm>
            <a:off x="6171311" y="5916587"/>
            <a:ext cx="334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srgbClr val="F828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Vacuum pump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85F6D7-9C1B-4BF9-9EFD-2777B90F3AE3}"/>
              </a:ext>
            </a:extLst>
          </p:cNvPr>
          <p:cNvSpPr txBox="1"/>
          <p:nvPr/>
        </p:nvSpPr>
        <p:spPr>
          <a:xfrm>
            <a:off x="2335401" y="223219"/>
            <a:ext cx="462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Fly ash from ESP Hopper to Buffer Hopper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A4719C-0FB1-452C-B2D9-A4265B7DAB8B}"/>
              </a:ext>
            </a:extLst>
          </p:cNvPr>
          <p:cNvCxnSpPr>
            <a:cxnSpLocks/>
          </p:cNvCxnSpPr>
          <p:nvPr/>
        </p:nvCxnSpPr>
        <p:spPr>
          <a:xfrm>
            <a:off x="3993434" y="4915949"/>
            <a:ext cx="0" cy="95184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3627C38-BE03-490C-B4CC-124531C6F94F}"/>
              </a:ext>
            </a:extLst>
          </p:cNvPr>
          <p:cNvSpPr txBox="1"/>
          <p:nvPr/>
        </p:nvSpPr>
        <p:spPr>
          <a:xfrm>
            <a:off x="3553836" y="5826862"/>
            <a:ext cx="138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1200" cap="none" spc="0" normalizeH="0" baseline="0" noProof="0">
                <a:ln>
                  <a:noFill/>
                </a:ln>
                <a:solidFill>
                  <a:srgbClr val="F828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Orifice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496035-B54C-4338-B771-0EB4CBE27B8F}"/>
              </a:ext>
            </a:extLst>
          </p:cNvPr>
          <p:cNvSpPr txBox="1"/>
          <p:nvPr/>
        </p:nvSpPr>
        <p:spPr>
          <a:xfrm>
            <a:off x="10259406" y="4055749"/>
            <a:ext cx="182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F828D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 line 1,2 to silo</a:t>
            </a:r>
          </a:p>
        </p:txBody>
      </p:sp>
      <p:pic>
        <p:nvPicPr>
          <p:cNvPr id="91" name="Picture 90" descr="ntpc logo">
            <a:extLst>
              <a:ext uri="{FF2B5EF4-FFF2-40B4-BE49-F238E27FC236}">
                <a16:creationId xmlns:a16="http://schemas.microsoft.com/office/drawing/2014/main" id="{08A4BB90-D7BA-40BF-A7CC-0848597040F5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B811DA8-7CAB-4E26-9B1D-42BE70330D00}"/>
              </a:ext>
            </a:extLst>
          </p:cNvPr>
          <p:cNvCxnSpPr>
            <a:cxnSpLocks/>
          </p:cNvCxnSpPr>
          <p:nvPr/>
        </p:nvCxnSpPr>
        <p:spPr>
          <a:xfrm>
            <a:off x="6574330" y="1512277"/>
            <a:ext cx="0" cy="1633008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1FFAF29-AFD9-46C2-8C06-6BB21F3D64BC}"/>
              </a:ext>
            </a:extLst>
          </p:cNvPr>
          <p:cNvSpPr txBox="1"/>
          <p:nvPr/>
        </p:nvSpPr>
        <p:spPr>
          <a:xfrm>
            <a:off x="6840534" y="3831253"/>
            <a:ext cx="1265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Fluidizing pads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5030961-1CF5-49E6-8DCA-1A7D3372314E}"/>
              </a:ext>
            </a:extLst>
          </p:cNvPr>
          <p:cNvCxnSpPr>
            <a:cxnSpLocks/>
            <a:endCxn id="92" idx="1"/>
          </p:cNvCxnSpPr>
          <p:nvPr/>
        </p:nvCxnSpPr>
        <p:spPr>
          <a:xfrm>
            <a:off x="5931839" y="4037315"/>
            <a:ext cx="908695" cy="4016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3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repeatCount="37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3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9" grpId="0" animBg="1"/>
      <p:bldP spid="63" grpId="0" animBg="1"/>
      <p:bldP spid="87" grpId="0" animBg="1"/>
      <p:bldP spid="94" grpId="0" animBg="1"/>
      <p:bldP spid="103" grpId="0" animBg="1"/>
      <p:bldP spid="110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4217864E-08DB-40E8-89CC-DDFF8C6BD1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05" y="391"/>
            <a:ext cx="12191980" cy="6856718"/>
          </a:xfrm>
          <a:prstGeom prst="rect">
            <a:avLst/>
          </a:prstGeom>
          <a:solidFill>
            <a:schemeClr val="bg1">
              <a:alpha val="49000"/>
            </a:schemeClr>
          </a:solidFill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C30AFFE-1FBA-4CE2-8A29-62BB05C39BA0}"/>
              </a:ext>
            </a:extLst>
          </p:cNvPr>
          <p:cNvSpPr/>
          <p:nvPr/>
        </p:nvSpPr>
        <p:spPr>
          <a:xfrm>
            <a:off x="312825" y="616658"/>
            <a:ext cx="5624684" cy="5624684"/>
          </a:xfrm>
          <a:prstGeom prst="ellipse">
            <a:avLst/>
          </a:prstGeom>
          <a:solidFill>
            <a:schemeClr val="accent5">
              <a:alpha val="26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Graphic 7" descr="Question mark with solid fill">
            <a:extLst>
              <a:ext uri="{FF2B5EF4-FFF2-40B4-BE49-F238E27FC236}">
                <a16:creationId xmlns:a16="http://schemas.microsoft.com/office/drawing/2014/main" id="{A90B4492-2776-46AF-923D-5D8437E7B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208" y="1758850"/>
            <a:ext cx="4500793" cy="45007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394679-5D65-41E6-8F71-9872A41F8778}"/>
              </a:ext>
            </a:extLst>
          </p:cNvPr>
          <p:cNvSpPr txBox="1"/>
          <p:nvPr/>
        </p:nvSpPr>
        <p:spPr>
          <a:xfrm>
            <a:off x="1013052" y="1357457"/>
            <a:ext cx="443249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N" sz="3600">
                <a:solidFill>
                  <a:schemeClr val="bg1"/>
                </a:solidFill>
                <a:latin typeface="Times New Roman"/>
                <a:cs typeface="Times New Roman"/>
              </a:rPr>
              <a:t>Problem Identification</a:t>
            </a:r>
            <a:endParaRPr lang="en-IN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E010F2-966B-4C92-9CAB-966F3AA11FFF}"/>
              </a:ext>
            </a:extLst>
          </p:cNvPr>
          <p:cNvSpPr/>
          <p:nvPr/>
        </p:nvSpPr>
        <p:spPr>
          <a:xfrm>
            <a:off x="7289321" y="89177"/>
            <a:ext cx="2205486" cy="2205486"/>
          </a:xfrm>
          <a:prstGeom prst="ellipse">
            <a:avLst/>
          </a:prstGeom>
          <a:solidFill>
            <a:srgbClr val="FFC000">
              <a:alpha val="33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CA19B6-64B2-4CCD-84E6-5CF4057D5A61}"/>
              </a:ext>
            </a:extLst>
          </p:cNvPr>
          <p:cNvGrpSpPr/>
          <p:nvPr/>
        </p:nvGrpSpPr>
        <p:grpSpPr>
          <a:xfrm>
            <a:off x="7252255" y="4576653"/>
            <a:ext cx="2279618" cy="2205486"/>
            <a:chOff x="7252255" y="4576653"/>
            <a:chExt cx="2279618" cy="220548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7AB7645-6EBF-4D0C-826F-A66F02D3D759}"/>
                </a:ext>
              </a:extLst>
            </p:cNvPr>
            <p:cNvSpPr/>
            <p:nvPr/>
          </p:nvSpPr>
          <p:spPr>
            <a:xfrm>
              <a:off x="7289321" y="4576653"/>
              <a:ext cx="2205486" cy="2205486"/>
            </a:xfrm>
            <a:prstGeom prst="ellipse">
              <a:avLst/>
            </a:prstGeom>
            <a:solidFill>
              <a:srgbClr val="66FFFF">
                <a:alpha val="33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4E7D8B-F416-4037-AD4A-DBF7CB41A857}"/>
                </a:ext>
              </a:extLst>
            </p:cNvPr>
            <p:cNvSpPr txBox="1"/>
            <p:nvPr/>
          </p:nvSpPr>
          <p:spPr>
            <a:xfrm>
              <a:off x="7252255" y="5122146"/>
              <a:ext cx="227961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4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Poor Discharge from ALV to HCSD Silo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B70105-DBA4-42D4-A554-C9E19F515671}"/>
              </a:ext>
            </a:extLst>
          </p:cNvPr>
          <p:cNvGrpSpPr/>
          <p:nvPr/>
        </p:nvGrpSpPr>
        <p:grpSpPr>
          <a:xfrm>
            <a:off x="9163220" y="2320164"/>
            <a:ext cx="2205486" cy="2205486"/>
            <a:chOff x="9163220" y="2320164"/>
            <a:chExt cx="2205486" cy="2205486"/>
          </a:xfrm>
          <a:solidFill>
            <a:srgbClr val="008000">
              <a:alpha val="43000"/>
            </a:srgb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320742-FE92-4005-80CF-8FD85A60CF26}"/>
                </a:ext>
              </a:extLst>
            </p:cNvPr>
            <p:cNvSpPr/>
            <p:nvPr/>
          </p:nvSpPr>
          <p:spPr>
            <a:xfrm>
              <a:off x="9163220" y="2320164"/>
              <a:ext cx="2205486" cy="2205486"/>
            </a:xfrm>
            <a:prstGeom prst="ellipse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A96FAA-342E-49A7-971B-B0A556CE2DBC}"/>
                </a:ext>
              </a:extLst>
            </p:cNvPr>
            <p:cNvSpPr txBox="1"/>
            <p:nvPr/>
          </p:nvSpPr>
          <p:spPr>
            <a:xfrm>
              <a:off x="9248476" y="2534663"/>
              <a:ext cx="2104941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4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Poor Evacuation from  Buffer Hopper to ALV</a:t>
              </a:r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9DA82B1-6C05-4821-9916-E1ACECB374A4}"/>
              </a:ext>
            </a:extLst>
          </p:cNvPr>
          <p:cNvSpPr txBox="1"/>
          <p:nvPr/>
        </p:nvSpPr>
        <p:spPr>
          <a:xfrm>
            <a:off x="7408653" y="275213"/>
            <a:ext cx="196682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400">
                <a:solidFill>
                  <a:schemeClr val="bg1"/>
                </a:solidFill>
                <a:latin typeface="Times New Roman"/>
                <a:cs typeface="Times New Roman"/>
              </a:rPr>
              <a:t>Poor Evacuation from ESP to Buffer Hopper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273170-F54B-4AF7-8949-D1277E78F5B1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9171821" y="1971677"/>
            <a:ext cx="483808" cy="532037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F120010-FF70-445D-989F-C78A91FEB9D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9171821" y="4354286"/>
            <a:ext cx="483808" cy="545353"/>
          </a:xfrm>
          <a:prstGeom prst="line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ntpc logo">
            <a:extLst>
              <a:ext uri="{FF2B5EF4-FFF2-40B4-BE49-F238E27FC236}">
                <a16:creationId xmlns:a16="http://schemas.microsoft.com/office/drawing/2014/main" id="{84425DBD-C4EF-4E87-8F39-9BE20B0ADF2E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29BD3EF-D2AA-4420-9F48-B59B0A9A09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95B2FF-B615-4224-B6A5-0224FA7C6BD2}"/>
              </a:ext>
            </a:extLst>
          </p:cNvPr>
          <p:cNvCxnSpPr>
            <a:cxnSpLocks/>
          </p:cNvCxnSpPr>
          <p:nvPr/>
        </p:nvCxnSpPr>
        <p:spPr>
          <a:xfrm flipV="1">
            <a:off x="5651316" y="1438184"/>
            <a:ext cx="1661445" cy="799511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37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A8D8AF14-F732-4DD1-8C65-C1F6A6F3D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B85380D-B2F5-4926-AF03-4F7D6090E064}"/>
              </a:ext>
            </a:extLst>
          </p:cNvPr>
          <p:cNvSpPr/>
          <p:nvPr/>
        </p:nvSpPr>
        <p:spPr>
          <a:xfrm>
            <a:off x="3373344" y="873847"/>
            <a:ext cx="5378278" cy="5378278"/>
          </a:xfrm>
          <a:prstGeom prst="ellipse">
            <a:avLst/>
          </a:prstGeom>
          <a:solidFill>
            <a:schemeClr val="accent4">
              <a:lumMod val="60000"/>
              <a:lumOff val="40000"/>
              <a:alpha val="3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IN"/>
          </a:p>
        </p:txBody>
      </p:sp>
      <p:pic>
        <p:nvPicPr>
          <p:cNvPr id="8" name="Graphic 7" descr="Research outline">
            <a:extLst>
              <a:ext uri="{FF2B5EF4-FFF2-40B4-BE49-F238E27FC236}">
                <a16:creationId xmlns:a16="http://schemas.microsoft.com/office/drawing/2014/main" id="{DB8AC6C0-E29A-4615-A5E8-526EABB75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5190" y="567550"/>
            <a:ext cx="4079711" cy="4079711"/>
          </a:xfrm>
          <a:prstGeom prst="rect">
            <a:avLst/>
          </a:prstGeom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F133D571-54E0-44BA-9791-986C63348264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05760FE4-E21F-4ADB-9186-6D2539FF89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6EE51-9877-25AA-F987-A682F0A4B63E}"/>
              </a:ext>
            </a:extLst>
          </p:cNvPr>
          <p:cNvSpPr txBox="1"/>
          <p:nvPr/>
        </p:nvSpPr>
        <p:spPr>
          <a:xfrm>
            <a:off x="3629630" y="4289106"/>
            <a:ext cx="494336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3600" dirty="0">
                <a:solidFill>
                  <a:schemeClr val="bg1"/>
                </a:solidFill>
                <a:latin typeface="Times New Roman"/>
                <a:cs typeface="Times New Roman"/>
              </a:rPr>
              <a:t>Root Cause Analysis &amp; Actions taken</a:t>
            </a:r>
            <a:endParaRPr lang="en-I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F0C7D9-1375-4AE3-9584-0045FB122F5E}"/>
              </a:ext>
            </a:extLst>
          </p:cNvPr>
          <p:cNvSpPr txBox="1"/>
          <p:nvPr/>
        </p:nvSpPr>
        <p:spPr>
          <a:xfrm>
            <a:off x="3406861" y="28201"/>
            <a:ext cx="53782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Root Cause Analysis &amp; Actions taken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A8D8AF14-F732-4DD1-8C65-C1F6A6F3D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F133D571-54E0-44BA-9791-986C6334826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05760FE4-E21F-4ADB-9186-6D2539FF8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F0C7D9-1375-4AE3-9584-0045FB122F5E}"/>
              </a:ext>
            </a:extLst>
          </p:cNvPr>
          <p:cNvSpPr txBox="1"/>
          <p:nvPr/>
        </p:nvSpPr>
        <p:spPr>
          <a:xfrm>
            <a:off x="4289894" y="-45298"/>
            <a:ext cx="28547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Root Cause Analysis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A8A462-E41F-4638-A762-9A4634E6E89C}"/>
              </a:ext>
            </a:extLst>
          </p:cNvPr>
          <p:cNvGrpSpPr/>
          <p:nvPr/>
        </p:nvGrpSpPr>
        <p:grpSpPr>
          <a:xfrm>
            <a:off x="146506" y="2189834"/>
            <a:ext cx="2962159" cy="2931527"/>
            <a:chOff x="13372308" y="-235249"/>
            <a:chExt cx="2567286" cy="247217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4109282-4A47-4E3B-8D8B-D5162927AF39}"/>
                </a:ext>
              </a:extLst>
            </p:cNvPr>
            <p:cNvSpPr/>
            <p:nvPr/>
          </p:nvSpPr>
          <p:spPr>
            <a:xfrm>
              <a:off x="13372308" y="-235249"/>
              <a:ext cx="2567286" cy="2472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238116-8EFA-4D2C-A299-04B7A3F3EFC6}"/>
                </a:ext>
              </a:extLst>
            </p:cNvPr>
            <p:cNvSpPr txBox="1"/>
            <p:nvPr/>
          </p:nvSpPr>
          <p:spPr>
            <a:xfrm>
              <a:off x="13469543" y="79436"/>
              <a:ext cx="2340926" cy="18428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8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Poor Evacuation from  ESP to Buffer Hopper</a:t>
              </a:r>
            </a:p>
            <a:p>
              <a:pPr algn="ctr"/>
              <a:endPara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BF9EEAA-E816-4272-9D7F-9D3442A55811}"/>
              </a:ext>
            </a:extLst>
          </p:cNvPr>
          <p:cNvCxnSpPr>
            <a:stCxn id="12" idx="6"/>
          </p:cNvCxnSpPr>
          <p:nvPr/>
        </p:nvCxnSpPr>
        <p:spPr>
          <a:xfrm flipV="1">
            <a:off x="3108665" y="3648722"/>
            <a:ext cx="708733" cy="687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C85B08-D16E-40CC-83AA-6163E50AAA5F}"/>
              </a:ext>
            </a:extLst>
          </p:cNvPr>
          <p:cNvCxnSpPr>
            <a:cxnSpLocks/>
          </p:cNvCxnSpPr>
          <p:nvPr/>
        </p:nvCxnSpPr>
        <p:spPr>
          <a:xfrm>
            <a:off x="3808520" y="1038687"/>
            <a:ext cx="8878" cy="51046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60FA74-3B49-4FA5-AFB6-C24731CD66CC}"/>
              </a:ext>
            </a:extLst>
          </p:cNvPr>
          <p:cNvCxnSpPr/>
          <p:nvPr/>
        </p:nvCxnSpPr>
        <p:spPr>
          <a:xfrm>
            <a:off x="3773008" y="1038687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AC181B-6AEA-4B08-91F4-7E7B1E6774B7}"/>
              </a:ext>
            </a:extLst>
          </p:cNvPr>
          <p:cNvCxnSpPr/>
          <p:nvPr/>
        </p:nvCxnSpPr>
        <p:spPr>
          <a:xfrm>
            <a:off x="3817398" y="2725543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EB6EB3-6F0A-4313-8D4C-BF9944E4A71B}"/>
              </a:ext>
            </a:extLst>
          </p:cNvPr>
          <p:cNvCxnSpPr/>
          <p:nvPr/>
        </p:nvCxnSpPr>
        <p:spPr>
          <a:xfrm>
            <a:off x="3782244" y="6143348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03F345-8DD1-411E-9040-8D708F4DEF59}"/>
              </a:ext>
            </a:extLst>
          </p:cNvPr>
          <p:cNvCxnSpPr/>
          <p:nvPr/>
        </p:nvCxnSpPr>
        <p:spPr>
          <a:xfrm>
            <a:off x="3826276" y="4516940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B1B7193-7459-4AFD-ADA8-DF0C7C71CA38}"/>
              </a:ext>
            </a:extLst>
          </p:cNvPr>
          <p:cNvSpPr txBox="1"/>
          <p:nvPr/>
        </p:nvSpPr>
        <p:spPr>
          <a:xfrm>
            <a:off x="4608985" y="577022"/>
            <a:ext cx="644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Evacuation with minimum clean Air by throttling the Air intake Valve to 20% (Air is the carrying medium for Ash Conveying)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68201F-E091-4EAD-BCF5-067A1D0A765C}"/>
              </a:ext>
            </a:extLst>
          </p:cNvPr>
          <p:cNvSpPr txBox="1"/>
          <p:nvPr/>
        </p:nvSpPr>
        <p:spPr>
          <a:xfrm>
            <a:off x="4760943" y="2540877"/>
            <a:ext cx="532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Frequent jamming of Material Handling Valves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9A860E-144C-4149-B8AA-4999A1C01448}"/>
              </a:ext>
            </a:extLst>
          </p:cNvPr>
          <p:cNvSpPr txBox="1"/>
          <p:nvPr/>
        </p:nvSpPr>
        <p:spPr>
          <a:xfrm>
            <a:off x="4696288" y="4055275"/>
            <a:ext cx="5326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Economizer ash and Coarse Ash collection in the Initial hoppers of ESP due to poor evacuation of ash from Economizer and Duct &amp; APH hoppers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412A38-3BD3-4317-BC21-6155B326C8B8}"/>
              </a:ext>
            </a:extLst>
          </p:cNvPr>
          <p:cNvSpPr txBox="1"/>
          <p:nvPr/>
        </p:nvSpPr>
        <p:spPr>
          <a:xfrm>
            <a:off x="4687410" y="5820182"/>
            <a:ext cx="532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Interruption in Ash evacuation due to high Buffer hopper level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3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A8D8AF14-F732-4DD1-8C65-C1F6A6F3D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035"/>
            <a:ext cx="12191980" cy="685671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F133D571-54E0-44BA-9791-986C6334826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05760FE4-E21F-4ADB-9186-6D2539FF8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F0C7D9-1375-4AE3-9584-0045FB122F5E}"/>
              </a:ext>
            </a:extLst>
          </p:cNvPr>
          <p:cNvSpPr txBox="1"/>
          <p:nvPr/>
        </p:nvSpPr>
        <p:spPr>
          <a:xfrm>
            <a:off x="4967506" y="-28433"/>
            <a:ext cx="19881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Actions taken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A8A462-E41F-4638-A762-9A4634E6E89C}"/>
              </a:ext>
            </a:extLst>
          </p:cNvPr>
          <p:cNvGrpSpPr/>
          <p:nvPr/>
        </p:nvGrpSpPr>
        <p:grpSpPr>
          <a:xfrm>
            <a:off x="146506" y="2189834"/>
            <a:ext cx="2962159" cy="2931527"/>
            <a:chOff x="13372308" y="-235249"/>
            <a:chExt cx="2567286" cy="247217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4109282-4A47-4E3B-8D8B-D5162927AF39}"/>
                </a:ext>
              </a:extLst>
            </p:cNvPr>
            <p:cNvSpPr/>
            <p:nvPr/>
          </p:nvSpPr>
          <p:spPr>
            <a:xfrm>
              <a:off x="13372308" y="-235249"/>
              <a:ext cx="2567286" cy="2472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238116-8EFA-4D2C-A299-04B7A3F3EFC6}"/>
                </a:ext>
              </a:extLst>
            </p:cNvPr>
            <p:cNvSpPr txBox="1"/>
            <p:nvPr/>
          </p:nvSpPr>
          <p:spPr>
            <a:xfrm>
              <a:off x="13469543" y="79436"/>
              <a:ext cx="2340926" cy="18428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8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Poor Evacuation from  ESP to Buffer Hopper</a:t>
              </a:r>
            </a:p>
            <a:p>
              <a:pPr algn="ctr"/>
              <a:endPara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BF9EEAA-E816-4272-9D7F-9D3442A55811}"/>
              </a:ext>
            </a:extLst>
          </p:cNvPr>
          <p:cNvCxnSpPr>
            <a:stCxn id="12" idx="6"/>
          </p:cNvCxnSpPr>
          <p:nvPr/>
        </p:nvCxnSpPr>
        <p:spPr>
          <a:xfrm flipV="1">
            <a:off x="3108665" y="3648722"/>
            <a:ext cx="708733" cy="687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C85B08-D16E-40CC-83AA-6163E50AAA5F}"/>
              </a:ext>
            </a:extLst>
          </p:cNvPr>
          <p:cNvCxnSpPr>
            <a:cxnSpLocks/>
          </p:cNvCxnSpPr>
          <p:nvPr/>
        </p:nvCxnSpPr>
        <p:spPr>
          <a:xfrm>
            <a:off x="3808520" y="1038687"/>
            <a:ext cx="8878" cy="510466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60FA74-3B49-4FA5-AFB6-C24731CD66CC}"/>
              </a:ext>
            </a:extLst>
          </p:cNvPr>
          <p:cNvCxnSpPr/>
          <p:nvPr/>
        </p:nvCxnSpPr>
        <p:spPr>
          <a:xfrm>
            <a:off x="3773008" y="1038687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AC181B-6AEA-4B08-91F4-7E7B1E6774B7}"/>
              </a:ext>
            </a:extLst>
          </p:cNvPr>
          <p:cNvCxnSpPr/>
          <p:nvPr/>
        </p:nvCxnSpPr>
        <p:spPr>
          <a:xfrm>
            <a:off x="3817398" y="2725543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EB6EB3-6F0A-4313-8D4C-BF9944E4A71B}"/>
              </a:ext>
            </a:extLst>
          </p:cNvPr>
          <p:cNvCxnSpPr/>
          <p:nvPr/>
        </p:nvCxnSpPr>
        <p:spPr>
          <a:xfrm>
            <a:off x="3782244" y="6143348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03F345-8DD1-411E-9040-8D708F4DEF59}"/>
              </a:ext>
            </a:extLst>
          </p:cNvPr>
          <p:cNvCxnSpPr/>
          <p:nvPr/>
        </p:nvCxnSpPr>
        <p:spPr>
          <a:xfrm>
            <a:off x="3826276" y="4516940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B1B7193-7459-4AFD-ADA8-DF0C7C71CA38}"/>
              </a:ext>
            </a:extLst>
          </p:cNvPr>
          <p:cNvSpPr txBox="1"/>
          <p:nvPr/>
        </p:nvSpPr>
        <p:spPr>
          <a:xfrm>
            <a:off x="4634142" y="854021"/>
            <a:ext cx="644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Intake Valve opening increased to 100%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68201F-E091-4EAD-BCF5-067A1D0A765C}"/>
              </a:ext>
            </a:extLst>
          </p:cNvPr>
          <p:cNvSpPr txBox="1"/>
          <p:nvPr/>
        </p:nvSpPr>
        <p:spPr>
          <a:xfrm>
            <a:off x="4696288" y="2402377"/>
            <a:ext cx="532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Scheduled maintenance of MHV Air intake valve minimized the valve jamming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9A860E-144C-4149-B8AA-4999A1C01448}"/>
              </a:ext>
            </a:extLst>
          </p:cNvPr>
          <p:cNvSpPr txBox="1"/>
          <p:nvPr/>
        </p:nvSpPr>
        <p:spPr>
          <a:xfrm>
            <a:off x="4724713" y="4193774"/>
            <a:ext cx="532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Economizer &amp; APH/Duct hoppers evacuation improved by splitting the discharge lines into Two.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412A38-3BD3-4317-BC21-6155B326C8B8}"/>
              </a:ext>
            </a:extLst>
          </p:cNvPr>
          <p:cNvSpPr txBox="1"/>
          <p:nvPr/>
        </p:nvSpPr>
        <p:spPr>
          <a:xfrm>
            <a:off x="4687410" y="5681683"/>
            <a:ext cx="5326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Buffer Hopper Level transmitter mal function problem addressed by shifting the location where the temperature is less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3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EA39CD-ED48-8FB7-F4F1-EC3E0D5C3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54FC2B-2807-FAED-F508-72AB3F31A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3F1D7F72-F3D9-D77C-D0EC-FBE4B263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30036"/>
            <a:ext cx="12191980" cy="6856718"/>
          </a:xfrm>
          <a:prstGeom prst="rect">
            <a:avLst/>
          </a:prstGeom>
        </p:spPr>
      </p:pic>
      <p:pic>
        <p:nvPicPr>
          <p:cNvPr id="9" name="Picture 8" descr="ntpc logo">
            <a:extLst>
              <a:ext uri="{FF2B5EF4-FFF2-40B4-BE49-F238E27FC236}">
                <a16:creationId xmlns:a16="http://schemas.microsoft.com/office/drawing/2014/main" id="{4A4299F9-2006-613E-D55C-CBC1A4461D7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0B23BDDE-2A1D-DDE8-1DC3-8464142CD2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8AFF3A-A0C3-3292-80DE-B27E78E1B674}"/>
              </a:ext>
            </a:extLst>
          </p:cNvPr>
          <p:cNvSpPr/>
          <p:nvPr/>
        </p:nvSpPr>
        <p:spPr>
          <a:xfrm>
            <a:off x="2881783" y="1274618"/>
            <a:ext cx="6421872" cy="319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 dirty="0">
                <a:latin typeface="Times New Roman"/>
                <a:cs typeface="Calibri"/>
              </a:rPr>
              <a:t>Eco-Hoppers Original Scheme</a:t>
            </a:r>
            <a:r>
              <a:rPr lang="en-US" sz="1600" dirty="0">
                <a:latin typeface="Times New Roman"/>
                <a:cs typeface="Calibri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64F28-9ED8-FC45-BAF3-1AC0EFD31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81" y="1718930"/>
            <a:ext cx="12192000" cy="2735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98D5AD-3AF7-4749-B250-9E5CB5B8DAEA}"/>
              </a:ext>
            </a:extLst>
          </p:cNvPr>
          <p:cNvSpPr txBox="1"/>
          <p:nvPr/>
        </p:nvSpPr>
        <p:spPr>
          <a:xfrm>
            <a:off x="1979720" y="5007006"/>
            <a:ext cx="1020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major problems:</a:t>
            </a:r>
          </a:p>
          <a:p>
            <a:pPr marL="342900" indent="-342900">
              <a:buAutoNum type="arabicPeriod"/>
            </a:pPr>
            <a:r>
              <a: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Discharge line choking and overflow from flushing apparatus was observed upon opening KGVs to 100%.</a:t>
            </a:r>
          </a:p>
          <a:p>
            <a:pPr marL="342900" indent="-342900">
              <a:buAutoNum type="arabicPeriod"/>
            </a:pPr>
            <a:r>
              <a: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Frequent leakages from MS discharge pipe</a:t>
            </a:r>
            <a:r>
              <a:rPr lang="en-IN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37E415-D4FA-47AF-A028-D6CE71730695}"/>
              </a:ext>
            </a:extLst>
          </p:cNvPr>
          <p:cNvSpPr txBox="1"/>
          <p:nvPr/>
        </p:nvSpPr>
        <p:spPr>
          <a:xfrm>
            <a:off x="2557018" y="15035"/>
            <a:ext cx="68091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Root Cause Analysis &amp; Actions taken – Case Study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45EB7-3A8C-491A-A162-58AABBC004AF}"/>
              </a:ext>
            </a:extLst>
          </p:cNvPr>
          <p:cNvSpPr txBox="1"/>
          <p:nvPr/>
        </p:nvSpPr>
        <p:spPr>
          <a:xfrm>
            <a:off x="2202006" y="696431"/>
            <a:ext cx="8296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Economizer ash and Coarse Ash collection in the Initial hoppers of ESP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80525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CA7C8-C6ED-A80C-F406-300996E6E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B062E5A-2C1B-3532-36BC-E161CE980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FB0EA14C-9C70-0AD9-87F1-77DC88133B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30036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321714-0656-BCF1-0D49-B8BE40700225}"/>
              </a:ext>
            </a:extLst>
          </p:cNvPr>
          <p:cNvGrpSpPr/>
          <p:nvPr/>
        </p:nvGrpSpPr>
        <p:grpSpPr>
          <a:xfrm>
            <a:off x="193889" y="1347816"/>
            <a:ext cx="2962159" cy="3148311"/>
            <a:chOff x="13372308" y="-235249"/>
            <a:chExt cx="2567286" cy="265499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C7E1AB2-73CF-9329-EECE-9050C9E3D19B}"/>
                </a:ext>
              </a:extLst>
            </p:cNvPr>
            <p:cNvSpPr/>
            <p:nvPr/>
          </p:nvSpPr>
          <p:spPr>
            <a:xfrm>
              <a:off x="13372308" y="-235249"/>
              <a:ext cx="2567286" cy="2472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933E12-62E6-A41C-3F09-03335F317A8E}"/>
                </a:ext>
              </a:extLst>
            </p:cNvPr>
            <p:cNvSpPr txBox="1"/>
            <p:nvPr/>
          </p:nvSpPr>
          <p:spPr>
            <a:xfrm>
              <a:off x="13524084" y="213568"/>
              <a:ext cx="2340926" cy="22061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8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Poor Evacuation  from ESP to Buffer    Hopper</a:t>
              </a:r>
            </a:p>
            <a:p>
              <a:pPr algn="ctr"/>
              <a:endParaRPr lang="en-IN" sz="28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  <a:p>
              <a:pPr algn="ctr"/>
              <a:endPara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 descr="ntpc logo">
            <a:extLst>
              <a:ext uri="{FF2B5EF4-FFF2-40B4-BE49-F238E27FC236}">
                <a16:creationId xmlns:a16="http://schemas.microsoft.com/office/drawing/2014/main" id="{9D0C08CE-F3B2-F6F6-BBF8-56B5A3DC1E1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E3C6E9D-6BEE-925E-A41B-ED11302F58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4730AA6-BA02-07F2-0E75-7EF75BF4DAFA}"/>
              </a:ext>
            </a:extLst>
          </p:cNvPr>
          <p:cNvSpPr/>
          <p:nvPr/>
        </p:nvSpPr>
        <p:spPr>
          <a:xfrm>
            <a:off x="4006740" y="491636"/>
            <a:ext cx="2423018" cy="2423018"/>
          </a:xfrm>
          <a:prstGeom prst="ellipse">
            <a:avLst/>
          </a:prstGeom>
          <a:solidFill>
            <a:srgbClr val="66FFFF">
              <a:alpha val="39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N" sz="2400" dirty="0">
                <a:solidFill>
                  <a:schemeClr val="bg1"/>
                </a:solidFill>
                <a:latin typeface="Times New Roman"/>
                <a:cs typeface="Times New Roman"/>
              </a:rPr>
              <a:t>Coarse Ash Collection in ESP Hoppers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D50EFA-381B-E15C-2B1D-7301C2723F2A}"/>
              </a:ext>
            </a:extLst>
          </p:cNvPr>
          <p:cNvSpPr/>
          <p:nvPr/>
        </p:nvSpPr>
        <p:spPr>
          <a:xfrm>
            <a:off x="4003309" y="3796521"/>
            <a:ext cx="2423018" cy="2423018"/>
          </a:xfrm>
          <a:prstGeom prst="ellipse">
            <a:avLst/>
          </a:prstGeom>
          <a:solidFill>
            <a:srgbClr val="7030A0">
              <a:alpha val="39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IN" sz="2400">
                <a:solidFill>
                  <a:schemeClr val="bg1"/>
                </a:solidFill>
                <a:latin typeface="Times New Roman"/>
                <a:cs typeface="Times New Roman"/>
              </a:rPr>
              <a:t> 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FC8BF9-2351-926B-9C66-E5E6BE76D217}"/>
              </a:ext>
            </a:extLst>
          </p:cNvPr>
          <p:cNvSpPr/>
          <p:nvPr/>
        </p:nvSpPr>
        <p:spPr>
          <a:xfrm>
            <a:off x="7030102" y="1725195"/>
            <a:ext cx="5074329" cy="5103635"/>
          </a:xfrm>
          <a:prstGeom prst="ellipse">
            <a:avLst/>
          </a:prstGeom>
          <a:solidFill>
            <a:schemeClr val="accent6">
              <a:alpha val="3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IN" sz="24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BA7EC0-4A8A-B38B-BEC8-7BAA3E0C991E}"/>
              </a:ext>
            </a:extLst>
          </p:cNvPr>
          <p:cNvSpPr/>
          <p:nvPr/>
        </p:nvSpPr>
        <p:spPr>
          <a:xfrm rot="16200000">
            <a:off x="4120190" y="3017921"/>
            <a:ext cx="1158065" cy="71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Times New Roman"/>
                <a:cs typeface="Calibri"/>
              </a:rPr>
              <a:t>Action Taken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CE8128-6CA4-09EB-23EA-29F519083BA0}"/>
              </a:ext>
            </a:extLst>
          </p:cNvPr>
          <p:cNvSpPr txBox="1"/>
          <p:nvPr/>
        </p:nvSpPr>
        <p:spPr>
          <a:xfrm>
            <a:off x="3981211" y="4117344"/>
            <a:ext cx="242301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/>
                <a:cs typeface="Calibri"/>
              </a:rPr>
              <a:t>Bifurcation of Economizer &amp; APH/Duct Hopper Discharge Header</a:t>
            </a:r>
            <a:endParaRPr lang="en-US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FA1395-387E-4745-8472-5FF4EACC62D1}"/>
              </a:ext>
            </a:extLst>
          </p:cNvPr>
          <p:cNvCxnSpPr>
            <a:cxnSpLocks/>
          </p:cNvCxnSpPr>
          <p:nvPr/>
        </p:nvCxnSpPr>
        <p:spPr>
          <a:xfrm flipV="1">
            <a:off x="2943683" y="2006862"/>
            <a:ext cx="1139179" cy="2835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C31F04-4971-41E0-B1B9-408EA348D589}"/>
              </a:ext>
            </a:extLst>
          </p:cNvPr>
          <p:cNvCxnSpPr>
            <a:cxnSpLocks/>
            <a:stCxn id="4" idx="4"/>
            <a:endCxn id="12" idx="0"/>
          </p:cNvCxnSpPr>
          <p:nvPr/>
        </p:nvCxnSpPr>
        <p:spPr>
          <a:xfrm flipH="1">
            <a:off x="5214818" y="2914654"/>
            <a:ext cx="3431" cy="881867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2DC844-CE47-493D-A634-357CC8A1A2E1}"/>
              </a:ext>
            </a:extLst>
          </p:cNvPr>
          <p:cNvCxnSpPr>
            <a:cxnSpLocks/>
          </p:cNvCxnSpPr>
          <p:nvPr/>
        </p:nvCxnSpPr>
        <p:spPr>
          <a:xfrm>
            <a:off x="6441483" y="4824089"/>
            <a:ext cx="630295" cy="0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large pipes in a factory&#10;&#10;Description automatically generated">
            <a:extLst>
              <a:ext uri="{FF2B5EF4-FFF2-40B4-BE49-F238E27FC236}">
                <a16:creationId xmlns:a16="http://schemas.microsoft.com/office/drawing/2014/main" id="{5709B9C7-69E7-6EEE-64D4-9763BE242E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0"/>
          <a:stretch/>
        </p:blipFill>
        <p:spPr>
          <a:xfrm>
            <a:off x="7534114" y="2319215"/>
            <a:ext cx="4057077" cy="39351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7BC137-600D-C6B4-EBEA-D202844B80B5}"/>
              </a:ext>
            </a:extLst>
          </p:cNvPr>
          <p:cNvSpPr txBox="1"/>
          <p:nvPr/>
        </p:nvSpPr>
        <p:spPr>
          <a:xfrm>
            <a:off x="10275277" y="5454162"/>
            <a:ext cx="1117600" cy="646331"/>
          </a:xfrm>
          <a:prstGeom prst="rect">
            <a:avLst/>
          </a:prstGeom>
          <a:solidFill>
            <a:srgbClr val="FF99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25000"/>
                  </a:schemeClr>
                </a:solidFill>
                <a:latin typeface="Times New Roman"/>
                <a:cs typeface="Calibri"/>
              </a:rPr>
              <a:t>Original header</a:t>
            </a:r>
            <a:endParaRPr lang="en-US">
              <a:solidFill>
                <a:schemeClr val="bg2">
                  <a:lumMod val="25000"/>
                </a:schemeClr>
              </a:solidFill>
              <a:latin typeface="Times New Roman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92E5CE-7E26-F304-FED0-986005B342F8}"/>
              </a:ext>
            </a:extLst>
          </p:cNvPr>
          <p:cNvCxnSpPr>
            <a:cxnSpLocks/>
          </p:cNvCxnSpPr>
          <p:nvPr/>
        </p:nvCxnSpPr>
        <p:spPr>
          <a:xfrm>
            <a:off x="10774639" y="4907521"/>
            <a:ext cx="6848" cy="595530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093AC72-3960-F013-ADF3-672AA4FF771E}"/>
              </a:ext>
            </a:extLst>
          </p:cNvPr>
          <p:cNvSpPr txBox="1"/>
          <p:nvPr/>
        </p:nvSpPr>
        <p:spPr>
          <a:xfrm>
            <a:off x="8038122" y="3148623"/>
            <a:ext cx="1176215" cy="923330"/>
          </a:xfrm>
          <a:prstGeom prst="rect">
            <a:avLst/>
          </a:prstGeom>
          <a:solidFill>
            <a:srgbClr val="FF99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2">
                    <a:lumMod val="25000"/>
                  </a:schemeClr>
                </a:solidFill>
                <a:latin typeface="Times New Roman"/>
                <a:cs typeface="Calibri"/>
              </a:rPr>
              <a:t>Additional Discharge header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3E3B2B-C85C-3B5F-B5D3-20FED0EE898E}"/>
              </a:ext>
            </a:extLst>
          </p:cNvPr>
          <p:cNvCxnSpPr>
            <a:cxnSpLocks/>
          </p:cNvCxnSpPr>
          <p:nvPr/>
        </p:nvCxnSpPr>
        <p:spPr>
          <a:xfrm flipH="1" flipV="1">
            <a:off x="9218408" y="3783666"/>
            <a:ext cx="296000" cy="10161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6618042-D049-4B82-A0A1-0DFE796D89E5}"/>
              </a:ext>
            </a:extLst>
          </p:cNvPr>
          <p:cNvSpPr txBox="1"/>
          <p:nvPr/>
        </p:nvSpPr>
        <p:spPr>
          <a:xfrm>
            <a:off x="2552580" y="-17323"/>
            <a:ext cx="68180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Root Cause Analysis &amp; Actions taken – Case Study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A8D8AF14-F732-4DD1-8C65-C1F6A6F3D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F133D571-54E0-44BA-9791-986C6334826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05760FE4-E21F-4ADB-9186-6D2539FF8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F0C7D9-1375-4AE3-9584-0045FB122F5E}"/>
              </a:ext>
            </a:extLst>
          </p:cNvPr>
          <p:cNvSpPr txBox="1"/>
          <p:nvPr/>
        </p:nvSpPr>
        <p:spPr>
          <a:xfrm>
            <a:off x="4538647" y="33361"/>
            <a:ext cx="284591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Root Cause Analysis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A8A462-E41F-4638-A762-9A4634E6E89C}"/>
              </a:ext>
            </a:extLst>
          </p:cNvPr>
          <p:cNvGrpSpPr/>
          <p:nvPr/>
        </p:nvGrpSpPr>
        <p:grpSpPr>
          <a:xfrm>
            <a:off x="146506" y="2189834"/>
            <a:ext cx="2962159" cy="2931527"/>
            <a:chOff x="13372308" y="-235249"/>
            <a:chExt cx="2567286" cy="247217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4109282-4A47-4E3B-8D8B-D5162927AF39}"/>
                </a:ext>
              </a:extLst>
            </p:cNvPr>
            <p:cNvSpPr/>
            <p:nvPr/>
          </p:nvSpPr>
          <p:spPr>
            <a:xfrm>
              <a:off x="13372308" y="-235249"/>
              <a:ext cx="2567286" cy="2472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238116-8EFA-4D2C-A299-04B7A3F3EFC6}"/>
                </a:ext>
              </a:extLst>
            </p:cNvPr>
            <p:cNvSpPr txBox="1"/>
            <p:nvPr/>
          </p:nvSpPr>
          <p:spPr>
            <a:xfrm>
              <a:off x="13485487" y="283048"/>
              <a:ext cx="2340926" cy="147943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8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Poor Evacuation from  Buffer Hopper to ALV</a:t>
              </a:r>
              <a:endParaRPr lang="en-US" sz="2800" dirty="0"/>
            </a:p>
            <a:p>
              <a:pPr algn="ctr"/>
              <a:endPara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BF9EEAA-E816-4272-9D7F-9D3442A55811}"/>
              </a:ext>
            </a:extLst>
          </p:cNvPr>
          <p:cNvCxnSpPr>
            <a:stCxn id="12" idx="6"/>
          </p:cNvCxnSpPr>
          <p:nvPr/>
        </p:nvCxnSpPr>
        <p:spPr>
          <a:xfrm flipV="1">
            <a:off x="3108665" y="3648722"/>
            <a:ext cx="708733" cy="687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C85B08-D16E-40CC-83AA-6163E50AAA5F}"/>
              </a:ext>
            </a:extLst>
          </p:cNvPr>
          <p:cNvCxnSpPr>
            <a:cxnSpLocks/>
          </p:cNvCxnSpPr>
          <p:nvPr/>
        </p:nvCxnSpPr>
        <p:spPr>
          <a:xfrm flipH="1">
            <a:off x="3790048" y="2355273"/>
            <a:ext cx="18472" cy="23645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60FA74-3B49-4FA5-AFB6-C24731CD66CC}"/>
              </a:ext>
            </a:extLst>
          </p:cNvPr>
          <p:cNvCxnSpPr>
            <a:cxnSpLocks/>
          </p:cNvCxnSpPr>
          <p:nvPr/>
        </p:nvCxnSpPr>
        <p:spPr>
          <a:xfrm>
            <a:off x="3771576" y="2355273"/>
            <a:ext cx="887768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03F345-8DD1-411E-9040-8D708F4DEF59}"/>
              </a:ext>
            </a:extLst>
          </p:cNvPr>
          <p:cNvCxnSpPr/>
          <p:nvPr/>
        </p:nvCxnSpPr>
        <p:spPr>
          <a:xfrm>
            <a:off x="3773699" y="3659160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B1B7193-7459-4AFD-ADA8-DF0C7C71CA38}"/>
              </a:ext>
            </a:extLst>
          </p:cNvPr>
          <p:cNvSpPr txBox="1"/>
          <p:nvPr/>
        </p:nvSpPr>
        <p:spPr>
          <a:xfrm>
            <a:off x="4696288" y="2163646"/>
            <a:ext cx="644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sufficient Venting-Boosting time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68201F-E091-4EAD-BCF5-067A1D0A765C}"/>
              </a:ext>
            </a:extLst>
          </p:cNvPr>
          <p:cNvSpPr txBox="1"/>
          <p:nvPr/>
        </p:nvSpPr>
        <p:spPr>
          <a:xfrm>
            <a:off x="4696616" y="3325697"/>
            <a:ext cx="586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Improper &amp; Frequent change in Ash Filling &amp; Discharge time of Airlock vessel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4F44DF-BDCC-1AC5-A0AD-E2934C17129B}"/>
              </a:ext>
            </a:extLst>
          </p:cNvPr>
          <p:cNvSpPr txBox="1"/>
          <p:nvPr/>
        </p:nvSpPr>
        <p:spPr>
          <a:xfrm>
            <a:off x="4647640" y="4527579"/>
            <a:ext cx="635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Idle time in Airlock vessel evacuation sequence.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658F8E-4B33-EA0B-D4C2-A556EC27C87C}"/>
              </a:ext>
            </a:extLst>
          </p:cNvPr>
          <p:cNvCxnSpPr>
            <a:cxnSpLocks/>
          </p:cNvCxnSpPr>
          <p:nvPr/>
        </p:nvCxnSpPr>
        <p:spPr>
          <a:xfrm>
            <a:off x="3773699" y="4709484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1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0A0004-6051-60D7-404B-79D4912CB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DD1AB40-DBA6-FA73-108D-8022EE46B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F8430B56-B05C-2B52-6319-CD02CCA0AB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88941D-FDA3-E436-B2F2-7105BB59676A}"/>
              </a:ext>
            </a:extLst>
          </p:cNvPr>
          <p:cNvCxnSpPr>
            <a:cxnSpLocks/>
          </p:cNvCxnSpPr>
          <p:nvPr/>
        </p:nvCxnSpPr>
        <p:spPr>
          <a:xfrm flipV="1">
            <a:off x="8266311" y="2885587"/>
            <a:ext cx="716948" cy="50259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1CA9F35-2C8B-61AD-621D-8081B6E71153}"/>
              </a:ext>
            </a:extLst>
          </p:cNvPr>
          <p:cNvGrpSpPr/>
          <p:nvPr/>
        </p:nvGrpSpPr>
        <p:grpSpPr>
          <a:xfrm>
            <a:off x="3292347" y="1307811"/>
            <a:ext cx="9191113" cy="4489142"/>
            <a:chOff x="4654325" y="1867311"/>
            <a:chExt cx="9191113" cy="448914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256D21-7523-03A4-D5F0-5DE6299F9A66}"/>
                </a:ext>
              </a:extLst>
            </p:cNvPr>
            <p:cNvCxnSpPr>
              <a:cxnSpLocks/>
            </p:cNvCxnSpPr>
            <p:nvPr/>
          </p:nvCxnSpPr>
          <p:spPr>
            <a:xfrm>
              <a:off x="6917879" y="3972875"/>
              <a:ext cx="753110" cy="244403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C8862A3-9A61-4448-F164-AB7EB99BE7E9}"/>
                </a:ext>
              </a:extLst>
            </p:cNvPr>
            <p:cNvSpPr txBox="1"/>
            <p:nvPr/>
          </p:nvSpPr>
          <p:spPr>
            <a:xfrm>
              <a:off x="4865337" y="4703403"/>
              <a:ext cx="2532450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Problem Identification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AA063D9-C00A-53A1-64E0-9DC1A4AC910C}"/>
                </a:ext>
              </a:extLst>
            </p:cNvPr>
            <p:cNvSpPr txBox="1"/>
            <p:nvPr/>
          </p:nvSpPr>
          <p:spPr>
            <a:xfrm>
              <a:off x="10223022" y="4293822"/>
              <a:ext cx="3622416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Results &amp; Improvements</a:t>
              </a:r>
              <a:endPara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5263883-CDC5-3148-0637-4420B0F1EC98}"/>
                </a:ext>
              </a:extLst>
            </p:cNvPr>
            <p:cNvSpPr txBox="1"/>
            <p:nvPr/>
          </p:nvSpPr>
          <p:spPr>
            <a:xfrm>
              <a:off x="7518171" y="5525456"/>
              <a:ext cx="280414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Root Cause Analysis &amp; Actions taken</a:t>
              </a:r>
              <a:endPara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CA72703B-8147-0539-6FAF-A73F0D154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325" y="2241720"/>
              <a:ext cx="2406734" cy="2406734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1A361856-C5EE-39FC-B694-9C611F0E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799" y="3344138"/>
              <a:ext cx="2192199" cy="2190262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39880282-1A36-5D9F-1F14-400390DF3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022" y="1867311"/>
              <a:ext cx="2319840" cy="2319840"/>
            </a:xfrm>
            <a:prstGeom prst="rect">
              <a:avLst/>
            </a:prstGeom>
          </p:spPr>
        </p:pic>
      </p:grpSp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8FB44080-FE54-1AB5-FAF8-87C4E95B597A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93E2EF3-8701-B5C6-FFFB-C409457057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D4427B-9745-4897-9D80-5043AE36A3CD}"/>
              </a:ext>
            </a:extLst>
          </p:cNvPr>
          <p:cNvCxnSpPr>
            <a:cxnSpLocks/>
          </p:cNvCxnSpPr>
          <p:nvPr/>
        </p:nvCxnSpPr>
        <p:spPr>
          <a:xfrm flipV="1">
            <a:off x="2386133" y="3136883"/>
            <a:ext cx="938189" cy="49076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DCC6F27-9D33-4228-AA3F-7A44D5AA7CE2}"/>
              </a:ext>
            </a:extLst>
          </p:cNvPr>
          <p:cNvSpPr txBox="1"/>
          <p:nvPr/>
        </p:nvSpPr>
        <p:spPr>
          <a:xfrm>
            <a:off x="56966" y="4971460"/>
            <a:ext cx="280414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400" dirty="0">
                <a:solidFill>
                  <a:schemeClr val="bg1"/>
                </a:solidFill>
                <a:latin typeface="Times New Roman"/>
                <a:cs typeface="Times New Roman"/>
              </a:rPr>
              <a:t>Ash Evacuation Challenges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B14BB2-505A-40DA-9894-AD1EA6E74EB0}"/>
              </a:ext>
            </a:extLst>
          </p:cNvPr>
          <p:cNvSpPr/>
          <p:nvPr/>
        </p:nvSpPr>
        <p:spPr>
          <a:xfrm>
            <a:off x="244596" y="2677302"/>
            <a:ext cx="2192199" cy="2190262"/>
          </a:xfrm>
          <a:prstGeom prst="ellipse">
            <a:avLst/>
          </a:prstGeom>
          <a:solidFill>
            <a:srgbClr val="9900CC">
              <a:alpha val="41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Graphic 8" descr="Circular flowchart with solid fill">
            <a:extLst>
              <a:ext uri="{FF2B5EF4-FFF2-40B4-BE49-F238E27FC236}">
                <a16:creationId xmlns:a16="http://schemas.microsoft.com/office/drawing/2014/main" id="{A93EBF60-7046-44BA-82F6-0FB05C83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8123" y="2960899"/>
            <a:ext cx="1546846" cy="1546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A0F577-1140-4AB9-AE3A-BA9629916237}"/>
              </a:ext>
            </a:extLst>
          </p:cNvPr>
          <p:cNvSpPr txBox="1"/>
          <p:nvPr/>
        </p:nvSpPr>
        <p:spPr>
          <a:xfrm>
            <a:off x="1344786" y="69984"/>
            <a:ext cx="763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</a:t>
            </a:r>
          </a:p>
        </p:txBody>
      </p:sp>
    </p:spTree>
    <p:extLst>
      <p:ext uri="{BB962C8B-B14F-4D97-AF65-F5344CB8AC3E}">
        <p14:creationId xmlns:p14="http://schemas.microsoft.com/office/powerpoint/2010/main" val="18699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A8D8AF14-F732-4DD1-8C65-C1F6A6F3D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035"/>
            <a:ext cx="12191980" cy="685671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F133D571-54E0-44BA-9791-986C6334826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05760FE4-E21F-4ADB-9186-6D2539FF8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F0C7D9-1375-4AE3-9584-0045FB122F5E}"/>
              </a:ext>
            </a:extLst>
          </p:cNvPr>
          <p:cNvSpPr txBox="1"/>
          <p:nvPr/>
        </p:nvSpPr>
        <p:spPr>
          <a:xfrm>
            <a:off x="4951458" y="15035"/>
            <a:ext cx="20202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Actions taken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A8A462-E41F-4638-A762-9A4634E6E89C}"/>
              </a:ext>
            </a:extLst>
          </p:cNvPr>
          <p:cNvGrpSpPr/>
          <p:nvPr/>
        </p:nvGrpSpPr>
        <p:grpSpPr>
          <a:xfrm>
            <a:off x="146506" y="2189834"/>
            <a:ext cx="2962159" cy="2931527"/>
            <a:chOff x="13372308" y="-235249"/>
            <a:chExt cx="2567286" cy="247217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4109282-4A47-4E3B-8D8B-D5162927AF39}"/>
                </a:ext>
              </a:extLst>
            </p:cNvPr>
            <p:cNvSpPr/>
            <p:nvPr/>
          </p:nvSpPr>
          <p:spPr>
            <a:xfrm>
              <a:off x="13372308" y="-235249"/>
              <a:ext cx="2567286" cy="2472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238116-8EFA-4D2C-A299-04B7A3F3EFC6}"/>
                </a:ext>
              </a:extLst>
            </p:cNvPr>
            <p:cNvSpPr txBox="1"/>
            <p:nvPr/>
          </p:nvSpPr>
          <p:spPr>
            <a:xfrm>
              <a:off x="13497361" y="333353"/>
              <a:ext cx="2340926" cy="147943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8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Poor Evacuation from  Buffer Hopper to ALV</a:t>
              </a:r>
              <a:endParaRPr lang="en-US" sz="2800" dirty="0"/>
            </a:p>
            <a:p>
              <a:pPr algn="ctr"/>
              <a:endPara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BF9EEAA-E816-4272-9D7F-9D3442A55811}"/>
              </a:ext>
            </a:extLst>
          </p:cNvPr>
          <p:cNvCxnSpPr>
            <a:stCxn id="12" idx="6"/>
          </p:cNvCxnSpPr>
          <p:nvPr/>
        </p:nvCxnSpPr>
        <p:spPr>
          <a:xfrm flipV="1">
            <a:off x="3108665" y="3648722"/>
            <a:ext cx="708733" cy="687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C85B08-D16E-40CC-83AA-6163E50AAA5F}"/>
              </a:ext>
            </a:extLst>
          </p:cNvPr>
          <p:cNvCxnSpPr>
            <a:cxnSpLocks/>
          </p:cNvCxnSpPr>
          <p:nvPr/>
        </p:nvCxnSpPr>
        <p:spPr>
          <a:xfrm>
            <a:off x="3817398" y="2725543"/>
            <a:ext cx="8878" cy="17913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AC181B-6AEA-4B08-91F4-7E7B1E6774B7}"/>
              </a:ext>
            </a:extLst>
          </p:cNvPr>
          <p:cNvCxnSpPr/>
          <p:nvPr/>
        </p:nvCxnSpPr>
        <p:spPr>
          <a:xfrm>
            <a:off x="3780454" y="2725543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03F345-8DD1-411E-9040-8D708F4DEF59}"/>
              </a:ext>
            </a:extLst>
          </p:cNvPr>
          <p:cNvCxnSpPr/>
          <p:nvPr/>
        </p:nvCxnSpPr>
        <p:spPr>
          <a:xfrm>
            <a:off x="3826276" y="3648722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7412A38-3BD3-4317-BC21-6155B326C8B8}"/>
              </a:ext>
            </a:extLst>
          </p:cNvPr>
          <p:cNvSpPr txBox="1"/>
          <p:nvPr/>
        </p:nvSpPr>
        <p:spPr>
          <a:xfrm>
            <a:off x="4678532" y="3298075"/>
            <a:ext cx="532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 Filling and discharge time into Airlock vessel optimized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D15708-84C8-47EE-A5B9-D42E62566040}"/>
              </a:ext>
            </a:extLst>
          </p:cNvPr>
          <p:cNvSpPr txBox="1"/>
          <p:nvPr/>
        </p:nvSpPr>
        <p:spPr>
          <a:xfrm>
            <a:off x="4709583" y="2494754"/>
            <a:ext cx="532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Venting-Boosting Time optimized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7BCAAB-657D-4549-903B-D81652742A48}"/>
              </a:ext>
            </a:extLst>
          </p:cNvPr>
          <p:cNvCxnSpPr/>
          <p:nvPr/>
        </p:nvCxnSpPr>
        <p:spPr>
          <a:xfrm>
            <a:off x="3789690" y="4522374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414D0B2-87D5-42AE-8F27-FCE991892A2C}"/>
              </a:ext>
            </a:extLst>
          </p:cNvPr>
          <p:cNvSpPr txBox="1"/>
          <p:nvPr/>
        </p:nvSpPr>
        <p:spPr>
          <a:xfrm>
            <a:off x="4678531" y="4290741"/>
            <a:ext cx="532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Idle time eliminated from Airlock vessel evacuation sequence.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5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DF1B7-3B51-F129-3EB4-8AD2228F9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BCF268-0642-963D-30CB-D91266199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31E6F776-5671-4762-57DA-9DB49745AF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30036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5C269A-CD0B-59B5-829D-B0AF211B6604}"/>
              </a:ext>
            </a:extLst>
          </p:cNvPr>
          <p:cNvGrpSpPr/>
          <p:nvPr/>
        </p:nvGrpSpPr>
        <p:grpSpPr>
          <a:xfrm>
            <a:off x="173139" y="742357"/>
            <a:ext cx="2962159" cy="3261581"/>
            <a:chOff x="13372308" y="-235249"/>
            <a:chExt cx="2567286" cy="275051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D2C04B-7E4F-8A2A-7B11-4E310DBB92B3}"/>
                </a:ext>
              </a:extLst>
            </p:cNvPr>
            <p:cNvSpPr/>
            <p:nvPr/>
          </p:nvSpPr>
          <p:spPr>
            <a:xfrm>
              <a:off x="13372308" y="-235249"/>
              <a:ext cx="2567286" cy="2472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0DBBDDE-6729-7A31-06C2-F4DC8FDED66B}"/>
                </a:ext>
              </a:extLst>
            </p:cNvPr>
            <p:cNvSpPr txBox="1"/>
            <p:nvPr/>
          </p:nvSpPr>
          <p:spPr>
            <a:xfrm>
              <a:off x="13524084" y="309089"/>
              <a:ext cx="2340926" cy="220617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800">
                  <a:solidFill>
                    <a:schemeClr val="bg1"/>
                  </a:solidFill>
                  <a:latin typeface="Times New Roman"/>
                  <a:cs typeface="Times New Roman"/>
                </a:rPr>
                <a:t>Poor Evacuation  from Buffer  Hopper to ALV</a:t>
              </a:r>
            </a:p>
            <a:p>
              <a:pPr algn="ctr"/>
              <a:endParaRPr lang="en-IN" sz="2800">
                <a:solidFill>
                  <a:schemeClr val="bg1"/>
                </a:solidFill>
                <a:latin typeface="Times New Roman"/>
                <a:cs typeface="Times New Roman"/>
              </a:endParaRPr>
            </a:p>
            <a:p>
              <a:pPr algn="ctr"/>
              <a:endParaRPr lang="en-I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 descr="ntpc logo">
            <a:extLst>
              <a:ext uri="{FF2B5EF4-FFF2-40B4-BE49-F238E27FC236}">
                <a16:creationId xmlns:a16="http://schemas.microsoft.com/office/drawing/2014/main" id="{4847F8CB-00B8-7514-7665-5873DC2D5721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5E30E36-EF95-E2CA-7A25-7C5CF353052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8D42665-424D-736E-E98C-D639524C92D2}"/>
              </a:ext>
            </a:extLst>
          </p:cNvPr>
          <p:cNvSpPr/>
          <p:nvPr/>
        </p:nvSpPr>
        <p:spPr>
          <a:xfrm>
            <a:off x="4210220" y="846156"/>
            <a:ext cx="2423018" cy="2423018"/>
          </a:xfrm>
          <a:prstGeom prst="ellipse">
            <a:avLst/>
          </a:prstGeom>
          <a:solidFill>
            <a:srgbClr val="66FFFF">
              <a:alpha val="39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Improper timings in ALV Filling-Discharge      Sequence</a:t>
            </a:r>
            <a:endParaRPr lang="en-IN" sz="20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IN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1F51E2-357B-A85E-EB0B-65608C53B85E}"/>
              </a:ext>
            </a:extLst>
          </p:cNvPr>
          <p:cNvSpPr/>
          <p:nvPr/>
        </p:nvSpPr>
        <p:spPr>
          <a:xfrm>
            <a:off x="3917959" y="4222202"/>
            <a:ext cx="2591598" cy="2616101"/>
          </a:xfrm>
          <a:prstGeom prst="ellipse">
            <a:avLst/>
          </a:prstGeom>
          <a:solidFill>
            <a:srgbClr val="7030A0">
              <a:alpha val="39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IN" sz="2400">
                <a:solidFill>
                  <a:schemeClr val="bg1"/>
                </a:solidFill>
                <a:latin typeface="Times New Roman"/>
                <a:cs typeface="Times New Roman"/>
              </a:rPr>
              <a:t> 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F7BF6-0461-9503-EADC-D1516B94E695}"/>
              </a:ext>
            </a:extLst>
          </p:cNvPr>
          <p:cNvSpPr/>
          <p:nvPr/>
        </p:nvSpPr>
        <p:spPr>
          <a:xfrm>
            <a:off x="3086847" y="3357908"/>
            <a:ext cx="2784230" cy="71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latin typeface="Times New Roman"/>
                <a:cs typeface="Calibri"/>
              </a:rPr>
              <a:t>Action Taken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F1319-C0D9-DD23-40D7-09C5B00C72CE}"/>
              </a:ext>
            </a:extLst>
          </p:cNvPr>
          <p:cNvSpPr txBox="1"/>
          <p:nvPr/>
        </p:nvSpPr>
        <p:spPr>
          <a:xfrm>
            <a:off x="4262719" y="4400350"/>
            <a:ext cx="217755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Ash Filling and discharge time, Venting and Boosting time into Airlock vessel optimized. Idle time eliminated.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A8B7AC-ED18-02A1-B992-59C428E1118F}"/>
              </a:ext>
            </a:extLst>
          </p:cNvPr>
          <p:cNvSpPr txBox="1"/>
          <p:nvPr/>
        </p:nvSpPr>
        <p:spPr>
          <a:xfrm>
            <a:off x="7260430" y="5965588"/>
            <a:ext cx="452509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  <a:latin typeface="Times New Roman"/>
                <a:cs typeface="Calibri"/>
              </a:rPr>
              <a:t>Net Improvement in Ash conveyed per cycle – 30 Tons/</a:t>
            </a:r>
            <a:r>
              <a:rPr lang="en-US" sz="2200" b="1" err="1">
                <a:solidFill>
                  <a:srgbClr val="FFFF00"/>
                </a:solidFill>
                <a:latin typeface="Times New Roman"/>
                <a:cs typeface="Calibri"/>
              </a:rPr>
              <a:t>Hr</a:t>
            </a:r>
            <a:r>
              <a:rPr lang="en-US" sz="2200" b="1" dirty="0">
                <a:solidFill>
                  <a:srgbClr val="FFFF00"/>
                </a:solidFill>
                <a:latin typeface="Times New Roman"/>
                <a:cs typeface="Calibri"/>
              </a:rPr>
              <a:t>/Line</a:t>
            </a:r>
            <a:endParaRPr lang="en-US" sz="2200" b="1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FA6816-3E2F-4DC3-A250-69895CC05585}"/>
              </a:ext>
            </a:extLst>
          </p:cNvPr>
          <p:cNvCxnSpPr>
            <a:cxnSpLocks/>
          </p:cNvCxnSpPr>
          <p:nvPr/>
        </p:nvCxnSpPr>
        <p:spPr>
          <a:xfrm flipV="1">
            <a:off x="3126925" y="2045128"/>
            <a:ext cx="1141148" cy="30490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8D3B24-0FB0-4321-B757-674DBAFD7FAA}"/>
              </a:ext>
            </a:extLst>
          </p:cNvPr>
          <p:cNvCxnSpPr>
            <a:cxnSpLocks/>
          </p:cNvCxnSpPr>
          <p:nvPr/>
        </p:nvCxnSpPr>
        <p:spPr>
          <a:xfrm flipH="1">
            <a:off x="5366340" y="3264045"/>
            <a:ext cx="12888" cy="997742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9421D-9C24-4E20-9CEA-D8282900AAD8}"/>
              </a:ext>
            </a:extLst>
          </p:cNvPr>
          <p:cNvCxnSpPr>
            <a:cxnSpLocks/>
          </p:cNvCxnSpPr>
          <p:nvPr/>
        </p:nvCxnSpPr>
        <p:spPr>
          <a:xfrm>
            <a:off x="6511527" y="5359010"/>
            <a:ext cx="978743" cy="28177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graph showing a red and green cube&#10;&#10;Description automatically generated">
            <a:extLst>
              <a:ext uri="{FF2B5EF4-FFF2-40B4-BE49-F238E27FC236}">
                <a16:creationId xmlns:a16="http://schemas.microsoft.com/office/drawing/2014/main" id="{34F6C576-6F64-2F80-C5D0-7919E41A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518" y="1174447"/>
            <a:ext cx="3867769" cy="2316184"/>
          </a:xfrm>
          <a:prstGeom prst="rect">
            <a:avLst/>
          </a:prstGeom>
        </p:spPr>
      </p:pic>
      <p:pic>
        <p:nvPicPr>
          <p:cNvPr id="17" name="Picture 16" descr="A red and green cubes with white text&#10;&#10;Description automatically generated">
            <a:extLst>
              <a:ext uri="{FF2B5EF4-FFF2-40B4-BE49-F238E27FC236}">
                <a16:creationId xmlns:a16="http://schemas.microsoft.com/office/drawing/2014/main" id="{06C51BA9-7F6F-82E8-25C1-1FB1CBEBE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2859" y="3490135"/>
            <a:ext cx="3867397" cy="2306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5F2AD1-152B-4F3C-AA8D-B65F6BF11F0B}"/>
              </a:ext>
            </a:extLst>
          </p:cNvPr>
          <p:cNvSpPr txBox="1"/>
          <p:nvPr/>
        </p:nvSpPr>
        <p:spPr>
          <a:xfrm>
            <a:off x="8645533" y="1575817"/>
            <a:ext cx="47075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233 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00DFB8-44E5-4265-932A-2E450AF06D86}"/>
              </a:ext>
            </a:extLst>
          </p:cNvPr>
          <p:cNvSpPr txBox="1"/>
          <p:nvPr/>
        </p:nvSpPr>
        <p:spPr>
          <a:xfrm>
            <a:off x="9985410" y="1806598"/>
            <a:ext cx="470758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 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CD03BE-687C-4A6F-97A8-21A9873D4FA2}"/>
              </a:ext>
            </a:extLst>
          </p:cNvPr>
          <p:cNvSpPr txBox="1"/>
          <p:nvPr/>
        </p:nvSpPr>
        <p:spPr>
          <a:xfrm>
            <a:off x="8546532" y="4073200"/>
            <a:ext cx="66876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Cycle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448D43-F9C9-43E9-9C15-E53FA9E5C445}"/>
              </a:ext>
            </a:extLst>
          </p:cNvPr>
          <p:cNvSpPr txBox="1"/>
          <p:nvPr/>
        </p:nvSpPr>
        <p:spPr>
          <a:xfrm>
            <a:off x="9930893" y="3775466"/>
            <a:ext cx="66876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Cycle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3456F2-C328-E638-E80B-54FDC7C4F478}"/>
              </a:ext>
            </a:extLst>
          </p:cNvPr>
          <p:cNvSpPr txBox="1"/>
          <p:nvPr/>
        </p:nvSpPr>
        <p:spPr>
          <a:xfrm>
            <a:off x="2789968" y="-15479"/>
            <a:ext cx="68091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Root Cause Analysis &amp; Actions taken – Case Study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056927-D1B7-2D12-A3C4-2F25492935F9}"/>
              </a:ext>
            </a:extLst>
          </p:cNvPr>
          <p:cNvSpPr txBox="1"/>
          <p:nvPr/>
        </p:nvSpPr>
        <p:spPr>
          <a:xfrm>
            <a:off x="2592859" y="382740"/>
            <a:ext cx="828798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/>
                <a:cs typeface="Calibri"/>
              </a:rPr>
              <a:t>ALV Filling-Discharge Sequence timer optimization</a:t>
            </a:r>
            <a:endParaRPr lang="en-US" sz="2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09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A8D8AF14-F732-4DD1-8C65-C1F6A6F3D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F133D571-54E0-44BA-9791-986C6334826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05760FE4-E21F-4ADB-9186-6D2539FF8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F0C7D9-1375-4AE3-9584-0045FB122F5E}"/>
              </a:ext>
            </a:extLst>
          </p:cNvPr>
          <p:cNvSpPr txBox="1"/>
          <p:nvPr/>
        </p:nvSpPr>
        <p:spPr>
          <a:xfrm>
            <a:off x="4634951" y="-6563"/>
            <a:ext cx="296215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Root Cause Analysis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A8A462-E41F-4638-A762-9A4634E6E89C}"/>
              </a:ext>
            </a:extLst>
          </p:cNvPr>
          <p:cNvGrpSpPr/>
          <p:nvPr/>
        </p:nvGrpSpPr>
        <p:grpSpPr>
          <a:xfrm>
            <a:off x="146506" y="2189834"/>
            <a:ext cx="2962159" cy="2931527"/>
            <a:chOff x="13372308" y="-235249"/>
            <a:chExt cx="2567286" cy="247217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4109282-4A47-4E3B-8D8B-D5162927AF39}"/>
                </a:ext>
              </a:extLst>
            </p:cNvPr>
            <p:cNvSpPr/>
            <p:nvPr/>
          </p:nvSpPr>
          <p:spPr>
            <a:xfrm>
              <a:off x="13372308" y="-235249"/>
              <a:ext cx="2567286" cy="2472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238116-8EFA-4D2C-A299-04B7A3F3EFC6}"/>
                </a:ext>
              </a:extLst>
            </p:cNvPr>
            <p:cNvSpPr txBox="1"/>
            <p:nvPr/>
          </p:nvSpPr>
          <p:spPr>
            <a:xfrm>
              <a:off x="13485487" y="283048"/>
              <a:ext cx="2340926" cy="147943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8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Poor Discharge from ALV to HCSD Silo</a:t>
              </a:r>
            </a:p>
            <a:p>
              <a:pPr algn="ctr"/>
              <a:endPara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BF9EEAA-E816-4272-9D7F-9D3442A55811}"/>
              </a:ext>
            </a:extLst>
          </p:cNvPr>
          <p:cNvCxnSpPr>
            <a:stCxn id="12" idx="6"/>
          </p:cNvCxnSpPr>
          <p:nvPr/>
        </p:nvCxnSpPr>
        <p:spPr>
          <a:xfrm flipV="1">
            <a:off x="3108665" y="3648722"/>
            <a:ext cx="708733" cy="687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C85B08-D16E-40CC-83AA-6163E50AAA5F}"/>
              </a:ext>
            </a:extLst>
          </p:cNvPr>
          <p:cNvCxnSpPr>
            <a:cxnSpLocks/>
          </p:cNvCxnSpPr>
          <p:nvPr/>
        </p:nvCxnSpPr>
        <p:spPr>
          <a:xfrm flipH="1">
            <a:off x="3790048" y="2355273"/>
            <a:ext cx="18472" cy="236450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460FA74-3B49-4FA5-AFB6-C24731CD66CC}"/>
              </a:ext>
            </a:extLst>
          </p:cNvPr>
          <p:cNvCxnSpPr>
            <a:cxnSpLocks/>
          </p:cNvCxnSpPr>
          <p:nvPr/>
        </p:nvCxnSpPr>
        <p:spPr>
          <a:xfrm>
            <a:off x="3771576" y="2355273"/>
            <a:ext cx="887768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03F345-8DD1-411E-9040-8D708F4DEF59}"/>
              </a:ext>
            </a:extLst>
          </p:cNvPr>
          <p:cNvCxnSpPr/>
          <p:nvPr/>
        </p:nvCxnSpPr>
        <p:spPr>
          <a:xfrm>
            <a:off x="3771576" y="3655598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B1B7193-7459-4AFD-ADA8-DF0C7C71CA38}"/>
              </a:ext>
            </a:extLst>
          </p:cNvPr>
          <p:cNvSpPr txBox="1"/>
          <p:nvPr/>
        </p:nvSpPr>
        <p:spPr>
          <a:xfrm>
            <a:off x="4696288" y="2163646"/>
            <a:ext cx="644801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Frequent damage of Fluidizing pads due to high Fluidizing pressure of Air lock vessel </a:t>
            </a:r>
            <a:endParaRPr lang="en-US" b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68201F-E091-4EAD-BCF5-067A1D0A765C}"/>
              </a:ext>
            </a:extLst>
          </p:cNvPr>
          <p:cNvSpPr txBox="1"/>
          <p:nvPr/>
        </p:nvSpPr>
        <p:spPr>
          <a:xfrm>
            <a:off x="4628675" y="3325556"/>
            <a:ext cx="5861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Interruption in Ash conveying as the Silo level was maintaining high due to restriction in HCSD discharge flow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D86981-34B5-47FE-926F-8B63BCFA79B9}"/>
              </a:ext>
            </a:extLst>
          </p:cNvPr>
          <p:cNvCxnSpPr/>
          <p:nvPr/>
        </p:nvCxnSpPr>
        <p:spPr>
          <a:xfrm>
            <a:off x="3748083" y="4750107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75A8968-FE4C-4813-AB2E-36698B9ECBEF}"/>
              </a:ext>
            </a:extLst>
          </p:cNvPr>
          <p:cNvSpPr txBox="1"/>
          <p:nvPr/>
        </p:nvSpPr>
        <p:spPr>
          <a:xfrm>
            <a:off x="4609217" y="4603009"/>
            <a:ext cx="586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Repeated Conveying Line pressurization &amp; leakages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2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A8D8AF14-F732-4DD1-8C65-C1F6A6F3D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035"/>
            <a:ext cx="12191980" cy="685671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F133D571-54E0-44BA-9791-986C6334826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05760FE4-E21F-4ADB-9186-6D2539FF89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F0C7D9-1375-4AE3-9584-0045FB122F5E}"/>
              </a:ext>
            </a:extLst>
          </p:cNvPr>
          <p:cNvSpPr txBox="1"/>
          <p:nvPr/>
        </p:nvSpPr>
        <p:spPr>
          <a:xfrm>
            <a:off x="5085843" y="-6563"/>
            <a:ext cx="20202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Actions taken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A8A462-E41F-4638-A762-9A4634E6E89C}"/>
              </a:ext>
            </a:extLst>
          </p:cNvPr>
          <p:cNvGrpSpPr/>
          <p:nvPr/>
        </p:nvGrpSpPr>
        <p:grpSpPr>
          <a:xfrm>
            <a:off x="146506" y="2189834"/>
            <a:ext cx="2962159" cy="2931527"/>
            <a:chOff x="13372308" y="-235249"/>
            <a:chExt cx="2567286" cy="247217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4109282-4A47-4E3B-8D8B-D5162927AF39}"/>
                </a:ext>
              </a:extLst>
            </p:cNvPr>
            <p:cNvSpPr/>
            <p:nvPr/>
          </p:nvSpPr>
          <p:spPr>
            <a:xfrm>
              <a:off x="13372308" y="-235249"/>
              <a:ext cx="2567286" cy="2472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238116-8EFA-4D2C-A299-04B7A3F3EFC6}"/>
                </a:ext>
              </a:extLst>
            </p:cNvPr>
            <p:cNvSpPr txBox="1"/>
            <p:nvPr/>
          </p:nvSpPr>
          <p:spPr>
            <a:xfrm>
              <a:off x="13497361" y="333353"/>
              <a:ext cx="2340926" cy="147943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8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Poor Discharge from ALV to HCSD Silo</a:t>
              </a:r>
            </a:p>
            <a:p>
              <a:pPr algn="ctr"/>
              <a:endPara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BF9EEAA-E816-4272-9D7F-9D3442A55811}"/>
              </a:ext>
            </a:extLst>
          </p:cNvPr>
          <p:cNvCxnSpPr>
            <a:stCxn id="12" idx="6"/>
          </p:cNvCxnSpPr>
          <p:nvPr/>
        </p:nvCxnSpPr>
        <p:spPr>
          <a:xfrm flipV="1">
            <a:off x="3108665" y="3648722"/>
            <a:ext cx="708733" cy="687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C85B08-D16E-40CC-83AA-6163E50AAA5F}"/>
              </a:ext>
            </a:extLst>
          </p:cNvPr>
          <p:cNvCxnSpPr>
            <a:cxnSpLocks/>
          </p:cNvCxnSpPr>
          <p:nvPr/>
        </p:nvCxnSpPr>
        <p:spPr>
          <a:xfrm>
            <a:off x="3817398" y="2725543"/>
            <a:ext cx="8878" cy="17913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AC181B-6AEA-4B08-91F4-7E7B1E6774B7}"/>
              </a:ext>
            </a:extLst>
          </p:cNvPr>
          <p:cNvCxnSpPr/>
          <p:nvPr/>
        </p:nvCxnSpPr>
        <p:spPr>
          <a:xfrm>
            <a:off x="3780454" y="2725543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03F345-8DD1-411E-9040-8D708F4DEF59}"/>
              </a:ext>
            </a:extLst>
          </p:cNvPr>
          <p:cNvCxnSpPr/>
          <p:nvPr/>
        </p:nvCxnSpPr>
        <p:spPr>
          <a:xfrm>
            <a:off x="3826276" y="3648722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7412A38-3BD3-4317-BC21-6155B326C8B8}"/>
              </a:ext>
            </a:extLst>
          </p:cNvPr>
          <p:cNvSpPr txBox="1"/>
          <p:nvPr/>
        </p:nvSpPr>
        <p:spPr>
          <a:xfrm>
            <a:off x="4687410" y="3332431"/>
            <a:ext cx="532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HCSD Pump speed increased thereby increased the ash transportation from Silo to Ash dyke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D15708-84C8-47EE-A5B9-D42E62566040}"/>
              </a:ext>
            </a:extLst>
          </p:cNvPr>
          <p:cNvSpPr txBox="1"/>
          <p:nvPr/>
        </p:nvSpPr>
        <p:spPr>
          <a:xfrm>
            <a:off x="4641588" y="2402377"/>
            <a:ext cx="629922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/>
                <a:cs typeface="Times New Roman"/>
              </a:rPr>
              <a:t>Separate header laid &amp; header pressure maintained low thereby avoided the Fluidizing pad damage/passing </a:t>
            </a:r>
            <a:endParaRPr lang="en-I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7BCAAB-657D-4549-903B-D81652742A48}"/>
              </a:ext>
            </a:extLst>
          </p:cNvPr>
          <p:cNvCxnSpPr/>
          <p:nvPr/>
        </p:nvCxnSpPr>
        <p:spPr>
          <a:xfrm>
            <a:off x="3789690" y="4522374"/>
            <a:ext cx="861134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414D0B2-87D5-42AE-8F27-FCE991892A2C}"/>
              </a:ext>
            </a:extLst>
          </p:cNvPr>
          <p:cNvSpPr txBox="1"/>
          <p:nvPr/>
        </p:nvSpPr>
        <p:spPr>
          <a:xfrm>
            <a:off x="4678531" y="4332274"/>
            <a:ext cx="7222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 Vent fan speed increased from 31000 to 32000 rpm. Number of couplings is FA lines reduced </a:t>
            </a: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half.</a:t>
            </a:r>
          </a:p>
        </p:txBody>
      </p:sp>
    </p:spTree>
    <p:extLst>
      <p:ext uri="{BB962C8B-B14F-4D97-AF65-F5344CB8AC3E}">
        <p14:creationId xmlns:p14="http://schemas.microsoft.com/office/powerpoint/2010/main" val="14861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E0CCFA-F0CC-2E15-04CD-E0C093C2A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F5CC6A-AA16-5E6D-C66B-51A549F88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3F914D1B-8942-56B7-174F-A0008C7B2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40333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93A281-20D4-F860-ADD7-BA19BCAE5960}"/>
              </a:ext>
            </a:extLst>
          </p:cNvPr>
          <p:cNvGrpSpPr/>
          <p:nvPr/>
        </p:nvGrpSpPr>
        <p:grpSpPr>
          <a:xfrm>
            <a:off x="139863" y="1251841"/>
            <a:ext cx="2962159" cy="2931527"/>
            <a:chOff x="13372308" y="-235249"/>
            <a:chExt cx="2567286" cy="247217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9C6F181-D774-1F94-D4F8-BD9CF4A152F0}"/>
                </a:ext>
              </a:extLst>
            </p:cNvPr>
            <p:cNvSpPr/>
            <p:nvPr/>
          </p:nvSpPr>
          <p:spPr>
            <a:xfrm>
              <a:off x="13372308" y="-235249"/>
              <a:ext cx="2567286" cy="2472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166A0B-2996-DC10-3C9E-73436B5ED2A1}"/>
                </a:ext>
              </a:extLst>
            </p:cNvPr>
            <p:cNvSpPr txBox="1"/>
            <p:nvPr/>
          </p:nvSpPr>
          <p:spPr>
            <a:xfrm>
              <a:off x="13490546" y="220416"/>
              <a:ext cx="2340926" cy="147943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8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Poor Discharge from ALV to HCSD Silo</a:t>
              </a:r>
              <a:endParaRPr lang="en-US" dirty="0"/>
            </a:p>
            <a:p>
              <a:pPr algn="ctr"/>
              <a:endParaRPr lang="en-I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 descr="ntpc logo">
            <a:extLst>
              <a:ext uri="{FF2B5EF4-FFF2-40B4-BE49-F238E27FC236}">
                <a16:creationId xmlns:a16="http://schemas.microsoft.com/office/drawing/2014/main" id="{88AF817E-6DCA-FBF1-EC80-8D09FE6E8ED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3E82117-A6C0-5D99-9D70-59EF5B6209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17AE8DE-3121-C7F1-71E3-730B071C7997}"/>
              </a:ext>
            </a:extLst>
          </p:cNvPr>
          <p:cNvSpPr/>
          <p:nvPr/>
        </p:nvSpPr>
        <p:spPr>
          <a:xfrm>
            <a:off x="4472842" y="712289"/>
            <a:ext cx="2423018" cy="2423018"/>
          </a:xfrm>
          <a:prstGeom prst="ellipse">
            <a:avLst/>
          </a:prstGeom>
          <a:solidFill>
            <a:srgbClr val="66FFFF">
              <a:alpha val="39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 New Roman"/>
                <a:cs typeface="Times New Roman"/>
              </a:rPr>
              <a:t>Frequent damage of ALV Fluidizing pads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C165F8-5752-38A8-40EC-263BE9D40570}"/>
              </a:ext>
            </a:extLst>
          </p:cNvPr>
          <p:cNvSpPr/>
          <p:nvPr/>
        </p:nvSpPr>
        <p:spPr>
          <a:xfrm>
            <a:off x="2657165" y="4447191"/>
            <a:ext cx="2423018" cy="2423018"/>
          </a:xfrm>
          <a:prstGeom prst="ellipse">
            <a:avLst/>
          </a:prstGeom>
          <a:solidFill>
            <a:srgbClr val="7030A0">
              <a:alpha val="39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Fluidizing air taken from instrument air header (High Pressure)         (Pr. ~   6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cs typeface="Times New Roman"/>
              </a:rPr>
              <a:t>Ksc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  <a:endParaRPr lang="en-IN" sz="2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C9DC86-0304-E0B2-F7E0-4A0958EAF80A}"/>
              </a:ext>
            </a:extLst>
          </p:cNvPr>
          <p:cNvSpPr/>
          <p:nvPr/>
        </p:nvSpPr>
        <p:spPr>
          <a:xfrm>
            <a:off x="6487563" y="4303868"/>
            <a:ext cx="2553868" cy="2553868"/>
          </a:xfrm>
          <a:prstGeom prst="ellipse">
            <a:avLst/>
          </a:prstGeom>
          <a:solidFill>
            <a:schemeClr val="accent6">
              <a:alpha val="3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No Separate header for Fluidizing air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107F4C-DC65-5B06-A1F7-609DCAC32F84}"/>
              </a:ext>
            </a:extLst>
          </p:cNvPr>
          <p:cNvSpPr/>
          <p:nvPr/>
        </p:nvSpPr>
        <p:spPr>
          <a:xfrm>
            <a:off x="4352770" y="3989498"/>
            <a:ext cx="2784230" cy="71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latin typeface="Times New Roman"/>
                <a:cs typeface="Calibri"/>
              </a:rPr>
              <a:t>Root Cause Analysis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051696-A053-423D-ADA5-147306E72CB8}"/>
              </a:ext>
            </a:extLst>
          </p:cNvPr>
          <p:cNvCxnSpPr>
            <a:cxnSpLocks/>
          </p:cNvCxnSpPr>
          <p:nvPr/>
        </p:nvCxnSpPr>
        <p:spPr>
          <a:xfrm flipV="1">
            <a:off x="2845063" y="1986147"/>
            <a:ext cx="1636524" cy="9442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91E3E6-8E4B-40F3-8E71-A85665E0C830}"/>
              </a:ext>
            </a:extLst>
          </p:cNvPr>
          <p:cNvCxnSpPr>
            <a:cxnSpLocks/>
          </p:cNvCxnSpPr>
          <p:nvPr/>
        </p:nvCxnSpPr>
        <p:spPr>
          <a:xfrm>
            <a:off x="6467805" y="2904567"/>
            <a:ext cx="763515" cy="1534092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E8C9B1-626E-43E4-B9A8-5F44170CB34F}"/>
              </a:ext>
            </a:extLst>
          </p:cNvPr>
          <p:cNvCxnSpPr>
            <a:cxnSpLocks/>
          </p:cNvCxnSpPr>
          <p:nvPr/>
        </p:nvCxnSpPr>
        <p:spPr>
          <a:xfrm flipH="1">
            <a:off x="4062279" y="2923243"/>
            <a:ext cx="838617" cy="1554687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collage of a broken pad&#10;&#10;Description automatically generated">
            <a:extLst>
              <a:ext uri="{FF2B5EF4-FFF2-40B4-BE49-F238E27FC236}">
                <a16:creationId xmlns:a16="http://schemas.microsoft.com/office/drawing/2014/main" id="{452E372F-9F8F-51C1-7E36-8C949DA43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2359" y="916330"/>
            <a:ext cx="4818363" cy="25539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1A751F-D19E-4DAA-BC0D-7378C1F6F210}"/>
              </a:ext>
            </a:extLst>
          </p:cNvPr>
          <p:cNvSpPr txBox="1"/>
          <p:nvPr/>
        </p:nvSpPr>
        <p:spPr>
          <a:xfrm>
            <a:off x="2868795" y="21777"/>
            <a:ext cx="68002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Root Cause Analysis &amp; Actions taken – Case Study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96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DECE53-CDBA-7D84-D11B-AF83A58F8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E863D4-40AB-9F25-535D-3E15FA3EC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4D6C4E0A-313D-5743-20CD-992972493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30036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FBF587-CBBB-F17A-B679-12D7DD818017}"/>
              </a:ext>
            </a:extLst>
          </p:cNvPr>
          <p:cNvGrpSpPr/>
          <p:nvPr/>
        </p:nvGrpSpPr>
        <p:grpSpPr>
          <a:xfrm>
            <a:off x="173139" y="742357"/>
            <a:ext cx="2962159" cy="3148312"/>
            <a:chOff x="13372308" y="-235249"/>
            <a:chExt cx="2567286" cy="265499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C766F3A-F299-6E6D-8486-BAF594C6F0D8}"/>
                </a:ext>
              </a:extLst>
            </p:cNvPr>
            <p:cNvSpPr/>
            <p:nvPr/>
          </p:nvSpPr>
          <p:spPr>
            <a:xfrm>
              <a:off x="13372308" y="-235249"/>
              <a:ext cx="2567286" cy="2472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9F41EE-831F-28D7-654E-732FC20F3E39}"/>
                </a:ext>
              </a:extLst>
            </p:cNvPr>
            <p:cNvSpPr txBox="1"/>
            <p:nvPr/>
          </p:nvSpPr>
          <p:spPr>
            <a:xfrm>
              <a:off x="13524084" y="213568"/>
              <a:ext cx="2340926" cy="220617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800">
                  <a:solidFill>
                    <a:schemeClr val="bg1"/>
                  </a:solidFill>
                  <a:latin typeface="Times New Roman"/>
                  <a:cs typeface="Times New Roman"/>
                </a:rPr>
                <a:t>Poor Discharge from ALV to HCSD Silo</a:t>
              </a:r>
              <a:endParaRPr lang="en-US">
                <a:solidFill>
                  <a:schemeClr val="bg1"/>
                </a:solidFill>
              </a:endParaRPr>
            </a:p>
            <a:p>
              <a:pPr algn="ctr"/>
              <a:endParaRPr lang="en-IN" sz="2800">
                <a:solidFill>
                  <a:schemeClr val="bg1"/>
                </a:solidFill>
                <a:latin typeface="Times New Roman"/>
                <a:cs typeface="Times New Roman"/>
              </a:endParaRPr>
            </a:p>
            <a:p>
              <a:pPr algn="ctr"/>
              <a:endParaRPr lang="en-I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 descr="ntpc logo">
            <a:extLst>
              <a:ext uri="{FF2B5EF4-FFF2-40B4-BE49-F238E27FC236}">
                <a16:creationId xmlns:a16="http://schemas.microsoft.com/office/drawing/2014/main" id="{D128869E-9C58-7067-1D8B-7537131FC85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BDAD5B26-F952-0D06-B0A3-D7B7E14BFD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693A47B-5892-15D6-9894-3996D17006B5}"/>
              </a:ext>
            </a:extLst>
          </p:cNvPr>
          <p:cNvSpPr/>
          <p:nvPr/>
        </p:nvSpPr>
        <p:spPr>
          <a:xfrm>
            <a:off x="4994075" y="632518"/>
            <a:ext cx="2520710" cy="2423018"/>
          </a:xfrm>
          <a:prstGeom prst="ellipse">
            <a:avLst/>
          </a:prstGeom>
          <a:solidFill>
            <a:srgbClr val="66FFFF">
              <a:alpha val="39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Frequent damage of ALV              Fluidizing pads due to high Fluidizing          pressure</a:t>
            </a:r>
            <a:endParaRPr lang="en-US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IN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EDA5D9-865D-3708-DC11-0F029D086841}"/>
              </a:ext>
            </a:extLst>
          </p:cNvPr>
          <p:cNvSpPr/>
          <p:nvPr/>
        </p:nvSpPr>
        <p:spPr>
          <a:xfrm>
            <a:off x="4086539" y="3789716"/>
            <a:ext cx="2423018" cy="2423018"/>
          </a:xfrm>
          <a:prstGeom prst="ellipse">
            <a:avLst/>
          </a:prstGeom>
          <a:solidFill>
            <a:srgbClr val="7030A0">
              <a:alpha val="39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IN" sz="2400">
                <a:solidFill>
                  <a:schemeClr val="bg1"/>
                </a:solidFill>
                <a:latin typeface="Times New Roman"/>
                <a:cs typeface="Times New Roman"/>
              </a:rPr>
              <a:t> 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F58546-7697-A414-B3E3-E31EB8418610}"/>
              </a:ext>
            </a:extLst>
          </p:cNvPr>
          <p:cNvSpPr/>
          <p:nvPr/>
        </p:nvSpPr>
        <p:spPr>
          <a:xfrm>
            <a:off x="7292316" y="2166151"/>
            <a:ext cx="4812115" cy="4662679"/>
          </a:xfrm>
          <a:prstGeom prst="ellipse">
            <a:avLst/>
          </a:prstGeom>
          <a:solidFill>
            <a:schemeClr val="accent6">
              <a:alpha val="3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IN" sz="240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466D86-A0F3-1497-A028-6A9C557B668E}"/>
              </a:ext>
            </a:extLst>
          </p:cNvPr>
          <p:cNvSpPr/>
          <p:nvPr/>
        </p:nvSpPr>
        <p:spPr>
          <a:xfrm>
            <a:off x="3244486" y="2924593"/>
            <a:ext cx="2784230" cy="713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latin typeface="Times New Roman"/>
                <a:cs typeface="Calibri"/>
              </a:rPr>
              <a:t>Action Taken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3843AF-6A60-825E-5E77-6F1A24C76299}"/>
              </a:ext>
            </a:extLst>
          </p:cNvPr>
          <p:cNvSpPr txBox="1"/>
          <p:nvPr/>
        </p:nvSpPr>
        <p:spPr>
          <a:xfrm>
            <a:off x="4316754" y="4129191"/>
            <a:ext cx="217755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/>
                <a:cs typeface="Times New Roman"/>
              </a:rPr>
              <a:t>Separate Fluidizing air header with heater laid &amp; header pressure maintained at 3 </a:t>
            </a:r>
            <a:r>
              <a:rPr lang="en-US" err="1">
                <a:solidFill>
                  <a:schemeClr val="bg1"/>
                </a:solidFill>
                <a:latin typeface="Times New Roman"/>
                <a:cs typeface="Times New Roman"/>
              </a:rPr>
              <a:t>Ksc</a:t>
            </a:r>
            <a:r>
              <a:rPr lang="en-US">
                <a:solidFill>
                  <a:schemeClr val="bg1"/>
                </a:solidFill>
                <a:latin typeface="Times New Roman"/>
                <a:cs typeface="Times New Roman"/>
              </a:rPr>
              <a:t> with throttling valve 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74EF5F-2FE7-4BBA-A424-4EF23F308A13}"/>
              </a:ext>
            </a:extLst>
          </p:cNvPr>
          <p:cNvCxnSpPr>
            <a:cxnSpLocks/>
          </p:cNvCxnSpPr>
          <p:nvPr/>
        </p:nvCxnSpPr>
        <p:spPr>
          <a:xfrm>
            <a:off x="3135298" y="2065296"/>
            <a:ext cx="1858777" cy="0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EFE7EC-13CC-4087-9462-3C91328F4BF8}"/>
              </a:ext>
            </a:extLst>
          </p:cNvPr>
          <p:cNvCxnSpPr>
            <a:cxnSpLocks/>
          </p:cNvCxnSpPr>
          <p:nvPr/>
        </p:nvCxnSpPr>
        <p:spPr>
          <a:xfrm flipH="1">
            <a:off x="5601811" y="2924593"/>
            <a:ext cx="207862" cy="865123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96C5B8C-8CC0-4DAF-A753-99455D306F16}"/>
              </a:ext>
            </a:extLst>
          </p:cNvPr>
          <p:cNvCxnSpPr>
            <a:cxnSpLocks/>
          </p:cNvCxnSpPr>
          <p:nvPr/>
        </p:nvCxnSpPr>
        <p:spPr>
          <a:xfrm>
            <a:off x="6509557" y="4858281"/>
            <a:ext cx="782759" cy="0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blue pipes in a factory&#10;&#10;Description automatically generated">
            <a:extLst>
              <a:ext uri="{FF2B5EF4-FFF2-40B4-BE49-F238E27FC236}">
                <a16:creationId xmlns:a16="http://schemas.microsoft.com/office/drawing/2014/main" id="{787D2E4B-80F8-4C15-AC86-49B10027BE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8238" y="2681598"/>
            <a:ext cx="3261053" cy="36317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ECE23C-4221-46F5-9C60-02864607AC66}"/>
              </a:ext>
            </a:extLst>
          </p:cNvPr>
          <p:cNvSpPr txBox="1"/>
          <p:nvPr/>
        </p:nvSpPr>
        <p:spPr>
          <a:xfrm>
            <a:off x="2875203" y="-35230"/>
            <a:ext cx="685356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Root Cause Analysis &amp; Actions taken – Case Study</a:t>
            </a:r>
            <a:endParaRPr lang="en-I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C9A207EF-BB3E-4F98-8673-419C1D00B3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Graphic 7" descr="Head with gears with solid fill">
            <a:extLst>
              <a:ext uri="{FF2B5EF4-FFF2-40B4-BE49-F238E27FC236}">
                <a16:creationId xmlns:a16="http://schemas.microsoft.com/office/drawing/2014/main" id="{90E8B8C0-65A3-4ECA-84EC-BCAD71D03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8441" y="2746407"/>
            <a:ext cx="2172591" cy="21542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4A6BAB-9508-4F3B-A7D5-F78C2579E307}"/>
              </a:ext>
            </a:extLst>
          </p:cNvPr>
          <p:cNvGrpSpPr/>
          <p:nvPr/>
        </p:nvGrpSpPr>
        <p:grpSpPr>
          <a:xfrm>
            <a:off x="4140133" y="1295935"/>
            <a:ext cx="3911734" cy="3801566"/>
            <a:chOff x="1146845" y="76735"/>
            <a:chExt cx="3911734" cy="380156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132BE8C-0843-4FFD-B465-E52033F6798B}"/>
                </a:ext>
              </a:extLst>
            </p:cNvPr>
            <p:cNvSpPr/>
            <p:nvPr/>
          </p:nvSpPr>
          <p:spPr>
            <a:xfrm>
              <a:off x="1146845" y="76735"/>
              <a:ext cx="3911734" cy="3801566"/>
            </a:xfrm>
            <a:prstGeom prst="ellipse">
              <a:avLst/>
            </a:prstGeom>
            <a:solidFill>
              <a:srgbClr val="FFC000">
                <a:alpha val="33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821088-4358-48EF-930F-E30D157C3D1A}"/>
                </a:ext>
              </a:extLst>
            </p:cNvPr>
            <p:cNvSpPr txBox="1"/>
            <p:nvPr/>
          </p:nvSpPr>
          <p:spPr>
            <a:xfrm>
              <a:off x="1654911" y="330373"/>
              <a:ext cx="289051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36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Results &amp; Improvements</a:t>
              </a:r>
            </a:p>
          </p:txBody>
        </p:sp>
      </p:grpSp>
      <p:pic>
        <p:nvPicPr>
          <p:cNvPr id="18" name="Picture 17" descr="ntpc logo">
            <a:extLst>
              <a:ext uri="{FF2B5EF4-FFF2-40B4-BE49-F238E27FC236}">
                <a16:creationId xmlns:a16="http://schemas.microsoft.com/office/drawing/2014/main" id="{29527126-E09B-4CCC-96B6-2BC5CBA2379F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4BB37186-EE8D-4DBE-96A6-161EDFCD10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7CAA1A8E-4CFB-4DF0-94F5-747A80E38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7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ntpc logo">
            <a:extLst>
              <a:ext uri="{FF2B5EF4-FFF2-40B4-BE49-F238E27FC236}">
                <a16:creationId xmlns:a16="http://schemas.microsoft.com/office/drawing/2014/main" id="{133D2D58-9C58-4772-AE14-E27845DCBBF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1A49E0CF-7308-4E0A-A419-06EB6F5134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pic>
        <p:nvPicPr>
          <p:cNvPr id="4" name="Picture 3" descr="A graph with a yellow and blue rectangle&#10;&#10;Description automatically generated">
            <a:extLst>
              <a:ext uri="{FF2B5EF4-FFF2-40B4-BE49-F238E27FC236}">
                <a16:creationId xmlns:a16="http://schemas.microsoft.com/office/drawing/2014/main" id="{30C6CAC8-0444-0EE2-6F37-976DEFE80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148" y="1780798"/>
            <a:ext cx="8458200" cy="31146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3355D8E-9A1C-D327-312F-AAEBF29315C9}"/>
              </a:ext>
            </a:extLst>
          </p:cNvPr>
          <p:cNvSpPr/>
          <p:nvPr/>
        </p:nvSpPr>
        <p:spPr>
          <a:xfrm>
            <a:off x="56696" y="2143068"/>
            <a:ext cx="2629244" cy="2590621"/>
          </a:xfrm>
          <a:prstGeom prst="ellipse">
            <a:avLst/>
          </a:prstGeom>
          <a:solidFill>
            <a:srgbClr val="66FFFF">
              <a:alpha val="5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3F91232-65C1-6077-22DE-F72D3711A06A}"/>
              </a:ext>
            </a:extLst>
          </p:cNvPr>
          <p:cNvSpPr txBox="1"/>
          <p:nvPr/>
        </p:nvSpPr>
        <p:spPr>
          <a:xfrm>
            <a:off x="345177" y="2337676"/>
            <a:ext cx="1938927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400" dirty="0">
                <a:solidFill>
                  <a:schemeClr val="bg1"/>
                </a:solidFill>
                <a:latin typeface="Times New Roman"/>
                <a:cs typeface="Times New Roman"/>
              </a:rPr>
              <a:t>Zero Partial loss on the account of Dry-Ash Evacuation system</a:t>
            </a:r>
          </a:p>
          <a:p>
            <a:pPr algn="ctr"/>
            <a:endParaRPr lang="en-I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D19AE6-966E-16B5-5DE1-91B39DA7D2BA}"/>
              </a:ext>
            </a:extLst>
          </p:cNvPr>
          <p:cNvCxnSpPr>
            <a:cxnSpLocks/>
          </p:cNvCxnSpPr>
          <p:nvPr/>
        </p:nvCxnSpPr>
        <p:spPr>
          <a:xfrm>
            <a:off x="2686702" y="3414963"/>
            <a:ext cx="610046" cy="0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ECEFA09-1D7C-4AF7-8956-628C3A351931}"/>
              </a:ext>
            </a:extLst>
          </p:cNvPr>
          <p:cNvSpPr txBox="1"/>
          <p:nvPr/>
        </p:nvSpPr>
        <p:spPr>
          <a:xfrm>
            <a:off x="4357547" y="0"/>
            <a:ext cx="3515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Results</a:t>
            </a:r>
            <a:r>
              <a:rPr lang="en-IN" sz="1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&amp; Improvements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000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8B648-5A5E-20AD-4324-602372E14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D5FD22-6EE2-56F2-048E-C38A8E8EC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79E05B6D-90D0-2C79-B39D-3DE98AD69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7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ntpc logo">
            <a:extLst>
              <a:ext uri="{FF2B5EF4-FFF2-40B4-BE49-F238E27FC236}">
                <a16:creationId xmlns:a16="http://schemas.microsoft.com/office/drawing/2014/main" id="{51BBE8B6-5655-7C39-7616-12EA70C6F25B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DC964216-A395-C5E6-67BA-20F508461A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pic>
        <p:nvPicPr>
          <p:cNvPr id="3" name="Picture 2" descr="A graph showing a number of fly lines&#10;&#10;Description automatically generated">
            <a:extLst>
              <a:ext uri="{FF2B5EF4-FFF2-40B4-BE49-F238E27FC236}">
                <a16:creationId xmlns:a16="http://schemas.microsoft.com/office/drawing/2014/main" id="{7EEE30EB-7DAB-29F0-47C1-76516B3C9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574" y="662430"/>
            <a:ext cx="8098430" cy="536257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6698FE3-2419-7476-03F6-1EFF10F32791}"/>
              </a:ext>
            </a:extLst>
          </p:cNvPr>
          <p:cNvSpPr/>
          <p:nvPr/>
        </p:nvSpPr>
        <p:spPr>
          <a:xfrm>
            <a:off x="576107" y="2224157"/>
            <a:ext cx="2317877" cy="2317877"/>
          </a:xfrm>
          <a:prstGeom prst="ellipse">
            <a:avLst/>
          </a:prstGeom>
          <a:solidFill>
            <a:srgbClr val="9900CC">
              <a:alpha val="5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9D93B-CE9A-0515-2BEB-BAF1B2587530}"/>
              </a:ext>
            </a:extLst>
          </p:cNvPr>
          <p:cNvSpPr txBox="1"/>
          <p:nvPr/>
        </p:nvSpPr>
        <p:spPr>
          <a:xfrm>
            <a:off x="692670" y="2448551"/>
            <a:ext cx="2175995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400" dirty="0">
                <a:solidFill>
                  <a:srgbClr val="FFFFFF"/>
                </a:solidFill>
                <a:latin typeface="Times New Roman"/>
                <a:cs typeface="Times New Roman"/>
              </a:rPr>
              <a:t>Improvement   of system             Reliability and Availability</a:t>
            </a:r>
          </a:p>
          <a:p>
            <a:pPr algn="ctr"/>
            <a:endParaRPr lang="en-IN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endParaRPr lang="en-I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C3BFA7-6BCE-12DC-75E7-F665F229E295}"/>
              </a:ext>
            </a:extLst>
          </p:cNvPr>
          <p:cNvCxnSpPr>
            <a:cxnSpLocks/>
          </p:cNvCxnSpPr>
          <p:nvPr/>
        </p:nvCxnSpPr>
        <p:spPr>
          <a:xfrm>
            <a:off x="2889486" y="3338564"/>
            <a:ext cx="732557" cy="3087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7CE0BD6-4C53-E6A3-655F-ED7C3F18FED5}"/>
              </a:ext>
            </a:extLst>
          </p:cNvPr>
          <p:cNvCxnSpPr/>
          <p:nvPr/>
        </p:nvCxnSpPr>
        <p:spPr>
          <a:xfrm>
            <a:off x="9428205" y="902042"/>
            <a:ext cx="659850" cy="8237"/>
          </a:xfrm>
          <a:prstGeom prst="straightConnector1">
            <a:avLst/>
          </a:prstGeom>
          <a:ln w="2857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494F5C9-137F-CF4D-EB9C-1D5359116DAC}"/>
              </a:ext>
            </a:extLst>
          </p:cNvPr>
          <p:cNvSpPr txBox="1"/>
          <p:nvPr/>
        </p:nvSpPr>
        <p:spPr>
          <a:xfrm>
            <a:off x="10171154" y="749128"/>
            <a:ext cx="9653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Times New Roman"/>
                <a:cs typeface="Calibri"/>
              </a:rPr>
              <a:t>Unit 1</a:t>
            </a:r>
            <a:endParaRPr lang="en-US" sz="1400">
              <a:latin typeface="Times New Roman"/>
              <a:cs typeface="Times New Roman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2A90B6-2DEB-AB17-9A4D-192BD9E142E8}"/>
              </a:ext>
            </a:extLst>
          </p:cNvPr>
          <p:cNvCxnSpPr/>
          <p:nvPr/>
        </p:nvCxnSpPr>
        <p:spPr>
          <a:xfrm>
            <a:off x="9425631" y="1115711"/>
            <a:ext cx="656967" cy="8237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9B3734-426D-119C-972E-01DBDC7D2DD7}"/>
              </a:ext>
            </a:extLst>
          </p:cNvPr>
          <p:cNvSpPr txBox="1"/>
          <p:nvPr/>
        </p:nvSpPr>
        <p:spPr>
          <a:xfrm>
            <a:off x="10171154" y="965371"/>
            <a:ext cx="9653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Times New Roman"/>
                <a:cs typeface="Calibri"/>
              </a:rPr>
              <a:t>Unit 2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1A4CF9-F94F-DE68-21CD-4E57F6312D79}"/>
              </a:ext>
            </a:extLst>
          </p:cNvPr>
          <p:cNvSpPr txBox="1"/>
          <p:nvPr/>
        </p:nvSpPr>
        <p:spPr>
          <a:xfrm>
            <a:off x="998874" y="6104845"/>
            <a:ext cx="1113937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Earlier 10 out of 10 TACs and 10 out of 12 FA lines were in service leaving no stand-by equipment.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Now, 2 TACs are stand-by and 5 FA lines are stand-by.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CB4742-67F4-4725-BB21-5B634253C33F}"/>
              </a:ext>
            </a:extLst>
          </p:cNvPr>
          <p:cNvSpPr txBox="1"/>
          <p:nvPr/>
        </p:nvSpPr>
        <p:spPr>
          <a:xfrm>
            <a:off x="4370863" y="-37476"/>
            <a:ext cx="34888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Results</a:t>
            </a:r>
            <a:r>
              <a:rPr lang="en-IN" sz="1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&amp; Improvements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589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959A0-E0BA-8514-B047-410FB2835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DE42B2-6714-A856-CB45-69FE57447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0C709024-F267-30F8-77B4-25AE33715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7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ntpc logo">
            <a:extLst>
              <a:ext uri="{FF2B5EF4-FFF2-40B4-BE49-F238E27FC236}">
                <a16:creationId xmlns:a16="http://schemas.microsoft.com/office/drawing/2014/main" id="{4DD9350E-D366-256E-BCBA-61C8D9898B25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FACEE2BF-7EF1-39DE-FAA7-9B533ABB0F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pic>
        <p:nvPicPr>
          <p:cNvPr id="3" name="Picture 2" descr="A graph with red lines&#10;&#10;Description automatically generated">
            <a:extLst>
              <a:ext uri="{FF2B5EF4-FFF2-40B4-BE49-F238E27FC236}">
                <a16:creationId xmlns:a16="http://schemas.microsoft.com/office/drawing/2014/main" id="{558D625D-F395-C5DB-89B0-BF4107617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623" y="654443"/>
            <a:ext cx="8584712" cy="4557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7D821-EC77-4BD8-9902-5C4683395EFB}"/>
              </a:ext>
            </a:extLst>
          </p:cNvPr>
          <p:cNvSpPr txBox="1"/>
          <p:nvPr/>
        </p:nvSpPr>
        <p:spPr>
          <a:xfrm>
            <a:off x="1565225" y="5548791"/>
            <a:ext cx="1113937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R</a:t>
            </a:r>
            <a:r>
              <a:rPr lang="en-US" b="0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eduction in APC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---&gt;</a:t>
            </a:r>
            <a:r>
              <a:rPr lang="en-US" b="0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Saving - 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INR</a:t>
            </a:r>
            <a:r>
              <a:rPr lang="en-US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 89,85,600</a:t>
            </a:r>
            <a:r>
              <a:rPr lang="en-US" b="0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(last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four months)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Saving of </a:t>
            </a:r>
            <a:r>
              <a:rPr lang="en-US" sz="18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INR 2,69,56,800 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(2.7 crores</a:t>
            </a:r>
            <a:r>
              <a:rPr lang="en-US" sz="1800" b="1" i="0" dirty="0">
                <a:solidFill>
                  <a:schemeClr val="bg1"/>
                </a:solidFill>
                <a:effectLst/>
                <a:latin typeface="Arial"/>
                <a:cs typeface="Arial"/>
              </a:rPr>
              <a:t> annually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IN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7382A7-EB2B-4934-876D-CFC306193849}"/>
              </a:ext>
            </a:extLst>
          </p:cNvPr>
          <p:cNvSpPr/>
          <p:nvPr/>
        </p:nvSpPr>
        <p:spPr>
          <a:xfrm>
            <a:off x="383964" y="2083608"/>
            <a:ext cx="2529033" cy="2455587"/>
          </a:xfrm>
          <a:prstGeom prst="ellipse">
            <a:avLst/>
          </a:prstGeom>
          <a:solidFill>
            <a:srgbClr val="FF9900">
              <a:alpha val="5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DB3AA3-FEBF-9C4E-1396-B312F020ECAC}"/>
              </a:ext>
            </a:extLst>
          </p:cNvPr>
          <p:cNvSpPr txBox="1"/>
          <p:nvPr/>
        </p:nvSpPr>
        <p:spPr>
          <a:xfrm>
            <a:off x="463241" y="2573628"/>
            <a:ext cx="244180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400">
                <a:solidFill>
                  <a:srgbClr val="FFFFFF"/>
                </a:solidFill>
                <a:latin typeface="Times New Roman"/>
                <a:cs typeface="Times New Roman"/>
              </a:rPr>
              <a:t>Reduction in Auxiliary Power Consumption (APC)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3DDDA7-D68A-66A7-8114-0F7C2DD14C5F}"/>
              </a:ext>
            </a:extLst>
          </p:cNvPr>
          <p:cNvCxnSpPr>
            <a:cxnSpLocks/>
          </p:cNvCxnSpPr>
          <p:nvPr/>
        </p:nvCxnSpPr>
        <p:spPr>
          <a:xfrm>
            <a:off x="2907847" y="3265118"/>
            <a:ext cx="475497" cy="3087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EC6F3C0-AED9-4607-8ECA-03F716414BC5}"/>
              </a:ext>
            </a:extLst>
          </p:cNvPr>
          <p:cNvSpPr txBox="1"/>
          <p:nvPr/>
        </p:nvSpPr>
        <p:spPr>
          <a:xfrm>
            <a:off x="4384180" y="-41469"/>
            <a:ext cx="34622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Results</a:t>
            </a:r>
            <a:r>
              <a:rPr lang="en-IN" sz="1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&amp; Improvements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67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A0004-6051-60D7-404B-79D4912CB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F8430B56-B05C-2B52-6319-CD02CCA0AB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8702"/>
            <a:ext cx="12191980" cy="6856718"/>
          </a:xfrm>
          <a:prstGeom prst="rect">
            <a:avLst/>
          </a:prstGeom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8FB44080-FE54-1AB5-FAF8-87C4E95B597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93E2EF3-8701-B5C6-FFFB-C409457057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69CF89E-62A8-4040-8AD7-DD4D244A2939}"/>
              </a:ext>
            </a:extLst>
          </p:cNvPr>
          <p:cNvGrpSpPr/>
          <p:nvPr/>
        </p:nvGrpSpPr>
        <p:grpSpPr>
          <a:xfrm>
            <a:off x="3643413" y="1782239"/>
            <a:ext cx="4106339" cy="3549475"/>
            <a:chOff x="-130021" y="2677302"/>
            <a:chExt cx="2804147" cy="25522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CC6F27-9D33-4228-AA3F-7A44D5AA7CE2}"/>
                </a:ext>
              </a:extLst>
            </p:cNvPr>
            <p:cNvSpPr txBox="1"/>
            <p:nvPr/>
          </p:nvSpPr>
          <p:spPr>
            <a:xfrm>
              <a:off x="-130021" y="4897627"/>
              <a:ext cx="2804147" cy="33196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4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Ash Evacuation Challenges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BB14BB2-505A-40DA-9894-AD1EA6E74EB0}"/>
                </a:ext>
              </a:extLst>
            </p:cNvPr>
            <p:cNvSpPr/>
            <p:nvPr/>
          </p:nvSpPr>
          <p:spPr>
            <a:xfrm>
              <a:off x="244596" y="2677302"/>
              <a:ext cx="2192199" cy="2190262"/>
            </a:xfrm>
            <a:prstGeom prst="ellipse">
              <a:avLst/>
            </a:prstGeom>
            <a:solidFill>
              <a:srgbClr val="9900CC">
                <a:alpha val="41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9" name="Graphic 8" descr="Circular flowchart with solid fill">
              <a:extLst>
                <a:ext uri="{FF2B5EF4-FFF2-40B4-BE49-F238E27FC236}">
                  <a16:creationId xmlns:a16="http://schemas.microsoft.com/office/drawing/2014/main" id="{A93EBF60-7046-44BA-82F6-0FB05C838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7272" y="2999010"/>
              <a:ext cx="1546846" cy="1546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925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20EBA1-1170-94AE-58F6-9DD0AB384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BDCE35-52B3-AEB7-3DED-57806F11C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FB3BB5A4-09B2-0A55-C580-D0164DEAD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7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ntpc logo">
            <a:extLst>
              <a:ext uri="{FF2B5EF4-FFF2-40B4-BE49-F238E27FC236}">
                <a16:creationId xmlns:a16="http://schemas.microsoft.com/office/drawing/2014/main" id="{C8FE0F6C-D4BF-F511-9922-BAE814CF828D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F34AA66-A4EE-9C5C-0682-1B07A2A26D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3FC1820-824B-3E23-2962-8EED1C12A2BB}"/>
              </a:ext>
            </a:extLst>
          </p:cNvPr>
          <p:cNvSpPr/>
          <p:nvPr/>
        </p:nvSpPr>
        <p:spPr>
          <a:xfrm>
            <a:off x="352136" y="2224912"/>
            <a:ext cx="2317877" cy="2317877"/>
          </a:xfrm>
          <a:prstGeom prst="ellipse">
            <a:avLst/>
          </a:prstGeom>
          <a:solidFill>
            <a:srgbClr val="ED7D31"/>
          </a:solidFill>
          <a:ln w="76200">
            <a:solidFill>
              <a:schemeClr val="bg1"/>
            </a:solidFill>
          </a:ln>
          <a:effectLst>
            <a:outerShdw blurRad="63500" dist="38100" dir="270000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A78765-0494-5313-B2F0-C7299DDC6B6F}"/>
              </a:ext>
            </a:extLst>
          </p:cNvPr>
          <p:cNvSpPr txBox="1"/>
          <p:nvPr/>
        </p:nvSpPr>
        <p:spPr>
          <a:xfrm>
            <a:off x="215362" y="2913314"/>
            <a:ext cx="244180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400">
                <a:solidFill>
                  <a:srgbClr val="FFFFFF"/>
                </a:solidFill>
                <a:latin typeface="Times New Roman"/>
                <a:cs typeface="Times New Roman"/>
              </a:rPr>
              <a:t>Safety and Environment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004241-72C9-2675-B626-7D7861358EEA}"/>
              </a:ext>
            </a:extLst>
          </p:cNvPr>
          <p:cNvCxnSpPr>
            <a:cxnSpLocks/>
          </p:cNvCxnSpPr>
          <p:nvPr/>
        </p:nvCxnSpPr>
        <p:spPr>
          <a:xfrm>
            <a:off x="2678328" y="3384467"/>
            <a:ext cx="475497" cy="3087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le of dirt in a room&#10;&#10;Description automatically generated">
            <a:extLst>
              <a:ext uri="{FF2B5EF4-FFF2-40B4-BE49-F238E27FC236}">
                <a16:creationId xmlns:a16="http://schemas.microsoft.com/office/drawing/2014/main" id="{2D8057C0-495A-F143-0D7C-A8A26A3009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8"/>
          <a:stretch/>
        </p:blipFill>
        <p:spPr>
          <a:xfrm>
            <a:off x="3128184" y="1041453"/>
            <a:ext cx="4026622" cy="50119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781105-4A79-F640-14BC-BD87F453ACDF}"/>
              </a:ext>
            </a:extLst>
          </p:cNvPr>
          <p:cNvSpPr txBox="1"/>
          <p:nvPr/>
        </p:nvSpPr>
        <p:spPr>
          <a:xfrm>
            <a:off x="4682169" y="578385"/>
            <a:ext cx="196467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Times New Roman"/>
                <a:cs typeface="Calibri"/>
              </a:rPr>
              <a:t>Before</a:t>
            </a:r>
            <a:endParaRPr lang="en-US" sz="28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8A6A2C-5034-620C-F2A0-E98D4EF08A16}"/>
              </a:ext>
            </a:extLst>
          </p:cNvPr>
          <p:cNvSpPr txBox="1"/>
          <p:nvPr/>
        </p:nvSpPr>
        <p:spPr>
          <a:xfrm>
            <a:off x="9465324" y="578384"/>
            <a:ext cx="196467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Times New Roman"/>
                <a:cs typeface="Calibri"/>
              </a:rPr>
              <a:t>After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9338D-0670-4AB8-A449-23E6053D12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0"/>
          <a:stretch/>
        </p:blipFill>
        <p:spPr>
          <a:xfrm>
            <a:off x="7980752" y="1042086"/>
            <a:ext cx="3628908" cy="50061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6C7809-B8E4-41C6-9B44-7D21110409E9}"/>
              </a:ext>
            </a:extLst>
          </p:cNvPr>
          <p:cNvSpPr txBox="1"/>
          <p:nvPr/>
        </p:nvSpPr>
        <p:spPr>
          <a:xfrm>
            <a:off x="4172910" y="15035"/>
            <a:ext cx="3577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Results</a:t>
            </a:r>
            <a:r>
              <a:rPr lang="en-IN" sz="1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&amp; Improvements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8856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CA83BB-7A27-BD58-D0FC-16A7A98A5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88E1D8-68CA-F95E-C133-CEEDB7220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42392596-61D4-2E3C-101A-51E50BAA5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7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ntpc logo">
            <a:extLst>
              <a:ext uri="{FF2B5EF4-FFF2-40B4-BE49-F238E27FC236}">
                <a16:creationId xmlns:a16="http://schemas.microsoft.com/office/drawing/2014/main" id="{34A4A4B3-012E-E244-EE44-D63328691734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2FAEFE91-F60E-8DCB-2F3C-6B9D708951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D046DD6-CE28-7C68-7CA9-EB9C41497659}"/>
              </a:ext>
            </a:extLst>
          </p:cNvPr>
          <p:cNvSpPr/>
          <p:nvPr/>
        </p:nvSpPr>
        <p:spPr>
          <a:xfrm>
            <a:off x="618378" y="2344261"/>
            <a:ext cx="2317877" cy="231787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0F601-25C1-D812-F1BF-9702BAB0B664}"/>
              </a:ext>
            </a:extLst>
          </p:cNvPr>
          <p:cNvSpPr txBox="1"/>
          <p:nvPr/>
        </p:nvSpPr>
        <p:spPr>
          <a:xfrm>
            <a:off x="610131" y="2793964"/>
            <a:ext cx="244180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400">
                <a:solidFill>
                  <a:srgbClr val="FFFFFF"/>
                </a:solidFill>
                <a:latin typeface="Times New Roman"/>
                <a:cs typeface="Times New Roman"/>
              </a:rPr>
              <a:t>Improvement 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IN" sz="2400">
                <a:solidFill>
                  <a:srgbClr val="FFFFFF"/>
                </a:solidFill>
                <a:latin typeface="Times New Roman"/>
                <a:cs typeface="Times New Roman"/>
              </a:rPr>
              <a:t>of Employee 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IN" sz="2400">
                <a:solidFill>
                  <a:srgbClr val="FFFFFF"/>
                </a:solidFill>
                <a:latin typeface="Times New Roman"/>
                <a:cs typeface="Times New Roman"/>
              </a:rPr>
              <a:t>and workers morale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8CDBBF-0CDF-EDB5-8269-E21F5460C2EC}"/>
              </a:ext>
            </a:extLst>
          </p:cNvPr>
          <p:cNvCxnSpPr>
            <a:cxnSpLocks/>
          </p:cNvCxnSpPr>
          <p:nvPr/>
        </p:nvCxnSpPr>
        <p:spPr>
          <a:xfrm>
            <a:off x="2944570" y="3503817"/>
            <a:ext cx="475497" cy="3087"/>
          </a:xfrm>
          <a:prstGeom prst="line">
            <a:avLst/>
          </a:prstGeom>
          <a:ln w="762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oup of men wearing hard hats&#10;&#10;Description automatically generated">
            <a:extLst>
              <a:ext uri="{FF2B5EF4-FFF2-40B4-BE49-F238E27FC236}">
                <a16:creationId xmlns:a16="http://schemas.microsoft.com/office/drawing/2014/main" id="{B608CDDF-8EDB-7B8C-7EE3-B37AB4CD74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"/>
          <a:stretch/>
        </p:blipFill>
        <p:spPr>
          <a:xfrm>
            <a:off x="3422113" y="544273"/>
            <a:ext cx="6096006" cy="2717195"/>
          </a:xfrm>
          <a:prstGeom prst="rect">
            <a:avLst/>
          </a:prstGeom>
        </p:spPr>
      </p:pic>
      <p:pic>
        <p:nvPicPr>
          <p:cNvPr id="19" name="Picture 18" descr="A group of men standing around a table with a cake&#10;&#10;Description automatically generated">
            <a:extLst>
              <a:ext uri="{FF2B5EF4-FFF2-40B4-BE49-F238E27FC236}">
                <a16:creationId xmlns:a16="http://schemas.microsoft.com/office/drawing/2014/main" id="{F5BC314B-3270-90B6-AD89-47314DFE95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113" y="3257591"/>
            <a:ext cx="6101621" cy="3271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515D06-E315-4A15-AA28-74A58B9E5693}"/>
              </a:ext>
            </a:extLst>
          </p:cNvPr>
          <p:cNvSpPr txBox="1"/>
          <p:nvPr/>
        </p:nvSpPr>
        <p:spPr>
          <a:xfrm>
            <a:off x="4092644" y="-67408"/>
            <a:ext cx="34977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Results</a:t>
            </a:r>
            <a:r>
              <a:rPr lang="en-IN" sz="18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IN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&amp; Improvements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440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7CAA1A8E-4CFB-4DF0-94F5-747A80E38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ntpc logo">
            <a:extLst>
              <a:ext uri="{FF2B5EF4-FFF2-40B4-BE49-F238E27FC236}">
                <a16:creationId xmlns:a16="http://schemas.microsoft.com/office/drawing/2014/main" id="{133D2D58-9C58-4772-AE14-E27845DCBBF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753" y="1690688"/>
            <a:ext cx="4276725" cy="4257675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5899182-6F19-45D9-B7C0-901B943E26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7CAA1A8E-4CFB-4DF0-94F5-747A80E38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5035"/>
            <a:ext cx="12191980" cy="6856718"/>
          </a:xfrm>
          <a:prstGeom prst="rect">
            <a:avLst/>
          </a:prstGeom>
        </p:spPr>
      </p:pic>
      <p:pic>
        <p:nvPicPr>
          <p:cNvPr id="5" name="Picture 4" descr="ntpc logo">
            <a:extLst>
              <a:ext uri="{FF2B5EF4-FFF2-40B4-BE49-F238E27FC236}">
                <a16:creationId xmlns:a16="http://schemas.microsoft.com/office/drawing/2014/main" id="{133D2D58-9C58-4772-AE14-E27845DCBBF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C30AFFE-1FBA-4CE2-8A29-62BB05C39BA0}"/>
              </a:ext>
            </a:extLst>
          </p:cNvPr>
          <p:cNvSpPr/>
          <p:nvPr/>
        </p:nvSpPr>
        <p:spPr>
          <a:xfrm>
            <a:off x="2731828" y="608148"/>
            <a:ext cx="5624684" cy="5624684"/>
          </a:xfrm>
          <a:prstGeom prst="ellipse">
            <a:avLst/>
          </a:prstGeom>
          <a:solidFill>
            <a:schemeClr val="accent5">
              <a:alpha val="26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448" y="1307089"/>
            <a:ext cx="3567444" cy="4245103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413847E-FE16-4D29-A2AD-3DF032C777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30DE6-B54C-A521-D91D-1F83495D7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630B0A05-3AB7-5A03-AEA9-C98430312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160"/>
            <a:ext cx="12191980" cy="6856718"/>
          </a:xfrm>
          <a:prstGeom prst="rect">
            <a:avLst/>
          </a:prstGeom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13F5D958-AC9B-D4A1-E5FE-18AD10F4375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5107461-8B99-6769-5BC0-6B603EE210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E3F0F1-E56B-304E-85B4-9420A0429A40}"/>
              </a:ext>
            </a:extLst>
          </p:cNvPr>
          <p:cNvSpPr txBox="1"/>
          <p:nvPr/>
        </p:nvSpPr>
        <p:spPr>
          <a:xfrm>
            <a:off x="1054587" y="750912"/>
            <a:ext cx="998024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Fly Ash Generated in India – A Report by CEA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Picture 5" descr="A table with text and numbers&#10;&#10;Description automatically generated">
            <a:extLst>
              <a:ext uri="{FF2B5EF4-FFF2-40B4-BE49-F238E27FC236}">
                <a16:creationId xmlns:a16="http://schemas.microsoft.com/office/drawing/2014/main" id="{7F803A6E-50E5-8FEE-0D4D-DFE0FF196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90" y="1452075"/>
            <a:ext cx="10163175" cy="3152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7DA480-5863-35D7-1783-749F1782B4C5}"/>
              </a:ext>
            </a:extLst>
          </p:cNvPr>
          <p:cNvSpPr txBox="1"/>
          <p:nvPr/>
        </p:nvSpPr>
        <p:spPr>
          <a:xfrm>
            <a:off x="707292" y="5046785"/>
            <a:ext cx="106748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SUMMARY OF FLY ASH GENERATION AND UTILIZATION DURING 1ST HALF OF YEAR 2022-23</a:t>
            </a:r>
            <a:endParaRPr lang="en-US" b="1" dirty="0">
              <a:solidFill>
                <a:schemeClr val="bg1"/>
              </a:solidFill>
              <a:latin typeface="Times New Roman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65FA7-9C6C-4A95-AA9D-6B29B3E08743}"/>
              </a:ext>
            </a:extLst>
          </p:cNvPr>
          <p:cNvSpPr txBox="1"/>
          <p:nvPr/>
        </p:nvSpPr>
        <p:spPr>
          <a:xfrm>
            <a:off x="926490" y="98212"/>
            <a:ext cx="99802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Ash Evacuation Challenges</a:t>
            </a:r>
            <a:endParaRPr lang="en-US" sz="2400" b="1" dirty="0">
              <a:solidFill>
                <a:schemeClr val="bg1"/>
              </a:solidFill>
              <a:latin typeface="Times New Roman"/>
              <a:ea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67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C809D-2B0E-E035-306D-4A92517B5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8EE80E60-43DC-37E0-C060-030D8EE34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77FF28B3-3A5D-6C98-5BB4-0B506C6FF03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5276CAE-CD4A-543E-3537-547B1E9ECC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C3CC69-73BB-0CDA-6D42-DF8A69BB8F55}"/>
              </a:ext>
            </a:extLst>
          </p:cNvPr>
          <p:cNvSpPr txBox="1"/>
          <p:nvPr/>
        </p:nvSpPr>
        <p:spPr>
          <a:xfrm>
            <a:off x="4401889" y="773690"/>
            <a:ext cx="522389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Decreasing Coal Quality</a:t>
            </a:r>
            <a:endParaRPr lang="en-US" sz="20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78B9688C-BD7C-468D-AE64-44CF6FE4C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7" y="1532839"/>
            <a:ext cx="4357272" cy="44549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2EF00F-E551-4B48-B25F-A456F146B8D7}"/>
              </a:ext>
            </a:extLst>
          </p:cNvPr>
          <p:cNvSpPr txBox="1"/>
          <p:nvPr/>
        </p:nvSpPr>
        <p:spPr>
          <a:xfrm>
            <a:off x="601688" y="6238221"/>
            <a:ext cx="47968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Trend of GCV of coal fired at NTPC Darlipali</a:t>
            </a:r>
            <a:endParaRPr lang="en-US" b="1" dirty="0">
              <a:solidFill>
                <a:schemeClr val="bg1"/>
              </a:solidFill>
              <a:latin typeface="Times New Roman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EC5C61-888F-47E8-A19B-8B3ABA82DDB1}"/>
              </a:ext>
            </a:extLst>
          </p:cNvPr>
          <p:cNvSpPr txBox="1"/>
          <p:nvPr/>
        </p:nvSpPr>
        <p:spPr>
          <a:xfrm>
            <a:off x="6491313" y="6238221"/>
            <a:ext cx="47968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Monthly ash content in coal at NTPC Darlipali</a:t>
            </a:r>
            <a:endParaRPr lang="en-US" b="1" dirty="0">
              <a:solidFill>
                <a:schemeClr val="bg1"/>
              </a:solidFill>
              <a:latin typeface="Times New Roman"/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5C4B81-87D4-41D6-916C-54D1E0575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532839"/>
            <a:ext cx="5772218" cy="445493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B97B7B-DCC6-463C-85EC-E350C566C60E}"/>
              </a:ext>
            </a:extLst>
          </p:cNvPr>
          <p:cNvSpPr/>
          <p:nvPr/>
        </p:nvSpPr>
        <p:spPr>
          <a:xfrm>
            <a:off x="9851504" y="1581056"/>
            <a:ext cx="1748901" cy="4736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E55102-4D8C-13FC-F5C0-B235FA5274F6}"/>
              </a:ext>
            </a:extLst>
          </p:cNvPr>
          <p:cNvSpPr txBox="1"/>
          <p:nvPr/>
        </p:nvSpPr>
        <p:spPr>
          <a:xfrm>
            <a:off x="775318" y="118660"/>
            <a:ext cx="99802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Ash Evacuation Challenges</a:t>
            </a:r>
            <a:endParaRPr lang="en-US" sz="2400" b="1" dirty="0">
              <a:solidFill>
                <a:schemeClr val="bg1"/>
              </a:solidFill>
              <a:latin typeface="Times New Roman"/>
              <a:ea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1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4D995A89-735A-4FF8-BEB8-6195B03DBA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27916"/>
            <a:ext cx="12191980" cy="6856718"/>
          </a:xfrm>
          <a:prstGeom prst="rect">
            <a:avLst/>
          </a:prstGeom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F97BE326-A25A-41D3-9ADD-B9BE7447D1E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75A9E20-20A6-43F5-BD53-C625361FDA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pic>
        <p:nvPicPr>
          <p:cNvPr id="14" name="Picture 13" descr="A group of people in hard hats&#10;&#10;Description automatically generated">
            <a:extLst>
              <a:ext uri="{FF2B5EF4-FFF2-40B4-BE49-F238E27FC236}">
                <a16:creationId xmlns:a16="http://schemas.microsoft.com/office/drawing/2014/main" id="{436F7C41-B2D8-6023-1251-B4896C61D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1" y="1234379"/>
            <a:ext cx="4349574" cy="4394985"/>
          </a:xfrm>
          <a:prstGeom prst="rect">
            <a:avLst/>
          </a:prstGeom>
        </p:spPr>
      </p:pic>
      <p:pic>
        <p:nvPicPr>
          <p:cNvPr id="17" name="Picture 16" descr="A screenshot of a video&#10;&#10;Description automatically generated">
            <a:extLst>
              <a:ext uri="{FF2B5EF4-FFF2-40B4-BE49-F238E27FC236}">
                <a16:creationId xmlns:a16="http://schemas.microsoft.com/office/drawing/2014/main" id="{A4715E0F-C582-954B-3048-7210E19976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58" r="-282" b="259"/>
          <a:stretch/>
        </p:blipFill>
        <p:spPr>
          <a:xfrm>
            <a:off x="8546408" y="1231140"/>
            <a:ext cx="3516094" cy="4387381"/>
          </a:xfrm>
          <a:prstGeom prst="rect">
            <a:avLst/>
          </a:prstGeom>
        </p:spPr>
      </p:pic>
      <p:pic>
        <p:nvPicPr>
          <p:cNvPr id="18" name="Picture 17" descr="A screenshot of a video&#10;&#10;Description automatically generated">
            <a:extLst>
              <a:ext uri="{FF2B5EF4-FFF2-40B4-BE49-F238E27FC236}">
                <a16:creationId xmlns:a16="http://schemas.microsoft.com/office/drawing/2014/main" id="{8C04EA05-0F68-1242-79EB-8D2C36051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069" y="1231140"/>
            <a:ext cx="4215864" cy="4386943"/>
          </a:xfrm>
          <a:prstGeom prst="rect">
            <a:avLst/>
          </a:prstGeom>
        </p:spPr>
      </p:pic>
      <p:pic>
        <p:nvPicPr>
          <p:cNvPr id="19" name="Picture 18" descr="A close up of a text&#10;&#10;Description automatically generated">
            <a:extLst>
              <a:ext uri="{FF2B5EF4-FFF2-40B4-BE49-F238E27FC236}">
                <a16:creationId xmlns:a16="http://schemas.microsoft.com/office/drawing/2014/main" id="{508AB100-DC42-9EA2-BC06-F0118CA990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0190" y="5861985"/>
            <a:ext cx="6257925" cy="6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58EA5D-B2D0-D4FE-CBDD-F1C5414B2871}"/>
              </a:ext>
            </a:extLst>
          </p:cNvPr>
          <p:cNvSpPr txBox="1"/>
          <p:nvPr/>
        </p:nvSpPr>
        <p:spPr>
          <a:xfrm>
            <a:off x="1028564" y="694729"/>
            <a:ext cx="998024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Catastrophic Failures in Electrostatic Precipitators (ESP) Due to Poor Fly Ash Evacuation</a:t>
            </a:r>
            <a:endParaRPr lang="en-US" sz="2000" b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8C4B7-DC20-BDAF-5A08-D0965D1F4010}"/>
              </a:ext>
            </a:extLst>
          </p:cNvPr>
          <p:cNvSpPr txBox="1"/>
          <p:nvPr/>
        </p:nvSpPr>
        <p:spPr>
          <a:xfrm>
            <a:off x="926490" y="98212"/>
            <a:ext cx="99802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Ash Evacuation Challenges</a:t>
            </a:r>
            <a:endParaRPr lang="en-US" sz="2400" b="1" dirty="0">
              <a:solidFill>
                <a:schemeClr val="bg1"/>
              </a:solidFill>
              <a:latin typeface="Times New Roman"/>
              <a:ea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70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CC809D-2B0E-E035-306D-4A92517B5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77F1140-66AD-A7D8-BF1F-93C52637B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8EE80E60-43DC-37E0-C060-030D8EE34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6" name="Picture 15" descr="ntpc logo">
            <a:extLst>
              <a:ext uri="{FF2B5EF4-FFF2-40B4-BE49-F238E27FC236}">
                <a16:creationId xmlns:a16="http://schemas.microsoft.com/office/drawing/2014/main" id="{77FF28B3-3A5D-6C98-5BB4-0B506C6FF03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5276CAE-CD4A-543E-3537-547B1E9ECC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pic>
        <p:nvPicPr>
          <p:cNvPr id="2" name="Picture 1" descr="A pile of dirt in a room&#10;&#10;Description automatically generated">
            <a:extLst>
              <a:ext uri="{FF2B5EF4-FFF2-40B4-BE49-F238E27FC236}">
                <a16:creationId xmlns:a16="http://schemas.microsoft.com/office/drawing/2014/main" id="{0BF2C6DB-72EF-FA01-7B58-98F7AA9DD8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4"/>
          <a:stretch/>
        </p:blipFill>
        <p:spPr>
          <a:xfrm>
            <a:off x="420521" y="1745460"/>
            <a:ext cx="5677561" cy="4511472"/>
          </a:xfrm>
          <a:prstGeom prst="rect">
            <a:avLst/>
          </a:prstGeom>
        </p:spPr>
      </p:pic>
      <p:pic>
        <p:nvPicPr>
          <p:cNvPr id="3" name="Picture 2" descr="A large pile of sand in a factory&#10;&#10;Description automatically generated">
            <a:extLst>
              <a:ext uri="{FF2B5EF4-FFF2-40B4-BE49-F238E27FC236}">
                <a16:creationId xmlns:a16="http://schemas.microsoft.com/office/drawing/2014/main" id="{1172D7A6-C7F2-B128-C3F7-1E8B49B9B1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480" y="1746403"/>
            <a:ext cx="5233011" cy="45486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C3CC69-73BB-0CDA-6D42-DF8A69BB8F55}"/>
              </a:ext>
            </a:extLst>
          </p:cNvPr>
          <p:cNvSpPr txBox="1"/>
          <p:nvPr/>
        </p:nvSpPr>
        <p:spPr>
          <a:xfrm>
            <a:off x="1096948" y="885047"/>
            <a:ext cx="99118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Ash Dumping Below Electrostatic Precipitators (ESP) Due to Poor Fly Ash Evacuation at NTPC Darlipali</a:t>
            </a:r>
            <a:endParaRPr lang="en-US" sz="20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9F94CA-F0D5-BB4A-FE73-AE38B6E10291}"/>
              </a:ext>
            </a:extLst>
          </p:cNvPr>
          <p:cNvSpPr txBox="1"/>
          <p:nvPr/>
        </p:nvSpPr>
        <p:spPr>
          <a:xfrm>
            <a:off x="926490" y="98212"/>
            <a:ext cx="99802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Ash Evacuation Challenges</a:t>
            </a:r>
            <a:endParaRPr lang="en-US" sz="2400" b="1" dirty="0">
              <a:solidFill>
                <a:schemeClr val="bg1"/>
              </a:solidFill>
              <a:latin typeface="Times New Roman"/>
              <a:ea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030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E8BB3A2D-2707-434C-BC55-3D34292DFE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4" y="-13753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4DED230-C132-490C-A45A-D3EE7FCC6874}"/>
              </a:ext>
            </a:extLst>
          </p:cNvPr>
          <p:cNvGrpSpPr/>
          <p:nvPr/>
        </p:nvGrpSpPr>
        <p:grpSpPr>
          <a:xfrm>
            <a:off x="320809" y="2365318"/>
            <a:ext cx="2092851" cy="2129943"/>
            <a:chOff x="13372308" y="-235249"/>
            <a:chExt cx="2567286" cy="247217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BC37ECF-7785-4378-8D85-306F40E4FA94}"/>
                </a:ext>
              </a:extLst>
            </p:cNvPr>
            <p:cNvSpPr/>
            <p:nvPr/>
          </p:nvSpPr>
          <p:spPr>
            <a:xfrm>
              <a:off x="13372308" y="-235249"/>
              <a:ext cx="2567286" cy="247217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31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B661BD-187B-4E5E-87F8-8FB9492A41A0}"/>
                </a:ext>
              </a:extLst>
            </p:cNvPr>
            <p:cNvSpPr txBox="1"/>
            <p:nvPr/>
          </p:nvSpPr>
          <p:spPr>
            <a:xfrm>
              <a:off x="13413763" y="302745"/>
              <a:ext cx="2525831" cy="13931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IN" sz="24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Repercussions of Poor Fly ash  Evacuation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 descr="ntpc logo">
            <a:extLst>
              <a:ext uri="{FF2B5EF4-FFF2-40B4-BE49-F238E27FC236}">
                <a16:creationId xmlns:a16="http://schemas.microsoft.com/office/drawing/2014/main" id="{0D9A714F-679E-45DB-BACB-28557C3BDEE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18076322-3D42-40FA-8A14-DEADF42C4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10" y="15035"/>
            <a:ext cx="1183190" cy="47660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352899-DD05-6129-F374-CF92E6666980}"/>
              </a:ext>
            </a:extLst>
          </p:cNvPr>
          <p:cNvCxnSpPr>
            <a:cxnSpLocks/>
          </p:cNvCxnSpPr>
          <p:nvPr/>
        </p:nvCxnSpPr>
        <p:spPr>
          <a:xfrm>
            <a:off x="2376528" y="3352680"/>
            <a:ext cx="218661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EB272F2-22E8-D0A4-7EEB-6FEC5DCE3C00}"/>
              </a:ext>
            </a:extLst>
          </p:cNvPr>
          <p:cNvSpPr txBox="1"/>
          <p:nvPr/>
        </p:nvSpPr>
        <p:spPr>
          <a:xfrm>
            <a:off x="926490" y="98212"/>
            <a:ext cx="99802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Ash Evacuation Challenges</a:t>
            </a:r>
            <a:endParaRPr lang="en-US" sz="2400" b="1" dirty="0">
              <a:solidFill>
                <a:schemeClr val="bg1"/>
              </a:solidFill>
              <a:latin typeface="Times New Roman"/>
              <a:ea typeface="+mn-lt"/>
              <a:cs typeface="Times New Roman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B88DDC5-8553-611B-6A8C-2EFBC571D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716922"/>
              </p:ext>
            </p:extLst>
          </p:nvPr>
        </p:nvGraphicFramePr>
        <p:xfrm>
          <a:off x="3203232" y="1344776"/>
          <a:ext cx="8401044" cy="41338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52675">
                  <a:extLst>
                    <a:ext uri="{9D8B030D-6E8A-4147-A177-3AD203B41FA5}">
                      <a16:colId xmlns:a16="http://schemas.microsoft.com/office/drawing/2014/main" val="1743971257"/>
                    </a:ext>
                  </a:extLst>
                </a:gridCol>
                <a:gridCol w="2252533">
                  <a:extLst>
                    <a:ext uri="{9D8B030D-6E8A-4147-A177-3AD203B41FA5}">
                      <a16:colId xmlns:a16="http://schemas.microsoft.com/office/drawing/2014/main" val="2028183177"/>
                    </a:ext>
                  </a:extLst>
                </a:gridCol>
                <a:gridCol w="1325777">
                  <a:extLst>
                    <a:ext uri="{9D8B030D-6E8A-4147-A177-3AD203B41FA5}">
                      <a16:colId xmlns:a16="http://schemas.microsoft.com/office/drawing/2014/main" val="1982637957"/>
                    </a:ext>
                  </a:extLst>
                </a:gridCol>
                <a:gridCol w="2470059">
                  <a:extLst>
                    <a:ext uri="{9D8B030D-6E8A-4147-A177-3AD203B41FA5}">
                      <a16:colId xmlns:a16="http://schemas.microsoft.com/office/drawing/2014/main" val="1376062638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 err="1">
                          <a:solidFill>
                            <a:srgbClr val="66FFFF"/>
                          </a:solidFill>
                          <a:effectLst/>
                          <a:latin typeface="Times"/>
                        </a:rPr>
                        <a:t>Equipments</a:t>
                      </a:r>
                      <a:endParaRPr lang="en-US" b="1" i="0" dirty="0" err="1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66FFFF"/>
                          </a:solidFill>
                          <a:effectLst/>
                          <a:latin typeface="Times"/>
                        </a:rPr>
                        <a:t>Equipment Running &amp; stand by (as per design per unit)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66FFFF"/>
                          </a:solidFill>
                          <a:effectLst/>
                          <a:latin typeface="Times"/>
                        </a:rPr>
                        <a:t>Equipment running to cater poor evacuation (per unit) 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66FFFF"/>
                          </a:solidFill>
                          <a:effectLst/>
                          <a:latin typeface="Times"/>
                        </a:rPr>
                        <a:t>Standby availability per unit)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212750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00"/>
                          </a:solidFill>
                          <a:effectLst/>
                          <a:latin typeface="Times"/>
                        </a:rPr>
                        <a:t>TACs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5C1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      3R +  2S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5C1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        5 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5C1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All TACs </a:t>
                      </a:r>
                      <a:r>
                        <a:rPr lang="en-US" sz="1800" b="0" i="0" dirty="0" err="1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i</a:t>
                      </a:r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/s – No standby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5C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721319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00"/>
                          </a:solidFill>
                          <a:effectLst/>
                          <a:latin typeface="Times"/>
                        </a:rPr>
                        <a:t>IACs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7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      1R +  1S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7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        2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7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All IACs </a:t>
                      </a:r>
                      <a:r>
                        <a:rPr lang="en-US" sz="1800" b="0" i="0" dirty="0" err="1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i</a:t>
                      </a:r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/s – No standby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7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02329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00"/>
                          </a:solidFill>
                          <a:effectLst/>
                          <a:latin typeface="Times"/>
                        </a:rPr>
                        <a:t>FA pipeline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5C1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      3R +  3S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5C1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        5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5C1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Only 1 line standby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5C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913575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rgbClr val="FFFF00"/>
                          </a:solidFill>
                          <a:effectLst/>
                          <a:latin typeface="Times"/>
                        </a:rPr>
                        <a:t>ALV and associated valves (per pass)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7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      1R +  3S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7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        2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7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FFFFFF"/>
                          </a:solidFill>
                          <a:effectLst/>
                          <a:latin typeface="Times"/>
                        </a:rPr>
                        <a:t>Only 2 ALV standby</a:t>
                      </a:r>
                      <a:endParaRPr lang="en-US" b="0" i="0" dirty="0">
                        <a:solidFill>
                          <a:srgbClr val="FFFFFF"/>
                        </a:solidFill>
                        <a:effectLst/>
                        <a:latin typeface="Times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75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134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7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dy of water with a city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7CAA1A8E-4CFB-4DF0-94F5-747A80E38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ntpc logo">
            <a:extLst>
              <a:ext uri="{FF2B5EF4-FFF2-40B4-BE49-F238E27FC236}">
                <a16:creationId xmlns:a16="http://schemas.microsoft.com/office/drawing/2014/main" id="{133D2D58-9C58-4772-AE14-E27845DCBBF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8"/>
            <a:ext cx="9144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CCC71AA4-2FBF-40FB-8368-3D2B52D4FC17}"/>
              </a:ext>
            </a:extLst>
          </p:cNvPr>
          <p:cNvSpPr/>
          <p:nvPr/>
        </p:nvSpPr>
        <p:spPr>
          <a:xfrm>
            <a:off x="171042" y="2707257"/>
            <a:ext cx="2205486" cy="2205486"/>
          </a:xfrm>
          <a:prstGeom prst="ellipse">
            <a:avLst/>
          </a:prstGeom>
          <a:solidFill>
            <a:srgbClr val="FFC000">
              <a:alpha val="33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01C0D9-A001-421E-8830-73088B7F80E9}"/>
              </a:ext>
            </a:extLst>
          </p:cNvPr>
          <p:cNvCxnSpPr>
            <a:cxnSpLocks/>
          </p:cNvCxnSpPr>
          <p:nvPr/>
        </p:nvCxnSpPr>
        <p:spPr>
          <a:xfrm>
            <a:off x="2376528" y="3733680"/>
            <a:ext cx="218661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70BE273-6FF5-4E70-9C43-CEEB758D3C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974" y="15036"/>
            <a:ext cx="1135026" cy="457200"/>
          </a:xfrm>
          <a:prstGeom prst="rect">
            <a:avLst/>
          </a:prstGeom>
        </p:spPr>
      </p:pic>
      <p:pic>
        <p:nvPicPr>
          <p:cNvPr id="4" name="Picture 3" descr="A graph of a graph showing different colored squares&#10;&#10;Description automatically generated">
            <a:extLst>
              <a:ext uri="{FF2B5EF4-FFF2-40B4-BE49-F238E27FC236}">
                <a16:creationId xmlns:a16="http://schemas.microsoft.com/office/drawing/2014/main" id="{32DD43E5-8F97-C02C-4D8E-3D2BE5E3F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066" y="1016000"/>
            <a:ext cx="7794406" cy="5431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6EAE48-4E9E-4D36-9FF8-5226361655D1}"/>
              </a:ext>
            </a:extLst>
          </p:cNvPr>
          <p:cNvSpPr txBox="1"/>
          <p:nvPr/>
        </p:nvSpPr>
        <p:spPr>
          <a:xfrm>
            <a:off x="244723" y="3170602"/>
            <a:ext cx="213180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400" dirty="0">
                <a:solidFill>
                  <a:schemeClr val="bg1"/>
                </a:solidFill>
                <a:latin typeface="Times New Roman"/>
                <a:cs typeface="Times New Roman"/>
              </a:rPr>
              <a:t>Repercussions of Poor Fly ash   Evacuation</a:t>
            </a:r>
          </a:p>
          <a:p>
            <a:pPr algn="ctr"/>
            <a:endParaRPr lang="en-I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1C2D49-C72A-8229-167F-8B8A010A3B4A}"/>
              </a:ext>
            </a:extLst>
          </p:cNvPr>
          <p:cNvSpPr txBox="1"/>
          <p:nvPr/>
        </p:nvSpPr>
        <p:spPr>
          <a:xfrm>
            <a:off x="926490" y="212512"/>
            <a:ext cx="99802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Ash Evacuation Challenges</a:t>
            </a:r>
            <a:endParaRPr lang="en-US" sz="2400" b="1" dirty="0">
              <a:solidFill>
                <a:schemeClr val="bg1"/>
              </a:solidFill>
              <a:latin typeface="Times New Roman"/>
              <a:ea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580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9646</TotalTime>
  <Words>1212</Words>
  <Application>Microsoft Office PowerPoint</Application>
  <PresentationFormat>Widescreen</PresentationFormat>
  <Paragraphs>189</Paragraphs>
  <Slides>33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Times</vt:lpstr>
      <vt:lpstr>Times New Roman</vt:lpstr>
      <vt:lpstr>Office Theme</vt:lpstr>
      <vt:lpstr>1_Office Theme</vt:lpstr>
      <vt:lpstr>Indian Power Stations O&amp;M Conference  IPS 2024                                                    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RAUNAK SINGH</dc:creator>
  <cp:lastModifiedBy>RAUNAK SINGH RANA</cp:lastModifiedBy>
  <cp:revision>420</cp:revision>
  <cp:lastPrinted>2024-01-12T04:55:13Z</cp:lastPrinted>
  <dcterms:created xsi:type="dcterms:W3CDTF">2022-01-12T10:20:48Z</dcterms:created>
  <dcterms:modified xsi:type="dcterms:W3CDTF">2024-02-10T05:49:47Z</dcterms:modified>
</cp:coreProperties>
</file>