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8" r:id="rId2"/>
    <p:sldId id="287" r:id="rId3"/>
    <p:sldId id="289" r:id="rId4"/>
    <p:sldId id="281" r:id="rId5"/>
    <p:sldId id="290" r:id="rId6"/>
    <p:sldId id="271" r:id="rId7"/>
    <p:sldId id="305" r:id="rId8"/>
    <p:sldId id="301" r:id="rId9"/>
    <p:sldId id="308" r:id="rId10"/>
    <p:sldId id="302" r:id="rId11"/>
    <p:sldId id="306" r:id="rId12"/>
    <p:sldId id="303" r:id="rId13"/>
    <p:sldId id="307" r:id="rId14"/>
    <p:sldId id="304"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D:\Arijit%20Debroy\ADR\DNDT\Year%20End%20Report\FY%2023-24\Sasan%20high%20lights%20back%20formate-R0%20FY23-2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rijit%20Debroy\ADR\DNDT\Year%20End%20Report\FY%2023-24\Sasan%20high%20lights%20back%20formate-R0%20FY23-2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Arijit%20Debroy\ADR\DNDT\Year%20End%20Report\FY%2023-24\Sasan%20high%20lights%20back%20formate-R0%20FY23-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2000"/>
          </a:pPr>
          <a:endParaRPr lang="en-US"/>
        </a:p>
      </c:txPr>
    </c:title>
    <c:autoTitleDeleted val="0"/>
    <c:plotArea>
      <c:layout/>
      <c:barChart>
        <c:barDir val="col"/>
        <c:grouping val="clustered"/>
        <c:varyColors val="0"/>
        <c:ser>
          <c:idx val="0"/>
          <c:order val="0"/>
          <c:tx>
            <c:strRef>
              <c:f>Availability!$B$1</c:f>
              <c:strCache>
                <c:ptCount val="1"/>
                <c:pt idx="0">
                  <c:v>Availability %</c:v>
                </c:pt>
              </c:strCache>
            </c:strRef>
          </c:tx>
          <c:spPr>
            <a:solidFill>
              <a:schemeClr val="tx2">
                <a:lumMod val="60000"/>
                <a:lumOff val="40000"/>
              </a:schemeClr>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Availability!$G$2:$K$2</c:f>
              <c:strCache>
                <c:ptCount val="5"/>
                <c:pt idx="0">
                  <c:v>FY19-20</c:v>
                </c:pt>
                <c:pt idx="1">
                  <c:v>FY20-21</c:v>
                </c:pt>
                <c:pt idx="2">
                  <c:v>FY21-22</c:v>
                </c:pt>
                <c:pt idx="3">
                  <c:v>FY22-23</c:v>
                </c:pt>
                <c:pt idx="4">
                  <c:v>FY23-24 YTD</c:v>
                </c:pt>
              </c:strCache>
            </c:strRef>
          </c:cat>
          <c:val>
            <c:numRef>
              <c:f>Availability!$G$3:$K$3</c:f>
              <c:numCache>
                <c:formatCode>0.00%</c:formatCode>
                <c:ptCount val="5"/>
                <c:pt idx="0">
                  <c:v>0.95267000000000002</c:v>
                </c:pt>
                <c:pt idx="1">
                  <c:v>0.95030000000000003</c:v>
                </c:pt>
                <c:pt idx="2">
                  <c:v>0.94084999999999996</c:v>
                </c:pt>
                <c:pt idx="3">
                  <c:v>0.85148000000000001</c:v>
                </c:pt>
                <c:pt idx="4">
                  <c:v>0.92689999999999995</c:v>
                </c:pt>
              </c:numCache>
            </c:numRef>
          </c:val>
          <c:extLst>
            <c:ext xmlns:c16="http://schemas.microsoft.com/office/drawing/2014/chart" uri="{C3380CC4-5D6E-409C-BE32-E72D297353CC}">
              <c16:uniqueId val="{00000000-9F32-4216-AAFD-9540FF827218}"/>
            </c:ext>
          </c:extLst>
        </c:ser>
        <c:dLbls>
          <c:showLegendKey val="0"/>
          <c:showVal val="0"/>
          <c:showCatName val="0"/>
          <c:showSerName val="0"/>
          <c:showPercent val="0"/>
          <c:showBubbleSize val="0"/>
        </c:dLbls>
        <c:gapWidth val="150"/>
        <c:axId val="42542976"/>
        <c:axId val="42544512"/>
      </c:barChart>
      <c:catAx>
        <c:axId val="42542976"/>
        <c:scaling>
          <c:orientation val="minMax"/>
        </c:scaling>
        <c:delete val="0"/>
        <c:axPos val="b"/>
        <c:numFmt formatCode="General" sourceLinked="0"/>
        <c:majorTickMark val="out"/>
        <c:minorTickMark val="none"/>
        <c:tickLblPos val="nextTo"/>
        <c:txPr>
          <a:bodyPr/>
          <a:lstStyle/>
          <a:p>
            <a:pPr>
              <a:defRPr sz="1200" b="1"/>
            </a:pPr>
            <a:endParaRPr lang="en-US"/>
          </a:p>
        </c:txPr>
        <c:crossAx val="42544512"/>
        <c:crosses val="autoZero"/>
        <c:auto val="1"/>
        <c:lblAlgn val="ctr"/>
        <c:lblOffset val="100"/>
        <c:noMultiLvlLbl val="0"/>
      </c:catAx>
      <c:valAx>
        <c:axId val="42544512"/>
        <c:scaling>
          <c:orientation val="minMax"/>
        </c:scaling>
        <c:delete val="1"/>
        <c:axPos val="l"/>
        <c:majorGridlines>
          <c:spPr>
            <a:ln w="3175">
              <a:solidFill>
                <a:sysClr val="windowText" lastClr="000000">
                  <a:alpha val="21000"/>
                </a:sysClr>
              </a:solidFill>
            </a:ln>
          </c:spPr>
        </c:majorGridlines>
        <c:numFmt formatCode="0.00%" sourceLinked="1"/>
        <c:majorTickMark val="out"/>
        <c:minorTickMark val="none"/>
        <c:tickLblPos val="none"/>
        <c:crossAx val="42542976"/>
        <c:crosses val="autoZero"/>
        <c:crossBetween val="between"/>
      </c:valAx>
      <c:spPr>
        <a:solidFill>
          <a:sysClr val="window" lastClr="FFFFFF"/>
        </a:solidFill>
      </c:spPr>
    </c:plotArea>
    <c:plotVisOnly val="1"/>
    <c:dispBlanksAs val="gap"/>
    <c:showDLblsOverMax val="0"/>
  </c:chart>
  <c:spPr>
    <a:ln w="15875">
      <a:solidFill>
        <a:sysClr val="windowText" lastClr="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layout/>
      <c:barChart>
        <c:barDir val="col"/>
        <c:grouping val="clustered"/>
        <c:varyColors val="0"/>
        <c:ser>
          <c:idx val="0"/>
          <c:order val="0"/>
          <c:tx>
            <c:strRef>
              <c:f>Availability!$L$1</c:f>
              <c:strCache>
                <c:ptCount val="1"/>
                <c:pt idx="0">
                  <c:v>PLF %</c:v>
                </c:pt>
              </c:strCache>
            </c:strRef>
          </c:tx>
          <c:spPr>
            <a:solidFill>
              <a:srgbClr val="00B05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Availability!$Q$2:$U$2</c:f>
              <c:strCache>
                <c:ptCount val="5"/>
                <c:pt idx="0">
                  <c:v>FY19-20</c:v>
                </c:pt>
                <c:pt idx="1">
                  <c:v>FY20-21</c:v>
                </c:pt>
                <c:pt idx="2">
                  <c:v>FY21-22</c:v>
                </c:pt>
                <c:pt idx="3">
                  <c:v>FY22-23</c:v>
                </c:pt>
                <c:pt idx="4">
                  <c:v>FY23-24 YTD</c:v>
                </c:pt>
              </c:strCache>
            </c:strRef>
          </c:cat>
          <c:val>
            <c:numRef>
              <c:f>Availability!$Q$3:$U$3</c:f>
              <c:numCache>
                <c:formatCode>0.0%</c:formatCode>
                <c:ptCount val="5"/>
                <c:pt idx="0">
                  <c:v>0.95849000000000006</c:v>
                </c:pt>
                <c:pt idx="1">
                  <c:v>0.96246866841935497</c:v>
                </c:pt>
                <c:pt idx="2">
                  <c:v>0.94186999999999999</c:v>
                </c:pt>
                <c:pt idx="3">
                  <c:v>0.85801000000000005</c:v>
                </c:pt>
                <c:pt idx="4" formatCode="0.00%">
                  <c:v>0.92689999999999995</c:v>
                </c:pt>
              </c:numCache>
            </c:numRef>
          </c:val>
          <c:extLst>
            <c:ext xmlns:c16="http://schemas.microsoft.com/office/drawing/2014/chart" uri="{C3380CC4-5D6E-409C-BE32-E72D297353CC}">
              <c16:uniqueId val="{00000000-0CE5-45A5-9D1D-C01463E2BC3C}"/>
            </c:ext>
          </c:extLst>
        </c:ser>
        <c:dLbls>
          <c:showLegendKey val="0"/>
          <c:showVal val="0"/>
          <c:showCatName val="0"/>
          <c:showSerName val="0"/>
          <c:showPercent val="0"/>
          <c:showBubbleSize val="0"/>
        </c:dLbls>
        <c:gapWidth val="150"/>
        <c:axId val="42572800"/>
        <c:axId val="42586880"/>
      </c:barChart>
      <c:catAx>
        <c:axId val="42572800"/>
        <c:scaling>
          <c:orientation val="minMax"/>
        </c:scaling>
        <c:delete val="0"/>
        <c:axPos val="b"/>
        <c:numFmt formatCode="General" sourceLinked="0"/>
        <c:majorTickMark val="out"/>
        <c:minorTickMark val="none"/>
        <c:tickLblPos val="nextTo"/>
        <c:txPr>
          <a:bodyPr/>
          <a:lstStyle/>
          <a:p>
            <a:pPr>
              <a:defRPr sz="1200" b="1"/>
            </a:pPr>
            <a:endParaRPr lang="en-US"/>
          </a:p>
        </c:txPr>
        <c:crossAx val="42586880"/>
        <c:crosses val="autoZero"/>
        <c:auto val="1"/>
        <c:lblAlgn val="ctr"/>
        <c:lblOffset val="100"/>
        <c:noMultiLvlLbl val="0"/>
      </c:catAx>
      <c:valAx>
        <c:axId val="42586880"/>
        <c:scaling>
          <c:orientation val="minMax"/>
        </c:scaling>
        <c:delete val="1"/>
        <c:axPos val="l"/>
        <c:majorGridlines>
          <c:spPr>
            <a:ln>
              <a:solidFill>
                <a:sysClr val="windowText" lastClr="000000">
                  <a:alpha val="20000"/>
                </a:sysClr>
              </a:solidFill>
            </a:ln>
          </c:spPr>
        </c:majorGridlines>
        <c:numFmt formatCode="0.0%" sourceLinked="1"/>
        <c:majorTickMark val="out"/>
        <c:minorTickMark val="none"/>
        <c:tickLblPos val="none"/>
        <c:crossAx val="42572800"/>
        <c:crosses val="autoZero"/>
        <c:crossBetween val="between"/>
      </c:valAx>
    </c:plotArea>
    <c:plotVisOnly val="1"/>
    <c:dispBlanksAs val="gap"/>
    <c:showDLblsOverMax val="0"/>
  </c:chart>
  <c:spPr>
    <a:ln w="15875">
      <a:solidFill>
        <a:sysClr val="windowText" lastClr="000000"/>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000">
              <a:latin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Availability!$B$20</c:f>
              <c:strCache>
                <c:ptCount val="1"/>
                <c:pt idx="0">
                  <c:v>APC Power Plant%</c:v>
                </c:pt>
              </c:strCache>
            </c:strRef>
          </c:tx>
          <c:spPr>
            <a:solidFill>
              <a:srgbClr val="FF9933"/>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Availability!$G$21:$K$21</c:f>
              <c:strCache>
                <c:ptCount val="5"/>
                <c:pt idx="0">
                  <c:v>FY19-20</c:v>
                </c:pt>
                <c:pt idx="1">
                  <c:v>FY20-21</c:v>
                </c:pt>
                <c:pt idx="2">
                  <c:v>FY21-22</c:v>
                </c:pt>
                <c:pt idx="3">
                  <c:v>FY22-23</c:v>
                </c:pt>
                <c:pt idx="4">
                  <c:v>FY23-24 YTD</c:v>
                </c:pt>
              </c:strCache>
            </c:strRef>
          </c:cat>
          <c:val>
            <c:numRef>
              <c:f>Availability!$G$23:$K$23</c:f>
              <c:numCache>
                <c:formatCode>0.00%</c:formatCode>
                <c:ptCount val="5"/>
                <c:pt idx="0">
                  <c:v>5.7549985687729302E-2</c:v>
                </c:pt>
                <c:pt idx="1">
                  <c:v>5.7937188897209599E-2</c:v>
                </c:pt>
                <c:pt idx="2">
                  <c:v>5.7700000000000001E-2</c:v>
                </c:pt>
                <c:pt idx="3">
                  <c:v>5.7500000000000002E-2</c:v>
                </c:pt>
                <c:pt idx="4">
                  <c:v>5.7203674233882597E-2</c:v>
                </c:pt>
              </c:numCache>
            </c:numRef>
          </c:val>
          <c:extLst>
            <c:ext xmlns:c16="http://schemas.microsoft.com/office/drawing/2014/chart" uri="{C3380CC4-5D6E-409C-BE32-E72D297353CC}">
              <c16:uniqueId val="{00000000-8C35-4CC7-9FE5-E0A23AC15AAB}"/>
            </c:ext>
          </c:extLst>
        </c:ser>
        <c:dLbls>
          <c:showLegendKey val="0"/>
          <c:showVal val="0"/>
          <c:showCatName val="0"/>
          <c:showSerName val="0"/>
          <c:showPercent val="0"/>
          <c:showBubbleSize val="0"/>
        </c:dLbls>
        <c:gapWidth val="150"/>
        <c:axId val="42471808"/>
        <c:axId val="42473344"/>
      </c:barChart>
      <c:catAx>
        <c:axId val="42471808"/>
        <c:scaling>
          <c:orientation val="minMax"/>
        </c:scaling>
        <c:delete val="0"/>
        <c:axPos val="b"/>
        <c:numFmt formatCode="General" sourceLinked="0"/>
        <c:majorTickMark val="out"/>
        <c:minorTickMark val="none"/>
        <c:tickLblPos val="nextTo"/>
        <c:txPr>
          <a:bodyPr/>
          <a:lstStyle/>
          <a:p>
            <a:pPr>
              <a:defRPr sz="1200" b="1"/>
            </a:pPr>
            <a:endParaRPr lang="en-US"/>
          </a:p>
        </c:txPr>
        <c:crossAx val="42473344"/>
        <c:crosses val="autoZero"/>
        <c:auto val="1"/>
        <c:lblAlgn val="ctr"/>
        <c:lblOffset val="100"/>
        <c:noMultiLvlLbl val="0"/>
      </c:catAx>
      <c:valAx>
        <c:axId val="42473344"/>
        <c:scaling>
          <c:orientation val="minMax"/>
        </c:scaling>
        <c:delete val="1"/>
        <c:axPos val="l"/>
        <c:majorGridlines>
          <c:spPr>
            <a:ln w="3175">
              <a:solidFill>
                <a:sysClr val="windowText" lastClr="000000">
                  <a:alpha val="21000"/>
                </a:sysClr>
              </a:solidFill>
            </a:ln>
          </c:spPr>
        </c:majorGridlines>
        <c:numFmt formatCode="0.00%" sourceLinked="1"/>
        <c:majorTickMark val="out"/>
        <c:minorTickMark val="none"/>
        <c:tickLblPos val="nextTo"/>
        <c:crossAx val="42471808"/>
        <c:crosses val="autoZero"/>
        <c:crossBetween val="between"/>
      </c:valAx>
      <c:spPr>
        <a:solidFill>
          <a:sysClr val="window" lastClr="FFFFFF"/>
        </a:solidFill>
      </c:spPr>
    </c:plotArea>
    <c:plotVisOnly val="1"/>
    <c:dispBlanksAs val="gap"/>
    <c:showDLblsOverMax val="0"/>
  </c:chart>
  <c:spPr>
    <a:ln w="15875">
      <a:solidFill>
        <a:sysClr val="windowText" lastClr="000000"/>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plotArea>
      <c:layout/>
      <c:barChart>
        <c:barDir val="col"/>
        <c:grouping val="clustered"/>
        <c:varyColors val="0"/>
        <c:ser>
          <c:idx val="0"/>
          <c:order val="0"/>
          <c:tx>
            <c:strRef>
              <c:f>Availability!$L$20</c:f>
              <c:strCache>
                <c:ptCount val="1"/>
                <c:pt idx="0">
                  <c:v>HEAT RATE</c:v>
                </c:pt>
              </c:strCache>
            </c:strRef>
          </c:tx>
          <c:spPr>
            <a:solidFill>
              <a:srgbClr val="002060"/>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Availability!$Q$21:$U$21</c:f>
              <c:strCache>
                <c:ptCount val="5"/>
                <c:pt idx="0">
                  <c:v>FY19-20</c:v>
                </c:pt>
                <c:pt idx="1">
                  <c:v>FY20-21</c:v>
                </c:pt>
                <c:pt idx="2">
                  <c:v>FY21-22</c:v>
                </c:pt>
                <c:pt idx="3">
                  <c:v>FY22-23</c:v>
                </c:pt>
                <c:pt idx="4">
                  <c:v>FY23-24 YTD</c:v>
                </c:pt>
              </c:strCache>
            </c:strRef>
          </c:cat>
          <c:val>
            <c:numRef>
              <c:f>Availability!$Q$22:$U$22</c:f>
              <c:numCache>
                <c:formatCode>0</c:formatCode>
                <c:ptCount val="5"/>
                <c:pt idx="0">
                  <c:v>2247.7921193401826</c:v>
                </c:pt>
                <c:pt idx="1">
                  <c:v>2248.6495352904899</c:v>
                </c:pt>
                <c:pt idx="2">
                  <c:v>2247.5093940577603</c:v>
                </c:pt>
                <c:pt idx="3">
                  <c:v>2251.1243526682138</c:v>
                </c:pt>
                <c:pt idx="4">
                  <c:v>2249.61892047318</c:v>
                </c:pt>
              </c:numCache>
            </c:numRef>
          </c:val>
          <c:extLst>
            <c:ext xmlns:c16="http://schemas.microsoft.com/office/drawing/2014/chart" uri="{C3380CC4-5D6E-409C-BE32-E72D297353CC}">
              <c16:uniqueId val="{00000000-F0D7-4DE1-B65C-7E4B5660DE24}"/>
            </c:ext>
          </c:extLst>
        </c:ser>
        <c:dLbls>
          <c:showLegendKey val="0"/>
          <c:showVal val="0"/>
          <c:showCatName val="0"/>
          <c:showSerName val="0"/>
          <c:showPercent val="0"/>
          <c:showBubbleSize val="0"/>
        </c:dLbls>
        <c:gapWidth val="150"/>
        <c:axId val="42501632"/>
        <c:axId val="42503168"/>
      </c:barChart>
      <c:catAx>
        <c:axId val="42501632"/>
        <c:scaling>
          <c:orientation val="minMax"/>
        </c:scaling>
        <c:delete val="0"/>
        <c:axPos val="b"/>
        <c:numFmt formatCode="General" sourceLinked="0"/>
        <c:majorTickMark val="out"/>
        <c:minorTickMark val="none"/>
        <c:tickLblPos val="nextTo"/>
        <c:txPr>
          <a:bodyPr/>
          <a:lstStyle/>
          <a:p>
            <a:pPr>
              <a:defRPr sz="1200" b="1"/>
            </a:pPr>
            <a:endParaRPr lang="en-US"/>
          </a:p>
        </c:txPr>
        <c:crossAx val="42503168"/>
        <c:crosses val="autoZero"/>
        <c:auto val="1"/>
        <c:lblAlgn val="ctr"/>
        <c:lblOffset val="100"/>
        <c:noMultiLvlLbl val="0"/>
      </c:catAx>
      <c:valAx>
        <c:axId val="42503168"/>
        <c:scaling>
          <c:orientation val="minMax"/>
        </c:scaling>
        <c:delete val="1"/>
        <c:axPos val="l"/>
        <c:majorGridlines>
          <c:spPr>
            <a:ln>
              <a:solidFill>
                <a:sysClr val="windowText" lastClr="000000">
                  <a:alpha val="20000"/>
                </a:sysClr>
              </a:solidFill>
            </a:ln>
          </c:spPr>
        </c:majorGridlines>
        <c:numFmt formatCode="0" sourceLinked="1"/>
        <c:majorTickMark val="out"/>
        <c:minorTickMark val="none"/>
        <c:tickLblPos val="nextTo"/>
        <c:crossAx val="42501632"/>
        <c:crosses val="autoZero"/>
        <c:crossBetween val="between"/>
      </c:valAx>
    </c:plotArea>
    <c:plotVisOnly val="1"/>
    <c:dispBlanksAs val="gap"/>
    <c:showDLblsOverMax val="0"/>
  </c:chart>
  <c:spPr>
    <a:ln w="15875">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C14E5-2C69-4BEE-836B-ED009FCD8193}" type="doc">
      <dgm:prSet loTypeId="urn:microsoft.com/office/officeart/2005/8/layout/hProcess9" loCatId="process" qsTypeId="urn:microsoft.com/office/officeart/2005/8/quickstyle/simple3" qsCatId="simple" csTypeId="urn:microsoft.com/office/officeart/2005/8/colors/colorful2" csCatId="colorful" phldr="1"/>
      <dgm:spPr/>
    </dgm:pt>
    <dgm:pt modelId="{EB8B4713-DE57-4FDD-8498-60A4933225BB}">
      <dgm:prSet phldrT="[Text]" custT="1"/>
      <dgm:spPr/>
      <dgm:t>
        <a:bodyPr anchor="t"/>
        <a:lstStyle/>
        <a:p>
          <a:r>
            <a:rPr lang="en-US" sz="1800" b="1" dirty="0"/>
            <a:t>OEM Guidelines</a:t>
          </a:r>
          <a:endParaRPr lang="en-IN" sz="1800" b="1" dirty="0"/>
        </a:p>
      </dgm:t>
    </dgm:pt>
    <dgm:pt modelId="{1E5D6C5D-134C-4B67-AAEA-6AB21D3C4517}" type="parTrans" cxnId="{581C56B2-8928-433A-B63C-C23828ADEF72}">
      <dgm:prSet/>
      <dgm:spPr/>
      <dgm:t>
        <a:bodyPr/>
        <a:lstStyle/>
        <a:p>
          <a:endParaRPr lang="en-IN"/>
        </a:p>
      </dgm:t>
    </dgm:pt>
    <dgm:pt modelId="{B03C6F40-8879-4C03-9358-7C834A157E75}" type="sibTrans" cxnId="{581C56B2-8928-433A-B63C-C23828ADEF72}">
      <dgm:prSet/>
      <dgm:spPr/>
      <dgm:t>
        <a:bodyPr/>
        <a:lstStyle/>
        <a:p>
          <a:endParaRPr lang="en-IN"/>
        </a:p>
      </dgm:t>
    </dgm:pt>
    <dgm:pt modelId="{2D1E9929-BF3C-4E41-A69A-A8F4AE546400}">
      <dgm:prSet phldrT="[Text]" custT="1"/>
      <dgm:spPr/>
      <dgm:t>
        <a:bodyPr anchor="t"/>
        <a:lstStyle/>
        <a:p>
          <a:r>
            <a:rPr lang="en-US" sz="1800" b="1" dirty="0"/>
            <a:t>O&amp;M Assessment</a:t>
          </a:r>
          <a:endParaRPr lang="en-IN" sz="1800" b="1" dirty="0"/>
        </a:p>
      </dgm:t>
    </dgm:pt>
    <dgm:pt modelId="{23C0DFA4-0911-43E5-8699-4C95F7DACC1E}" type="parTrans" cxnId="{2F2A8747-8CE7-427B-8543-2B4CB2B16B62}">
      <dgm:prSet/>
      <dgm:spPr/>
      <dgm:t>
        <a:bodyPr/>
        <a:lstStyle/>
        <a:p>
          <a:endParaRPr lang="en-IN"/>
        </a:p>
      </dgm:t>
    </dgm:pt>
    <dgm:pt modelId="{D14CFECE-63FB-44FB-9E86-6DECE51321CF}" type="sibTrans" cxnId="{2F2A8747-8CE7-427B-8543-2B4CB2B16B62}">
      <dgm:prSet/>
      <dgm:spPr/>
      <dgm:t>
        <a:bodyPr/>
        <a:lstStyle/>
        <a:p>
          <a:endParaRPr lang="en-IN"/>
        </a:p>
      </dgm:t>
    </dgm:pt>
    <dgm:pt modelId="{EB8AEC49-DCB9-41E7-9DC0-AF582BA08807}">
      <dgm:prSet phldrT="[Text]" custT="1"/>
      <dgm:spPr/>
      <dgm:t>
        <a:bodyPr anchor="t"/>
        <a:lstStyle/>
        <a:p>
          <a:r>
            <a:rPr lang="en-US" sz="1800" b="1" dirty="0"/>
            <a:t>Practical Observation</a:t>
          </a:r>
          <a:endParaRPr lang="en-IN" sz="1800" b="1" dirty="0"/>
        </a:p>
      </dgm:t>
    </dgm:pt>
    <dgm:pt modelId="{8AA1571D-F972-403E-A6E6-C197CDEC25CF}" type="parTrans" cxnId="{EE922D3D-20AC-43E2-81F3-0F7873661740}">
      <dgm:prSet/>
      <dgm:spPr/>
      <dgm:t>
        <a:bodyPr/>
        <a:lstStyle/>
        <a:p>
          <a:endParaRPr lang="en-IN"/>
        </a:p>
      </dgm:t>
    </dgm:pt>
    <dgm:pt modelId="{029B7076-EF79-44C7-AB3E-F2BD5EF5CA00}" type="sibTrans" cxnId="{EE922D3D-20AC-43E2-81F3-0F7873661740}">
      <dgm:prSet/>
      <dgm:spPr/>
      <dgm:t>
        <a:bodyPr/>
        <a:lstStyle/>
        <a:p>
          <a:endParaRPr lang="en-IN"/>
        </a:p>
      </dgm:t>
    </dgm:pt>
    <dgm:pt modelId="{4415A64C-82A7-4D1C-9BCD-FE43E9DB998F}">
      <dgm:prSet phldrT="[Text]" custT="1"/>
      <dgm:spPr/>
      <dgm:t>
        <a:bodyPr anchor="t"/>
        <a:lstStyle/>
        <a:p>
          <a:r>
            <a:rPr lang="en-US" sz="1800" b="1" dirty="0"/>
            <a:t>Strategic Modification</a:t>
          </a:r>
          <a:endParaRPr lang="en-IN" sz="1800" b="1" dirty="0"/>
        </a:p>
      </dgm:t>
    </dgm:pt>
    <dgm:pt modelId="{1C1F0206-1D1F-457F-9E3B-3052118617C3}" type="parTrans" cxnId="{04CC9468-E668-4B76-88D6-93B8D59A48BB}">
      <dgm:prSet/>
      <dgm:spPr/>
      <dgm:t>
        <a:bodyPr/>
        <a:lstStyle/>
        <a:p>
          <a:endParaRPr lang="en-IN"/>
        </a:p>
      </dgm:t>
    </dgm:pt>
    <dgm:pt modelId="{24FAA2D2-3F0C-4580-AEE7-0B99980434E8}" type="sibTrans" cxnId="{04CC9468-E668-4B76-88D6-93B8D59A48BB}">
      <dgm:prSet/>
      <dgm:spPr/>
      <dgm:t>
        <a:bodyPr/>
        <a:lstStyle/>
        <a:p>
          <a:endParaRPr lang="en-IN"/>
        </a:p>
      </dgm:t>
    </dgm:pt>
    <dgm:pt modelId="{48F65725-92F0-433D-B220-5B91E98B3373}">
      <dgm:prSet phldrT="[Text]" custT="1"/>
      <dgm:spPr/>
      <dgm:t>
        <a:bodyPr anchor="t"/>
        <a:lstStyle/>
        <a:p>
          <a:r>
            <a:rPr lang="en-US" sz="1800" b="1" dirty="0"/>
            <a:t>Reduction in APC &amp; Financial Gains</a:t>
          </a:r>
          <a:endParaRPr lang="en-IN" sz="1800" b="1" dirty="0"/>
        </a:p>
      </dgm:t>
    </dgm:pt>
    <dgm:pt modelId="{83629F04-7ABC-4537-A622-F36714E5CA1A}" type="parTrans" cxnId="{AD705E86-74AC-48F2-AF46-36219661F77A}">
      <dgm:prSet/>
      <dgm:spPr/>
      <dgm:t>
        <a:bodyPr/>
        <a:lstStyle/>
        <a:p>
          <a:endParaRPr lang="en-IN"/>
        </a:p>
      </dgm:t>
    </dgm:pt>
    <dgm:pt modelId="{8AA294D8-8D6A-4BCC-8F61-37310BEA44D3}" type="sibTrans" cxnId="{AD705E86-74AC-48F2-AF46-36219661F77A}">
      <dgm:prSet/>
      <dgm:spPr/>
      <dgm:t>
        <a:bodyPr/>
        <a:lstStyle/>
        <a:p>
          <a:endParaRPr lang="en-IN"/>
        </a:p>
      </dgm:t>
    </dgm:pt>
    <dgm:pt modelId="{D236A4BA-651D-4AF7-AE49-F65F6E4025BD}">
      <dgm:prSet phldrT="[Text]" custT="1"/>
      <dgm:spPr/>
      <dgm:t>
        <a:bodyPr anchor="t"/>
        <a:lstStyle/>
        <a:p>
          <a:r>
            <a:rPr lang="en-US" sz="1600" b="0" i="0" dirty="0"/>
            <a:t>Initial design of Coal Feeder Clean-Out Conveyor (COC) followed OEM guidelines for continuous operation during coal feeder activity.</a:t>
          </a:r>
          <a:endParaRPr lang="en-IN" sz="1600" dirty="0"/>
        </a:p>
      </dgm:t>
    </dgm:pt>
    <dgm:pt modelId="{D2E6968A-ADAC-485E-9CDB-845552A06C1F}" type="parTrans" cxnId="{C1674693-6E62-4D6E-9494-07EAA0D8977F}">
      <dgm:prSet/>
      <dgm:spPr/>
      <dgm:t>
        <a:bodyPr/>
        <a:lstStyle/>
        <a:p>
          <a:endParaRPr lang="en-IN"/>
        </a:p>
      </dgm:t>
    </dgm:pt>
    <dgm:pt modelId="{B0946558-9793-42B6-B5EE-E5039913B61F}" type="sibTrans" cxnId="{C1674693-6E62-4D6E-9494-07EAA0D8977F}">
      <dgm:prSet/>
      <dgm:spPr/>
      <dgm:t>
        <a:bodyPr/>
        <a:lstStyle/>
        <a:p>
          <a:endParaRPr lang="en-IN"/>
        </a:p>
      </dgm:t>
    </dgm:pt>
    <dgm:pt modelId="{0556471C-37B3-47A5-8056-140CE4EADB03}">
      <dgm:prSet phldrT="[Text]" custT="1"/>
      <dgm:spPr/>
      <dgm:t>
        <a:bodyPr anchor="t"/>
        <a:lstStyle/>
        <a:p>
          <a:pPr>
            <a:buFont typeface="Arial" panose="020B0604020202020204" pitchFamily="34" charset="0"/>
            <a:buChar char="•"/>
          </a:pPr>
          <a:r>
            <a:rPr lang="en-US" sz="1600" b="0" i="0" dirty="0"/>
            <a:t>Years of O&amp;M monitoring prompted a comprehensive assessment and the findings showed that interrupting COC operation for a 6-hour period did not result in significant coal or coal dust accumulation within the feeder.</a:t>
          </a:r>
          <a:endParaRPr lang="en-IN" sz="1600" dirty="0"/>
        </a:p>
      </dgm:t>
    </dgm:pt>
    <dgm:pt modelId="{E39C8733-F9F1-4FC5-9699-2E4DBBB9FAA1}" type="parTrans" cxnId="{99C2E91B-04D2-47C9-8C8F-2DEB599706E3}">
      <dgm:prSet/>
      <dgm:spPr/>
      <dgm:t>
        <a:bodyPr/>
        <a:lstStyle/>
        <a:p>
          <a:endParaRPr lang="en-IN"/>
        </a:p>
      </dgm:t>
    </dgm:pt>
    <dgm:pt modelId="{FB63D914-25D9-46E2-BDA9-FF87F04EBEED}" type="sibTrans" cxnId="{99C2E91B-04D2-47C9-8C8F-2DEB599706E3}">
      <dgm:prSet/>
      <dgm:spPr/>
      <dgm:t>
        <a:bodyPr/>
        <a:lstStyle/>
        <a:p>
          <a:endParaRPr lang="en-IN"/>
        </a:p>
      </dgm:t>
    </dgm:pt>
    <dgm:pt modelId="{17B1E852-280A-4B74-8574-596694A7397E}">
      <dgm:prSet phldrT="[Text]" custT="1"/>
      <dgm:spPr/>
      <dgm:t>
        <a:bodyPr anchor="t"/>
        <a:lstStyle/>
        <a:p>
          <a:r>
            <a:rPr lang="en-US" sz="1600" b="0" i="0" dirty="0"/>
            <a:t>Practical observations indicated that running the COC for just 3 minutes was sufficient to effectively remove residual material.</a:t>
          </a:r>
          <a:endParaRPr lang="en-IN" sz="1600" dirty="0"/>
        </a:p>
      </dgm:t>
    </dgm:pt>
    <dgm:pt modelId="{CFCAD1B4-E05A-4271-B268-9D8D2DD96F11}" type="parTrans" cxnId="{ADB40A4B-BDCC-4980-A564-52FE3ED97760}">
      <dgm:prSet/>
      <dgm:spPr/>
      <dgm:t>
        <a:bodyPr/>
        <a:lstStyle/>
        <a:p>
          <a:endParaRPr lang="en-IN"/>
        </a:p>
      </dgm:t>
    </dgm:pt>
    <dgm:pt modelId="{6553C118-C0F0-45BE-B964-8514526C7208}" type="sibTrans" cxnId="{ADB40A4B-BDCC-4980-A564-52FE3ED97760}">
      <dgm:prSet/>
      <dgm:spPr/>
      <dgm:t>
        <a:bodyPr/>
        <a:lstStyle/>
        <a:p>
          <a:endParaRPr lang="en-IN"/>
        </a:p>
      </dgm:t>
    </dgm:pt>
    <dgm:pt modelId="{8B19E9E1-B90E-498A-B187-74B79EBF66F7}">
      <dgm:prSet phldrT="[Text]" custT="1"/>
      <dgm:spPr/>
      <dgm:t>
        <a:bodyPr anchor="t"/>
        <a:lstStyle/>
        <a:p>
          <a:pPr>
            <a:buFont typeface="Arial" panose="020B0604020202020204" pitchFamily="34" charset="0"/>
            <a:buChar char="•"/>
          </a:pPr>
          <a:r>
            <a:rPr lang="en-US" sz="1600" b="0" i="0" dirty="0"/>
            <a:t>A deliberate modification was implemented across all mills in all units.</a:t>
          </a:r>
          <a:endParaRPr lang="en-IN" sz="1600" dirty="0"/>
        </a:p>
      </dgm:t>
    </dgm:pt>
    <dgm:pt modelId="{D25D215C-66DE-4310-989C-9B6B4441ECB9}" type="parTrans" cxnId="{F5E7F205-5706-4148-A334-5516E019210E}">
      <dgm:prSet/>
      <dgm:spPr/>
      <dgm:t>
        <a:bodyPr/>
        <a:lstStyle/>
        <a:p>
          <a:endParaRPr lang="en-IN"/>
        </a:p>
      </dgm:t>
    </dgm:pt>
    <dgm:pt modelId="{CE950994-72C8-4BAF-94CE-9102CF4590D8}" type="sibTrans" cxnId="{F5E7F205-5706-4148-A334-5516E019210E}">
      <dgm:prSet/>
      <dgm:spPr/>
      <dgm:t>
        <a:bodyPr/>
        <a:lstStyle/>
        <a:p>
          <a:endParaRPr lang="en-IN"/>
        </a:p>
      </dgm:t>
    </dgm:pt>
    <dgm:pt modelId="{9540D855-6A8D-49CF-A78E-117718CC835B}">
      <dgm:prSet custT="1"/>
      <dgm:spPr/>
      <dgm:t>
        <a:bodyPr anchor="t"/>
        <a:lstStyle/>
        <a:p>
          <a:pPr>
            <a:buFont typeface="Arial" panose="020B0604020202020204" pitchFamily="34" charset="0"/>
            <a:buChar char="•"/>
          </a:pPr>
          <a:r>
            <a:rPr lang="en-US" sz="1600" b="0" i="0" dirty="0"/>
            <a:t>COC now runs for 6 minutes only after every 114 minutes (02 hours cycle), aligning with safety, maintenance considerations (reduced wear &amp; tear of chain).</a:t>
          </a:r>
        </a:p>
      </dgm:t>
    </dgm:pt>
    <dgm:pt modelId="{C2FFD074-EE70-42DA-8D98-434DE35E4046}" type="parTrans" cxnId="{7DCAF360-5522-4677-8379-B25D6569E095}">
      <dgm:prSet/>
      <dgm:spPr/>
      <dgm:t>
        <a:bodyPr/>
        <a:lstStyle/>
        <a:p>
          <a:endParaRPr lang="en-IN"/>
        </a:p>
      </dgm:t>
    </dgm:pt>
    <dgm:pt modelId="{EC0DA1E5-22DD-468C-B674-A431B5B316E0}" type="sibTrans" cxnId="{7DCAF360-5522-4677-8379-B25D6569E095}">
      <dgm:prSet/>
      <dgm:spPr/>
      <dgm:t>
        <a:bodyPr/>
        <a:lstStyle/>
        <a:p>
          <a:endParaRPr lang="en-IN"/>
        </a:p>
      </dgm:t>
    </dgm:pt>
    <dgm:pt modelId="{6710F71D-9B5B-40EF-B956-2473DC614349}">
      <dgm:prSet phldrT="[Text]" custT="1"/>
      <dgm:spPr/>
      <dgm:t>
        <a:bodyPr anchor="t"/>
        <a:lstStyle/>
        <a:p>
          <a:pPr>
            <a:buFont typeface="Arial" panose="020B0604020202020204" pitchFamily="34" charset="0"/>
            <a:buChar char="•"/>
          </a:pPr>
          <a:r>
            <a:rPr lang="en-US" sz="1600" b="0" i="0" dirty="0"/>
            <a:t>Reduction in APC results in substantial financial gains without compromising system integrity.</a:t>
          </a:r>
          <a:endParaRPr lang="en-IN" sz="1600" dirty="0"/>
        </a:p>
      </dgm:t>
    </dgm:pt>
    <dgm:pt modelId="{33B8BA23-A6F0-4341-A2D3-B1AC4FADF38F}" type="parTrans" cxnId="{BB9A5684-7FF4-4049-8056-F5DCFE721EEF}">
      <dgm:prSet/>
      <dgm:spPr/>
      <dgm:t>
        <a:bodyPr/>
        <a:lstStyle/>
        <a:p>
          <a:endParaRPr lang="en-IN"/>
        </a:p>
      </dgm:t>
    </dgm:pt>
    <dgm:pt modelId="{F718303E-998A-4DB4-A497-0D50C735253B}" type="sibTrans" cxnId="{BB9A5684-7FF4-4049-8056-F5DCFE721EEF}">
      <dgm:prSet/>
      <dgm:spPr/>
      <dgm:t>
        <a:bodyPr/>
        <a:lstStyle/>
        <a:p>
          <a:endParaRPr lang="en-IN"/>
        </a:p>
      </dgm:t>
    </dgm:pt>
    <dgm:pt modelId="{D27068C1-8268-46DF-9F2D-6A648A62DBEB}">
      <dgm:prSet custT="1"/>
      <dgm:spPr/>
      <dgm:t>
        <a:bodyPr anchor="t"/>
        <a:lstStyle/>
        <a:p>
          <a:pPr>
            <a:buFont typeface="Arial" panose="020B0604020202020204" pitchFamily="34" charset="0"/>
            <a:buChar char="•"/>
          </a:pPr>
          <a:r>
            <a:rPr lang="en-US" sz="1600" b="0" i="0" dirty="0"/>
            <a:t>Savings of nearly 0.2 Mus per year amounting to nearly 4 LPA at project cost of only INR 15,000/- per unit.</a:t>
          </a:r>
        </a:p>
      </dgm:t>
    </dgm:pt>
    <dgm:pt modelId="{16E54209-F79D-4D85-A937-C91103C643F4}" type="parTrans" cxnId="{52F56B32-7D05-4439-AC88-EB5C96E880BA}">
      <dgm:prSet/>
      <dgm:spPr/>
      <dgm:t>
        <a:bodyPr/>
        <a:lstStyle/>
        <a:p>
          <a:endParaRPr lang="en-IN"/>
        </a:p>
      </dgm:t>
    </dgm:pt>
    <dgm:pt modelId="{9843E32A-05FD-4042-8C5B-7C962083FBD4}" type="sibTrans" cxnId="{52F56B32-7D05-4439-AC88-EB5C96E880BA}">
      <dgm:prSet/>
      <dgm:spPr/>
      <dgm:t>
        <a:bodyPr/>
        <a:lstStyle/>
        <a:p>
          <a:endParaRPr lang="en-IN"/>
        </a:p>
      </dgm:t>
    </dgm:pt>
    <dgm:pt modelId="{F75A0EE1-1011-4E2B-8BBB-DB961BA9CADA}" type="pres">
      <dgm:prSet presAssocID="{63BC14E5-2C69-4BEE-836B-ED009FCD8193}" presName="CompostProcess" presStyleCnt="0">
        <dgm:presLayoutVars>
          <dgm:dir/>
          <dgm:resizeHandles val="exact"/>
        </dgm:presLayoutVars>
      </dgm:prSet>
      <dgm:spPr/>
    </dgm:pt>
    <dgm:pt modelId="{13A0E83F-228D-409A-BDFC-360EF8B9CB89}" type="pres">
      <dgm:prSet presAssocID="{63BC14E5-2C69-4BEE-836B-ED009FCD8193}" presName="arrow" presStyleLbl="bgShp" presStyleIdx="0" presStyleCnt="1"/>
      <dgm:spPr>
        <a:solidFill>
          <a:srgbClr val="00B0F0"/>
        </a:solidFill>
      </dgm:spPr>
    </dgm:pt>
    <dgm:pt modelId="{24F17E57-7872-4916-AAA7-D3F33E5FC36E}" type="pres">
      <dgm:prSet presAssocID="{63BC14E5-2C69-4BEE-836B-ED009FCD8193}" presName="linearProcess" presStyleCnt="0"/>
      <dgm:spPr/>
    </dgm:pt>
    <dgm:pt modelId="{DF367DD7-56E3-4A8F-97DF-4000216B81F5}" type="pres">
      <dgm:prSet presAssocID="{EB8B4713-DE57-4FDD-8498-60A4933225BB}" presName="textNode" presStyleLbl="node1" presStyleIdx="0" presStyleCnt="5" custScaleY="214063">
        <dgm:presLayoutVars>
          <dgm:bulletEnabled val="1"/>
        </dgm:presLayoutVars>
      </dgm:prSet>
      <dgm:spPr/>
    </dgm:pt>
    <dgm:pt modelId="{7FDDC741-72BD-47D9-B94F-F7571972993B}" type="pres">
      <dgm:prSet presAssocID="{B03C6F40-8879-4C03-9358-7C834A157E75}" presName="sibTrans" presStyleCnt="0"/>
      <dgm:spPr/>
    </dgm:pt>
    <dgm:pt modelId="{209D0C9A-6DC8-4B78-AB8F-216C22C73E17}" type="pres">
      <dgm:prSet presAssocID="{2D1E9929-BF3C-4E41-A69A-A8F4AE546400}" presName="textNode" presStyleLbl="node1" presStyleIdx="1" presStyleCnt="5" custScaleY="214063">
        <dgm:presLayoutVars>
          <dgm:bulletEnabled val="1"/>
        </dgm:presLayoutVars>
      </dgm:prSet>
      <dgm:spPr/>
    </dgm:pt>
    <dgm:pt modelId="{44D8BA68-2847-4DB1-A796-37B9BEFA4297}" type="pres">
      <dgm:prSet presAssocID="{D14CFECE-63FB-44FB-9E86-6DECE51321CF}" presName="sibTrans" presStyleCnt="0"/>
      <dgm:spPr/>
    </dgm:pt>
    <dgm:pt modelId="{AFE7CBA9-E03E-4D0B-9C58-37AFBD3BA818}" type="pres">
      <dgm:prSet presAssocID="{EB8AEC49-DCB9-41E7-9DC0-AF582BA08807}" presName="textNode" presStyleLbl="node1" presStyleIdx="2" presStyleCnt="5" custScaleY="214063">
        <dgm:presLayoutVars>
          <dgm:bulletEnabled val="1"/>
        </dgm:presLayoutVars>
      </dgm:prSet>
      <dgm:spPr/>
    </dgm:pt>
    <dgm:pt modelId="{8D91D8E7-FD89-4F30-BCE5-9105CCFC9BF4}" type="pres">
      <dgm:prSet presAssocID="{029B7076-EF79-44C7-AB3E-F2BD5EF5CA00}" presName="sibTrans" presStyleCnt="0"/>
      <dgm:spPr/>
    </dgm:pt>
    <dgm:pt modelId="{F16B7F82-068F-4346-88F7-0F2450740202}" type="pres">
      <dgm:prSet presAssocID="{4415A64C-82A7-4D1C-9BCD-FE43E9DB998F}" presName="textNode" presStyleLbl="node1" presStyleIdx="3" presStyleCnt="5" custScaleY="214063">
        <dgm:presLayoutVars>
          <dgm:bulletEnabled val="1"/>
        </dgm:presLayoutVars>
      </dgm:prSet>
      <dgm:spPr/>
    </dgm:pt>
    <dgm:pt modelId="{174E652C-D572-42F2-BCC7-892B10355126}" type="pres">
      <dgm:prSet presAssocID="{24FAA2D2-3F0C-4580-AEE7-0B99980434E8}" presName="sibTrans" presStyleCnt="0"/>
      <dgm:spPr/>
    </dgm:pt>
    <dgm:pt modelId="{0B17D842-08B5-49B7-B0C9-59AA91F15CFC}" type="pres">
      <dgm:prSet presAssocID="{48F65725-92F0-433D-B220-5B91E98B3373}" presName="textNode" presStyleLbl="node1" presStyleIdx="4" presStyleCnt="5" custScaleY="214063">
        <dgm:presLayoutVars>
          <dgm:bulletEnabled val="1"/>
        </dgm:presLayoutVars>
      </dgm:prSet>
      <dgm:spPr/>
    </dgm:pt>
  </dgm:ptLst>
  <dgm:cxnLst>
    <dgm:cxn modelId="{F5E7F205-5706-4148-A334-5516E019210E}" srcId="{4415A64C-82A7-4D1C-9BCD-FE43E9DB998F}" destId="{8B19E9E1-B90E-498A-B187-74B79EBF66F7}" srcOrd="0" destOrd="0" parTransId="{D25D215C-66DE-4310-989C-9B6B4441ECB9}" sibTransId="{CE950994-72C8-4BAF-94CE-9102CF4590D8}"/>
    <dgm:cxn modelId="{81A1720A-C2D6-4D63-9433-2399A6821A55}" type="presOf" srcId="{D236A4BA-651D-4AF7-AE49-F65F6E4025BD}" destId="{DF367DD7-56E3-4A8F-97DF-4000216B81F5}" srcOrd="0" destOrd="1" presId="urn:microsoft.com/office/officeart/2005/8/layout/hProcess9"/>
    <dgm:cxn modelId="{99C2E91B-04D2-47C9-8C8F-2DEB599706E3}" srcId="{2D1E9929-BF3C-4E41-A69A-A8F4AE546400}" destId="{0556471C-37B3-47A5-8056-140CE4EADB03}" srcOrd="0" destOrd="0" parTransId="{E39C8733-F9F1-4FC5-9699-2E4DBBB9FAA1}" sibTransId="{FB63D914-25D9-46E2-BDA9-FF87F04EBEED}"/>
    <dgm:cxn modelId="{928E481C-A162-460A-87E4-0CCC49B64D9E}" type="presOf" srcId="{D27068C1-8268-46DF-9F2D-6A648A62DBEB}" destId="{0B17D842-08B5-49B7-B0C9-59AA91F15CFC}" srcOrd="0" destOrd="2" presId="urn:microsoft.com/office/officeart/2005/8/layout/hProcess9"/>
    <dgm:cxn modelId="{C117FC2F-9F19-4777-AA3C-057787DEDCA2}" type="presOf" srcId="{EB8B4713-DE57-4FDD-8498-60A4933225BB}" destId="{DF367DD7-56E3-4A8F-97DF-4000216B81F5}" srcOrd="0" destOrd="0" presId="urn:microsoft.com/office/officeart/2005/8/layout/hProcess9"/>
    <dgm:cxn modelId="{52F56B32-7D05-4439-AC88-EB5C96E880BA}" srcId="{48F65725-92F0-433D-B220-5B91E98B3373}" destId="{D27068C1-8268-46DF-9F2D-6A648A62DBEB}" srcOrd="1" destOrd="0" parTransId="{16E54209-F79D-4D85-A937-C91103C643F4}" sibTransId="{9843E32A-05FD-4042-8C5B-7C962083FBD4}"/>
    <dgm:cxn modelId="{C068C232-D1EB-474B-8D30-A9F87D23D38D}" type="presOf" srcId="{48F65725-92F0-433D-B220-5B91E98B3373}" destId="{0B17D842-08B5-49B7-B0C9-59AA91F15CFC}" srcOrd="0" destOrd="0" presId="urn:microsoft.com/office/officeart/2005/8/layout/hProcess9"/>
    <dgm:cxn modelId="{EE922D3D-20AC-43E2-81F3-0F7873661740}" srcId="{63BC14E5-2C69-4BEE-836B-ED009FCD8193}" destId="{EB8AEC49-DCB9-41E7-9DC0-AF582BA08807}" srcOrd="2" destOrd="0" parTransId="{8AA1571D-F972-403E-A6E6-C197CDEC25CF}" sibTransId="{029B7076-EF79-44C7-AB3E-F2BD5EF5CA00}"/>
    <dgm:cxn modelId="{7DCAF360-5522-4677-8379-B25D6569E095}" srcId="{4415A64C-82A7-4D1C-9BCD-FE43E9DB998F}" destId="{9540D855-6A8D-49CF-A78E-117718CC835B}" srcOrd="1" destOrd="0" parTransId="{C2FFD074-EE70-42DA-8D98-434DE35E4046}" sibTransId="{EC0DA1E5-22DD-468C-B674-A431B5B316E0}"/>
    <dgm:cxn modelId="{7F768265-610A-4944-BD5B-37A992C30CA1}" type="presOf" srcId="{63BC14E5-2C69-4BEE-836B-ED009FCD8193}" destId="{F75A0EE1-1011-4E2B-8BBB-DB961BA9CADA}" srcOrd="0" destOrd="0" presId="urn:microsoft.com/office/officeart/2005/8/layout/hProcess9"/>
    <dgm:cxn modelId="{2F2A8747-8CE7-427B-8543-2B4CB2B16B62}" srcId="{63BC14E5-2C69-4BEE-836B-ED009FCD8193}" destId="{2D1E9929-BF3C-4E41-A69A-A8F4AE546400}" srcOrd="1" destOrd="0" parTransId="{23C0DFA4-0911-43E5-8699-4C95F7DACC1E}" sibTransId="{D14CFECE-63FB-44FB-9E86-6DECE51321CF}"/>
    <dgm:cxn modelId="{04CC9468-E668-4B76-88D6-93B8D59A48BB}" srcId="{63BC14E5-2C69-4BEE-836B-ED009FCD8193}" destId="{4415A64C-82A7-4D1C-9BCD-FE43E9DB998F}" srcOrd="3" destOrd="0" parTransId="{1C1F0206-1D1F-457F-9E3B-3052118617C3}" sibTransId="{24FAA2D2-3F0C-4580-AEE7-0B99980434E8}"/>
    <dgm:cxn modelId="{ADB40A4B-BDCC-4980-A564-52FE3ED97760}" srcId="{EB8AEC49-DCB9-41E7-9DC0-AF582BA08807}" destId="{17B1E852-280A-4B74-8574-596694A7397E}" srcOrd="0" destOrd="0" parTransId="{CFCAD1B4-E05A-4271-B268-9D8D2DD96F11}" sibTransId="{6553C118-C0F0-45BE-B964-8514526C7208}"/>
    <dgm:cxn modelId="{B6043E58-D117-41A0-91BC-9925244983F2}" type="presOf" srcId="{17B1E852-280A-4B74-8574-596694A7397E}" destId="{AFE7CBA9-E03E-4D0B-9C58-37AFBD3BA818}" srcOrd="0" destOrd="1" presId="urn:microsoft.com/office/officeart/2005/8/layout/hProcess9"/>
    <dgm:cxn modelId="{BB9A5684-7FF4-4049-8056-F5DCFE721EEF}" srcId="{48F65725-92F0-433D-B220-5B91E98B3373}" destId="{6710F71D-9B5B-40EF-B956-2473DC614349}" srcOrd="0" destOrd="0" parTransId="{33B8BA23-A6F0-4341-A2D3-B1AC4FADF38F}" sibTransId="{F718303E-998A-4DB4-A497-0D50C735253B}"/>
    <dgm:cxn modelId="{AD705E86-74AC-48F2-AF46-36219661F77A}" srcId="{63BC14E5-2C69-4BEE-836B-ED009FCD8193}" destId="{48F65725-92F0-433D-B220-5B91E98B3373}" srcOrd="4" destOrd="0" parTransId="{83629F04-7ABC-4537-A622-F36714E5CA1A}" sibTransId="{8AA294D8-8D6A-4BCC-8F61-37310BEA44D3}"/>
    <dgm:cxn modelId="{3A383792-56F4-4040-9FF1-90FF98A7E1AE}" type="presOf" srcId="{8B19E9E1-B90E-498A-B187-74B79EBF66F7}" destId="{F16B7F82-068F-4346-88F7-0F2450740202}" srcOrd="0" destOrd="1" presId="urn:microsoft.com/office/officeart/2005/8/layout/hProcess9"/>
    <dgm:cxn modelId="{C1674693-6E62-4D6E-9494-07EAA0D8977F}" srcId="{EB8B4713-DE57-4FDD-8498-60A4933225BB}" destId="{D236A4BA-651D-4AF7-AE49-F65F6E4025BD}" srcOrd="0" destOrd="0" parTransId="{D2E6968A-ADAC-485E-9CDB-845552A06C1F}" sibTransId="{B0946558-9793-42B6-B5EE-E5039913B61F}"/>
    <dgm:cxn modelId="{7D08E8A2-BEC4-4CC1-8939-E08C29AD8DA9}" type="presOf" srcId="{9540D855-6A8D-49CF-A78E-117718CC835B}" destId="{F16B7F82-068F-4346-88F7-0F2450740202}" srcOrd="0" destOrd="2" presId="urn:microsoft.com/office/officeart/2005/8/layout/hProcess9"/>
    <dgm:cxn modelId="{581C56B2-8928-433A-B63C-C23828ADEF72}" srcId="{63BC14E5-2C69-4BEE-836B-ED009FCD8193}" destId="{EB8B4713-DE57-4FDD-8498-60A4933225BB}" srcOrd="0" destOrd="0" parTransId="{1E5D6C5D-134C-4B67-AAEA-6AB21D3C4517}" sibTransId="{B03C6F40-8879-4C03-9358-7C834A157E75}"/>
    <dgm:cxn modelId="{F26E44B8-469D-4DA9-AC5A-9A5566E6099E}" type="presOf" srcId="{6710F71D-9B5B-40EF-B956-2473DC614349}" destId="{0B17D842-08B5-49B7-B0C9-59AA91F15CFC}" srcOrd="0" destOrd="1" presId="urn:microsoft.com/office/officeart/2005/8/layout/hProcess9"/>
    <dgm:cxn modelId="{8BB893C1-9549-458E-B781-FF5632CF936A}" type="presOf" srcId="{2D1E9929-BF3C-4E41-A69A-A8F4AE546400}" destId="{209D0C9A-6DC8-4B78-AB8F-216C22C73E17}" srcOrd="0" destOrd="0" presId="urn:microsoft.com/office/officeart/2005/8/layout/hProcess9"/>
    <dgm:cxn modelId="{259CA9D5-3D7A-43EE-8794-EB967EB6FFFD}" type="presOf" srcId="{EB8AEC49-DCB9-41E7-9DC0-AF582BA08807}" destId="{AFE7CBA9-E03E-4D0B-9C58-37AFBD3BA818}" srcOrd="0" destOrd="0" presId="urn:microsoft.com/office/officeart/2005/8/layout/hProcess9"/>
    <dgm:cxn modelId="{D82F32DF-44DF-4323-8D1A-E04C7789D2E4}" type="presOf" srcId="{4415A64C-82A7-4D1C-9BCD-FE43E9DB998F}" destId="{F16B7F82-068F-4346-88F7-0F2450740202}" srcOrd="0" destOrd="0" presId="urn:microsoft.com/office/officeart/2005/8/layout/hProcess9"/>
    <dgm:cxn modelId="{0F3A5DE3-D26C-413C-BABB-3D228AC810A6}" type="presOf" srcId="{0556471C-37B3-47A5-8056-140CE4EADB03}" destId="{209D0C9A-6DC8-4B78-AB8F-216C22C73E17}" srcOrd="0" destOrd="1" presId="urn:microsoft.com/office/officeart/2005/8/layout/hProcess9"/>
    <dgm:cxn modelId="{3B61832C-D48D-4053-B2FE-7FA6D693A255}" type="presParOf" srcId="{F75A0EE1-1011-4E2B-8BBB-DB961BA9CADA}" destId="{13A0E83F-228D-409A-BDFC-360EF8B9CB89}" srcOrd="0" destOrd="0" presId="urn:microsoft.com/office/officeart/2005/8/layout/hProcess9"/>
    <dgm:cxn modelId="{D777BFA4-725A-45D9-88F6-84727471C9E0}" type="presParOf" srcId="{F75A0EE1-1011-4E2B-8BBB-DB961BA9CADA}" destId="{24F17E57-7872-4916-AAA7-D3F33E5FC36E}" srcOrd="1" destOrd="0" presId="urn:microsoft.com/office/officeart/2005/8/layout/hProcess9"/>
    <dgm:cxn modelId="{444874E3-345F-418C-AACE-A7BA51426E21}" type="presParOf" srcId="{24F17E57-7872-4916-AAA7-D3F33E5FC36E}" destId="{DF367DD7-56E3-4A8F-97DF-4000216B81F5}" srcOrd="0" destOrd="0" presId="urn:microsoft.com/office/officeart/2005/8/layout/hProcess9"/>
    <dgm:cxn modelId="{D2422F50-A436-4F06-89D5-743623CBC7FF}" type="presParOf" srcId="{24F17E57-7872-4916-AAA7-D3F33E5FC36E}" destId="{7FDDC741-72BD-47D9-B94F-F7571972993B}" srcOrd="1" destOrd="0" presId="urn:microsoft.com/office/officeart/2005/8/layout/hProcess9"/>
    <dgm:cxn modelId="{ABBDA923-4456-4275-80D3-C15083CB46A3}" type="presParOf" srcId="{24F17E57-7872-4916-AAA7-D3F33E5FC36E}" destId="{209D0C9A-6DC8-4B78-AB8F-216C22C73E17}" srcOrd="2" destOrd="0" presId="urn:microsoft.com/office/officeart/2005/8/layout/hProcess9"/>
    <dgm:cxn modelId="{4A564255-95BD-48D2-9CC2-AFA63531166B}" type="presParOf" srcId="{24F17E57-7872-4916-AAA7-D3F33E5FC36E}" destId="{44D8BA68-2847-4DB1-A796-37B9BEFA4297}" srcOrd="3" destOrd="0" presId="urn:microsoft.com/office/officeart/2005/8/layout/hProcess9"/>
    <dgm:cxn modelId="{28667B75-EF91-4D5F-9E1D-78D82C4D6A51}" type="presParOf" srcId="{24F17E57-7872-4916-AAA7-D3F33E5FC36E}" destId="{AFE7CBA9-E03E-4D0B-9C58-37AFBD3BA818}" srcOrd="4" destOrd="0" presId="urn:microsoft.com/office/officeart/2005/8/layout/hProcess9"/>
    <dgm:cxn modelId="{95709026-0FA3-4CC6-8A34-AA964DBBFA7F}" type="presParOf" srcId="{24F17E57-7872-4916-AAA7-D3F33E5FC36E}" destId="{8D91D8E7-FD89-4F30-BCE5-9105CCFC9BF4}" srcOrd="5" destOrd="0" presId="urn:microsoft.com/office/officeart/2005/8/layout/hProcess9"/>
    <dgm:cxn modelId="{77B97E71-D2FA-4B7D-A22B-FD8A41334946}" type="presParOf" srcId="{24F17E57-7872-4916-AAA7-D3F33E5FC36E}" destId="{F16B7F82-068F-4346-88F7-0F2450740202}" srcOrd="6" destOrd="0" presId="urn:microsoft.com/office/officeart/2005/8/layout/hProcess9"/>
    <dgm:cxn modelId="{C1D425DC-C45A-4E97-844D-AFCA1CB4DE4B}" type="presParOf" srcId="{24F17E57-7872-4916-AAA7-D3F33E5FC36E}" destId="{174E652C-D572-42F2-BCC7-892B10355126}" srcOrd="7" destOrd="0" presId="urn:microsoft.com/office/officeart/2005/8/layout/hProcess9"/>
    <dgm:cxn modelId="{0DBA4489-4D17-47A9-90B8-F2F110663A2C}" type="presParOf" srcId="{24F17E57-7872-4916-AAA7-D3F33E5FC36E}" destId="{0B17D842-08B5-49B7-B0C9-59AA91F15CF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BC14E5-2C69-4BEE-836B-ED009FCD8193}" type="doc">
      <dgm:prSet loTypeId="urn:microsoft.com/office/officeart/2005/8/layout/hProcess9" loCatId="process" qsTypeId="urn:microsoft.com/office/officeart/2005/8/quickstyle/simple3" qsCatId="simple" csTypeId="urn:microsoft.com/office/officeart/2005/8/colors/colorful2" csCatId="colorful" phldr="1"/>
      <dgm:spPr/>
    </dgm:pt>
    <dgm:pt modelId="{EB8B4713-DE57-4FDD-8498-60A4933225BB}">
      <dgm:prSet phldrT="[Text]" custT="1"/>
      <dgm:spPr/>
      <dgm:t>
        <a:bodyPr anchor="t"/>
        <a:lstStyle/>
        <a:p>
          <a:r>
            <a:rPr lang="en-IN" sz="1800" b="1" i="0" kern="1200" dirty="0"/>
            <a:t>Objective of SCAPH</a:t>
          </a:r>
          <a:endParaRPr lang="en-IN" sz="1800" b="1" kern="1200" dirty="0"/>
        </a:p>
      </dgm:t>
    </dgm:pt>
    <dgm:pt modelId="{1E5D6C5D-134C-4B67-AAEA-6AB21D3C4517}" type="parTrans" cxnId="{581C56B2-8928-433A-B63C-C23828ADEF72}">
      <dgm:prSet/>
      <dgm:spPr/>
      <dgm:t>
        <a:bodyPr/>
        <a:lstStyle/>
        <a:p>
          <a:endParaRPr lang="en-IN"/>
        </a:p>
      </dgm:t>
    </dgm:pt>
    <dgm:pt modelId="{B03C6F40-8879-4C03-9358-7C834A157E75}" type="sibTrans" cxnId="{581C56B2-8928-433A-B63C-C23828ADEF72}">
      <dgm:prSet/>
      <dgm:spPr/>
      <dgm:t>
        <a:bodyPr/>
        <a:lstStyle/>
        <a:p>
          <a:endParaRPr lang="en-IN"/>
        </a:p>
      </dgm:t>
    </dgm:pt>
    <dgm:pt modelId="{2D1E9929-BF3C-4E41-A69A-A8F4AE546400}">
      <dgm:prSet phldrT="[Text]" custT="1"/>
      <dgm:spPr/>
      <dgm:t>
        <a:bodyPr anchor="t"/>
        <a:lstStyle/>
        <a:p>
          <a:pPr marL="0" lvl="0" algn="l" defTabSz="800100">
            <a:lnSpc>
              <a:spcPct val="90000"/>
            </a:lnSpc>
            <a:spcBef>
              <a:spcPct val="0"/>
            </a:spcBef>
            <a:spcAft>
              <a:spcPct val="35000"/>
            </a:spcAft>
            <a:buNone/>
          </a:pPr>
          <a:r>
            <a:rPr lang="en-IN" sz="1800" b="1" i="0" kern="1200" dirty="0"/>
            <a:t>Post-Synchronization Redundancy</a:t>
          </a:r>
          <a:endParaRPr lang="en-IN" sz="1800" b="1" kern="1200" dirty="0"/>
        </a:p>
      </dgm:t>
    </dgm:pt>
    <dgm:pt modelId="{23C0DFA4-0911-43E5-8699-4C95F7DACC1E}" type="parTrans" cxnId="{2F2A8747-8CE7-427B-8543-2B4CB2B16B62}">
      <dgm:prSet/>
      <dgm:spPr/>
      <dgm:t>
        <a:bodyPr/>
        <a:lstStyle/>
        <a:p>
          <a:endParaRPr lang="en-IN"/>
        </a:p>
      </dgm:t>
    </dgm:pt>
    <dgm:pt modelId="{D14CFECE-63FB-44FB-9E86-6DECE51321CF}" type="sibTrans" cxnId="{2F2A8747-8CE7-427B-8543-2B4CB2B16B62}">
      <dgm:prSet/>
      <dgm:spPr/>
      <dgm:t>
        <a:bodyPr/>
        <a:lstStyle/>
        <a:p>
          <a:endParaRPr lang="en-IN"/>
        </a:p>
      </dgm:t>
    </dgm:pt>
    <dgm:pt modelId="{EB8AEC49-DCB9-41E7-9DC0-AF582BA08807}">
      <dgm:prSet phldrT="[Text]" custT="1"/>
      <dgm:spPr/>
      <dgm:t>
        <a:bodyPr anchor="t"/>
        <a:lstStyle/>
        <a:p>
          <a:r>
            <a:rPr lang="en-US" sz="1800" b="1" dirty="0"/>
            <a:t>Practical Observation</a:t>
          </a:r>
          <a:endParaRPr lang="en-IN" sz="1800" b="1" dirty="0"/>
        </a:p>
      </dgm:t>
    </dgm:pt>
    <dgm:pt modelId="{8AA1571D-F972-403E-A6E6-C197CDEC25CF}" type="parTrans" cxnId="{EE922D3D-20AC-43E2-81F3-0F7873661740}">
      <dgm:prSet/>
      <dgm:spPr/>
      <dgm:t>
        <a:bodyPr/>
        <a:lstStyle/>
        <a:p>
          <a:endParaRPr lang="en-IN"/>
        </a:p>
      </dgm:t>
    </dgm:pt>
    <dgm:pt modelId="{029B7076-EF79-44C7-AB3E-F2BD5EF5CA00}" type="sibTrans" cxnId="{EE922D3D-20AC-43E2-81F3-0F7873661740}">
      <dgm:prSet/>
      <dgm:spPr/>
      <dgm:t>
        <a:bodyPr/>
        <a:lstStyle/>
        <a:p>
          <a:endParaRPr lang="en-IN"/>
        </a:p>
      </dgm:t>
    </dgm:pt>
    <dgm:pt modelId="{4415A64C-82A7-4D1C-9BCD-FE43E9DB998F}">
      <dgm:prSet phldrT="[Text]" custT="1"/>
      <dgm:spPr/>
      <dgm:t>
        <a:bodyPr anchor="t"/>
        <a:lstStyle/>
        <a:p>
          <a:r>
            <a:rPr lang="en-IN" sz="1800" b="1" i="0" dirty="0"/>
            <a:t>Engineering Innovation - Rotary SCAPH</a:t>
          </a:r>
          <a:endParaRPr lang="en-IN" sz="1800" b="1" dirty="0"/>
        </a:p>
      </dgm:t>
    </dgm:pt>
    <dgm:pt modelId="{1C1F0206-1D1F-457F-9E3B-3052118617C3}" type="parTrans" cxnId="{04CC9468-E668-4B76-88D6-93B8D59A48BB}">
      <dgm:prSet/>
      <dgm:spPr/>
      <dgm:t>
        <a:bodyPr/>
        <a:lstStyle/>
        <a:p>
          <a:endParaRPr lang="en-IN"/>
        </a:p>
      </dgm:t>
    </dgm:pt>
    <dgm:pt modelId="{24FAA2D2-3F0C-4580-AEE7-0B99980434E8}" type="sibTrans" cxnId="{04CC9468-E668-4B76-88D6-93B8D59A48BB}">
      <dgm:prSet/>
      <dgm:spPr/>
      <dgm:t>
        <a:bodyPr/>
        <a:lstStyle/>
        <a:p>
          <a:endParaRPr lang="en-IN"/>
        </a:p>
      </dgm:t>
    </dgm:pt>
    <dgm:pt modelId="{48F65725-92F0-433D-B220-5B91E98B3373}">
      <dgm:prSet phldrT="[Text]" custT="1"/>
      <dgm:spPr/>
      <dgm:t>
        <a:bodyPr anchor="t"/>
        <a:lstStyle/>
        <a:p>
          <a:r>
            <a:rPr lang="en-US" sz="1800" b="1" kern="1200" dirty="0"/>
            <a:t>Reduction in APC &amp; Financial Gains</a:t>
          </a:r>
          <a:endParaRPr lang="en-IN" sz="1800" b="1" kern="1200" dirty="0"/>
        </a:p>
      </dgm:t>
    </dgm:pt>
    <dgm:pt modelId="{83629F04-7ABC-4537-A622-F36714E5CA1A}" type="parTrans" cxnId="{AD705E86-74AC-48F2-AF46-36219661F77A}">
      <dgm:prSet/>
      <dgm:spPr/>
      <dgm:t>
        <a:bodyPr/>
        <a:lstStyle/>
        <a:p>
          <a:endParaRPr lang="en-IN"/>
        </a:p>
      </dgm:t>
    </dgm:pt>
    <dgm:pt modelId="{8AA294D8-8D6A-4BCC-8F61-37310BEA44D3}" type="sibTrans" cxnId="{AD705E86-74AC-48F2-AF46-36219661F77A}">
      <dgm:prSet/>
      <dgm:spPr/>
      <dgm:t>
        <a:bodyPr/>
        <a:lstStyle/>
        <a:p>
          <a:endParaRPr lang="en-IN"/>
        </a:p>
      </dgm:t>
    </dgm:pt>
    <dgm:pt modelId="{D236A4BA-651D-4AF7-AE49-F65F6E4025BD}">
      <dgm:prSet phldrT="[Text]" custT="1"/>
      <dgm:spPr/>
      <dgm:t>
        <a:bodyPr anchor="t"/>
        <a:lstStyle/>
        <a:p>
          <a:r>
            <a:rPr lang="en-US" sz="1600" b="0" i="0" kern="1200" dirty="0"/>
            <a:t>In the cold startup of units, Steam Coil Air Pre-Heater (SCAPH) is crucial for increasing secondary air or combustion air temperature.</a:t>
          </a:r>
          <a:endParaRPr lang="en-IN" sz="1600" kern="1200" dirty="0"/>
        </a:p>
      </dgm:t>
    </dgm:pt>
    <dgm:pt modelId="{D2E6968A-ADAC-485E-9CDB-845552A06C1F}" type="parTrans" cxnId="{C1674693-6E62-4D6E-9494-07EAA0D8977F}">
      <dgm:prSet/>
      <dgm:spPr/>
      <dgm:t>
        <a:bodyPr/>
        <a:lstStyle/>
        <a:p>
          <a:endParaRPr lang="en-IN"/>
        </a:p>
      </dgm:t>
    </dgm:pt>
    <dgm:pt modelId="{B0946558-9793-42B6-B5EE-E5039913B61F}" type="sibTrans" cxnId="{C1674693-6E62-4D6E-9494-07EAA0D8977F}">
      <dgm:prSet/>
      <dgm:spPr/>
      <dgm:t>
        <a:bodyPr/>
        <a:lstStyle/>
        <a:p>
          <a:endParaRPr lang="en-IN"/>
        </a:p>
      </dgm:t>
    </dgm:pt>
    <dgm:pt modelId="{0556471C-37B3-47A5-8056-140CE4EADB03}">
      <dgm:prSet phldrT="[Text]" custT="1"/>
      <dgm:spPr/>
      <dgm:t>
        <a:bodyPr anchor="t"/>
        <a:lstStyle/>
        <a:p>
          <a:pPr marL="171450" lvl="1" indent="0" algn="l" defTabSz="711200">
            <a:lnSpc>
              <a:spcPct val="90000"/>
            </a:lnSpc>
            <a:spcBef>
              <a:spcPct val="0"/>
            </a:spcBef>
            <a:spcAft>
              <a:spcPct val="15000"/>
            </a:spcAft>
            <a:buFont typeface="Arial" panose="020B0604020202020204" pitchFamily="34" charset="0"/>
            <a:buChar char="•"/>
          </a:pPr>
          <a:r>
            <a:rPr lang="en-US" sz="1600" b="0" i="0" kern="1200" dirty="0"/>
            <a:t>SCAPH becomes unnecessary after synchronization and achieving unit load.</a:t>
          </a:r>
          <a:endParaRPr lang="en-IN" sz="1600" kern="1200" dirty="0"/>
        </a:p>
      </dgm:t>
    </dgm:pt>
    <dgm:pt modelId="{E39C8733-F9F1-4FC5-9699-2E4DBBB9FAA1}" type="parTrans" cxnId="{99C2E91B-04D2-47C9-8C8F-2DEB599706E3}">
      <dgm:prSet/>
      <dgm:spPr/>
      <dgm:t>
        <a:bodyPr/>
        <a:lstStyle/>
        <a:p>
          <a:endParaRPr lang="en-IN"/>
        </a:p>
      </dgm:t>
    </dgm:pt>
    <dgm:pt modelId="{FB63D914-25D9-46E2-BDA9-FF87F04EBEED}" type="sibTrans" cxnId="{99C2E91B-04D2-47C9-8C8F-2DEB599706E3}">
      <dgm:prSet/>
      <dgm:spPr/>
      <dgm:t>
        <a:bodyPr/>
        <a:lstStyle/>
        <a:p>
          <a:endParaRPr lang="en-IN"/>
        </a:p>
      </dgm:t>
    </dgm:pt>
    <dgm:pt modelId="{17B1E852-280A-4B74-8574-596694A7397E}">
      <dgm:prSet phldrT="[Text]" custT="1"/>
      <dgm:spPr/>
      <dgm:t>
        <a:bodyPr anchor="t"/>
        <a:lstStyle/>
        <a:p>
          <a:r>
            <a:rPr lang="en-US" sz="1600" b="0" i="0" dirty="0"/>
            <a:t>The pressure drop results in a power loss for Forced Draft (F.D.) fan.</a:t>
          </a:r>
          <a:endParaRPr lang="en-IN" sz="1600" dirty="0"/>
        </a:p>
      </dgm:t>
    </dgm:pt>
    <dgm:pt modelId="{CFCAD1B4-E05A-4271-B268-9D8D2DD96F11}" type="parTrans" cxnId="{ADB40A4B-BDCC-4980-A564-52FE3ED97760}">
      <dgm:prSet/>
      <dgm:spPr/>
      <dgm:t>
        <a:bodyPr/>
        <a:lstStyle/>
        <a:p>
          <a:endParaRPr lang="en-IN"/>
        </a:p>
      </dgm:t>
    </dgm:pt>
    <dgm:pt modelId="{6553C118-C0F0-45BE-B964-8514526C7208}" type="sibTrans" cxnId="{ADB40A4B-BDCC-4980-A564-52FE3ED97760}">
      <dgm:prSet/>
      <dgm:spPr/>
      <dgm:t>
        <a:bodyPr/>
        <a:lstStyle/>
        <a:p>
          <a:endParaRPr lang="en-IN"/>
        </a:p>
      </dgm:t>
    </dgm:pt>
    <dgm:pt modelId="{8B19E9E1-B90E-498A-B187-74B79EBF66F7}">
      <dgm:prSet phldrT="[Text]" custT="1"/>
      <dgm:spPr/>
      <dgm:t>
        <a:bodyPr anchor="t"/>
        <a:lstStyle/>
        <a:p>
          <a:pPr>
            <a:buFont typeface="Arial" panose="020B0604020202020204" pitchFamily="34" charset="0"/>
            <a:buChar char="•"/>
          </a:pPr>
          <a:r>
            <a:rPr lang="en-US" sz="1600" b="0" i="0" dirty="0"/>
            <a:t>Innovative engineering design and modification carried out with minimal investments.</a:t>
          </a:r>
          <a:endParaRPr lang="en-IN" sz="1600" dirty="0"/>
        </a:p>
      </dgm:t>
    </dgm:pt>
    <dgm:pt modelId="{D25D215C-66DE-4310-989C-9B6B4441ECB9}" type="parTrans" cxnId="{F5E7F205-5706-4148-A334-5516E019210E}">
      <dgm:prSet/>
      <dgm:spPr/>
      <dgm:t>
        <a:bodyPr/>
        <a:lstStyle/>
        <a:p>
          <a:endParaRPr lang="en-IN"/>
        </a:p>
      </dgm:t>
    </dgm:pt>
    <dgm:pt modelId="{CE950994-72C8-4BAF-94CE-9102CF4590D8}" type="sibTrans" cxnId="{F5E7F205-5706-4148-A334-5516E019210E}">
      <dgm:prSet/>
      <dgm:spPr/>
      <dgm:t>
        <a:bodyPr/>
        <a:lstStyle/>
        <a:p>
          <a:endParaRPr lang="en-IN"/>
        </a:p>
      </dgm:t>
    </dgm:pt>
    <dgm:pt modelId="{6710F71D-9B5B-40EF-B956-2473DC614349}">
      <dgm:prSet phldrT="[Text]" custT="1"/>
      <dgm:spPr/>
      <dgm:t>
        <a:bodyPr anchor="t"/>
        <a:lstStyle/>
        <a:p>
          <a:pPr>
            <a:buFont typeface="Arial" panose="020B0604020202020204" pitchFamily="34" charset="0"/>
            <a:buChar char="•"/>
          </a:pPr>
          <a:r>
            <a:rPr lang="en-US" sz="1600" b="0" i="0" kern="1200" dirty="0"/>
            <a:t>At the same load, coal flow, and secondary air flow, both FDF current cumulatively decreased by ~6A, i.e., 46 units</a:t>
          </a:r>
          <a:endParaRPr lang="en-IN" sz="1600" kern="1200" dirty="0"/>
        </a:p>
      </dgm:t>
    </dgm:pt>
    <dgm:pt modelId="{33B8BA23-A6F0-4341-A2D3-B1AC4FADF38F}" type="parTrans" cxnId="{BB9A5684-7FF4-4049-8056-F5DCFE721EEF}">
      <dgm:prSet/>
      <dgm:spPr/>
      <dgm:t>
        <a:bodyPr/>
        <a:lstStyle/>
        <a:p>
          <a:endParaRPr lang="en-IN"/>
        </a:p>
      </dgm:t>
    </dgm:pt>
    <dgm:pt modelId="{F718303E-998A-4DB4-A497-0D50C735253B}" type="sibTrans" cxnId="{BB9A5684-7FF4-4049-8056-F5DCFE721EEF}">
      <dgm:prSet/>
      <dgm:spPr/>
      <dgm:t>
        <a:bodyPr/>
        <a:lstStyle/>
        <a:p>
          <a:endParaRPr lang="en-IN"/>
        </a:p>
      </dgm:t>
    </dgm:pt>
    <dgm:pt modelId="{8E117F9B-04EA-4431-AB3C-4AA67BE6C155}">
      <dgm:prSet custT="1"/>
      <dgm:spPr/>
      <dgm:t>
        <a:bodyPr/>
        <a:lstStyle/>
        <a:p>
          <a:pPr>
            <a:buFont typeface="Arial" panose="020B0604020202020204" pitchFamily="34" charset="0"/>
            <a:buChar char="•"/>
          </a:pPr>
          <a:r>
            <a:rPr lang="en-US" sz="1600" b="0" i="0" kern="1200" dirty="0">
              <a:solidFill>
                <a:srgbClr val="000000"/>
              </a:solidFill>
              <a:latin typeface="Arial"/>
              <a:ea typeface="+mn-ea"/>
              <a:cs typeface="+mn-cs"/>
            </a:rPr>
            <a:t>Aim is to prevent cold end corrosion of APH and facilitate the early operation of coal mills during BLU</a:t>
          </a:r>
        </a:p>
      </dgm:t>
    </dgm:pt>
    <dgm:pt modelId="{D3E3154F-85C8-49EC-8486-BF60675244FF}" type="parTrans" cxnId="{98396258-E243-44FC-AEF5-D94FFA19019A}">
      <dgm:prSet/>
      <dgm:spPr/>
      <dgm:t>
        <a:bodyPr/>
        <a:lstStyle/>
        <a:p>
          <a:endParaRPr lang="en-IN"/>
        </a:p>
      </dgm:t>
    </dgm:pt>
    <dgm:pt modelId="{16846DF4-E025-49AC-A6F3-5126AA40EE4B}" type="sibTrans" cxnId="{98396258-E243-44FC-AEF5-D94FFA19019A}">
      <dgm:prSet/>
      <dgm:spPr/>
      <dgm:t>
        <a:bodyPr/>
        <a:lstStyle/>
        <a:p>
          <a:endParaRPr lang="en-IN"/>
        </a:p>
      </dgm:t>
    </dgm:pt>
    <dgm:pt modelId="{17A5D31C-1B28-4946-BD1E-4F1B8066035B}">
      <dgm:prSet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solidFill>
                <a:srgbClr val="000000"/>
              </a:solidFill>
              <a:latin typeface="Arial"/>
              <a:ea typeface="+mn-ea"/>
              <a:cs typeface="+mn-cs"/>
            </a:rPr>
            <a:t>However, the tube bundles in the path of secondary air cause a pressure drop of approximately ~30 mmwc across the coils.</a:t>
          </a:r>
        </a:p>
      </dgm:t>
    </dgm:pt>
    <dgm:pt modelId="{48F298A3-0043-49CE-8E33-EAC54C81089E}" type="parTrans" cxnId="{4504BD5F-8D10-48A1-87D9-94B70F3A8192}">
      <dgm:prSet/>
      <dgm:spPr/>
      <dgm:t>
        <a:bodyPr/>
        <a:lstStyle/>
        <a:p>
          <a:endParaRPr lang="en-IN"/>
        </a:p>
      </dgm:t>
    </dgm:pt>
    <dgm:pt modelId="{004D1624-D5F6-4214-8076-8792813E057F}" type="sibTrans" cxnId="{4504BD5F-8D10-48A1-87D9-94B70F3A8192}">
      <dgm:prSet/>
      <dgm:spPr/>
      <dgm:t>
        <a:bodyPr/>
        <a:lstStyle/>
        <a:p>
          <a:endParaRPr lang="en-IN"/>
        </a:p>
      </dgm:t>
    </dgm:pt>
    <dgm:pt modelId="{6C895DAB-3052-4A77-B48A-75AAFD778113}">
      <dgm:prSet custT="1"/>
      <dgm:spPr/>
      <dgm:t>
        <a:bodyPr/>
        <a:lstStyle/>
        <a:p>
          <a:pPr>
            <a:buFont typeface="Arial" panose="020B0604020202020204" pitchFamily="34" charset="0"/>
            <a:buChar char="•"/>
          </a:pPr>
          <a:r>
            <a:rPr lang="en-US" sz="1600" b="0" i="0" kern="1200" dirty="0">
              <a:solidFill>
                <a:srgbClr val="000000"/>
              </a:solidFill>
              <a:latin typeface="Arial"/>
              <a:ea typeface="+mn-ea"/>
              <a:cs typeface="+mn-cs"/>
            </a:rPr>
            <a:t>This results in a significant saving of 1100 units per day translating to INR 32 LPA for the Station for project cost of INR 4 Lakhs/Unit.</a:t>
          </a:r>
        </a:p>
      </dgm:t>
    </dgm:pt>
    <dgm:pt modelId="{E26AF4E6-766A-4857-A0D2-75F94B3BF1F5}" type="parTrans" cxnId="{C34A3F0D-05D3-4895-8CC2-205523E1E35D}">
      <dgm:prSet/>
      <dgm:spPr/>
      <dgm:t>
        <a:bodyPr/>
        <a:lstStyle/>
        <a:p>
          <a:endParaRPr lang="en-IN"/>
        </a:p>
      </dgm:t>
    </dgm:pt>
    <dgm:pt modelId="{3C2FB7E3-C771-4AB0-A454-700CD70B9CAE}" type="sibTrans" cxnId="{C34A3F0D-05D3-4895-8CC2-205523E1E35D}">
      <dgm:prSet/>
      <dgm:spPr/>
      <dgm:t>
        <a:bodyPr/>
        <a:lstStyle/>
        <a:p>
          <a:endParaRPr lang="en-IN"/>
        </a:p>
      </dgm:t>
    </dgm:pt>
    <dgm:pt modelId="{F75A0EE1-1011-4E2B-8BBB-DB961BA9CADA}" type="pres">
      <dgm:prSet presAssocID="{63BC14E5-2C69-4BEE-836B-ED009FCD8193}" presName="CompostProcess" presStyleCnt="0">
        <dgm:presLayoutVars>
          <dgm:dir/>
          <dgm:resizeHandles val="exact"/>
        </dgm:presLayoutVars>
      </dgm:prSet>
      <dgm:spPr/>
    </dgm:pt>
    <dgm:pt modelId="{13A0E83F-228D-409A-BDFC-360EF8B9CB89}" type="pres">
      <dgm:prSet presAssocID="{63BC14E5-2C69-4BEE-836B-ED009FCD8193}" presName="arrow" presStyleLbl="bgShp" presStyleIdx="0" presStyleCnt="1"/>
      <dgm:spPr>
        <a:solidFill>
          <a:srgbClr val="00B0F0"/>
        </a:solidFill>
      </dgm:spPr>
    </dgm:pt>
    <dgm:pt modelId="{24F17E57-7872-4916-AAA7-D3F33E5FC36E}" type="pres">
      <dgm:prSet presAssocID="{63BC14E5-2C69-4BEE-836B-ED009FCD8193}" presName="linearProcess" presStyleCnt="0"/>
      <dgm:spPr/>
    </dgm:pt>
    <dgm:pt modelId="{DF367DD7-56E3-4A8F-97DF-4000216B81F5}" type="pres">
      <dgm:prSet presAssocID="{EB8B4713-DE57-4FDD-8498-60A4933225BB}" presName="textNode" presStyleLbl="node1" presStyleIdx="0" presStyleCnt="5" custScaleY="214063">
        <dgm:presLayoutVars>
          <dgm:bulletEnabled val="1"/>
        </dgm:presLayoutVars>
      </dgm:prSet>
      <dgm:spPr/>
    </dgm:pt>
    <dgm:pt modelId="{7FDDC741-72BD-47D9-B94F-F7571972993B}" type="pres">
      <dgm:prSet presAssocID="{B03C6F40-8879-4C03-9358-7C834A157E75}" presName="sibTrans" presStyleCnt="0"/>
      <dgm:spPr/>
    </dgm:pt>
    <dgm:pt modelId="{209D0C9A-6DC8-4B78-AB8F-216C22C73E17}" type="pres">
      <dgm:prSet presAssocID="{2D1E9929-BF3C-4E41-A69A-A8F4AE546400}" presName="textNode" presStyleLbl="node1" presStyleIdx="1" presStyleCnt="5" custScaleX="108334" custScaleY="214063">
        <dgm:presLayoutVars>
          <dgm:bulletEnabled val="1"/>
        </dgm:presLayoutVars>
      </dgm:prSet>
      <dgm:spPr/>
    </dgm:pt>
    <dgm:pt modelId="{44D8BA68-2847-4DB1-A796-37B9BEFA4297}" type="pres">
      <dgm:prSet presAssocID="{D14CFECE-63FB-44FB-9E86-6DECE51321CF}" presName="sibTrans" presStyleCnt="0"/>
      <dgm:spPr/>
    </dgm:pt>
    <dgm:pt modelId="{AFE7CBA9-E03E-4D0B-9C58-37AFBD3BA818}" type="pres">
      <dgm:prSet presAssocID="{EB8AEC49-DCB9-41E7-9DC0-AF582BA08807}" presName="textNode" presStyleLbl="node1" presStyleIdx="2" presStyleCnt="5" custScaleY="214063">
        <dgm:presLayoutVars>
          <dgm:bulletEnabled val="1"/>
        </dgm:presLayoutVars>
      </dgm:prSet>
      <dgm:spPr/>
    </dgm:pt>
    <dgm:pt modelId="{8D91D8E7-FD89-4F30-BCE5-9105CCFC9BF4}" type="pres">
      <dgm:prSet presAssocID="{029B7076-EF79-44C7-AB3E-F2BD5EF5CA00}" presName="sibTrans" presStyleCnt="0"/>
      <dgm:spPr/>
    </dgm:pt>
    <dgm:pt modelId="{F16B7F82-068F-4346-88F7-0F2450740202}" type="pres">
      <dgm:prSet presAssocID="{4415A64C-82A7-4D1C-9BCD-FE43E9DB998F}" presName="textNode" presStyleLbl="node1" presStyleIdx="3" presStyleCnt="5" custScaleY="214063">
        <dgm:presLayoutVars>
          <dgm:bulletEnabled val="1"/>
        </dgm:presLayoutVars>
      </dgm:prSet>
      <dgm:spPr/>
    </dgm:pt>
    <dgm:pt modelId="{174E652C-D572-42F2-BCC7-892B10355126}" type="pres">
      <dgm:prSet presAssocID="{24FAA2D2-3F0C-4580-AEE7-0B99980434E8}" presName="sibTrans" presStyleCnt="0"/>
      <dgm:spPr/>
    </dgm:pt>
    <dgm:pt modelId="{0B17D842-08B5-49B7-B0C9-59AA91F15CFC}" type="pres">
      <dgm:prSet presAssocID="{48F65725-92F0-433D-B220-5B91E98B3373}" presName="textNode" presStyleLbl="node1" presStyleIdx="4" presStyleCnt="5" custScaleX="113849" custScaleY="214063">
        <dgm:presLayoutVars>
          <dgm:bulletEnabled val="1"/>
        </dgm:presLayoutVars>
      </dgm:prSet>
      <dgm:spPr/>
    </dgm:pt>
  </dgm:ptLst>
  <dgm:cxnLst>
    <dgm:cxn modelId="{F5E7F205-5706-4148-A334-5516E019210E}" srcId="{4415A64C-82A7-4D1C-9BCD-FE43E9DB998F}" destId="{8B19E9E1-B90E-498A-B187-74B79EBF66F7}" srcOrd="0" destOrd="0" parTransId="{D25D215C-66DE-4310-989C-9B6B4441ECB9}" sibTransId="{CE950994-72C8-4BAF-94CE-9102CF4590D8}"/>
    <dgm:cxn modelId="{81A1720A-C2D6-4D63-9433-2399A6821A55}" type="presOf" srcId="{D236A4BA-651D-4AF7-AE49-F65F6E4025BD}" destId="{DF367DD7-56E3-4A8F-97DF-4000216B81F5}" srcOrd="0" destOrd="1" presId="urn:microsoft.com/office/officeart/2005/8/layout/hProcess9"/>
    <dgm:cxn modelId="{C34A3F0D-05D3-4895-8CC2-205523E1E35D}" srcId="{48F65725-92F0-433D-B220-5B91E98B3373}" destId="{6C895DAB-3052-4A77-B48A-75AAFD778113}" srcOrd="1" destOrd="0" parTransId="{E26AF4E6-766A-4857-A0D2-75F94B3BF1F5}" sibTransId="{3C2FB7E3-C771-4AB0-A454-700CD70B9CAE}"/>
    <dgm:cxn modelId="{99C2E91B-04D2-47C9-8C8F-2DEB599706E3}" srcId="{2D1E9929-BF3C-4E41-A69A-A8F4AE546400}" destId="{0556471C-37B3-47A5-8056-140CE4EADB03}" srcOrd="0" destOrd="0" parTransId="{E39C8733-F9F1-4FC5-9699-2E4DBBB9FAA1}" sibTransId="{FB63D914-25D9-46E2-BDA9-FF87F04EBEED}"/>
    <dgm:cxn modelId="{BB574429-827F-431F-8E5C-5B2244DB2B1D}" type="presOf" srcId="{8E117F9B-04EA-4431-AB3C-4AA67BE6C155}" destId="{DF367DD7-56E3-4A8F-97DF-4000216B81F5}" srcOrd="0" destOrd="2" presId="urn:microsoft.com/office/officeart/2005/8/layout/hProcess9"/>
    <dgm:cxn modelId="{C117FC2F-9F19-4777-AA3C-057787DEDCA2}" type="presOf" srcId="{EB8B4713-DE57-4FDD-8498-60A4933225BB}" destId="{DF367DD7-56E3-4A8F-97DF-4000216B81F5}" srcOrd="0" destOrd="0" presId="urn:microsoft.com/office/officeart/2005/8/layout/hProcess9"/>
    <dgm:cxn modelId="{C068C232-D1EB-474B-8D30-A9F87D23D38D}" type="presOf" srcId="{48F65725-92F0-433D-B220-5B91E98B3373}" destId="{0B17D842-08B5-49B7-B0C9-59AA91F15CFC}" srcOrd="0" destOrd="0" presId="urn:microsoft.com/office/officeart/2005/8/layout/hProcess9"/>
    <dgm:cxn modelId="{EE922D3D-20AC-43E2-81F3-0F7873661740}" srcId="{63BC14E5-2C69-4BEE-836B-ED009FCD8193}" destId="{EB8AEC49-DCB9-41E7-9DC0-AF582BA08807}" srcOrd="2" destOrd="0" parTransId="{8AA1571D-F972-403E-A6E6-C197CDEC25CF}" sibTransId="{029B7076-EF79-44C7-AB3E-F2BD5EF5CA00}"/>
    <dgm:cxn modelId="{4504BD5F-8D10-48A1-87D9-94B70F3A8192}" srcId="{2D1E9929-BF3C-4E41-A69A-A8F4AE546400}" destId="{17A5D31C-1B28-4946-BD1E-4F1B8066035B}" srcOrd="1" destOrd="0" parTransId="{48F298A3-0043-49CE-8E33-EAC54C81089E}" sibTransId="{004D1624-D5F6-4214-8076-8792813E057F}"/>
    <dgm:cxn modelId="{7F768265-610A-4944-BD5B-37A992C30CA1}" type="presOf" srcId="{63BC14E5-2C69-4BEE-836B-ED009FCD8193}" destId="{F75A0EE1-1011-4E2B-8BBB-DB961BA9CADA}" srcOrd="0" destOrd="0" presId="urn:microsoft.com/office/officeart/2005/8/layout/hProcess9"/>
    <dgm:cxn modelId="{2F2A8747-8CE7-427B-8543-2B4CB2B16B62}" srcId="{63BC14E5-2C69-4BEE-836B-ED009FCD8193}" destId="{2D1E9929-BF3C-4E41-A69A-A8F4AE546400}" srcOrd="1" destOrd="0" parTransId="{23C0DFA4-0911-43E5-8699-4C95F7DACC1E}" sibTransId="{D14CFECE-63FB-44FB-9E86-6DECE51321CF}"/>
    <dgm:cxn modelId="{04CC9468-E668-4B76-88D6-93B8D59A48BB}" srcId="{63BC14E5-2C69-4BEE-836B-ED009FCD8193}" destId="{4415A64C-82A7-4D1C-9BCD-FE43E9DB998F}" srcOrd="3" destOrd="0" parTransId="{1C1F0206-1D1F-457F-9E3B-3052118617C3}" sibTransId="{24FAA2D2-3F0C-4580-AEE7-0B99980434E8}"/>
    <dgm:cxn modelId="{ADB40A4B-BDCC-4980-A564-52FE3ED97760}" srcId="{EB8AEC49-DCB9-41E7-9DC0-AF582BA08807}" destId="{17B1E852-280A-4B74-8574-596694A7397E}" srcOrd="0" destOrd="0" parTransId="{CFCAD1B4-E05A-4271-B268-9D8D2DD96F11}" sibTransId="{6553C118-C0F0-45BE-B964-8514526C7208}"/>
    <dgm:cxn modelId="{B6043E58-D117-41A0-91BC-9925244983F2}" type="presOf" srcId="{17B1E852-280A-4B74-8574-596694A7397E}" destId="{AFE7CBA9-E03E-4D0B-9C58-37AFBD3BA818}" srcOrd="0" destOrd="1" presId="urn:microsoft.com/office/officeart/2005/8/layout/hProcess9"/>
    <dgm:cxn modelId="{98396258-E243-44FC-AEF5-D94FFA19019A}" srcId="{EB8B4713-DE57-4FDD-8498-60A4933225BB}" destId="{8E117F9B-04EA-4431-AB3C-4AA67BE6C155}" srcOrd="1" destOrd="0" parTransId="{D3E3154F-85C8-49EC-8486-BF60675244FF}" sibTransId="{16846DF4-E025-49AC-A6F3-5126AA40EE4B}"/>
    <dgm:cxn modelId="{BB9A5684-7FF4-4049-8056-F5DCFE721EEF}" srcId="{48F65725-92F0-433D-B220-5B91E98B3373}" destId="{6710F71D-9B5B-40EF-B956-2473DC614349}" srcOrd="0" destOrd="0" parTransId="{33B8BA23-A6F0-4341-A2D3-B1AC4FADF38F}" sibTransId="{F718303E-998A-4DB4-A497-0D50C735253B}"/>
    <dgm:cxn modelId="{AD705E86-74AC-48F2-AF46-36219661F77A}" srcId="{63BC14E5-2C69-4BEE-836B-ED009FCD8193}" destId="{48F65725-92F0-433D-B220-5B91E98B3373}" srcOrd="4" destOrd="0" parTransId="{83629F04-7ABC-4537-A622-F36714E5CA1A}" sibTransId="{8AA294D8-8D6A-4BCC-8F61-37310BEA44D3}"/>
    <dgm:cxn modelId="{3A383792-56F4-4040-9FF1-90FF98A7E1AE}" type="presOf" srcId="{8B19E9E1-B90E-498A-B187-74B79EBF66F7}" destId="{F16B7F82-068F-4346-88F7-0F2450740202}" srcOrd="0" destOrd="1" presId="urn:microsoft.com/office/officeart/2005/8/layout/hProcess9"/>
    <dgm:cxn modelId="{C1674693-6E62-4D6E-9494-07EAA0D8977F}" srcId="{EB8B4713-DE57-4FDD-8498-60A4933225BB}" destId="{D236A4BA-651D-4AF7-AE49-F65F6E4025BD}" srcOrd="0" destOrd="0" parTransId="{D2E6968A-ADAC-485E-9CDB-845552A06C1F}" sibTransId="{B0946558-9793-42B6-B5EE-E5039913B61F}"/>
    <dgm:cxn modelId="{581C56B2-8928-433A-B63C-C23828ADEF72}" srcId="{63BC14E5-2C69-4BEE-836B-ED009FCD8193}" destId="{EB8B4713-DE57-4FDD-8498-60A4933225BB}" srcOrd="0" destOrd="0" parTransId="{1E5D6C5D-134C-4B67-AAEA-6AB21D3C4517}" sibTransId="{B03C6F40-8879-4C03-9358-7C834A157E75}"/>
    <dgm:cxn modelId="{F26E44B8-469D-4DA9-AC5A-9A5566E6099E}" type="presOf" srcId="{6710F71D-9B5B-40EF-B956-2473DC614349}" destId="{0B17D842-08B5-49B7-B0C9-59AA91F15CFC}" srcOrd="0" destOrd="1" presId="urn:microsoft.com/office/officeart/2005/8/layout/hProcess9"/>
    <dgm:cxn modelId="{8BB893C1-9549-458E-B781-FF5632CF936A}" type="presOf" srcId="{2D1E9929-BF3C-4E41-A69A-A8F4AE546400}" destId="{209D0C9A-6DC8-4B78-AB8F-216C22C73E17}" srcOrd="0" destOrd="0" presId="urn:microsoft.com/office/officeart/2005/8/layout/hProcess9"/>
    <dgm:cxn modelId="{C110B0CA-D13F-4605-8571-D84EB8C8EFE2}" type="presOf" srcId="{17A5D31C-1B28-4946-BD1E-4F1B8066035B}" destId="{209D0C9A-6DC8-4B78-AB8F-216C22C73E17}" srcOrd="0" destOrd="2" presId="urn:microsoft.com/office/officeart/2005/8/layout/hProcess9"/>
    <dgm:cxn modelId="{259CA9D5-3D7A-43EE-8794-EB967EB6FFFD}" type="presOf" srcId="{EB8AEC49-DCB9-41E7-9DC0-AF582BA08807}" destId="{AFE7CBA9-E03E-4D0B-9C58-37AFBD3BA818}" srcOrd="0" destOrd="0" presId="urn:microsoft.com/office/officeart/2005/8/layout/hProcess9"/>
    <dgm:cxn modelId="{D7AF59D7-5E98-4104-A27B-B31B2A8A1A5F}" type="presOf" srcId="{6C895DAB-3052-4A77-B48A-75AAFD778113}" destId="{0B17D842-08B5-49B7-B0C9-59AA91F15CFC}" srcOrd="0" destOrd="2" presId="urn:microsoft.com/office/officeart/2005/8/layout/hProcess9"/>
    <dgm:cxn modelId="{D82F32DF-44DF-4323-8D1A-E04C7789D2E4}" type="presOf" srcId="{4415A64C-82A7-4D1C-9BCD-FE43E9DB998F}" destId="{F16B7F82-068F-4346-88F7-0F2450740202}" srcOrd="0" destOrd="0" presId="urn:microsoft.com/office/officeart/2005/8/layout/hProcess9"/>
    <dgm:cxn modelId="{0F3A5DE3-D26C-413C-BABB-3D228AC810A6}" type="presOf" srcId="{0556471C-37B3-47A5-8056-140CE4EADB03}" destId="{209D0C9A-6DC8-4B78-AB8F-216C22C73E17}" srcOrd="0" destOrd="1" presId="urn:microsoft.com/office/officeart/2005/8/layout/hProcess9"/>
    <dgm:cxn modelId="{3B61832C-D48D-4053-B2FE-7FA6D693A255}" type="presParOf" srcId="{F75A0EE1-1011-4E2B-8BBB-DB961BA9CADA}" destId="{13A0E83F-228D-409A-BDFC-360EF8B9CB89}" srcOrd="0" destOrd="0" presId="urn:microsoft.com/office/officeart/2005/8/layout/hProcess9"/>
    <dgm:cxn modelId="{D777BFA4-725A-45D9-88F6-84727471C9E0}" type="presParOf" srcId="{F75A0EE1-1011-4E2B-8BBB-DB961BA9CADA}" destId="{24F17E57-7872-4916-AAA7-D3F33E5FC36E}" srcOrd="1" destOrd="0" presId="urn:microsoft.com/office/officeart/2005/8/layout/hProcess9"/>
    <dgm:cxn modelId="{444874E3-345F-418C-AACE-A7BA51426E21}" type="presParOf" srcId="{24F17E57-7872-4916-AAA7-D3F33E5FC36E}" destId="{DF367DD7-56E3-4A8F-97DF-4000216B81F5}" srcOrd="0" destOrd="0" presId="urn:microsoft.com/office/officeart/2005/8/layout/hProcess9"/>
    <dgm:cxn modelId="{D2422F50-A436-4F06-89D5-743623CBC7FF}" type="presParOf" srcId="{24F17E57-7872-4916-AAA7-D3F33E5FC36E}" destId="{7FDDC741-72BD-47D9-B94F-F7571972993B}" srcOrd="1" destOrd="0" presId="urn:microsoft.com/office/officeart/2005/8/layout/hProcess9"/>
    <dgm:cxn modelId="{ABBDA923-4456-4275-80D3-C15083CB46A3}" type="presParOf" srcId="{24F17E57-7872-4916-AAA7-D3F33E5FC36E}" destId="{209D0C9A-6DC8-4B78-AB8F-216C22C73E17}" srcOrd="2" destOrd="0" presId="urn:microsoft.com/office/officeart/2005/8/layout/hProcess9"/>
    <dgm:cxn modelId="{4A564255-95BD-48D2-9CC2-AFA63531166B}" type="presParOf" srcId="{24F17E57-7872-4916-AAA7-D3F33E5FC36E}" destId="{44D8BA68-2847-4DB1-A796-37B9BEFA4297}" srcOrd="3" destOrd="0" presId="urn:microsoft.com/office/officeart/2005/8/layout/hProcess9"/>
    <dgm:cxn modelId="{28667B75-EF91-4D5F-9E1D-78D82C4D6A51}" type="presParOf" srcId="{24F17E57-7872-4916-AAA7-D3F33E5FC36E}" destId="{AFE7CBA9-E03E-4D0B-9C58-37AFBD3BA818}" srcOrd="4" destOrd="0" presId="urn:microsoft.com/office/officeart/2005/8/layout/hProcess9"/>
    <dgm:cxn modelId="{95709026-0FA3-4CC6-8A34-AA964DBBFA7F}" type="presParOf" srcId="{24F17E57-7872-4916-AAA7-D3F33E5FC36E}" destId="{8D91D8E7-FD89-4F30-BCE5-9105CCFC9BF4}" srcOrd="5" destOrd="0" presId="urn:microsoft.com/office/officeart/2005/8/layout/hProcess9"/>
    <dgm:cxn modelId="{77B97E71-D2FA-4B7D-A22B-FD8A41334946}" type="presParOf" srcId="{24F17E57-7872-4916-AAA7-D3F33E5FC36E}" destId="{F16B7F82-068F-4346-88F7-0F2450740202}" srcOrd="6" destOrd="0" presId="urn:microsoft.com/office/officeart/2005/8/layout/hProcess9"/>
    <dgm:cxn modelId="{C1D425DC-C45A-4E97-844D-AFCA1CB4DE4B}" type="presParOf" srcId="{24F17E57-7872-4916-AAA7-D3F33E5FC36E}" destId="{174E652C-D572-42F2-BCC7-892B10355126}" srcOrd="7" destOrd="0" presId="urn:microsoft.com/office/officeart/2005/8/layout/hProcess9"/>
    <dgm:cxn modelId="{0DBA4489-4D17-47A9-90B8-F2F110663A2C}" type="presParOf" srcId="{24F17E57-7872-4916-AAA7-D3F33E5FC36E}" destId="{0B17D842-08B5-49B7-B0C9-59AA91F15CF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7FB46-67DC-4E10-AF7E-4D0B0FAA53FF}"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IN"/>
        </a:p>
      </dgm:t>
    </dgm:pt>
    <dgm:pt modelId="{9E548308-8775-4F12-A1F1-D01C5C03B6AB}">
      <dgm:prSet phldrT="[Text]" custT="1"/>
      <dgm:spPr/>
      <dgm:t>
        <a:bodyPr anchor="b"/>
        <a:lstStyle/>
        <a:p>
          <a:r>
            <a:rPr lang="en-US" sz="900" b="1" dirty="0"/>
            <a:t>Step 1</a:t>
          </a:r>
          <a:endParaRPr lang="en-IN" sz="900" b="1" dirty="0"/>
        </a:p>
      </dgm:t>
    </dgm:pt>
    <dgm:pt modelId="{88BFC172-8699-4BC2-A371-9AC067F3C29F}" type="parTrans" cxnId="{FEF768E1-F795-470F-A52B-E1BD0E3BF2D6}">
      <dgm:prSet/>
      <dgm:spPr/>
      <dgm:t>
        <a:bodyPr/>
        <a:lstStyle/>
        <a:p>
          <a:endParaRPr lang="en-IN" sz="1200"/>
        </a:p>
      </dgm:t>
    </dgm:pt>
    <dgm:pt modelId="{12F399B5-4977-42F5-836B-87A63AAC6E82}" type="sibTrans" cxnId="{FEF768E1-F795-470F-A52B-E1BD0E3BF2D6}">
      <dgm:prSet/>
      <dgm:spPr/>
      <dgm:t>
        <a:bodyPr/>
        <a:lstStyle/>
        <a:p>
          <a:endParaRPr lang="en-IN" sz="1200"/>
        </a:p>
      </dgm:t>
    </dgm:pt>
    <dgm:pt modelId="{18B0FCC3-3A98-4844-B1B6-2212BAC6CFC0}">
      <dgm:prSet phldrT="[Text]" custT="1"/>
      <dgm:spPr/>
      <dgm:t>
        <a:bodyPr/>
        <a:lstStyle/>
        <a:p>
          <a:r>
            <a:rPr lang="en-US" sz="1200" dirty="0"/>
            <a:t>Removal and relocation of steam inlet header</a:t>
          </a:r>
          <a:endParaRPr lang="en-IN" sz="1200" dirty="0"/>
        </a:p>
      </dgm:t>
    </dgm:pt>
    <dgm:pt modelId="{1164F1F3-C79E-4D94-B56A-C61DDC3AF632}" type="parTrans" cxnId="{D768105C-D704-4411-830E-D880997D4327}">
      <dgm:prSet/>
      <dgm:spPr/>
      <dgm:t>
        <a:bodyPr/>
        <a:lstStyle/>
        <a:p>
          <a:endParaRPr lang="en-IN" sz="1200"/>
        </a:p>
      </dgm:t>
    </dgm:pt>
    <dgm:pt modelId="{E98E76A3-A1D0-483E-BED6-83F03B47FF96}" type="sibTrans" cxnId="{D768105C-D704-4411-830E-D880997D4327}">
      <dgm:prSet/>
      <dgm:spPr/>
      <dgm:t>
        <a:bodyPr/>
        <a:lstStyle/>
        <a:p>
          <a:endParaRPr lang="en-IN" sz="1200"/>
        </a:p>
      </dgm:t>
    </dgm:pt>
    <dgm:pt modelId="{DBCFF4B3-111E-4C2E-9633-510F1C5626C7}">
      <dgm:prSet phldrT="[Text]" custT="1"/>
      <dgm:spPr/>
      <dgm:t>
        <a:bodyPr anchor="b"/>
        <a:lstStyle/>
        <a:p>
          <a:r>
            <a:rPr lang="en-US" sz="900" b="1" dirty="0">
              <a:solidFill>
                <a:schemeClr val="tx1"/>
              </a:solidFill>
            </a:rPr>
            <a:t>Step 2</a:t>
          </a:r>
          <a:endParaRPr lang="en-IN" sz="900" b="1" dirty="0">
            <a:solidFill>
              <a:schemeClr val="tx1"/>
            </a:solidFill>
          </a:endParaRPr>
        </a:p>
      </dgm:t>
    </dgm:pt>
    <dgm:pt modelId="{91DF5DCD-C74C-4D28-BDA9-D3F615AF73CD}" type="parTrans" cxnId="{F5ED137A-589B-48B3-A7EA-9655785FD7F7}">
      <dgm:prSet/>
      <dgm:spPr/>
      <dgm:t>
        <a:bodyPr/>
        <a:lstStyle/>
        <a:p>
          <a:endParaRPr lang="en-IN" sz="1200"/>
        </a:p>
      </dgm:t>
    </dgm:pt>
    <dgm:pt modelId="{BDC5C952-D85D-478A-97C5-D79C765F33A8}" type="sibTrans" cxnId="{F5ED137A-589B-48B3-A7EA-9655785FD7F7}">
      <dgm:prSet/>
      <dgm:spPr/>
      <dgm:t>
        <a:bodyPr/>
        <a:lstStyle/>
        <a:p>
          <a:endParaRPr lang="en-IN" sz="1200"/>
        </a:p>
      </dgm:t>
    </dgm:pt>
    <dgm:pt modelId="{12A52ED6-5E3E-41E3-9E92-7FF0428ABB2D}">
      <dgm:prSet phldrT="[Text]" custT="1"/>
      <dgm:spPr/>
      <dgm:t>
        <a:bodyPr/>
        <a:lstStyle/>
        <a:p>
          <a:r>
            <a:rPr lang="en-US" sz="1200" dirty="0"/>
            <a:t>Erection of channel over the SCAPH frame for support of SCAPH coils</a:t>
          </a:r>
          <a:endParaRPr lang="en-IN" sz="1200" dirty="0"/>
        </a:p>
      </dgm:t>
    </dgm:pt>
    <dgm:pt modelId="{AED39A63-5DDD-4A22-8DC7-F2FEE5C3B8CC}" type="parTrans" cxnId="{EEAA9067-0889-4B15-AB80-80134E4891D7}">
      <dgm:prSet/>
      <dgm:spPr/>
      <dgm:t>
        <a:bodyPr/>
        <a:lstStyle/>
        <a:p>
          <a:endParaRPr lang="en-IN" sz="1200"/>
        </a:p>
      </dgm:t>
    </dgm:pt>
    <dgm:pt modelId="{77333437-7EAE-412A-9194-AA311C0EB8C4}" type="sibTrans" cxnId="{EEAA9067-0889-4B15-AB80-80134E4891D7}">
      <dgm:prSet/>
      <dgm:spPr/>
      <dgm:t>
        <a:bodyPr/>
        <a:lstStyle/>
        <a:p>
          <a:endParaRPr lang="en-IN" sz="1200"/>
        </a:p>
      </dgm:t>
    </dgm:pt>
    <dgm:pt modelId="{ABE36B72-86DB-47CA-A4ED-8404C70E5D37}">
      <dgm:prSet phldrT="[Text]" custT="1"/>
      <dgm:spPr/>
      <dgm:t>
        <a:bodyPr anchor="b"/>
        <a:lstStyle/>
        <a:p>
          <a:r>
            <a:rPr lang="en-US" sz="900" b="1" dirty="0"/>
            <a:t>Step 3</a:t>
          </a:r>
          <a:endParaRPr lang="en-IN" sz="900" b="1" dirty="0"/>
        </a:p>
      </dgm:t>
    </dgm:pt>
    <dgm:pt modelId="{4611E081-F1FC-448F-A71E-19066E83F4B6}" type="parTrans" cxnId="{DA12329A-1B47-4B1A-8074-69B24B6CB529}">
      <dgm:prSet/>
      <dgm:spPr/>
      <dgm:t>
        <a:bodyPr/>
        <a:lstStyle/>
        <a:p>
          <a:endParaRPr lang="en-IN" sz="1200"/>
        </a:p>
      </dgm:t>
    </dgm:pt>
    <dgm:pt modelId="{78070F75-2EA5-4A57-92E0-0CAC510729CB}" type="sibTrans" cxnId="{DA12329A-1B47-4B1A-8074-69B24B6CB529}">
      <dgm:prSet/>
      <dgm:spPr/>
      <dgm:t>
        <a:bodyPr/>
        <a:lstStyle/>
        <a:p>
          <a:endParaRPr lang="en-IN" sz="1200"/>
        </a:p>
      </dgm:t>
    </dgm:pt>
    <dgm:pt modelId="{4619F92F-6085-42D2-B644-AABBACF7D6C0}">
      <dgm:prSet phldrT="[Text]" custT="1"/>
      <dgm:spPr/>
      <dgm:t>
        <a:bodyPr/>
        <a:lstStyle/>
        <a:p>
          <a:r>
            <a:rPr lang="en-US" sz="1200" dirty="0"/>
            <a:t>Fabrication &amp; Modification of FD fan outlet duct (within SCAPH frame)</a:t>
          </a:r>
          <a:endParaRPr lang="en-IN" sz="1200" dirty="0"/>
        </a:p>
      </dgm:t>
    </dgm:pt>
    <dgm:pt modelId="{F3A3941F-932B-4DF1-8827-ED133801CD2D}" type="parTrans" cxnId="{5682EE54-3B58-4F71-A909-99596FC91F77}">
      <dgm:prSet/>
      <dgm:spPr/>
      <dgm:t>
        <a:bodyPr/>
        <a:lstStyle/>
        <a:p>
          <a:endParaRPr lang="en-IN" sz="1200"/>
        </a:p>
      </dgm:t>
    </dgm:pt>
    <dgm:pt modelId="{56364271-C312-49B0-BB26-5BE3C7165ADE}" type="sibTrans" cxnId="{5682EE54-3B58-4F71-A909-99596FC91F77}">
      <dgm:prSet/>
      <dgm:spPr/>
      <dgm:t>
        <a:bodyPr/>
        <a:lstStyle/>
        <a:p>
          <a:endParaRPr lang="en-IN" sz="1200"/>
        </a:p>
      </dgm:t>
    </dgm:pt>
    <dgm:pt modelId="{B430D50B-ED14-49A2-98B9-E356CF920840}">
      <dgm:prSet phldrT="[Text]" custT="1"/>
      <dgm:spPr/>
      <dgm:t>
        <a:bodyPr anchor="b"/>
        <a:lstStyle/>
        <a:p>
          <a:r>
            <a:rPr lang="en-US" sz="900" b="1" dirty="0">
              <a:solidFill>
                <a:schemeClr val="tx1"/>
              </a:solidFill>
            </a:rPr>
            <a:t>Step 4</a:t>
          </a:r>
          <a:endParaRPr lang="en-IN" sz="900" b="1" dirty="0">
            <a:solidFill>
              <a:schemeClr val="tx1"/>
            </a:solidFill>
          </a:endParaRPr>
        </a:p>
      </dgm:t>
    </dgm:pt>
    <dgm:pt modelId="{1387556A-CD31-488D-AD89-70CB9B734697}" type="parTrans" cxnId="{DF935C31-73CC-4455-A749-06A7172E9704}">
      <dgm:prSet/>
      <dgm:spPr/>
      <dgm:t>
        <a:bodyPr/>
        <a:lstStyle/>
        <a:p>
          <a:endParaRPr lang="en-IN" sz="1200"/>
        </a:p>
      </dgm:t>
    </dgm:pt>
    <dgm:pt modelId="{B53AE964-5632-4DCD-B67A-68A81970DE00}" type="sibTrans" cxnId="{DF935C31-73CC-4455-A749-06A7172E9704}">
      <dgm:prSet/>
      <dgm:spPr/>
      <dgm:t>
        <a:bodyPr/>
        <a:lstStyle/>
        <a:p>
          <a:endParaRPr lang="en-IN" sz="1200"/>
        </a:p>
      </dgm:t>
    </dgm:pt>
    <dgm:pt modelId="{5780CE17-5E51-43AE-931F-650FB16456DF}">
      <dgm:prSet phldrT="[Text]" custT="1"/>
      <dgm:spPr/>
      <dgm:t>
        <a:bodyPr/>
        <a:lstStyle/>
        <a:p>
          <a:r>
            <a:rPr lang="en-US" sz="1200" dirty="0"/>
            <a:t>Pipe support provided from top to bottom frame of SCAPH instead of Box support.</a:t>
          </a:r>
          <a:endParaRPr lang="en-IN" sz="1200" dirty="0"/>
        </a:p>
      </dgm:t>
    </dgm:pt>
    <dgm:pt modelId="{468D01EF-B87F-4A5E-B79B-EDAF2FC9351D}" type="parTrans" cxnId="{C317DAC8-726B-42F7-8D40-9DA70AF9E1B5}">
      <dgm:prSet/>
      <dgm:spPr/>
      <dgm:t>
        <a:bodyPr/>
        <a:lstStyle/>
        <a:p>
          <a:endParaRPr lang="en-IN" sz="1200"/>
        </a:p>
      </dgm:t>
    </dgm:pt>
    <dgm:pt modelId="{1011C675-9E47-496E-9B37-6A92C96647DF}" type="sibTrans" cxnId="{C317DAC8-726B-42F7-8D40-9DA70AF9E1B5}">
      <dgm:prSet/>
      <dgm:spPr/>
      <dgm:t>
        <a:bodyPr/>
        <a:lstStyle/>
        <a:p>
          <a:endParaRPr lang="en-IN" sz="1200"/>
        </a:p>
      </dgm:t>
    </dgm:pt>
    <dgm:pt modelId="{BD527688-31B1-448B-86D1-7E43D94B13B7}">
      <dgm:prSet phldrT="[Text]" custT="1"/>
      <dgm:spPr/>
      <dgm:t>
        <a:bodyPr anchor="b"/>
        <a:lstStyle/>
        <a:p>
          <a:r>
            <a:rPr lang="en-US" sz="900" b="1" dirty="0">
              <a:solidFill>
                <a:schemeClr val="tx1"/>
              </a:solidFill>
            </a:rPr>
            <a:t>Step 5</a:t>
          </a:r>
          <a:endParaRPr lang="en-IN" sz="900" b="1" dirty="0">
            <a:solidFill>
              <a:schemeClr val="tx1"/>
            </a:solidFill>
          </a:endParaRPr>
        </a:p>
      </dgm:t>
    </dgm:pt>
    <dgm:pt modelId="{DAEA0AF0-37DC-457C-993B-9FCD50082673}" type="parTrans" cxnId="{0DE89FDE-1951-4B16-9FBE-3B1FEA42AD4C}">
      <dgm:prSet/>
      <dgm:spPr/>
      <dgm:t>
        <a:bodyPr/>
        <a:lstStyle/>
        <a:p>
          <a:endParaRPr lang="en-IN" sz="1200"/>
        </a:p>
      </dgm:t>
    </dgm:pt>
    <dgm:pt modelId="{85148C02-54BC-4AE9-A6FE-ECC1AD0298A7}" type="sibTrans" cxnId="{0DE89FDE-1951-4B16-9FBE-3B1FEA42AD4C}">
      <dgm:prSet/>
      <dgm:spPr/>
      <dgm:t>
        <a:bodyPr/>
        <a:lstStyle/>
        <a:p>
          <a:endParaRPr lang="en-IN" sz="1200"/>
        </a:p>
      </dgm:t>
    </dgm:pt>
    <dgm:pt modelId="{22FC2A42-36C1-45E0-BE3D-6316E3953DD6}">
      <dgm:prSet phldrT="[Text]" custT="1"/>
      <dgm:spPr/>
      <dgm:t>
        <a:bodyPr/>
        <a:lstStyle/>
        <a:p>
          <a:r>
            <a:rPr lang="en-US" sz="1200" dirty="0"/>
            <a:t>Arrangement of stuffing box for air side sealing at both end for steam inlet and outlet line in each bank of coil.</a:t>
          </a:r>
          <a:endParaRPr lang="en-IN" sz="1200" dirty="0"/>
        </a:p>
      </dgm:t>
    </dgm:pt>
    <dgm:pt modelId="{DD59F15F-C400-46B7-B84C-2F99A5488AB7}" type="parTrans" cxnId="{101AEFB2-8EC4-4CB2-8BA1-2D165490F7AA}">
      <dgm:prSet/>
      <dgm:spPr/>
      <dgm:t>
        <a:bodyPr/>
        <a:lstStyle/>
        <a:p>
          <a:endParaRPr lang="en-IN" sz="1200"/>
        </a:p>
      </dgm:t>
    </dgm:pt>
    <dgm:pt modelId="{52C87E31-2B66-44C7-80D8-65B94EC9EF94}" type="sibTrans" cxnId="{101AEFB2-8EC4-4CB2-8BA1-2D165490F7AA}">
      <dgm:prSet/>
      <dgm:spPr/>
      <dgm:t>
        <a:bodyPr/>
        <a:lstStyle/>
        <a:p>
          <a:endParaRPr lang="en-IN" sz="1200"/>
        </a:p>
      </dgm:t>
    </dgm:pt>
    <dgm:pt modelId="{621F45D7-DF99-40E0-B183-CF48E9A1E86A}">
      <dgm:prSet phldrT="[Text]" custT="1"/>
      <dgm:spPr/>
      <dgm:t>
        <a:bodyPr anchor="b"/>
        <a:lstStyle/>
        <a:p>
          <a:r>
            <a:rPr lang="en-US" sz="900" b="1" dirty="0"/>
            <a:t>Step 6</a:t>
          </a:r>
          <a:endParaRPr lang="en-IN" sz="900" b="1" dirty="0"/>
        </a:p>
      </dgm:t>
    </dgm:pt>
    <dgm:pt modelId="{49406CCA-3BC0-4203-B5CE-0AB48A8B0A7F}" type="parTrans" cxnId="{8DCF4C50-A296-4470-8FF0-18AF16B23247}">
      <dgm:prSet/>
      <dgm:spPr/>
      <dgm:t>
        <a:bodyPr/>
        <a:lstStyle/>
        <a:p>
          <a:endParaRPr lang="en-IN" sz="1200"/>
        </a:p>
      </dgm:t>
    </dgm:pt>
    <dgm:pt modelId="{0DCAD669-338D-48CF-8907-932E2240E146}" type="sibTrans" cxnId="{8DCF4C50-A296-4470-8FF0-18AF16B23247}">
      <dgm:prSet/>
      <dgm:spPr/>
      <dgm:t>
        <a:bodyPr/>
        <a:lstStyle/>
        <a:p>
          <a:endParaRPr lang="en-IN" sz="1200"/>
        </a:p>
      </dgm:t>
    </dgm:pt>
    <dgm:pt modelId="{4C4370CB-9F78-47E0-A4EF-56BE80644588}">
      <dgm:prSet phldrT="[Text]" custT="1"/>
      <dgm:spPr/>
      <dgm:t>
        <a:bodyPr/>
        <a:lstStyle/>
        <a:p>
          <a:r>
            <a:rPr lang="en-US" sz="1200" dirty="0"/>
            <a:t>Extension &amp; modification of steam inlet line length</a:t>
          </a:r>
          <a:endParaRPr lang="en-IN" sz="1200" dirty="0"/>
        </a:p>
      </dgm:t>
    </dgm:pt>
    <dgm:pt modelId="{7BD49E8F-A1CD-4F9E-98C3-465FBAC1BDFB}" type="parTrans" cxnId="{57C410D0-4E74-4E2A-A75E-6D3D12C29D75}">
      <dgm:prSet/>
      <dgm:spPr/>
      <dgm:t>
        <a:bodyPr/>
        <a:lstStyle/>
        <a:p>
          <a:endParaRPr lang="en-IN" sz="1200"/>
        </a:p>
      </dgm:t>
    </dgm:pt>
    <dgm:pt modelId="{2FBF8523-67AD-4841-A718-5436F543AEA5}" type="sibTrans" cxnId="{57C410D0-4E74-4E2A-A75E-6D3D12C29D75}">
      <dgm:prSet/>
      <dgm:spPr/>
      <dgm:t>
        <a:bodyPr/>
        <a:lstStyle/>
        <a:p>
          <a:endParaRPr lang="en-IN" sz="1200"/>
        </a:p>
      </dgm:t>
    </dgm:pt>
    <dgm:pt modelId="{C487E65F-185D-47D6-8B73-D8493A0B4286}">
      <dgm:prSet phldrT="[Text]" custT="1"/>
      <dgm:spPr/>
      <dgm:t>
        <a:bodyPr anchor="b"/>
        <a:lstStyle/>
        <a:p>
          <a:r>
            <a:rPr lang="en-US" sz="900" b="1" dirty="0">
              <a:solidFill>
                <a:schemeClr val="tx1"/>
              </a:solidFill>
            </a:rPr>
            <a:t>Step</a:t>
          </a:r>
          <a:r>
            <a:rPr lang="en-US" sz="900" b="1" dirty="0"/>
            <a:t> </a:t>
          </a:r>
          <a:r>
            <a:rPr lang="en-US" sz="900" b="1" dirty="0">
              <a:solidFill>
                <a:schemeClr val="tx1"/>
              </a:solidFill>
            </a:rPr>
            <a:t>7</a:t>
          </a:r>
          <a:endParaRPr lang="en-IN" sz="900" b="1" dirty="0">
            <a:solidFill>
              <a:schemeClr val="tx1"/>
            </a:solidFill>
          </a:endParaRPr>
        </a:p>
      </dgm:t>
    </dgm:pt>
    <dgm:pt modelId="{8416153F-9352-4F3C-9A4B-1CC0000AC12F}" type="parTrans" cxnId="{91306C7D-9F3B-4253-BB49-42A04D0A5F5A}">
      <dgm:prSet/>
      <dgm:spPr/>
      <dgm:t>
        <a:bodyPr/>
        <a:lstStyle/>
        <a:p>
          <a:endParaRPr lang="en-IN" sz="1200"/>
        </a:p>
      </dgm:t>
    </dgm:pt>
    <dgm:pt modelId="{FFD5283F-DB6B-45A7-9550-5C23D49811AA}" type="sibTrans" cxnId="{91306C7D-9F3B-4253-BB49-42A04D0A5F5A}">
      <dgm:prSet/>
      <dgm:spPr/>
      <dgm:t>
        <a:bodyPr/>
        <a:lstStyle/>
        <a:p>
          <a:endParaRPr lang="en-IN" sz="1200"/>
        </a:p>
      </dgm:t>
    </dgm:pt>
    <dgm:pt modelId="{343221F5-B478-4AD8-A958-5FDF20456CCA}">
      <dgm:prSet phldrT="[Text]" custT="1"/>
      <dgm:spPr/>
      <dgm:t>
        <a:bodyPr/>
        <a:lstStyle/>
        <a:p>
          <a:r>
            <a:rPr lang="en-US" sz="1200" dirty="0"/>
            <a:t>SCAPH coil bank loading, rotating &amp; Alignment arrangement</a:t>
          </a:r>
          <a:endParaRPr lang="en-IN" sz="1200" dirty="0"/>
        </a:p>
      </dgm:t>
    </dgm:pt>
    <dgm:pt modelId="{02FCE860-D6B7-45E7-8B1F-76EB581D0D91}" type="parTrans" cxnId="{1589B53A-324C-421C-80F9-7ABF418F91B3}">
      <dgm:prSet/>
      <dgm:spPr/>
      <dgm:t>
        <a:bodyPr/>
        <a:lstStyle/>
        <a:p>
          <a:endParaRPr lang="en-IN" sz="1200"/>
        </a:p>
      </dgm:t>
    </dgm:pt>
    <dgm:pt modelId="{E7FD6981-5FB3-433A-AE85-DAEAAC76048B}" type="sibTrans" cxnId="{1589B53A-324C-421C-80F9-7ABF418F91B3}">
      <dgm:prSet/>
      <dgm:spPr/>
      <dgm:t>
        <a:bodyPr/>
        <a:lstStyle/>
        <a:p>
          <a:endParaRPr lang="en-IN" sz="1200"/>
        </a:p>
      </dgm:t>
    </dgm:pt>
    <dgm:pt modelId="{F22C75C8-6525-443F-BB45-1C621440FF4E}">
      <dgm:prSet phldrT="[Text]" custT="1"/>
      <dgm:spPr/>
      <dgm:t>
        <a:bodyPr anchor="b"/>
        <a:lstStyle/>
        <a:p>
          <a:r>
            <a:rPr lang="en-US" sz="900" b="1" dirty="0"/>
            <a:t>Step 8</a:t>
          </a:r>
          <a:endParaRPr lang="en-IN" sz="900" b="1" dirty="0"/>
        </a:p>
      </dgm:t>
    </dgm:pt>
    <dgm:pt modelId="{127760F8-D540-4B50-A43D-044871EB8488}" type="parTrans" cxnId="{2461364A-2BD2-4DF3-B2CB-7DF7264B678B}">
      <dgm:prSet/>
      <dgm:spPr/>
      <dgm:t>
        <a:bodyPr/>
        <a:lstStyle/>
        <a:p>
          <a:endParaRPr lang="en-IN" sz="1200"/>
        </a:p>
      </dgm:t>
    </dgm:pt>
    <dgm:pt modelId="{2F1D9E98-69D7-4287-BFA4-A4D497FF657B}" type="sibTrans" cxnId="{2461364A-2BD2-4DF3-B2CB-7DF7264B678B}">
      <dgm:prSet/>
      <dgm:spPr/>
      <dgm:t>
        <a:bodyPr/>
        <a:lstStyle/>
        <a:p>
          <a:endParaRPr lang="en-IN" sz="1200"/>
        </a:p>
      </dgm:t>
    </dgm:pt>
    <dgm:pt modelId="{1234524A-2588-4521-A386-1C9B0E1ADD23}">
      <dgm:prSet phldrT="[Text]" custT="1"/>
      <dgm:spPr/>
      <dgm:t>
        <a:bodyPr/>
        <a:lstStyle/>
        <a:p>
          <a:r>
            <a:rPr lang="en-US" sz="1200" dirty="0"/>
            <a:t>Handle provision and Locking arrangement of SCAPH coil bank.</a:t>
          </a:r>
          <a:endParaRPr lang="en-IN" sz="1200" dirty="0"/>
        </a:p>
      </dgm:t>
    </dgm:pt>
    <dgm:pt modelId="{58FE64E0-49D5-4E73-B45F-5C7D8C9C10A2}" type="parTrans" cxnId="{D7538657-CB02-4E0B-A06A-A3338D7381DB}">
      <dgm:prSet/>
      <dgm:spPr/>
      <dgm:t>
        <a:bodyPr/>
        <a:lstStyle/>
        <a:p>
          <a:endParaRPr lang="en-IN" sz="1200"/>
        </a:p>
      </dgm:t>
    </dgm:pt>
    <dgm:pt modelId="{569CA009-073A-44D7-843D-33DD071EDE7B}" type="sibTrans" cxnId="{D7538657-CB02-4E0B-A06A-A3338D7381DB}">
      <dgm:prSet/>
      <dgm:spPr/>
      <dgm:t>
        <a:bodyPr/>
        <a:lstStyle/>
        <a:p>
          <a:endParaRPr lang="en-IN" sz="1200"/>
        </a:p>
      </dgm:t>
    </dgm:pt>
    <dgm:pt modelId="{40155AE9-8A15-4BF4-AB3C-DBA8263D1069}" type="pres">
      <dgm:prSet presAssocID="{A347FB46-67DC-4E10-AF7E-4D0B0FAA53FF}" presName="linearFlow" presStyleCnt="0">
        <dgm:presLayoutVars>
          <dgm:dir/>
          <dgm:animLvl val="lvl"/>
          <dgm:resizeHandles val="exact"/>
        </dgm:presLayoutVars>
      </dgm:prSet>
      <dgm:spPr/>
    </dgm:pt>
    <dgm:pt modelId="{5A2C00F1-5F42-48E1-B863-A4F4D4198074}" type="pres">
      <dgm:prSet presAssocID="{9E548308-8775-4F12-A1F1-D01C5C03B6AB}" presName="composite" presStyleCnt="0"/>
      <dgm:spPr/>
    </dgm:pt>
    <dgm:pt modelId="{9FA925D6-BF73-482A-89DC-980D3B83D96B}" type="pres">
      <dgm:prSet presAssocID="{9E548308-8775-4F12-A1F1-D01C5C03B6AB}" presName="parentText" presStyleLbl="alignNode1" presStyleIdx="0" presStyleCnt="8">
        <dgm:presLayoutVars>
          <dgm:chMax val="1"/>
          <dgm:bulletEnabled val="1"/>
        </dgm:presLayoutVars>
      </dgm:prSet>
      <dgm:spPr/>
    </dgm:pt>
    <dgm:pt modelId="{103AE224-AEA6-42B0-8555-F5BF00786E38}" type="pres">
      <dgm:prSet presAssocID="{9E548308-8775-4F12-A1F1-D01C5C03B6AB}" presName="descendantText" presStyleLbl="alignAcc1" presStyleIdx="0" presStyleCnt="8">
        <dgm:presLayoutVars>
          <dgm:bulletEnabled val="1"/>
        </dgm:presLayoutVars>
      </dgm:prSet>
      <dgm:spPr/>
    </dgm:pt>
    <dgm:pt modelId="{FDDB56A3-ED56-43E3-936A-26EA04548DF2}" type="pres">
      <dgm:prSet presAssocID="{12F399B5-4977-42F5-836B-87A63AAC6E82}" presName="sp" presStyleCnt="0"/>
      <dgm:spPr/>
    </dgm:pt>
    <dgm:pt modelId="{6F7128B2-D80D-4E76-AC2F-6C7A86396D88}" type="pres">
      <dgm:prSet presAssocID="{DBCFF4B3-111E-4C2E-9633-510F1C5626C7}" presName="composite" presStyleCnt="0"/>
      <dgm:spPr/>
    </dgm:pt>
    <dgm:pt modelId="{58358F1B-894E-49D9-8C7E-70AC226951BB}" type="pres">
      <dgm:prSet presAssocID="{DBCFF4B3-111E-4C2E-9633-510F1C5626C7}" presName="parentText" presStyleLbl="alignNode1" presStyleIdx="1" presStyleCnt="8">
        <dgm:presLayoutVars>
          <dgm:chMax val="1"/>
          <dgm:bulletEnabled val="1"/>
        </dgm:presLayoutVars>
      </dgm:prSet>
      <dgm:spPr/>
    </dgm:pt>
    <dgm:pt modelId="{8253E088-6D31-45F9-9647-76A4F6795C72}" type="pres">
      <dgm:prSet presAssocID="{DBCFF4B3-111E-4C2E-9633-510F1C5626C7}" presName="descendantText" presStyleLbl="alignAcc1" presStyleIdx="1" presStyleCnt="8">
        <dgm:presLayoutVars>
          <dgm:bulletEnabled val="1"/>
        </dgm:presLayoutVars>
      </dgm:prSet>
      <dgm:spPr/>
    </dgm:pt>
    <dgm:pt modelId="{3ED4971A-6FBD-4286-934D-B01AAAF4C045}" type="pres">
      <dgm:prSet presAssocID="{BDC5C952-D85D-478A-97C5-D79C765F33A8}" presName="sp" presStyleCnt="0"/>
      <dgm:spPr/>
    </dgm:pt>
    <dgm:pt modelId="{3D6996D2-5062-42A9-BF74-C87146095B46}" type="pres">
      <dgm:prSet presAssocID="{ABE36B72-86DB-47CA-A4ED-8404C70E5D37}" presName="composite" presStyleCnt="0"/>
      <dgm:spPr/>
    </dgm:pt>
    <dgm:pt modelId="{5C8201D3-795C-43C1-964C-677B12DE0E4E}" type="pres">
      <dgm:prSet presAssocID="{ABE36B72-86DB-47CA-A4ED-8404C70E5D37}" presName="parentText" presStyleLbl="alignNode1" presStyleIdx="2" presStyleCnt="8">
        <dgm:presLayoutVars>
          <dgm:chMax val="1"/>
          <dgm:bulletEnabled val="1"/>
        </dgm:presLayoutVars>
      </dgm:prSet>
      <dgm:spPr/>
    </dgm:pt>
    <dgm:pt modelId="{507356D6-4BFB-4A3D-B9F4-F5DACD8C4F92}" type="pres">
      <dgm:prSet presAssocID="{ABE36B72-86DB-47CA-A4ED-8404C70E5D37}" presName="descendantText" presStyleLbl="alignAcc1" presStyleIdx="2" presStyleCnt="8">
        <dgm:presLayoutVars>
          <dgm:bulletEnabled val="1"/>
        </dgm:presLayoutVars>
      </dgm:prSet>
      <dgm:spPr/>
    </dgm:pt>
    <dgm:pt modelId="{E413EA22-0761-4CB6-9C69-68743012067D}" type="pres">
      <dgm:prSet presAssocID="{78070F75-2EA5-4A57-92E0-0CAC510729CB}" presName="sp" presStyleCnt="0"/>
      <dgm:spPr/>
    </dgm:pt>
    <dgm:pt modelId="{B26A4FFF-7A78-4BB8-9F8B-D1FF78C2FC56}" type="pres">
      <dgm:prSet presAssocID="{B430D50B-ED14-49A2-98B9-E356CF920840}" presName="composite" presStyleCnt="0"/>
      <dgm:spPr/>
    </dgm:pt>
    <dgm:pt modelId="{C0E59DB5-63EE-4586-8ED3-A456AEDD8A16}" type="pres">
      <dgm:prSet presAssocID="{B430D50B-ED14-49A2-98B9-E356CF920840}" presName="parentText" presStyleLbl="alignNode1" presStyleIdx="3" presStyleCnt="8">
        <dgm:presLayoutVars>
          <dgm:chMax val="1"/>
          <dgm:bulletEnabled val="1"/>
        </dgm:presLayoutVars>
      </dgm:prSet>
      <dgm:spPr/>
    </dgm:pt>
    <dgm:pt modelId="{0808D33E-5A19-4F5F-8A1F-88EB32A7925E}" type="pres">
      <dgm:prSet presAssocID="{B430D50B-ED14-49A2-98B9-E356CF920840}" presName="descendantText" presStyleLbl="alignAcc1" presStyleIdx="3" presStyleCnt="8">
        <dgm:presLayoutVars>
          <dgm:bulletEnabled val="1"/>
        </dgm:presLayoutVars>
      </dgm:prSet>
      <dgm:spPr/>
    </dgm:pt>
    <dgm:pt modelId="{A36BB26D-B7E7-4327-A896-3BCCAD91FFBD}" type="pres">
      <dgm:prSet presAssocID="{B53AE964-5632-4DCD-B67A-68A81970DE00}" presName="sp" presStyleCnt="0"/>
      <dgm:spPr/>
    </dgm:pt>
    <dgm:pt modelId="{0D24357A-7988-4387-90D8-F1B8335A3715}" type="pres">
      <dgm:prSet presAssocID="{BD527688-31B1-448B-86D1-7E43D94B13B7}" presName="composite" presStyleCnt="0"/>
      <dgm:spPr/>
    </dgm:pt>
    <dgm:pt modelId="{F1B70361-D18F-48CA-9F92-02FCA166E2FB}" type="pres">
      <dgm:prSet presAssocID="{BD527688-31B1-448B-86D1-7E43D94B13B7}" presName="parentText" presStyleLbl="alignNode1" presStyleIdx="4" presStyleCnt="8">
        <dgm:presLayoutVars>
          <dgm:chMax val="1"/>
          <dgm:bulletEnabled val="1"/>
        </dgm:presLayoutVars>
      </dgm:prSet>
      <dgm:spPr/>
    </dgm:pt>
    <dgm:pt modelId="{13FBFCEC-C33C-4601-89CF-3BEA446DE79B}" type="pres">
      <dgm:prSet presAssocID="{BD527688-31B1-448B-86D1-7E43D94B13B7}" presName="descendantText" presStyleLbl="alignAcc1" presStyleIdx="4" presStyleCnt="8">
        <dgm:presLayoutVars>
          <dgm:bulletEnabled val="1"/>
        </dgm:presLayoutVars>
      </dgm:prSet>
      <dgm:spPr/>
    </dgm:pt>
    <dgm:pt modelId="{809C9F54-4AEA-49EC-9D94-F22AC268EF8F}" type="pres">
      <dgm:prSet presAssocID="{85148C02-54BC-4AE9-A6FE-ECC1AD0298A7}" presName="sp" presStyleCnt="0"/>
      <dgm:spPr/>
    </dgm:pt>
    <dgm:pt modelId="{15B33345-6B4F-4E78-A01F-98D37ABE8DD6}" type="pres">
      <dgm:prSet presAssocID="{621F45D7-DF99-40E0-B183-CF48E9A1E86A}" presName="composite" presStyleCnt="0"/>
      <dgm:spPr/>
    </dgm:pt>
    <dgm:pt modelId="{C2BDF044-58D9-4189-90F4-8F7F45D94351}" type="pres">
      <dgm:prSet presAssocID="{621F45D7-DF99-40E0-B183-CF48E9A1E86A}" presName="parentText" presStyleLbl="alignNode1" presStyleIdx="5" presStyleCnt="8">
        <dgm:presLayoutVars>
          <dgm:chMax val="1"/>
          <dgm:bulletEnabled val="1"/>
        </dgm:presLayoutVars>
      </dgm:prSet>
      <dgm:spPr/>
    </dgm:pt>
    <dgm:pt modelId="{E07DC558-2D24-48AA-9528-3BDC9DAD5C2E}" type="pres">
      <dgm:prSet presAssocID="{621F45D7-DF99-40E0-B183-CF48E9A1E86A}" presName="descendantText" presStyleLbl="alignAcc1" presStyleIdx="5" presStyleCnt="8">
        <dgm:presLayoutVars>
          <dgm:bulletEnabled val="1"/>
        </dgm:presLayoutVars>
      </dgm:prSet>
      <dgm:spPr/>
    </dgm:pt>
    <dgm:pt modelId="{4103478E-8C02-4EED-84E4-C04DAD807AD6}" type="pres">
      <dgm:prSet presAssocID="{0DCAD669-338D-48CF-8907-932E2240E146}" presName="sp" presStyleCnt="0"/>
      <dgm:spPr/>
    </dgm:pt>
    <dgm:pt modelId="{C976EFC1-3B8C-4425-9240-7CC431429573}" type="pres">
      <dgm:prSet presAssocID="{C487E65F-185D-47D6-8B73-D8493A0B4286}" presName="composite" presStyleCnt="0"/>
      <dgm:spPr/>
    </dgm:pt>
    <dgm:pt modelId="{CEC89D3F-DC75-44B3-842F-EA71F6749402}" type="pres">
      <dgm:prSet presAssocID="{C487E65F-185D-47D6-8B73-D8493A0B4286}" presName="parentText" presStyleLbl="alignNode1" presStyleIdx="6" presStyleCnt="8">
        <dgm:presLayoutVars>
          <dgm:chMax val="1"/>
          <dgm:bulletEnabled val="1"/>
        </dgm:presLayoutVars>
      </dgm:prSet>
      <dgm:spPr/>
    </dgm:pt>
    <dgm:pt modelId="{2EDF9578-3D7D-4443-9189-E31E01CA569B}" type="pres">
      <dgm:prSet presAssocID="{C487E65F-185D-47D6-8B73-D8493A0B4286}" presName="descendantText" presStyleLbl="alignAcc1" presStyleIdx="6" presStyleCnt="8">
        <dgm:presLayoutVars>
          <dgm:bulletEnabled val="1"/>
        </dgm:presLayoutVars>
      </dgm:prSet>
      <dgm:spPr/>
    </dgm:pt>
    <dgm:pt modelId="{390982E2-1BDA-4B2F-9365-6D1209AF7546}" type="pres">
      <dgm:prSet presAssocID="{FFD5283F-DB6B-45A7-9550-5C23D49811AA}" presName="sp" presStyleCnt="0"/>
      <dgm:spPr/>
    </dgm:pt>
    <dgm:pt modelId="{245EE587-4B45-4529-A080-2CA7B961D731}" type="pres">
      <dgm:prSet presAssocID="{F22C75C8-6525-443F-BB45-1C621440FF4E}" presName="composite" presStyleCnt="0"/>
      <dgm:spPr/>
    </dgm:pt>
    <dgm:pt modelId="{799B12DF-E4A5-42A9-9961-925363D4F127}" type="pres">
      <dgm:prSet presAssocID="{F22C75C8-6525-443F-BB45-1C621440FF4E}" presName="parentText" presStyleLbl="alignNode1" presStyleIdx="7" presStyleCnt="8">
        <dgm:presLayoutVars>
          <dgm:chMax val="1"/>
          <dgm:bulletEnabled val="1"/>
        </dgm:presLayoutVars>
      </dgm:prSet>
      <dgm:spPr/>
    </dgm:pt>
    <dgm:pt modelId="{681146B2-E6A6-4D9E-AA8C-BDC5010C70E1}" type="pres">
      <dgm:prSet presAssocID="{F22C75C8-6525-443F-BB45-1C621440FF4E}" presName="descendantText" presStyleLbl="alignAcc1" presStyleIdx="7" presStyleCnt="8">
        <dgm:presLayoutVars>
          <dgm:bulletEnabled val="1"/>
        </dgm:presLayoutVars>
      </dgm:prSet>
      <dgm:spPr/>
    </dgm:pt>
  </dgm:ptLst>
  <dgm:cxnLst>
    <dgm:cxn modelId="{FB7E1C1C-A9C5-4C7E-B04F-F1F4C13E66A9}" type="presOf" srcId="{BD527688-31B1-448B-86D1-7E43D94B13B7}" destId="{F1B70361-D18F-48CA-9F92-02FCA166E2FB}" srcOrd="0" destOrd="0" presId="urn:microsoft.com/office/officeart/2005/8/layout/chevron2"/>
    <dgm:cxn modelId="{BE18AC21-66F6-41B1-BE0F-304B6576AD0F}" type="presOf" srcId="{4C4370CB-9F78-47E0-A4EF-56BE80644588}" destId="{E07DC558-2D24-48AA-9528-3BDC9DAD5C2E}" srcOrd="0" destOrd="0" presId="urn:microsoft.com/office/officeart/2005/8/layout/chevron2"/>
    <dgm:cxn modelId="{6C9FE522-28A1-4768-B3BA-A4C30D4D78AB}" type="presOf" srcId="{12A52ED6-5E3E-41E3-9E92-7FF0428ABB2D}" destId="{8253E088-6D31-45F9-9647-76A4F6795C72}" srcOrd="0" destOrd="0" presId="urn:microsoft.com/office/officeart/2005/8/layout/chevron2"/>
    <dgm:cxn modelId="{DF935C31-73CC-4455-A749-06A7172E9704}" srcId="{A347FB46-67DC-4E10-AF7E-4D0B0FAA53FF}" destId="{B430D50B-ED14-49A2-98B9-E356CF920840}" srcOrd="3" destOrd="0" parTransId="{1387556A-CD31-488D-AD89-70CB9B734697}" sibTransId="{B53AE964-5632-4DCD-B67A-68A81970DE00}"/>
    <dgm:cxn modelId="{1589B53A-324C-421C-80F9-7ABF418F91B3}" srcId="{C487E65F-185D-47D6-8B73-D8493A0B4286}" destId="{343221F5-B478-4AD8-A958-5FDF20456CCA}" srcOrd="0" destOrd="0" parTransId="{02FCE860-D6B7-45E7-8B1F-76EB581D0D91}" sibTransId="{E7FD6981-5FB3-433A-AE85-DAEAAC76048B}"/>
    <dgm:cxn modelId="{D768105C-D704-4411-830E-D880997D4327}" srcId="{9E548308-8775-4F12-A1F1-D01C5C03B6AB}" destId="{18B0FCC3-3A98-4844-B1B6-2212BAC6CFC0}" srcOrd="0" destOrd="0" parTransId="{1164F1F3-C79E-4D94-B56A-C61DDC3AF632}" sibTransId="{E98E76A3-A1D0-483E-BED6-83F03B47FF96}"/>
    <dgm:cxn modelId="{B71BD462-C9DF-4FBD-951E-8C1B502432DD}" type="presOf" srcId="{1234524A-2588-4521-A386-1C9B0E1ADD23}" destId="{681146B2-E6A6-4D9E-AA8C-BDC5010C70E1}" srcOrd="0" destOrd="0" presId="urn:microsoft.com/office/officeart/2005/8/layout/chevron2"/>
    <dgm:cxn modelId="{EEAA9067-0889-4B15-AB80-80134E4891D7}" srcId="{DBCFF4B3-111E-4C2E-9633-510F1C5626C7}" destId="{12A52ED6-5E3E-41E3-9E92-7FF0428ABB2D}" srcOrd="0" destOrd="0" parTransId="{AED39A63-5DDD-4A22-8DC7-F2FEE5C3B8CC}" sibTransId="{77333437-7EAE-412A-9194-AA311C0EB8C4}"/>
    <dgm:cxn modelId="{2461364A-2BD2-4DF3-B2CB-7DF7264B678B}" srcId="{A347FB46-67DC-4E10-AF7E-4D0B0FAA53FF}" destId="{F22C75C8-6525-443F-BB45-1C621440FF4E}" srcOrd="7" destOrd="0" parTransId="{127760F8-D540-4B50-A43D-044871EB8488}" sibTransId="{2F1D9E98-69D7-4287-BFA4-A4D497FF657B}"/>
    <dgm:cxn modelId="{8DCF4C50-A296-4470-8FF0-18AF16B23247}" srcId="{A347FB46-67DC-4E10-AF7E-4D0B0FAA53FF}" destId="{621F45D7-DF99-40E0-B183-CF48E9A1E86A}" srcOrd="5" destOrd="0" parTransId="{49406CCA-3BC0-4203-B5CE-0AB48A8B0A7F}" sibTransId="{0DCAD669-338D-48CF-8907-932E2240E146}"/>
    <dgm:cxn modelId="{965E9170-1ED2-4DC7-B439-53D30BC2188C}" type="presOf" srcId="{B430D50B-ED14-49A2-98B9-E356CF920840}" destId="{C0E59DB5-63EE-4586-8ED3-A456AEDD8A16}" srcOrd="0" destOrd="0" presId="urn:microsoft.com/office/officeart/2005/8/layout/chevron2"/>
    <dgm:cxn modelId="{DBC0AF74-F01F-43FB-A675-CB87A098EC23}" type="presOf" srcId="{DBCFF4B3-111E-4C2E-9633-510F1C5626C7}" destId="{58358F1B-894E-49D9-8C7E-70AC226951BB}" srcOrd="0" destOrd="0" presId="urn:microsoft.com/office/officeart/2005/8/layout/chevron2"/>
    <dgm:cxn modelId="{5682EE54-3B58-4F71-A909-99596FC91F77}" srcId="{ABE36B72-86DB-47CA-A4ED-8404C70E5D37}" destId="{4619F92F-6085-42D2-B644-AABBACF7D6C0}" srcOrd="0" destOrd="0" parTransId="{F3A3941F-932B-4DF1-8827-ED133801CD2D}" sibTransId="{56364271-C312-49B0-BB26-5BE3C7165ADE}"/>
    <dgm:cxn modelId="{D7538657-CB02-4E0B-A06A-A3338D7381DB}" srcId="{F22C75C8-6525-443F-BB45-1C621440FF4E}" destId="{1234524A-2588-4521-A386-1C9B0E1ADD23}" srcOrd="0" destOrd="0" parTransId="{58FE64E0-49D5-4E73-B45F-5C7D8C9C10A2}" sibTransId="{569CA009-073A-44D7-843D-33DD071EDE7B}"/>
    <dgm:cxn modelId="{F6C30379-9FFD-4234-87A7-45D7D99BCEA3}" type="presOf" srcId="{343221F5-B478-4AD8-A958-5FDF20456CCA}" destId="{2EDF9578-3D7D-4443-9189-E31E01CA569B}" srcOrd="0" destOrd="0" presId="urn:microsoft.com/office/officeart/2005/8/layout/chevron2"/>
    <dgm:cxn modelId="{58288E79-9593-48DF-BEDF-8FAD324F0917}" type="presOf" srcId="{4619F92F-6085-42D2-B644-AABBACF7D6C0}" destId="{507356D6-4BFB-4A3D-B9F4-F5DACD8C4F92}" srcOrd="0" destOrd="0" presId="urn:microsoft.com/office/officeart/2005/8/layout/chevron2"/>
    <dgm:cxn modelId="{F5ED137A-589B-48B3-A7EA-9655785FD7F7}" srcId="{A347FB46-67DC-4E10-AF7E-4D0B0FAA53FF}" destId="{DBCFF4B3-111E-4C2E-9633-510F1C5626C7}" srcOrd="1" destOrd="0" parTransId="{91DF5DCD-C74C-4D28-BDA9-D3F615AF73CD}" sibTransId="{BDC5C952-D85D-478A-97C5-D79C765F33A8}"/>
    <dgm:cxn modelId="{91306C7D-9F3B-4253-BB49-42A04D0A5F5A}" srcId="{A347FB46-67DC-4E10-AF7E-4D0B0FAA53FF}" destId="{C487E65F-185D-47D6-8B73-D8493A0B4286}" srcOrd="6" destOrd="0" parTransId="{8416153F-9352-4F3C-9A4B-1CC0000AC12F}" sibTransId="{FFD5283F-DB6B-45A7-9550-5C23D49811AA}"/>
    <dgm:cxn modelId="{3BB77F92-F2E1-4714-97D7-AF64D8AC3130}" type="presOf" srcId="{ABE36B72-86DB-47CA-A4ED-8404C70E5D37}" destId="{5C8201D3-795C-43C1-964C-677B12DE0E4E}" srcOrd="0" destOrd="0" presId="urn:microsoft.com/office/officeart/2005/8/layout/chevron2"/>
    <dgm:cxn modelId="{A23F3893-EDDF-444A-893D-902249224254}" type="presOf" srcId="{A347FB46-67DC-4E10-AF7E-4D0B0FAA53FF}" destId="{40155AE9-8A15-4BF4-AB3C-DBA8263D1069}" srcOrd="0" destOrd="0" presId="urn:microsoft.com/office/officeart/2005/8/layout/chevron2"/>
    <dgm:cxn modelId="{DA12329A-1B47-4B1A-8074-69B24B6CB529}" srcId="{A347FB46-67DC-4E10-AF7E-4D0B0FAA53FF}" destId="{ABE36B72-86DB-47CA-A4ED-8404C70E5D37}" srcOrd="2" destOrd="0" parTransId="{4611E081-F1FC-448F-A71E-19066E83F4B6}" sibTransId="{78070F75-2EA5-4A57-92E0-0CAC510729CB}"/>
    <dgm:cxn modelId="{92F79D9F-A25A-41A4-A538-C35C29010D52}" type="presOf" srcId="{F22C75C8-6525-443F-BB45-1C621440FF4E}" destId="{799B12DF-E4A5-42A9-9961-925363D4F127}" srcOrd="0" destOrd="0" presId="urn:microsoft.com/office/officeart/2005/8/layout/chevron2"/>
    <dgm:cxn modelId="{101AEFB2-8EC4-4CB2-8BA1-2D165490F7AA}" srcId="{BD527688-31B1-448B-86D1-7E43D94B13B7}" destId="{22FC2A42-36C1-45E0-BE3D-6316E3953DD6}" srcOrd="0" destOrd="0" parTransId="{DD59F15F-C400-46B7-B84C-2F99A5488AB7}" sibTransId="{52C87E31-2B66-44C7-80D8-65B94EC9EF94}"/>
    <dgm:cxn modelId="{D7907DBA-78D6-426E-8811-786654A7606E}" type="presOf" srcId="{9E548308-8775-4F12-A1F1-D01C5C03B6AB}" destId="{9FA925D6-BF73-482A-89DC-980D3B83D96B}" srcOrd="0" destOrd="0" presId="urn:microsoft.com/office/officeart/2005/8/layout/chevron2"/>
    <dgm:cxn modelId="{C317DAC8-726B-42F7-8D40-9DA70AF9E1B5}" srcId="{B430D50B-ED14-49A2-98B9-E356CF920840}" destId="{5780CE17-5E51-43AE-931F-650FB16456DF}" srcOrd="0" destOrd="0" parTransId="{468D01EF-B87F-4A5E-B79B-EDAF2FC9351D}" sibTransId="{1011C675-9E47-496E-9B37-6A92C96647DF}"/>
    <dgm:cxn modelId="{57C410D0-4E74-4E2A-A75E-6D3D12C29D75}" srcId="{621F45D7-DF99-40E0-B183-CF48E9A1E86A}" destId="{4C4370CB-9F78-47E0-A4EF-56BE80644588}" srcOrd="0" destOrd="0" parTransId="{7BD49E8F-A1CD-4F9E-98C3-465FBAC1BDFB}" sibTransId="{2FBF8523-67AD-4841-A718-5436F543AEA5}"/>
    <dgm:cxn modelId="{286DDBD4-E367-4FBD-ABB6-E973ADCC8B86}" type="presOf" srcId="{22FC2A42-36C1-45E0-BE3D-6316E3953DD6}" destId="{13FBFCEC-C33C-4601-89CF-3BEA446DE79B}" srcOrd="0" destOrd="0" presId="urn:microsoft.com/office/officeart/2005/8/layout/chevron2"/>
    <dgm:cxn modelId="{0F05D6D7-47FF-4610-B94A-2783B1659F10}" type="presOf" srcId="{C487E65F-185D-47D6-8B73-D8493A0B4286}" destId="{CEC89D3F-DC75-44B3-842F-EA71F6749402}" srcOrd="0" destOrd="0" presId="urn:microsoft.com/office/officeart/2005/8/layout/chevron2"/>
    <dgm:cxn modelId="{A85340D8-1A5A-4F54-A91D-CD0178F83596}" type="presOf" srcId="{18B0FCC3-3A98-4844-B1B6-2212BAC6CFC0}" destId="{103AE224-AEA6-42B0-8555-F5BF00786E38}" srcOrd="0" destOrd="0" presId="urn:microsoft.com/office/officeart/2005/8/layout/chevron2"/>
    <dgm:cxn modelId="{0DE89FDE-1951-4B16-9FBE-3B1FEA42AD4C}" srcId="{A347FB46-67DC-4E10-AF7E-4D0B0FAA53FF}" destId="{BD527688-31B1-448B-86D1-7E43D94B13B7}" srcOrd="4" destOrd="0" parTransId="{DAEA0AF0-37DC-457C-993B-9FCD50082673}" sibTransId="{85148C02-54BC-4AE9-A6FE-ECC1AD0298A7}"/>
    <dgm:cxn modelId="{FEF768E1-F795-470F-A52B-E1BD0E3BF2D6}" srcId="{A347FB46-67DC-4E10-AF7E-4D0B0FAA53FF}" destId="{9E548308-8775-4F12-A1F1-D01C5C03B6AB}" srcOrd="0" destOrd="0" parTransId="{88BFC172-8699-4BC2-A371-9AC067F3C29F}" sibTransId="{12F399B5-4977-42F5-836B-87A63AAC6E82}"/>
    <dgm:cxn modelId="{A8D772ED-4659-439B-AC6C-7927B2085DF7}" type="presOf" srcId="{5780CE17-5E51-43AE-931F-650FB16456DF}" destId="{0808D33E-5A19-4F5F-8A1F-88EB32A7925E}" srcOrd="0" destOrd="0" presId="urn:microsoft.com/office/officeart/2005/8/layout/chevron2"/>
    <dgm:cxn modelId="{DA06AFEE-DBB9-4C78-A4C3-BB759B7FF2F9}" type="presOf" srcId="{621F45D7-DF99-40E0-B183-CF48E9A1E86A}" destId="{C2BDF044-58D9-4189-90F4-8F7F45D94351}" srcOrd="0" destOrd="0" presId="urn:microsoft.com/office/officeart/2005/8/layout/chevron2"/>
    <dgm:cxn modelId="{5E71B744-CA4C-4A39-B433-E0B2D43A96E6}" type="presParOf" srcId="{40155AE9-8A15-4BF4-AB3C-DBA8263D1069}" destId="{5A2C00F1-5F42-48E1-B863-A4F4D4198074}" srcOrd="0" destOrd="0" presId="urn:microsoft.com/office/officeart/2005/8/layout/chevron2"/>
    <dgm:cxn modelId="{F626A340-4920-49E3-A9AB-3D0A26C98E80}" type="presParOf" srcId="{5A2C00F1-5F42-48E1-B863-A4F4D4198074}" destId="{9FA925D6-BF73-482A-89DC-980D3B83D96B}" srcOrd="0" destOrd="0" presId="urn:microsoft.com/office/officeart/2005/8/layout/chevron2"/>
    <dgm:cxn modelId="{777374BA-31FA-4AF1-B6B4-09686172D072}" type="presParOf" srcId="{5A2C00F1-5F42-48E1-B863-A4F4D4198074}" destId="{103AE224-AEA6-42B0-8555-F5BF00786E38}" srcOrd="1" destOrd="0" presId="urn:microsoft.com/office/officeart/2005/8/layout/chevron2"/>
    <dgm:cxn modelId="{DA15D573-EE38-45FA-8468-819ABBE7895F}" type="presParOf" srcId="{40155AE9-8A15-4BF4-AB3C-DBA8263D1069}" destId="{FDDB56A3-ED56-43E3-936A-26EA04548DF2}" srcOrd="1" destOrd="0" presId="urn:microsoft.com/office/officeart/2005/8/layout/chevron2"/>
    <dgm:cxn modelId="{6659F0F3-4679-4FE1-BC1F-C70CF3D5C987}" type="presParOf" srcId="{40155AE9-8A15-4BF4-AB3C-DBA8263D1069}" destId="{6F7128B2-D80D-4E76-AC2F-6C7A86396D88}" srcOrd="2" destOrd="0" presId="urn:microsoft.com/office/officeart/2005/8/layout/chevron2"/>
    <dgm:cxn modelId="{619B56B1-7228-47F4-9C47-DDF84E02F388}" type="presParOf" srcId="{6F7128B2-D80D-4E76-AC2F-6C7A86396D88}" destId="{58358F1B-894E-49D9-8C7E-70AC226951BB}" srcOrd="0" destOrd="0" presId="urn:microsoft.com/office/officeart/2005/8/layout/chevron2"/>
    <dgm:cxn modelId="{60A10133-D474-4E4F-91E9-43E6FF79C333}" type="presParOf" srcId="{6F7128B2-D80D-4E76-AC2F-6C7A86396D88}" destId="{8253E088-6D31-45F9-9647-76A4F6795C72}" srcOrd="1" destOrd="0" presId="urn:microsoft.com/office/officeart/2005/8/layout/chevron2"/>
    <dgm:cxn modelId="{6421A660-FE5A-4CE1-AA5A-F03D6F8C9BE0}" type="presParOf" srcId="{40155AE9-8A15-4BF4-AB3C-DBA8263D1069}" destId="{3ED4971A-6FBD-4286-934D-B01AAAF4C045}" srcOrd="3" destOrd="0" presId="urn:microsoft.com/office/officeart/2005/8/layout/chevron2"/>
    <dgm:cxn modelId="{8DF518F1-82B3-4A3B-B1A7-F02D5E8F37A4}" type="presParOf" srcId="{40155AE9-8A15-4BF4-AB3C-DBA8263D1069}" destId="{3D6996D2-5062-42A9-BF74-C87146095B46}" srcOrd="4" destOrd="0" presId="urn:microsoft.com/office/officeart/2005/8/layout/chevron2"/>
    <dgm:cxn modelId="{AB8474B1-A7B4-4B2C-9800-4EDA3B1B2108}" type="presParOf" srcId="{3D6996D2-5062-42A9-BF74-C87146095B46}" destId="{5C8201D3-795C-43C1-964C-677B12DE0E4E}" srcOrd="0" destOrd="0" presId="urn:microsoft.com/office/officeart/2005/8/layout/chevron2"/>
    <dgm:cxn modelId="{E4738E3C-70C9-4DC0-981D-80A8214CE04B}" type="presParOf" srcId="{3D6996D2-5062-42A9-BF74-C87146095B46}" destId="{507356D6-4BFB-4A3D-B9F4-F5DACD8C4F92}" srcOrd="1" destOrd="0" presId="urn:microsoft.com/office/officeart/2005/8/layout/chevron2"/>
    <dgm:cxn modelId="{49BA5809-A50E-4642-BA37-7CB52B4BEB18}" type="presParOf" srcId="{40155AE9-8A15-4BF4-AB3C-DBA8263D1069}" destId="{E413EA22-0761-4CB6-9C69-68743012067D}" srcOrd="5" destOrd="0" presId="urn:microsoft.com/office/officeart/2005/8/layout/chevron2"/>
    <dgm:cxn modelId="{1119E4D6-A4CC-450A-BBCC-C8804B518DF8}" type="presParOf" srcId="{40155AE9-8A15-4BF4-AB3C-DBA8263D1069}" destId="{B26A4FFF-7A78-4BB8-9F8B-D1FF78C2FC56}" srcOrd="6" destOrd="0" presId="urn:microsoft.com/office/officeart/2005/8/layout/chevron2"/>
    <dgm:cxn modelId="{B2BDA7E9-AA03-4338-A372-FB96BA27FAAD}" type="presParOf" srcId="{B26A4FFF-7A78-4BB8-9F8B-D1FF78C2FC56}" destId="{C0E59DB5-63EE-4586-8ED3-A456AEDD8A16}" srcOrd="0" destOrd="0" presId="urn:microsoft.com/office/officeart/2005/8/layout/chevron2"/>
    <dgm:cxn modelId="{503B0758-4E10-4F39-9627-D3CA20340453}" type="presParOf" srcId="{B26A4FFF-7A78-4BB8-9F8B-D1FF78C2FC56}" destId="{0808D33E-5A19-4F5F-8A1F-88EB32A7925E}" srcOrd="1" destOrd="0" presId="urn:microsoft.com/office/officeart/2005/8/layout/chevron2"/>
    <dgm:cxn modelId="{8464406C-7DBC-4760-8925-AE509FAEBBF6}" type="presParOf" srcId="{40155AE9-8A15-4BF4-AB3C-DBA8263D1069}" destId="{A36BB26D-B7E7-4327-A896-3BCCAD91FFBD}" srcOrd="7" destOrd="0" presId="urn:microsoft.com/office/officeart/2005/8/layout/chevron2"/>
    <dgm:cxn modelId="{F82C6C3B-D2DE-43FC-B1C3-D1A4DF4CFB7A}" type="presParOf" srcId="{40155AE9-8A15-4BF4-AB3C-DBA8263D1069}" destId="{0D24357A-7988-4387-90D8-F1B8335A3715}" srcOrd="8" destOrd="0" presId="urn:microsoft.com/office/officeart/2005/8/layout/chevron2"/>
    <dgm:cxn modelId="{1B97F122-1453-4C26-9071-185D4B24F1A4}" type="presParOf" srcId="{0D24357A-7988-4387-90D8-F1B8335A3715}" destId="{F1B70361-D18F-48CA-9F92-02FCA166E2FB}" srcOrd="0" destOrd="0" presId="urn:microsoft.com/office/officeart/2005/8/layout/chevron2"/>
    <dgm:cxn modelId="{A16A33F4-64B8-478F-B284-0D24FD40F1A7}" type="presParOf" srcId="{0D24357A-7988-4387-90D8-F1B8335A3715}" destId="{13FBFCEC-C33C-4601-89CF-3BEA446DE79B}" srcOrd="1" destOrd="0" presId="urn:microsoft.com/office/officeart/2005/8/layout/chevron2"/>
    <dgm:cxn modelId="{80AF86DB-E7F9-4821-8DC2-888CA82B25D3}" type="presParOf" srcId="{40155AE9-8A15-4BF4-AB3C-DBA8263D1069}" destId="{809C9F54-4AEA-49EC-9D94-F22AC268EF8F}" srcOrd="9" destOrd="0" presId="urn:microsoft.com/office/officeart/2005/8/layout/chevron2"/>
    <dgm:cxn modelId="{84311CD6-958B-448B-A23E-4A56F5A8826A}" type="presParOf" srcId="{40155AE9-8A15-4BF4-AB3C-DBA8263D1069}" destId="{15B33345-6B4F-4E78-A01F-98D37ABE8DD6}" srcOrd="10" destOrd="0" presId="urn:microsoft.com/office/officeart/2005/8/layout/chevron2"/>
    <dgm:cxn modelId="{A8EE7483-2220-4DBA-9A16-F4E562B62683}" type="presParOf" srcId="{15B33345-6B4F-4E78-A01F-98D37ABE8DD6}" destId="{C2BDF044-58D9-4189-90F4-8F7F45D94351}" srcOrd="0" destOrd="0" presId="urn:microsoft.com/office/officeart/2005/8/layout/chevron2"/>
    <dgm:cxn modelId="{D0A30C9E-5425-4478-AA4F-CB7809ACAD02}" type="presParOf" srcId="{15B33345-6B4F-4E78-A01F-98D37ABE8DD6}" destId="{E07DC558-2D24-48AA-9528-3BDC9DAD5C2E}" srcOrd="1" destOrd="0" presId="urn:microsoft.com/office/officeart/2005/8/layout/chevron2"/>
    <dgm:cxn modelId="{1BCE8787-783E-4EF9-B409-CFD9385CE626}" type="presParOf" srcId="{40155AE9-8A15-4BF4-AB3C-DBA8263D1069}" destId="{4103478E-8C02-4EED-84E4-C04DAD807AD6}" srcOrd="11" destOrd="0" presId="urn:microsoft.com/office/officeart/2005/8/layout/chevron2"/>
    <dgm:cxn modelId="{2E7F3986-BC23-4886-9C2F-9D01C96DD539}" type="presParOf" srcId="{40155AE9-8A15-4BF4-AB3C-DBA8263D1069}" destId="{C976EFC1-3B8C-4425-9240-7CC431429573}" srcOrd="12" destOrd="0" presId="urn:microsoft.com/office/officeart/2005/8/layout/chevron2"/>
    <dgm:cxn modelId="{1173D68D-C6B8-419A-A0CA-08E435E8E26C}" type="presParOf" srcId="{C976EFC1-3B8C-4425-9240-7CC431429573}" destId="{CEC89D3F-DC75-44B3-842F-EA71F6749402}" srcOrd="0" destOrd="0" presId="urn:microsoft.com/office/officeart/2005/8/layout/chevron2"/>
    <dgm:cxn modelId="{0565BBBE-343E-4617-815D-F63A336216D8}" type="presParOf" srcId="{C976EFC1-3B8C-4425-9240-7CC431429573}" destId="{2EDF9578-3D7D-4443-9189-E31E01CA569B}" srcOrd="1" destOrd="0" presId="urn:microsoft.com/office/officeart/2005/8/layout/chevron2"/>
    <dgm:cxn modelId="{8225F4A6-E464-43A6-95A7-E60557A600FB}" type="presParOf" srcId="{40155AE9-8A15-4BF4-AB3C-DBA8263D1069}" destId="{390982E2-1BDA-4B2F-9365-6D1209AF7546}" srcOrd="13" destOrd="0" presId="urn:microsoft.com/office/officeart/2005/8/layout/chevron2"/>
    <dgm:cxn modelId="{0362766E-9A5A-40AE-94A8-383500F39E5D}" type="presParOf" srcId="{40155AE9-8A15-4BF4-AB3C-DBA8263D1069}" destId="{245EE587-4B45-4529-A080-2CA7B961D731}" srcOrd="14" destOrd="0" presId="urn:microsoft.com/office/officeart/2005/8/layout/chevron2"/>
    <dgm:cxn modelId="{B2097BCF-50B7-4476-8105-FA17D5645CE9}" type="presParOf" srcId="{245EE587-4B45-4529-A080-2CA7B961D731}" destId="{799B12DF-E4A5-42A9-9961-925363D4F127}" srcOrd="0" destOrd="0" presId="urn:microsoft.com/office/officeart/2005/8/layout/chevron2"/>
    <dgm:cxn modelId="{A7E8356C-A58C-4DE9-990B-DA4746E47BB8}" type="presParOf" srcId="{245EE587-4B45-4529-A080-2CA7B961D731}" destId="{681146B2-E6A6-4D9E-AA8C-BDC5010C70E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BC14E5-2C69-4BEE-836B-ED009FCD8193}" type="doc">
      <dgm:prSet loTypeId="urn:microsoft.com/office/officeart/2005/8/layout/hProcess9" loCatId="process" qsTypeId="urn:microsoft.com/office/officeart/2005/8/quickstyle/simple3" qsCatId="simple" csTypeId="urn:microsoft.com/office/officeart/2005/8/colors/colorful2" csCatId="colorful" phldr="1"/>
      <dgm:spPr/>
    </dgm:pt>
    <dgm:pt modelId="{EB8B4713-DE57-4FDD-8498-60A4933225BB}">
      <dgm:prSet phldrT="[Text]" custT="1"/>
      <dgm:spPr/>
      <dgm:t>
        <a:bodyPr anchor="t"/>
        <a:lstStyle/>
        <a:p>
          <a:r>
            <a:rPr lang="en-IN" sz="1800" b="1" i="0" kern="1200" dirty="0"/>
            <a:t>Unveiling the Overlooked System</a:t>
          </a:r>
          <a:endParaRPr lang="en-IN" sz="1800" b="1" kern="1200" dirty="0"/>
        </a:p>
      </dgm:t>
    </dgm:pt>
    <dgm:pt modelId="{1E5D6C5D-134C-4B67-AAEA-6AB21D3C4517}" type="parTrans" cxnId="{581C56B2-8928-433A-B63C-C23828ADEF72}">
      <dgm:prSet/>
      <dgm:spPr/>
      <dgm:t>
        <a:bodyPr/>
        <a:lstStyle/>
        <a:p>
          <a:endParaRPr lang="en-IN"/>
        </a:p>
      </dgm:t>
    </dgm:pt>
    <dgm:pt modelId="{B03C6F40-8879-4C03-9358-7C834A157E75}" type="sibTrans" cxnId="{581C56B2-8928-433A-B63C-C23828ADEF72}">
      <dgm:prSet/>
      <dgm:spPr/>
      <dgm:t>
        <a:bodyPr/>
        <a:lstStyle/>
        <a:p>
          <a:endParaRPr lang="en-IN"/>
        </a:p>
      </dgm:t>
    </dgm:pt>
    <dgm:pt modelId="{2D1E9929-BF3C-4E41-A69A-A8F4AE546400}">
      <dgm:prSet phldrT="[Text]" custT="1"/>
      <dgm:spPr/>
      <dgm:t>
        <a:bodyPr anchor="t"/>
        <a:lstStyle/>
        <a:p>
          <a:pPr marL="0" lvl="0" algn="l" defTabSz="800100">
            <a:lnSpc>
              <a:spcPct val="90000"/>
            </a:lnSpc>
            <a:spcBef>
              <a:spcPct val="0"/>
            </a:spcBef>
            <a:spcAft>
              <a:spcPct val="35000"/>
            </a:spcAft>
            <a:buNone/>
          </a:pPr>
          <a:r>
            <a:rPr lang="en-IN" sz="1800" b="1" i="0" kern="1200" dirty="0"/>
            <a:t>SPL's Visionary Energy Commitment</a:t>
          </a:r>
          <a:endParaRPr lang="en-IN" sz="1800" b="1" kern="1200" dirty="0"/>
        </a:p>
      </dgm:t>
    </dgm:pt>
    <dgm:pt modelId="{23C0DFA4-0911-43E5-8699-4C95F7DACC1E}" type="parTrans" cxnId="{2F2A8747-8CE7-427B-8543-2B4CB2B16B62}">
      <dgm:prSet/>
      <dgm:spPr/>
      <dgm:t>
        <a:bodyPr/>
        <a:lstStyle/>
        <a:p>
          <a:endParaRPr lang="en-IN"/>
        </a:p>
      </dgm:t>
    </dgm:pt>
    <dgm:pt modelId="{D14CFECE-63FB-44FB-9E86-6DECE51321CF}" type="sibTrans" cxnId="{2F2A8747-8CE7-427B-8543-2B4CB2B16B62}">
      <dgm:prSet/>
      <dgm:spPr/>
      <dgm:t>
        <a:bodyPr/>
        <a:lstStyle/>
        <a:p>
          <a:endParaRPr lang="en-IN"/>
        </a:p>
      </dgm:t>
    </dgm:pt>
    <dgm:pt modelId="{EB8AEC49-DCB9-41E7-9DC0-AF582BA08807}">
      <dgm:prSet phldrT="[Text]" custT="1"/>
      <dgm:spPr/>
      <dgm:t>
        <a:bodyPr anchor="t"/>
        <a:lstStyle/>
        <a:p>
          <a:r>
            <a:rPr lang="en-IN" sz="1800" b="1" i="0" dirty="0"/>
            <a:t>Pump Optimization</a:t>
          </a:r>
          <a:endParaRPr lang="en-IN" sz="1800" b="1" dirty="0"/>
        </a:p>
      </dgm:t>
    </dgm:pt>
    <dgm:pt modelId="{8AA1571D-F972-403E-A6E6-C197CDEC25CF}" type="parTrans" cxnId="{EE922D3D-20AC-43E2-81F3-0F7873661740}">
      <dgm:prSet/>
      <dgm:spPr/>
      <dgm:t>
        <a:bodyPr/>
        <a:lstStyle/>
        <a:p>
          <a:endParaRPr lang="en-IN"/>
        </a:p>
      </dgm:t>
    </dgm:pt>
    <dgm:pt modelId="{029B7076-EF79-44C7-AB3E-F2BD5EF5CA00}" type="sibTrans" cxnId="{EE922D3D-20AC-43E2-81F3-0F7873661740}">
      <dgm:prSet/>
      <dgm:spPr/>
      <dgm:t>
        <a:bodyPr/>
        <a:lstStyle/>
        <a:p>
          <a:endParaRPr lang="en-IN"/>
        </a:p>
      </dgm:t>
    </dgm:pt>
    <dgm:pt modelId="{4415A64C-82A7-4D1C-9BCD-FE43E9DB998F}">
      <dgm:prSet phldrT="[Text]" custT="1"/>
      <dgm:spPr/>
      <dgm:t>
        <a:bodyPr anchor="t"/>
        <a:lstStyle/>
        <a:p>
          <a:r>
            <a:rPr lang="en-IN" sz="1800" b="1" i="0" dirty="0"/>
            <a:t>Savings Symphony</a:t>
          </a:r>
          <a:endParaRPr lang="en-IN" sz="1800" b="1" dirty="0"/>
        </a:p>
      </dgm:t>
    </dgm:pt>
    <dgm:pt modelId="{1C1F0206-1D1F-457F-9E3B-3052118617C3}" type="parTrans" cxnId="{04CC9468-E668-4B76-88D6-93B8D59A48BB}">
      <dgm:prSet/>
      <dgm:spPr/>
      <dgm:t>
        <a:bodyPr/>
        <a:lstStyle/>
        <a:p>
          <a:endParaRPr lang="en-IN"/>
        </a:p>
      </dgm:t>
    </dgm:pt>
    <dgm:pt modelId="{24FAA2D2-3F0C-4580-AEE7-0B99980434E8}" type="sibTrans" cxnId="{04CC9468-E668-4B76-88D6-93B8D59A48BB}">
      <dgm:prSet/>
      <dgm:spPr/>
      <dgm:t>
        <a:bodyPr/>
        <a:lstStyle/>
        <a:p>
          <a:endParaRPr lang="en-IN"/>
        </a:p>
      </dgm:t>
    </dgm:pt>
    <dgm:pt modelId="{D236A4BA-651D-4AF7-AE49-F65F6E4025BD}">
      <dgm:prSet phldrT="[Text]" custT="1"/>
      <dgm:spPr/>
      <dgm:t>
        <a:bodyPr anchor="t"/>
        <a:lstStyle/>
        <a:p>
          <a:r>
            <a:rPr lang="en-US" sz="1600" b="0" i="0" kern="1200" dirty="0"/>
            <a:t>The Air Washer Unit (AWU) system, often relegated to the sidelines in power plant discussions, plays a pivotal role in refining and purifying air before it graces the turbine hall.</a:t>
          </a:r>
          <a:endParaRPr lang="en-IN" sz="1600" kern="1200" dirty="0"/>
        </a:p>
      </dgm:t>
    </dgm:pt>
    <dgm:pt modelId="{D2E6968A-ADAC-485E-9CDB-845552A06C1F}" type="parTrans" cxnId="{C1674693-6E62-4D6E-9494-07EAA0D8977F}">
      <dgm:prSet/>
      <dgm:spPr/>
      <dgm:t>
        <a:bodyPr/>
        <a:lstStyle/>
        <a:p>
          <a:endParaRPr lang="en-IN"/>
        </a:p>
      </dgm:t>
    </dgm:pt>
    <dgm:pt modelId="{B0946558-9793-42B6-B5EE-E5039913B61F}" type="sibTrans" cxnId="{C1674693-6E62-4D6E-9494-07EAA0D8977F}">
      <dgm:prSet/>
      <dgm:spPr/>
      <dgm:t>
        <a:bodyPr/>
        <a:lstStyle/>
        <a:p>
          <a:endParaRPr lang="en-IN"/>
        </a:p>
      </dgm:t>
    </dgm:pt>
    <dgm:pt modelId="{0556471C-37B3-47A5-8056-140CE4EADB03}">
      <dgm:prSet phldrT="[Text]" custT="1"/>
      <dgm:spPr/>
      <dgm:t>
        <a:bodyPr anchor="t"/>
        <a:lstStyle/>
        <a:p>
          <a:pPr marL="171450" lvl="1" indent="0" algn="l" defTabSz="711200">
            <a:lnSpc>
              <a:spcPct val="90000"/>
            </a:lnSpc>
            <a:spcBef>
              <a:spcPct val="0"/>
            </a:spcBef>
            <a:spcAft>
              <a:spcPct val="15000"/>
            </a:spcAft>
            <a:buFont typeface="Arial" panose="020B0604020202020204" pitchFamily="34" charset="0"/>
            <a:buChar char="•"/>
          </a:pPr>
          <a:r>
            <a:rPr lang="en-US" sz="1600" b="0" i="0" kern="1200" dirty="0"/>
            <a:t>At SPL, our commitment to reducing Auxiliary Power Consumption (APC) extends beyond the obvious, acknowledging the untapped potential for energy savings within the often-neglected AWU system.</a:t>
          </a:r>
          <a:endParaRPr lang="en-IN" sz="1600" kern="1200" dirty="0"/>
        </a:p>
      </dgm:t>
    </dgm:pt>
    <dgm:pt modelId="{E39C8733-F9F1-4FC5-9699-2E4DBBB9FAA1}" type="parTrans" cxnId="{99C2E91B-04D2-47C9-8C8F-2DEB599706E3}">
      <dgm:prSet/>
      <dgm:spPr/>
      <dgm:t>
        <a:bodyPr/>
        <a:lstStyle/>
        <a:p>
          <a:endParaRPr lang="en-IN"/>
        </a:p>
      </dgm:t>
    </dgm:pt>
    <dgm:pt modelId="{FB63D914-25D9-46E2-BDA9-FF87F04EBEED}" type="sibTrans" cxnId="{99C2E91B-04D2-47C9-8C8F-2DEB599706E3}">
      <dgm:prSet/>
      <dgm:spPr/>
      <dgm:t>
        <a:bodyPr/>
        <a:lstStyle/>
        <a:p>
          <a:endParaRPr lang="en-IN"/>
        </a:p>
      </dgm:t>
    </dgm:pt>
    <dgm:pt modelId="{17B1E852-280A-4B74-8574-596694A7397E}">
      <dgm:prSet phldrT="[Text]" custT="1"/>
      <dgm:spPr/>
      <dgm:t>
        <a:bodyPr anchor="t"/>
        <a:lstStyle/>
        <a:p>
          <a:r>
            <a:rPr lang="en-US" sz="1600" b="0" i="0" dirty="0"/>
            <a:t>In a meticulous pursuit of efficiency, we found our AWU pumps are oversized initially and was tailored for peak loads,</a:t>
          </a:r>
          <a:endParaRPr lang="en-IN" sz="1600" dirty="0"/>
        </a:p>
      </dgm:t>
    </dgm:pt>
    <dgm:pt modelId="{CFCAD1B4-E05A-4271-B268-9D8D2DD96F11}" type="parTrans" cxnId="{ADB40A4B-BDCC-4980-A564-52FE3ED97760}">
      <dgm:prSet/>
      <dgm:spPr/>
      <dgm:t>
        <a:bodyPr/>
        <a:lstStyle/>
        <a:p>
          <a:endParaRPr lang="en-IN"/>
        </a:p>
      </dgm:t>
    </dgm:pt>
    <dgm:pt modelId="{6553C118-C0F0-45BE-B964-8514526C7208}" type="sibTrans" cxnId="{ADB40A4B-BDCC-4980-A564-52FE3ED97760}">
      <dgm:prSet/>
      <dgm:spPr/>
      <dgm:t>
        <a:bodyPr/>
        <a:lstStyle/>
        <a:p>
          <a:endParaRPr lang="en-IN"/>
        </a:p>
      </dgm:t>
    </dgm:pt>
    <dgm:pt modelId="{8B19E9E1-B90E-498A-B187-74B79EBF66F7}">
      <dgm:prSet phldrT="[Text]" custT="1"/>
      <dgm:spPr/>
      <dgm:t>
        <a:bodyPr anchor="t"/>
        <a:lstStyle/>
        <a:p>
          <a:pPr>
            <a:buFont typeface="Arial" panose="020B0604020202020204" pitchFamily="34" charset="0"/>
            <a:buChar char="•"/>
          </a:pPr>
          <a:r>
            <a:rPr lang="en-US" sz="1600" b="0" i="0" dirty="0"/>
            <a:t>We completed the activity of impeller trimming of all 32 AWU Pumps during the winter months when it usually remains in stopped condition for ~120 days.</a:t>
          </a:r>
          <a:endParaRPr lang="en-IN" sz="1600" dirty="0"/>
        </a:p>
      </dgm:t>
    </dgm:pt>
    <dgm:pt modelId="{D25D215C-66DE-4310-989C-9B6B4441ECB9}" type="parTrans" cxnId="{F5E7F205-5706-4148-A334-5516E019210E}">
      <dgm:prSet/>
      <dgm:spPr/>
      <dgm:t>
        <a:bodyPr/>
        <a:lstStyle/>
        <a:p>
          <a:endParaRPr lang="en-IN"/>
        </a:p>
      </dgm:t>
    </dgm:pt>
    <dgm:pt modelId="{CE950994-72C8-4BAF-94CE-9102CF4590D8}" type="sibTrans" cxnId="{F5E7F205-5706-4148-A334-5516E019210E}">
      <dgm:prSet/>
      <dgm:spPr/>
      <dgm:t>
        <a:bodyPr/>
        <a:lstStyle/>
        <a:p>
          <a:endParaRPr lang="en-IN"/>
        </a:p>
      </dgm:t>
    </dgm:pt>
    <dgm:pt modelId="{34E5063A-7390-4177-B820-D58D4292881E}">
      <dgm:prSet phldrT="[Text]" custT="1"/>
      <dgm:spPr/>
      <dgm:t>
        <a:bodyPr/>
        <a:lstStyle/>
        <a:p>
          <a:r>
            <a:rPr lang="en-US" sz="1600" b="0" i="0" kern="1200" dirty="0"/>
            <a:t>The AWU system deserves due recognition in energy management strategies as well</a:t>
          </a:r>
          <a:endParaRPr lang="en-IN" sz="1600" kern="1200" dirty="0"/>
        </a:p>
      </dgm:t>
    </dgm:pt>
    <dgm:pt modelId="{863D87E9-442A-4561-BB8E-F60B6A7802A3}" type="parTrans" cxnId="{62D95226-427F-4C05-AE97-7376014DF914}">
      <dgm:prSet/>
      <dgm:spPr/>
      <dgm:t>
        <a:bodyPr/>
        <a:lstStyle/>
        <a:p>
          <a:endParaRPr lang="en-IN"/>
        </a:p>
      </dgm:t>
    </dgm:pt>
    <dgm:pt modelId="{C1751929-5909-4727-BF2B-06F8B2A61D7C}" type="sibTrans" cxnId="{62D95226-427F-4C05-AE97-7376014DF914}">
      <dgm:prSet/>
      <dgm:spPr/>
      <dgm:t>
        <a:bodyPr/>
        <a:lstStyle/>
        <a:p>
          <a:endParaRPr lang="en-IN"/>
        </a:p>
      </dgm:t>
    </dgm:pt>
    <dgm:pt modelId="{8CB14389-C4C7-4872-9A77-C9F5AE58B122}">
      <dgm:prSet phldrT="[Text]" custT="1"/>
      <dgm:spPr/>
      <dgm:t>
        <a:bodyPr/>
        <a:lstStyle/>
        <a:p>
          <a:pPr marL="171450" lvl="1" indent="0" algn="l" defTabSz="711200">
            <a:lnSpc>
              <a:spcPct val="90000"/>
            </a:lnSpc>
            <a:spcBef>
              <a:spcPct val="0"/>
            </a:spcBef>
            <a:spcAft>
              <a:spcPct val="15000"/>
            </a:spcAft>
          </a:pPr>
          <a:r>
            <a:rPr lang="en-US" sz="1600" b="0" i="0" kern="1200" dirty="0"/>
            <a:t>AWU silently contributes to the efficiency of the power plant if not overlooked</a:t>
          </a:r>
          <a:endParaRPr lang="en-IN" sz="1600" kern="1200" dirty="0"/>
        </a:p>
      </dgm:t>
    </dgm:pt>
    <dgm:pt modelId="{09897E0A-2C78-4534-8812-D12E484121D9}" type="parTrans" cxnId="{22745AC8-3AB7-48C0-A9F2-E5FF28414898}">
      <dgm:prSet/>
      <dgm:spPr/>
      <dgm:t>
        <a:bodyPr/>
        <a:lstStyle/>
        <a:p>
          <a:endParaRPr lang="en-IN"/>
        </a:p>
      </dgm:t>
    </dgm:pt>
    <dgm:pt modelId="{D0DBC4B5-2E85-4BF4-8188-44702E16F59E}" type="sibTrans" cxnId="{22745AC8-3AB7-48C0-A9F2-E5FF28414898}">
      <dgm:prSet/>
      <dgm:spPr/>
      <dgm:t>
        <a:bodyPr/>
        <a:lstStyle/>
        <a:p>
          <a:endParaRPr lang="en-IN"/>
        </a:p>
      </dgm:t>
    </dgm:pt>
    <dgm:pt modelId="{9A35B180-0691-4F09-A595-B11C2826CAE3}">
      <dgm:prSet phldrT="[Text]" custT="1"/>
      <dgm:spPr/>
      <dgm:t>
        <a:bodyPr anchor="t"/>
        <a:lstStyle/>
        <a:p>
          <a:r>
            <a:rPr lang="en-US" sz="1600" b="0" i="0" dirty="0"/>
            <a:t>We have undergone a study in peak summers and found that the impeller trimming of the pumps by ~25% will not impact its requirement at SPL</a:t>
          </a:r>
          <a:endParaRPr lang="en-IN" sz="1600" dirty="0"/>
        </a:p>
      </dgm:t>
    </dgm:pt>
    <dgm:pt modelId="{47EA4A8E-E11A-40A5-9023-BD4C29760925}" type="parTrans" cxnId="{EBC01069-227D-4D6C-A64D-FACD965690A3}">
      <dgm:prSet/>
      <dgm:spPr/>
      <dgm:t>
        <a:bodyPr/>
        <a:lstStyle/>
        <a:p>
          <a:endParaRPr lang="en-IN"/>
        </a:p>
      </dgm:t>
    </dgm:pt>
    <dgm:pt modelId="{64962FA2-D2C1-4E6C-8AFE-5D1C1AAE87CB}" type="sibTrans" cxnId="{EBC01069-227D-4D6C-A64D-FACD965690A3}">
      <dgm:prSet/>
      <dgm:spPr/>
      <dgm:t>
        <a:bodyPr/>
        <a:lstStyle/>
        <a:p>
          <a:endParaRPr lang="en-IN"/>
        </a:p>
      </dgm:t>
    </dgm:pt>
    <dgm:pt modelId="{0518D68D-634E-4E60-BA40-B07040250950}">
      <dgm:prSet phldrT="[Text]" custT="1"/>
      <dgm:spPr/>
      <dgm:t>
        <a:bodyPr anchor="t"/>
        <a:lstStyle/>
        <a:p>
          <a:pPr>
            <a:buFont typeface="Arial" panose="020B0604020202020204" pitchFamily="34" charset="0"/>
            <a:buChar char="•"/>
          </a:pPr>
          <a:r>
            <a:rPr lang="en-US" sz="1600" b="0" i="0" dirty="0"/>
            <a:t>Post modification it  resulted in a substantial annual saving of 0.6 Mus for the station, equivalent to nearly INR 8 lakhs per annum.</a:t>
          </a:r>
          <a:endParaRPr lang="en-IN" sz="1600" dirty="0"/>
        </a:p>
      </dgm:t>
    </dgm:pt>
    <dgm:pt modelId="{FE063D0F-1F05-4A98-A8F0-20C3D3ED7AE7}" type="parTrans" cxnId="{5A0F1EAB-94E7-432F-80EB-557E21552B7A}">
      <dgm:prSet/>
      <dgm:spPr/>
      <dgm:t>
        <a:bodyPr/>
        <a:lstStyle/>
        <a:p>
          <a:endParaRPr lang="en-IN"/>
        </a:p>
      </dgm:t>
    </dgm:pt>
    <dgm:pt modelId="{9D166FB4-544D-4F83-97BA-9D24A78D742A}" type="sibTrans" cxnId="{5A0F1EAB-94E7-432F-80EB-557E21552B7A}">
      <dgm:prSet/>
      <dgm:spPr/>
      <dgm:t>
        <a:bodyPr/>
        <a:lstStyle/>
        <a:p>
          <a:endParaRPr lang="en-IN"/>
        </a:p>
      </dgm:t>
    </dgm:pt>
    <dgm:pt modelId="{F75A0EE1-1011-4E2B-8BBB-DB961BA9CADA}" type="pres">
      <dgm:prSet presAssocID="{63BC14E5-2C69-4BEE-836B-ED009FCD8193}" presName="CompostProcess" presStyleCnt="0">
        <dgm:presLayoutVars>
          <dgm:dir/>
          <dgm:resizeHandles val="exact"/>
        </dgm:presLayoutVars>
      </dgm:prSet>
      <dgm:spPr/>
    </dgm:pt>
    <dgm:pt modelId="{13A0E83F-228D-409A-BDFC-360EF8B9CB89}" type="pres">
      <dgm:prSet presAssocID="{63BC14E5-2C69-4BEE-836B-ED009FCD8193}" presName="arrow" presStyleLbl="bgShp" presStyleIdx="0" presStyleCnt="1"/>
      <dgm:spPr>
        <a:solidFill>
          <a:srgbClr val="00B0F0"/>
        </a:solidFill>
      </dgm:spPr>
    </dgm:pt>
    <dgm:pt modelId="{24F17E57-7872-4916-AAA7-D3F33E5FC36E}" type="pres">
      <dgm:prSet presAssocID="{63BC14E5-2C69-4BEE-836B-ED009FCD8193}" presName="linearProcess" presStyleCnt="0"/>
      <dgm:spPr/>
    </dgm:pt>
    <dgm:pt modelId="{DF367DD7-56E3-4A8F-97DF-4000216B81F5}" type="pres">
      <dgm:prSet presAssocID="{EB8B4713-DE57-4FDD-8498-60A4933225BB}" presName="textNode" presStyleLbl="node1" presStyleIdx="0" presStyleCnt="4" custScaleY="214063">
        <dgm:presLayoutVars>
          <dgm:bulletEnabled val="1"/>
        </dgm:presLayoutVars>
      </dgm:prSet>
      <dgm:spPr/>
    </dgm:pt>
    <dgm:pt modelId="{7FDDC741-72BD-47D9-B94F-F7571972993B}" type="pres">
      <dgm:prSet presAssocID="{B03C6F40-8879-4C03-9358-7C834A157E75}" presName="sibTrans" presStyleCnt="0"/>
      <dgm:spPr/>
    </dgm:pt>
    <dgm:pt modelId="{209D0C9A-6DC8-4B78-AB8F-216C22C73E17}" type="pres">
      <dgm:prSet presAssocID="{2D1E9929-BF3C-4E41-A69A-A8F4AE546400}" presName="textNode" presStyleLbl="node1" presStyleIdx="1" presStyleCnt="4" custScaleX="108334" custScaleY="214063">
        <dgm:presLayoutVars>
          <dgm:bulletEnabled val="1"/>
        </dgm:presLayoutVars>
      </dgm:prSet>
      <dgm:spPr/>
    </dgm:pt>
    <dgm:pt modelId="{44D8BA68-2847-4DB1-A796-37B9BEFA4297}" type="pres">
      <dgm:prSet presAssocID="{D14CFECE-63FB-44FB-9E86-6DECE51321CF}" presName="sibTrans" presStyleCnt="0"/>
      <dgm:spPr/>
    </dgm:pt>
    <dgm:pt modelId="{AFE7CBA9-E03E-4D0B-9C58-37AFBD3BA818}" type="pres">
      <dgm:prSet presAssocID="{EB8AEC49-DCB9-41E7-9DC0-AF582BA08807}" presName="textNode" presStyleLbl="node1" presStyleIdx="2" presStyleCnt="4" custScaleY="214063">
        <dgm:presLayoutVars>
          <dgm:bulletEnabled val="1"/>
        </dgm:presLayoutVars>
      </dgm:prSet>
      <dgm:spPr/>
    </dgm:pt>
    <dgm:pt modelId="{8D91D8E7-FD89-4F30-BCE5-9105CCFC9BF4}" type="pres">
      <dgm:prSet presAssocID="{029B7076-EF79-44C7-AB3E-F2BD5EF5CA00}" presName="sibTrans" presStyleCnt="0"/>
      <dgm:spPr/>
    </dgm:pt>
    <dgm:pt modelId="{F16B7F82-068F-4346-88F7-0F2450740202}" type="pres">
      <dgm:prSet presAssocID="{4415A64C-82A7-4D1C-9BCD-FE43E9DB998F}" presName="textNode" presStyleLbl="node1" presStyleIdx="3" presStyleCnt="4" custScaleY="214063">
        <dgm:presLayoutVars>
          <dgm:bulletEnabled val="1"/>
        </dgm:presLayoutVars>
      </dgm:prSet>
      <dgm:spPr/>
    </dgm:pt>
  </dgm:ptLst>
  <dgm:cxnLst>
    <dgm:cxn modelId="{F5E7F205-5706-4148-A334-5516E019210E}" srcId="{4415A64C-82A7-4D1C-9BCD-FE43E9DB998F}" destId="{8B19E9E1-B90E-498A-B187-74B79EBF66F7}" srcOrd="0" destOrd="0" parTransId="{D25D215C-66DE-4310-989C-9B6B4441ECB9}" sibTransId="{CE950994-72C8-4BAF-94CE-9102CF4590D8}"/>
    <dgm:cxn modelId="{81A1720A-C2D6-4D63-9433-2399A6821A55}" type="presOf" srcId="{D236A4BA-651D-4AF7-AE49-F65F6E4025BD}" destId="{DF367DD7-56E3-4A8F-97DF-4000216B81F5}" srcOrd="0" destOrd="1" presId="urn:microsoft.com/office/officeart/2005/8/layout/hProcess9"/>
    <dgm:cxn modelId="{99C2E91B-04D2-47C9-8C8F-2DEB599706E3}" srcId="{2D1E9929-BF3C-4E41-A69A-A8F4AE546400}" destId="{0556471C-37B3-47A5-8056-140CE4EADB03}" srcOrd="1" destOrd="0" parTransId="{E39C8733-F9F1-4FC5-9699-2E4DBBB9FAA1}" sibTransId="{FB63D914-25D9-46E2-BDA9-FF87F04EBEED}"/>
    <dgm:cxn modelId="{CB3BA123-A4F1-489E-B4AE-ED57EF65AC59}" type="presOf" srcId="{9A35B180-0691-4F09-A595-B11C2826CAE3}" destId="{AFE7CBA9-E03E-4D0B-9C58-37AFBD3BA818}" srcOrd="0" destOrd="2" presId="urn:microsoft.com/office/officeart/2005/8/layout/hProcess9"/>
    <dgm:cxn modelId="{62D95226-427F-4C05-AE97-7376014DF914}" srcId="{EB8B4713-DE57-4FDD-8498-60A4933225BB}" destId="{34E5063A-7390-4177-B820-D58D4292881E}" srcOrd="1" destOrd="0" parTransId="{863D87E9-442A-4561-BB8E-F60B6A7802A3}" sibTransId="{C1751929-5909-4727-BF2B-06F8B2A61D7C}"/>
    <dgm:cxn modelId="{C117FC2F-9F19-4777-AA3C-057787DEDCA2}" type="presOf" srcId="{EB8B4713-DE57-4FDD-8498-60A4933225BB}" destId="{DF367DD7-56E3-4A8F-97DF-4000216B81F5}" srcOrd="0" destOrd="0" presId="urn:microsoft.com/office/officeart/2005/8/layout/hProcess9"/>
    <dgm:cxn modelId="{EE922D3D-20AC-43E2-81F3-0F7873661740}" srcId="{63BC14E5-2C69-4BEE-836B-ED009FCD8193}" destId="{EB8AEC49-DCB9-41E7-9DC0-AF582BA08807}" srcOrd="2" destOrd="0" parTransId="{8AA1571D-F972-403E-A6E6-C197CDEC25CF}" sibTransId="{029B7076-EF79-44C7-AB3E-F2BD5EF5CA00}"/>
    <dgm:cxn modelId="{B7C5DE43-DF45-406C-9BC0-6BB8AEE549E4}" type="presOf" srcId="{8CB14389-C4C7-4872-9A77-C9F5AE58B122}" destId="{209D0C9A-6DC8-4B78-AB8F-216C22C73E17}" srcOrd="0" destOrd="1" presId="urn:microsoft.com/office/officeart/2005/8/layout/hProcess9"/>
    <dgm:cxn modelId="{7F768265-610A-4944-BD5B-37A992C30CA1}" type="presOf" srcId="{63BC14E5-2C69-4BEE-836B-ED009FCD8193}" destId="{F75A0EE1-1011-4E2B-8BBB-DB961BA9CADA}" srcOrd="0" destOrd="0" presId="urn:microsoft.com/office/officeart/2005/8/layout/hProcess9"/>
    <dgm:cxn modelId="{2F2A8747-8CE7-427B-8543-2B4CB2B16B62}" srcId="{63BC14E5-2C69-4BEE-836B-ED009FCD8193}" destId="{2D1E9929-BF3C-4E41-A69A-A8F4AE546400}" srcOrd="1" destOrd="0" parTransId="{23C0DFA4-0911-43E5-8699-4C95F7DACC1E}" sibTransId="{D14CFECE-63FB-44FB-9E86-6DECE51321CF}"/>
    <dgm:cxn modelId="{04CC9468-E668-4B76-88D6-93B8D59A48BB}" srcId="{63BC14E5-2C69-4BEE-836B-ED009FCD8193}" destId="{4415A64C-82A7-4D1C-9BCD-FE43E9DB998F}" srcOrd="3" destOrd="0" parTransId="{1C1F0206-1D1F-457F-9E3B-3052118617C3}" sibTransId="{24FAA2D2-3F0C-4580-AEE7-0B99980434E8}"/>
    <dgm:cxn modelId="{EBC01069-227D-4D6C-A64D-FACD965690A3}" srcId="{EB8AEC49-DCB9-41E7-9DC0-AF582BA08807}" destId="{9A35B180-0691-4F09-A595-B11C2826CAE3}" srcOrd="1" destOrd="0" parTransId="{47EA4A8E-E11A-40A5-9023-BD4C29760925}" sibTransId="{64962FA2-D2C1-4E6C-8AFE-5D1C1AAE87CB}"/>
    <dgm:cxn modelId="{ADB40A4B-BDCC-4980-A564-52FE3ED97760}" srcId="{EB8AEC49-DCB9-41E7-9DC0-AF582BA08807}" destId="{17B1E852-280A-4B74-8574-596694A7397E}" srcOrd="0" destOrd="0" parTransId="{CFCAD1B4-E05A-4271-B268-9D8D2DD96F11}" sibTransId="{6553C118-C0F0-45BE-B964-8514526C7208}"/>
    <dgm:cxn modelId="{B6043E58-D117-41A0-91BC-9925244983F2}" type="presOf" srcId="{17B1E852-280A-4B74-8574-596694A7397E}" destId="{AFE7CBA9-E03E-4D0B-9C58-37AFBD3BA818}" srcOrd="0" destOrd="1" presId="urn:microsoft.com/office/officeart/2005/8/layout/hProcess9"/>
    <dgm:cxn modelId="{3A383792-56F4-4040-9FF1-90FF98A7E1AE}" type="presOf" srcId="{8B19E9E1-B90E-498A-B187-74B79EBF66F7}" destId="{F16B7F82-068F-4346-88F7-0F2450740202}" srcOrd="0" destOrd="1" presId="urn:microsoft.com/office/officeart/2005/8/layout/hProcess9"/>
    <dgm:cxn modelId="{C1674693-6E62-4D6E-9494-07EAA0D8977F}" srcId="{EB8B4713-DE57-4FDD-8498-60A4933225BB}" destId="{D236A4BA-651D-4AF7-AE49-F65F6E4025BD}" srcOrd="0" destOrd="0" parTransId="{D2E6968A-ADAC-485E-9CDB-845552A06C1F}" sibTransId="{B0946558-9793-42B6-B5EE-E5039913B61F}"/>
    <dgm:cxn modelId="{5A0F1EAB-94E7-432F-80EB-557E21552B7A}" srcId="{4415A64C-82A7-4D1C-9BCD-FE43E9DB998F}" destId="{0518D68D-634E-4E60-BA40-B07040250950}" srcOrd="1" destOrd="0" parTransId="{FE063D0F-1F05-4A98-A8F0-20C3D3ED7AE7}" sibTransId="{9D166FB4-544D-4F83-97BA-9D24A78D742A}"/>
    <dgm:cxn modelId="{581C56B2-8928-433A-B63C-C23828ADEF72}" srcId="{63BC14E5-2C69-4BEE-836B-ED009FCD8193}" destId="{EB8B4713-DE57-4FDD-8498-60A4933225BB}" srcOrd="0" destOrd="0" parTransId="{1E5D6C5D-134C-4B67-AAEA-6AB21D3C4517}" sibTransId="{B03C6F40-8879-4C03-9358-7C834A157E75}"/>
    <dgm:cxn modelId="{267BE1C0-BDD9-4A5B-9DB2-C6880939D496}" type="presOf" srcId="{0518D68D-634E-4E60-BA40-B07040250950}" destId="{F16B7F82-068F-4346-88F7-0F2450740202}" srcOrd="0" destOrd="2" presId="urn:microsoft.com/office/officeart/2005/8/layout/hProcess9"/>
    <dgm:cxn modelId="{8BB893C1-9549-458E-B781-FF5632CF936A}" type="presOf" srcId="{2D1E9929-BF3C-4E41-A69A-A8F4AE546400}" destId="{209D0C9A-6DC8-4B78-AB8F-216C22C73E17}" srcOrd="0" destOrd="0" presId="urn:microsoft.com/office/officeart/2005/8/layout/hProcess9"/>
    <dgm:cxn modelId="{22745AC8-3AB7-48C0-A9F2-E5FF28414898}" srcId="{2D1E9929-BF3C-4E41-A69A-A8F4AE546400}" destId="{8CB14389-C4C7-4872-9A77-C9F5AE58B122}" srcOrd="0" destOrd="0" parTransId="{09897E0A-2C78-4534-8812-D12E484121D9}" sibTransId="{D0DBC4B5-2E85-4BF4-8188-44702E16F59E}"/>
    <dgm:cxn modelId="{259CA9D5-3D7A-43EE-8794-EB967EB6FFFD}" type="presOf" srcId="{EB8AEC49-DCB9-41E7-9DC0-AF582BA08807}" destId="{AFE7CBA9-E03E-4D0B-9C58-37AFBD3BA818}" srcOrd="0" destOrd="0" presId="urn:microsoft.com/office/officeart/2005/8/layout/hProcess9"/>
    <dgm:cxn modelId="{D82F32DF-44DF-4323-8D1A-E04C7789D2E4}" type="presOf" srcId="{4415A64C-82A7-4D1C-9BCD-FE43E9DB998F}" destId="{F16B7F82-068F-4346-88F7-0F2450740202}" srcOrd="0" destOrd="0" presId="urn:microsoft.com/office/officeart/2005/8/layout/hProcess9"/>
    <dgm:cxn modelId="{A92080E2-9EF8-45E1-9F4D-878725AA8C54}" type="presOf" srcId="{34E5063A-7390-4177-B820-D58D4292881E}" destId="{DF367DD7-56E3-4A8F-97DF-4000216B81F5}" srcOrd="0" destOrd="2" presId="urn:microsoft.com/office/officeart/2005/8/layout/hProcess9"/>
    <dgm:cxn modelId="{0F3A5DE3-D26C-413C-BABB-3D228AC810A6}" type="presOf" srcId="{0556471C-37B3-47A5-8056-140CE4EADB03}" destId="{209D0C9A-6DC8-4B78-AB8F-216C22C73E17}" srcOrd="0" destOrd="2" presId="urn:microsoft.com/office/officeart/2005/8/layout/hProcess9"/>
    <dgm:cxn modelId="{3B61832C-D48D-4053-B2FE-7FA6D693A255}" type="presParOf" srcId="{F75A0EE1-1011-4E2B-8BBB-DB961BA9CADA}" destId="{13A0E83F-228D-409A-BDFC-360EF8B9CB89}" srcOrd="0" destOrd="0" presId="urn:microsoft.com/office/officeart/2005/8/layout/hProcess9"/>
    <dgm:cxn modelId="{D777BFA4-725A-45D9-88F6-84727471C9E0}" type="presParOf" srcId="{F75A0EE1-1011-4E2B-8BBB-DB961BA9CADA}" destId="{24F17E57-7872-4916-AAA7-D3F33E5FC36E}" srcOrd="1" destOrd="0" presId="urn:microsoft.com/office/officeart/2005/8/layout/hProcess9"/>
    <dgm:cxn modelId="{444874E3-345F-418C-AACE-A7BA51426E21}" type="presParOf" srcId="{24F17E57-7872-4916-AAA7-D3F33E5FC36E}" destId="{DF367DD7-56E3-4A8F-97DF-4000216B81F5}" srcOrd="0" destOrd="0" presId="urn:microsoft.com/office/officeart/2005/8/layout/hProcess9"/>
    <dgm:cxn modelId="{D2422F50-A436-4F06-89D5-743623CBC7FF}" type="presParOf" srcId="{24F17E57-7872-4916-AAA7-D3F33E5FC36E}" destId="{7FDDC741-72BD-47D9-B94F-F7571972993B}" srcOrd="1" destOrd="0" presId="urn:microsoft.com/office/officeart/2005/8/layout/hProcess9"/>
    <dgm:cxn modelId="{ABBDA923-4456-4275-80D3-C15083CB46A3}" type="presParOf" srcId="{24F17E57-7872-4916-AAA7-D3F33E5FC36E}" destId="{209D0C9A-6DC8-4B78-AB8F-216C22C73E17}" srcOrd="2" destOrd="0" presId="urn:microsoft.com/office/officeart/2005/8/layout/hProcess9"/>
    <dgm:cxn modelId="{4A564255-95BD-48D2-9CC2-AFA63531166B}" type="presParOf" srcId="{24F17E57-7872-4916-AAA7-D3F33E5FC36E}" destId="{44D8BA68-2847-4DB1-A796-37B9BEFA4297}" srcOrd="3" destOrd="0" presId="urn:microsoft.com/office/officeart/2005/8/layout/hProcess9"/>
    <dgm:cxn modelId="{28667B75-EF91-4D5F-9E1D-78D82C4D6A51}" type="presParOf" srcId="{24F17E57-7872-4916-AAA7-D3F33E5FC36E}" destId="{AFE7CBA9-E03E-4D0B-9C58-37AFBD3BA818}" srcOrd="4" destOrd="0" presId="urn:microsoft.com/office/officeart/2005/8/layout/hProcess9"/>
    <dgm:cxn modelId="{95709026-0FA3-4CC6-8A34-AA964DBBFA7F}" type="presParOf" srcId="{24F17E57-7872-4916-AAA7-D3F33E5FC36E}" destId="{8D91D8E7-FD89-4F30-BCE5-9105CCFC9BF4}" srcOrd="5" destOrd="0" presId="urn:microsoft.com/office/officeart/2005/8/layout/hProcess9"/>
    <dgm:cxn modelId="{77B97E71-D2FA-4B7D-A22B-FD8A41334946}" type="presParOf" srcId="{24F17E57-7872-4916-AAA7-D3F33E5FC36E}" destId="{F16B7F82-068F-4346-88F7-0F245074020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0E83F-228D-409A-BDFC-360EF8B9CB89}">
      <dsp:nvSpPr>
        <dsp:cNvPr id="0" name=""/>
        <dsp:cNvSpPr/>
      </dsp:nvSpPr>
      <dsp:spPr>
        <a:xfrm>
          <a:off x="901286" y="0"/>
          <a:ext cx="10214585" cy="5418667"/>
        </a:xfrm>
        <a:prstGeom prst="rightArrow">
          <a:avLst/>
        </a:prstGeom>
        <a:solidFill>
          <a:srgbClr val="00B0F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F367DD7-56E3-4A8F-97DF-4000216B81F5}">
      <dsp:nvSpPr>
        <dsp:cNvPr id="0" name=""/>
        <dsp:cNvSpPr/>
      </dsp:nvSpPr>
      <dsp:spPr>
        <a:xfrm>
          <a:off x="117683" y="389461"/>
          <a:ext cx="2122821" cy="463974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OEM Guidelines</a:t>
          </a:r>
          <a:endParaRPr lang="en-IN" sz="1800" b="1" kern="1200" dirty="0"/>
        </a:p>
        <a:p>
          <a:pPr marL="171450" lvl="1" indent="-171450" algn="l" defTabSz="711200">
            <a:lnSpc>
              <a:spcPct val="90000"/>
            </a:lnSpc>
            <a:spcBef>
              <a:spcPct val="0"/>
            </a:spcBef>
            <a:spcAft>
              <a:spcPct val="15000"/>
            </a:spcAft>
            <a:buChar char="•"/>
          </a:pPr>
          <a:r>
            <a:rPr lang="en-US" sz="1600" b="0" i="0" kern="1200" dirty="0"/>
            <a:t>Initial design of Coal Feeder Clean-Out Conveyor (COC) followed OEM guidelines for continuous operation during coal feeder activity.</a:t>
          </a:r>
          <a:endParaRPr lang="en-IN" sz="1600" kern="1200" dirty="0"/>
        </a:p>
      </dsp:txBody>
      <dsp:txXfrm>
        <a:off x="221311" y="493089"/>
        <a:ext cx="1915565" cy="4432488"/>
      </dsp:txXfrm>
    </dsp:sp>
    <dsp:sp modelId="{209D0C9A-6DC8-4B78-AB8F-216C22C73E17}">
      <dsp:nvSpPr>
        <dsp:cNvPr id="0" name=""/>
        <dsp:cNvSpPr/>
      </dsp:nvSpPr>
      <dsp:spPr>
        <a:xfrm>
          <a:off x="2532426" y="389461"/>
          <a:ext cx="2122821" cy="4639744"/>
        </a:xfrm>
        <a:prstGeom prst="roundRect">
          <a:avLst/>
        </a:prstGeom>
        <a:gradFill rotWithShape="0">
          <a:gsLst>
            <a:gs pos="0">
              <a:schemeClr val="accent2">
                <a:hueOff val="-2264059"/>
                <a:satOff val="1914"/>
                <a:lumOff val="4118"/>
                <a:alphaOff val="0"/>
                <a:tint val="50000"/>
                <a:satMod val="300000"/>
              </a:schemeClr>
            </a:gs>
            <a:gs pos="35000">
              <a:schemeClr val="accent2">
                <a:hueOff val="-2264059"/>
                <a:satOff val="1914"/>
                <a:lumOff val="4118"/>
                <a:alphaOff val="0"/>
                <a:tint val="37000"/>
                <a:satMod val="300000"/>
              </a:schemeClr>
            </a:gs>
            <a:gs pos="100000">
              <a:schemeClr val="accent2">
                <a:hueOff val="-2264059"/>
                <a:satOff val="1914"/>
                <a:lumOff val="411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O&amp;M Assessment</a:t>
          </a:r>
          <a:endParaRPr lang="en-IN" sz="1800" b="1"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Years of O&amp;M monitoring prompted a comprehensive assessment and the findings showed that interrupting COC operation for a 6-hour period did not result in significant coal or coal dust accumulation within the feeder.</a:t>
          </a:r>
          <a:endParaRPr lang="en-IN" sz="1600" kern="1200" dirty="0"/>
        </a:p>
      </dsp:txBody>
      <dsp:txXfrm>
        <a:off x="2636054" y="493089"/>
        <a:ext cx="1915565" cy="4432488"/>
      </dsp:txXfrm>
    </dsp:sp>
    <dsp:sp modelId="{AFE7CBA9-E03E-4D0B-9C58-37AFBD3BA818}">
      <dsp:nvSpPr>
        <dsp:cNvPr id="0" name=""/>
        <dsp:cNvSpPr/>
      </dsp:nvSpPr>
      <dsp:spPr>
        <a:xfrm>
          <a:off x="4947168" y="389461"/>
          <a:ext cx="2122821" cy="4639744"/>
        </a:xfrm>
        <a:prstGeom prst="roundRect">
          <a:avLst/>
        </a:prstGeom>
        <a:gradFill rotWithShape="0">
          <a:gsLst>
            <a:gs pos="0">
              <a:schemeClr val="accent2">
                <a:hueOff val="-4528119"/>
                <a:satOff val="3828"/>
                <a:lumOff val="8236"/>
                <a:alphaOff val="0"/>
                <a:tint val="50000"/>
                <a:satMod val="300000"/>
              </a:schemeClr>
            </a:gs>
            <a:gs pos="35000">
              <a:schemeClr val="accent2">
                <a:hueOff val="-4528119"/>
                <a:satOff val="3828"/>
                <a:lumOff val="8236"/>
                <a:alphaOff val="0"/>
                <a:tint val="37000"/>
                <a:satMod val="300000"/>
              </a:schemeClr>
            </a:gs>
            <a:gs pos="100000">
              <a:schemeClr val="accent2">
                <a:hueOff val="-4528119"/>
                <a:satOff val="3828"/>
                <a:lumOff val="823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Practical Observation</a:t>
          </a:r>
          <a:endParaRPr lang="en-IN" sz="1800" b="1" kern="1200" dirty="0"/>
        </a:p>
        <a:p>
          <a:pPr marL="171450" lvl="1" indent="-171450" algn="l" defTabSz="711200">
            <a:lnSpc>
              <a:spcPct val="90000"/>
            </a:lnSpc>
            <a:spcBef>
              <a:spcPct val="0"/>
            </a:spcBef>
            <a:spcAft>
              <a:spcPct val="15000"/>
            </a:spcAft>
            <a:buChar char="•"/>
          </a:pPr>
          <a:r>
            <a:rPr lang="en-US" sz="1600" b="0" i="0" kern="1200" dirty="0"/>
            <a:t>Practical observations indicated that running the COC for just 3 minutes was sufficient to effectively remove residual material.</a:t>
          </a:r>
          <a:endParaRPr lang="en-IN" sz="1600" kern="1200" dirty="0"/>
        </a:p>
      </dsp:txBody>
      <dsp:txXfrm>
        <a:off x="5050796" y="493089"/>
        <a:ext cx="1915565" cy="4432488"/>
      </dsp:txXfrm>
    </dsp:sp>
    <dsp:sp modelId="{F16B7F82-068F-4346-88F7-0F2450740202}">
      <dsp:nvSpPr>
        <dsp:cNvPr id="0" name=""/>
        <dsp:cNvSpPr/>
      </dsp:nvSpPr>
      <dsp:spPr>
        <a:xfrm>
          <a:off x="7361911" y="389461"/>
          <a:ext cx="2122821" cy="4639744"/>
        </a:xfrm>
        <a:prstGeom prst="roundRect">
          <a:avLst/>
        </a:prstGeom>
        <a:gradFill rotWithShape="0">
          <a:gsLst>
            <a:gs pos="0">
              <a:schemeClr val="accent2">
                <a:hueOff val="-6792178"/>
                <a:satOff val="5741"/>
                <a:lumOff val="12354"/>
                <a:alphaOff val="0"/>
                <a:tint val="50000"/>
                <a:satMod val="300000"/>
              </a:schemeClr>
            </a:gs>
            <a:gs pos="35000">
              <a:schemeClr val="accent2">
                <a:hueOff val="-6792178"/>
                <a:satOff val="5741"/>
                <a:lumOff val="12354"/>
                <a:alphaOff val="0"/>
                <a:tint val="37000"/>
                <a:satMod val="300000"/>
              </a:schemeClr>
            </a:gs>
            <a:gs pos="100000">
              <a:schemeClr val="accent2">
                <a:hueOff val="-6792178"/>
                <a:satOff val="5741"/>
                <a:lumOff val="123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Strategic Modification</a:t>
          </a:r>
          <a:endParaRPr lang="en-IN" sz="1800" b="1"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A deliberate modification was implemented across all mills in all units.</a:t>
          </a:r>
          <a:endParaRPr lang="en-IN"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COC now runs for 6 minutes only after every 114 minutes (02 hours cycle), aligning with safety, maintenance considerations (reduced wear &amp; tear of chain).</a:t>
          </a:r>
        </a:p>
      </dsp:txBody>
      <dsp:txXfrm>
        <a:off x="7465539" y="493089"/>
        <a:ext cx="1915565" cy="4432488"/>
      </dsp:txXfrm>
    </dsp:sp>
    <dsp:sp modelId="{0B17D842-08B5-49B7-B0C9-59AA91F15CFC}">
      <dsp:nvSpPr>
        <dsp:cNvPr id="0" name=""/>
        <dsp:cNvSpPr/>
      </dsp:nvSpPr>
      <dsp:spPr>
        <a:xfrm>
          <a:off x="9776653" y="389461"/>
          <a:ext cx="2122821" cy="4639744"/>
        </a:xfrm>
        <a:prstGeom prst="roundRect">
          <a:avLst/>
        </a:prstGeom>
        <a:gradFill rotWithShape="0">
          <a:gsLst>
            <a:gs pos="0">
              <a:schemeClr val="accent2">
                <a:hueOff val="-9056237"/>
                <a:satOff val="7655"/>
                <a:lumOff val="16472"/>
                <a:alphaOff val="0"/>
                <a:tint val="50000"/>
                <a:satMod val="300000"/>
              </a:schemeClr>
            </a:gs>
            <a:gs pos="35000">
              <a:schemeClr val="accent2">
                <a:hueOff val="-9056237"/>
                <a:satOff val="7655"/>
                <a:lumOff val="16472"/>
                <a:alphaOff val="0"/>
                <a:tint val="37000"/>
                <a:satMod val="300000"/>
              </a:schemeClr>
            </a:gs>
            <a:gs pos="100000">
              <a:schemeClr val="accent2">
                <a:hueOff val="-9056237"/>
                <a:satOff val="7655"/>
                <a:lumOff val="1647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Reduction in APC &amp; Financial Gains</a:t>
          </a:r>
          <a:endParaRPr lang="en-IN" sz="1800" b="1"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Reduction in APC results in substantial financial gains without compromising system integrity.</a:t>
          </a:r>
          <a:endParaRPr lang="en-IN"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Savings of nearly 0.2 Mus per year amounting to nearly 4 LPA at project cost of only INR 15,000/- per unit.</a:t>
          </a:r>
        </a:p>
      </dsp:txBody>
      <dsp:txXfrm>
        <a:off x="9880281" y="493089"/>
        <a:ext cx="1915565" cy="4432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0E83F-228D-409A-BDFC-360EF8B9CB89}">
      <dsp:nvSpPr>
        <dsp:cNvPr id="0" name=""/>
        <dsp:cNvSpPr/>
      </dsp:nvSpPr>
      <dsp:spPr>
        <a:xfrm>
          <a:off x="901286" y="0"/>
          <a:ext cx="10214585" cy="5418667"/>
        </a:xfrm>
        <a:prstGeom prst="rightArrow">
          <a:avLst/>
        </a:prstGeom>
        <a:solidFill>
          <a:srgbClr val="00B0F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F367DD7-56E3-4A8F-97DF-4000216B81F5}">
      <dsp:nvSpPr>
        <dsp:cNvPr id="0" name=""/>
        <dsp:cNvSpPr/>
      </dsp:nvSpPr>
      <dsp:spPr>
        <a:xfrm>
          <a:off x="63707" y="389461"/>
          <a:ext cx="2070170" cy="463974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b="1" i="0" kern="1200" dirty="0"/>
            <a:t>Objective of SCAPH</a:t>
          </a:r>
          <a:endParaRPr lang="en-IN" sz="1800" b="1" kern="1200" dirty="0"/>
        </a:p>
        <a:p>
          <a:pPr marL="171450" lvl="1" indent="-171450" algn="l" defTabSz="711200">
            <a:lnSpc>
              <a:spcPct val="90000"/>
            </a:lnSpc>
            <a:spcBef>
              <a:spcPct val="0"/>
            </a:spcBef>
            <a:spcAft>
              <a:spcPct val="15000"/>
            </a:spcAft>
            <a:buChar char="•"/>
          </a:pPr>
          <a:r>
            <a:rPr lang="en-US" sz="1600" b="0" i="0" kern="1200" dirty="0"/>
            <a:t>In the cold startup of units, Steam Coil Air Pre-Heater (SCAPH) is crucial for increasing secondary air or combustion air temperature.</a:t>
          </a:r>
          <a:endParaRPr lang="en-IN"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solidFill>
                <a:srgbClr val="000000"/>
              </a:solidFill>
              <a:latin typeface="Arial"/>
              <a:ea typeface="+mn-ea"/>
              <a:cs typeface="+mn-cs"/>
            </a:rPr>
            <a:t>Aim is to prevent cold end corrosion of APH and facilitate the early operation of coal mills during BLU</a:t>
          </a:r>
        </a:p>
      </dsp:txBody>
      <dsp:txXfrm>
        <a:off x="164764" y="490518"/>
        <a:ext cx="1868056" cy="4437630"/>
      </dsp:txXfrm>
    </dsp:sp>
    <dsp:sp modelId="{209D0C9A-6DC8-4B78-AB8F-216C22C73E17}">
      <dsp:nvSpPr>
        <dsp:cNvPr id="0" name=""/>
        <dsp:cNvSpPr/>
      </dsp:nvSpPr>
      <dsp:spPr>
        <a:xfrm>
          <a:off x="2403794" y="389461"/>
          <a:ext cx="2242698" cy="4639744"/>
        </a:xfrm>
        <a:prstGeom prst="roundRect">
          <a:avLst/>
        </a:prstGeom>
        <a:gradFill rotWithShape="0">
          <a:gsLst>
            <a:gs pos="0">
              <a:schemeClr val="accent2">
                <a:hueOff val="-2264059"/>
                <a:satOff val="1914"/>
                <a:lumOff val="4118"/>
                <a:alphaOff val="0"/>
                <a:tint val="50000"/>
                <a:satMod val="300000"/>
              </a:schemeClr>
            </a:gs>
            <a:gs pos="35000">
              <a:schemeClr val="accent2">
                <a:hueOff val="-2264059"/>
                <a:satOff val="1914"/>
                <a:lumOff val="4118"/>
                <a:alphaOff val="0"/>
                <a:tint val="37000"/>
                <a:satMod val="300000"/>
              </a:schemeClr>
            </a:gs>
            <a:gs pos="100000">
              <a:schemeClr val="accent2">
                <a:hueOff val="-2264059"/>
                <a:satOff val="1914"/>
                <a:lumOff val="411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b="1" i="0" kern="1200" dirty="0"/>
            <a:t>Post-Synchronization Redundancy</a:t>
          </a:r>
          <a:endParaRPr lang="en-IN" sz="1800" b="1" kern="1200" dirty="0"/>
        </a:p>
        <a:p>
          <a:pPr marL="171450" lvl="1" indent="0" algn="l" defTabSz="711200">
            <a:lnSpc>
              <a:spcPct val="90000"/>
            </a:lnSpc>
            <a:spcBef>
              <a:spcPct val="0"/>
            </a:spcBef>
            <a:spcAft>
              <a:spcPct val="15000"/>
            </a:spcAft>
            <a:buFont typeface="Arial" panose="020B0604020202020204" pitchFamily="34" charset="0"/>
            <a:buChar char="•"/>
          </a:pPr>
          <a:r>
            <a:rPr lang="en-US" sz="1600" b="0" i="0" kern="1200" dirty="0"/>
            <a:t>SCAPH becomes unnecessary after synchronization and achieving unit load.</a:t>
          </a:r>
          <a:endParaRPr lang="en-IN"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solidFill>
                <a:srgbClr val="000000"/>
              </a:solidFill>
              <a:latin typeface="Arial"/>
              <a:ea typeface="+mn-ea"/>
              <a:cs typeface="+mn-cs"/>
            </a:rPr>
            <a:t>However, the tube bundles in the path of secondary air cause a pressure drop of approximately ~30 mmwc across the coils.</a:t>
          </a:r>
        </a:p>
      </dsp:txBody>
      <dsp:txXfrm>
        <a:off x="2513273" y="498940"/>
        <a:ext cx="2023740" cy="4420786"/>
      </dsp:txXfrm>
    </dsp:sp>
    <dsp:sp modelId="{AFE7CBA9-E03E-4D0B-9C58-37AFBD3BA818}">
      <dsp:nvSpPr>
        <dsp:cNvPr id="0" name=""/>
        <dsp:cNvSpPr/>
      </dsp:nvSpPr>
      <dsp:spPr>
        <a:xfrm>
          <a:off x="4916409" y="389461"/>
          <a:ext cx="2070170" cy="4639744"/>
        </a:xfrm>
        <a:prstGeom prst="roundRect">
          <a:avLst/>
        </a:prstGeom>
        <a:gradFill rotWithShape="0">
          <a:gsLst>
            <a:gs pos="0">
              <a:schemeClr val="accent2">
                <a:hueOff val="-4528119"/>
                <a:satOff val="3828"/>
                <a:lumOff val="8236"/>
                <a:alphaOff val="0"/>
                <a:tint val="50000"/>
                <a:satMod val="300000"/>
              </a:schemeClr>
            </a:gs>
            <a:gs pos="35000">
              <a:schemeClr val="accent2">
                <a:hueOff val="-4528119"/>
                <a:satOff val="3828"/>
                <a:lumOff val="8236"/>
                <a:alphaOff val="0"/>
                <a:tint val="37000"/>
                <a:satMod val="300000"/>
              </a:schemeClr>
            </a:gs>
            <a:gs pos="100000">
              <a:schemeClr val="accent2">
                <a:hueOff val="-4528119"/>
                <a:satOff val="3828"/>
                <a:lumOff val="823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Practical Observation</a:t>
          </a:r>
          <a:endParaRPr lang="en-IN" sz="1800" b="1" kern="1200" dirty="0"/>
        </a:p>
        <a:p>
          <a:pPr marL="171450" lvl="1" indent="-171450" algn="l" defTabSz="711200">
            <a:lnSpc>
              <a:spcPct val="90000"/>
            </a:lnSpc>
            <a:spcBef>
              <a:spcPct val="0"/>
            </a:spcBef>
            <a:spcAft>
              <a:spcPct val="15000"/>
            </a:spcAft>
            <a:buChar char="•"/>
          </a:pPr>
          <a:r>
            <a:rPr lang="en-US" sz="1600" b="0" i="0" kern="1200" dirty="0"/>
            <a:t>The pressure drop results in a power loss for Forced Draft (F.D.) fan.</a:t>
          </a:r>
          <a:endParaRPr lang="en-IN" sz="1600" kern="1200" dirty="0"/>
        </a:p>
      </dsp:txBody>
      <dsp:txXfrm>
        <a:off x="5017466" y="490518"/>
        <a:ext cx="1868056" cy="4437630"/>
      </dsp:txXfrm>
    </dsp:sp>
    <dsp:sp modelId="{F16B7F82-068F-4346-88F7-0F2450740202}">
      <dsp:nvSpPr>
        <dsp:cNvPr id="0" name=""/>
        <dsp:cNvSpPr/>
      </dsp:nvSpPr>
      <dsp:spPr>
        <a:xfrm>
          <a:off x="7256496" y="389461"/>
          <a:ext cx="2070170" cy="4639744"/>
        </a:xfrm>
        <a:prstGeom prst="roundRect">
          <a:avLst/>
        </a:prstGeom>
        <a:gradFill rotWithShape="0">
          <a:gsLst>
            <a:gs pos="0">
              <a:schemeClr val="accent2">
                <a:hueOff val="-6792178"/>
                <a:satOff val="5741"/>
                <a:lumOff val="12354"/>
                <a:alphaOff val="0"/>
                <a:tint val="50000"/>
                <a:satMod val="300000"/>
              </a:schemeClr>
            </a:gs>
            <a:gs pos="35000">
              <a:schemeClr val="accent2">
                <a:hueOff val="-6792178"/>
                <a:satOff val="5741"/>
                <a:lumOff val="12354"/>
                <a:alphaOff val="0"/>
                <a:tint val="37000"/>
                <a:satMod val="300000"/>
              </a:schemeClr>
            </a:gs>
            <a:gs pos="100000">
              <a:schemeClr val="accent2">
                <a:hueOff val="-6792178"/>
                <a:satOff val="5741"/>
                <a:lumOff val="123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b="1" i="0" kern="1200" dirty="0"/>
            <a:t>Engineering Innovation - Rotary SCAPH</a:t>
          </a:r>
          <a:endParaRPr lang="en-IN" sz="1800" b="1"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Innovative engineering design and modification carried out with minimal investments.</a:t>
          </a:r>
          <a:endParaRPr lang="en-IN" sz="1600" kern="1200" dirty="0"/>
        </a:p>
      </dsp:txBody>
      <dsp:txXfrm>
        <a:off x="7357553" y="490518"/>
        <a:ext cx="1868056" cy="4437630"/>
      </dsp:txXfrm>
    </dsp:sp>
    <dsp:sp modelId="{0B17D842-08B5-49B7-B0C9-59AA91F15CFC}">
      <dsp:nvSpPr>
        <dsp:cNvPr id="0" name=""/>
        <dsp:cNvSpPr/>
      </dsp:nvSpPr>
      <dsp:spPr>
        <a:xfrm>
          <a:off x="9596583" y="389461"/>
          <a:ext cx="2356868" cy="4639744"/>
        </a:xfrm>
        <a:prstGeom prst="roundRect">
          <a:avLst/>
        </a:prstGeom>
        <a:gradFill rotWithShape="0">
          <a:gsLst>
            <a:gs pos="0">
              <a:schemeClr val="accent2">
                <a:hueOff val="-9056237"/>
                <a:satOff val="7655"/>
                <a:lumOff val="16472"/>
                <a:alphaOff val="0"/>
                <a:tint val="50000"/>
                <a:satMod val="300000"/>
              </a:schemeClr>
            </a:gs>
            <a:gs pos="35000">
              <a:schemeClr val="accent2">
                <a:hueOff val="-9056237"/>
                <a:satOff val="7655"/>
                <a:lumOff val="16472"/>
                <a:alphaOff val="0"/>
                <a:tint val="37000"/>
                <a:satMod val="300000"/>
              </a:schemeClr>
            </a:gs>
            <a:gs pos="100000">
              <a:schemeClr val="accent2">
                <a:hueOff val="-9056237"/>
                <a:satOff val="7655"/>
                <a:lumOff val="1647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Reduction in APC &amp; Financial Gains</a:t>
          </a:r>
          <a:endParaRPr lang="en-IN" sz="1800" b="1"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At the same load, coal flow, and secondary air flow, both FDF current cumulatively decreased by ~6A, i.e., 46 units</a:t>
          </a:r>
          <a:endParaRPr lang="en-IN"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solidFill>
                <a:srgbClr val="000000"/>
              </a:solidFill>
              <a:latin typeface="Arial"/>
              <a:ea typeface="+mn-ea"/>
              <a:cs typeface="+mn-cs"/>
            </a:rPr>
            <a:t>This results in a significant saving of 1100 units per day translating to INR 32 LPA for the Station for project cost of INR 4 Lakhs/Unit.</a:t>
          </a:r>
        </a:p>
      </dsp:txBody>
      <dsp:txXfrm>
        <a:off x="9711636" y="504514"/>
        <a:ext cx="2126762" cy="4409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925D6-BF73-482A-89DC-980D3B83D96B}">
      <dsp:nvSpPr>
        <dsp:cNvPr id="0" name=""/>
        <dsp:cNvSpPr/>
      </dsp:nvSpPr>
      <dsp:spPr>
        <a:xfrm rot="5400000">
          <a:off x="-120319" y="126119"/>
          <a:ext cx="802128" cy="56149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b" anchorCtr="0">
          <a:noAutofit/>
        </a:bodyPr>
        <a:lstStyle/>
        <a:p>
          <a:pPr marL="0" lvl="0" indent="0" algn="ctr" defTabSz="400050">
            <a:lnSpc>
              <a:spcPct val="90000"/>
            </a:lnSpc>
            <a:spcBef>
              <a:spcPct val="0"/>
            </a:spcBef>
            <a:spcAft>
              <a:spcPct val="35000"/>
            </a:spcAft>
            <a:buNone/>
          </a:pPr>
          <a:r>
            <a:rPr lang="en-US" sz="900" b="1" kern="1200" dirty="0"/>
            <a:t>Step 1</a:t>
          </a:r>
          <a:endParaRPr lang="en-IN" sz="900" b="1" kern="1200" dirty="0"/>
        </a:p>
      </dsp:txBody>
      <dsp:txXfrm rot="-5400000">
        <a:off x="0" y="286545"/>
        <a:ext cx="561490" cy="240638"/>
      </dsp:txXfrm>
    </dsp:sp>
    <dsp:sp modelId="{103AE224-AEA6-42B0-8555-F5BF00786E38}">
      <dsp:nvSpPr>
        <dsp:cNvPr id="0" name=""/>
        <dsp:cNvSpPr/>
      </dsp:nvSpPr>
      <dsp:spPr>
        <a:xfrm rot="5400000">
          <a:off x="1886953" y="-1319662"/>
          <a:ext cx="521383" cy="3172309"/>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Removal and relocation of steam inlet header</a:t>
          </a:r>
          <a:endParaRPr lang="en-IN" sz="1200" kern="1200" dirty="0"/>
        </a:p>
      </dsp:txBody>
      <dsp:txXfrm rot="-5400000">
        <a:off x="561490" y="31253"/>
        <a:ext cx="3146857" cy="470479"/>
      </dsp:txXfrm>
    </dsp:sp>
    <dsp:sp modelId="{58358F1B-894E-49D9-8C7E-70AC226951BB}">
      <dsp:nvSpPr>
        <dsp:cNvPr id="0" name=""/>
        <dsp:cNvSpPr/>
      </dsp:nvSpPr>
      <dsp:spPr>
        <a:xfrm rot="5400000">
          <a:off x="-120319" y="832348"/>
          <a:ext cx="802128" cy="56149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b"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Step 2</a:t>
          </a:r>
          <a:endParaRPr lang="en-IN" sz="900" b="1" kern="1200" dirty="0">
            <a:solidFill>
              <a:schemeClr val="tx1"/>
            </a:solidFill>
          </a:endParaRPr>
        </a:p>
      </dsp:txBody>
      <dsp:txXfrm rot="-5400000">
        <a:off x="0" y="992774"/>
        <a:ext cx="561490" cy="240638"/>
      </dsp:txXfrm>
    </dsp:sp>
    <dsp:sp modelId="{8253E088-6D31-45F9-9647-76A4F6795C72}">
      <dsp:nvSpPr>
        <dsp:cNvPr id="0" name=""/>
        <dsp:cNvSpPr/>
      </dsp:nvSpPr>
      <dsp:spPr>
        <a:xfrm rot="5400000">
          <a:off x="1886953" y="-613433"/>
          <a:ext cx="521383" cy="3172309"/>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Erection of channel over the SCAPH frame for support of SCAPH coils</a:t>
          </a:r>
          <a:endParaRPr lang="en-IN" sz="1200" kern="1200" dirty="0"/>
        </a:p>
      </dsp:txBody>
      <dsp:txXfrm rot="-5400000">
        <a:off x="561490" y="737482"/>
        <a:ext cx="3146857" cy="470479"/>
      </dsp:txXfrm>
    </dsp:sp>
    <dsp:sp modelId="{5C8201D3-795C-43C1-964C-677B12DE0E4E}">
      <dsp:nvSpPr>
        <dsp:cNvPr id="0" name=""/>
        <dsp:cNvSpPr/>
      </dsp:nvSpPr>
      <dsp:spPr>
        <a:xfrm rot="5400000">
          <a:off x="-120319" y="1538577"/>
          <a:ext cx="802128" cy="561490"/>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b" anchorCtr="0">
          <a:noAutofit/>
        </a:bodyPr>
        <a:lstStyle/>
        <a:p>
          <a:pPr marL="0" lvl="0" indent="0" algn="ctr" defTabSz="400050">
            <a:lnSpc>
              <a:spcPct val="90000"/>
            </a:lnSpc>
            <a:spcBef>
              <a:spcPct val="0"/>
            </a:spcBef>
            <a:spcAft>
              <a:spcPct val="35000"/>
            </a:spcAft>
            <a:buNone/>
          </a:pPr>
          <a:r>
            <a:rPr lang="en-US" sz="900" b="1" kern="1200" dirty="0"/>
            <a:t>Step 3</a:t>
          </a:r>
          <a:endParaRPr lang="en-IN" sz="900" b="1" kern="1200" dirty="0"/>
        </a:p>
      </dsp:txBody>
      <dsp:txXfrm rot="-5400000">
        <a:off x="0" y="1699003"/>
        <a:ext cx="561490" cy="240638"/>
      </dsp:txXfrm>
    </dsp:sp>
    <dsp:sp modelId="{507356D6-4BFB-4A3D-B9F4-F5DACD8C4F92}">
      <dsp:nvSpPr>
        <dsp:cNvPr id="0" name=""/>
        <dsp:cNvSpPr/>
      </dsp:nvSpPr>
      <dsp:spPr>
        <a:xfrm rot="5400000">
          <a:off x="1886953" y="92795"/>
          <a:ext cx="521383" cy="317230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Fabrication &amp; Modification of FD fan outlet duct (within SCAPH frame)</a:t>
          </a:r>
          <a:endParaRPr lang="en-IN" sz="1200" kern="1200" dirty="0"/>
        </a:p>
      </dsp:txBody>
      <dsp:txXfrm rot="-5400000">
        <a:off x="561490" y="1443710"/>
        <a:ext cx="3146857" cy="470479"/>
      </dsp:txXfrm>
    </dsp:sp>
    <dsp:sp modelId="{C0E59DB5-63EE-4586-8ED3-A456AEDD8A16}">
      <dsp:nvSpPr>
        <dsp:cNvPr id="0" name=""/>
        <dsp:cNvSpPr/>
      </dsp:nvSpPr>
      <dsp:spPr>
        <a:xfrm rot="5400000">
          <a:off x="-120319" y="2244806"/>
          <a:ext cx="802128" cy="561490"/>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b"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Step 4</a:t>
          </a:r>
          <a:endParaRPr lang="en-IN" sz="900" b="1" kern="1200" dirty="0">
            <a:solidFill>
              <a:schemeClr val="tx1"/>
            </a:solidFill>
          </a:endParaRPr>
        </a:p>
      </dsp:txBody>
      <dsp:txXfrm rot="-5400000">
        <a:off x="0" y="2405232"/>
        <a:ext cx="561490" cy="240638"/>
      </dsp:txXfrm>
    </dsp:sp>
    <dsp:sp modelId="{0808D33E-5A19-4F5F-8A1F-88EB32A7925E}">
      <dsp:nvSpPr>
        <dsp:cNvPr id="0" name=""/>
        <dsp:cNvSpPr/>
      </dsp:nvSpPr>
      <dsp:spPr>
        <a:xfrm rot="5400000">
          <a:off x="1886953" y="799024"/>
          <a:ext cx="521383" cy="3172309"/>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Pipe support provided from top to bottom frame of SCAPH instead of Box support.</a:t>
          </a:r>
          <a:endParaRPr lang="en-IN" sz="1200" kern="1200" dirty="0"/>
        </a:p>
      </dsp:txBody>
      <dsp:txXfrm rot="-5400000">
        <a:off x="561490" y="2149939"/>
        <a:ext cx="3146857" cy="470479"/>
      </dsp:txXfrm>
    </dsp:sp>
    <dsp:sp modelId="{F1B70361-D18F-48CA-9F92-02FCA166E2FB}">
      <dsp:nvSpPr>
        <dsp:cNvPr id="0" name=""/>
        <dsp:cNvSpPr/>
      </dsp:nvSpPr>
      <dsp:spPr>
        <a:xfrm rot="5400000">
          <a:off x="-120319" y="2951035"/>
          <a:ext cx="802128" cy="561490"/>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b"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Step 5</a:t>
          </a:r>
          <a:endParaRPr lang="en-IN" sz="900" b="1" kern="1200" dirty="0">
            <a:solidFill>
              <a:schemeClr val="tx1"/>
            </a:solidFill>
          </a:endParaRPr>
        </a:p>
      </dsp:txBody>
      <dsp:txXfrm rot="-5400000">
        <a:off x="0" y="3111461"/>
        <a:ext cx="561490" cy="240638"/>
      </dsp:txXfrm>
    </dsp:sp>
    <dsp:sp modelId="{13FBFCEC-C33C-4601-89CF-3BEA446DE79B}">
      <dsp:nvSpPr>
        <dsp:cNvPr id="0" name=""/>
        <dsp:cNvSpPr/>
      </dsp:nvSpPr>
      <dsp:spPr>
        <a:xfrm rot="5400000">
          <a:off x="1886953" y="1505253"/>
          <a:ext cx="521383" cy="3172309"/>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Arrangement of stuffing box for air side sealing at both end for steam inlet and outlet line in each bank of coil.</a:t>
          </a:r>
          <a:endParaRPr lang="en-IN" sz="1200" kern="1200" dirty="0"/>
        </a:p>
      </dsp:txBody>
      <dsp:txXfrm rot="-5400000">
        <a:off x="561490" y="2856168"/>
        <a:ext cx="3146857" cy="470479"/>
      </dsp:txXfrm>
    </dsp:sp>
    <dsp:sp modelId="{C2BDF044-58D9-4189-90F4-8F7F45D94351}">
      <dsp:nvSpPr>
        <dsp:cNvPr id="0" name=""/>
        <dsp:cNvSpPr/>
      </dsp:nvSpPr>
      <dsp:spPr>
        <a:xfrm rot="5400000">
          <a:off x="-120319" y="3657265"/>
          <a:ext cx="802128" cy="561490"/>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b" anchorCtr="0">
          <a:noAutofit/>
        </a:bodyPr>
        <a:lstStyle/>
        <a:p>
          <a:pPr marL="0" lvl="0" indent="0" algn="ctr" defTabSz="400050">
            <a:lnSpc>
              <a:spcPct val="90000"/>
            </a:lnSpc>
            <a:spcBef>
              <a:spcPct val="0"/>
            </a:spcBef>
            <a:spcAft>
              <a:spcPct val="35000"/>
            </a:spcAft>
            <a:buNone/>
          </a:pPr>
          <a:r>
            <a:rPr lang="en-US" sz="900" b="1" kern="1200" dirty="0"/>
            <a:t>Step 6</a:t>
          </a:r>
          <a:endParaRPr lang="en-IN" sz="900" b="1" kern="1200" dirty="0"/>
        </a:p>
      </dsp:txBody>
      <dsp:txXfrm rot="-5400000">
        <a:off x="0" y="3817691"/>
        <a:ext cx="561490" cy="240638"/>
      </dsp:txXfrm>
    </dsp:sp>
    <dsp:sp modelId="{E07DC558-2D24-48AA-9528-3BDC9DAD5C2E}">
      <dsp:nvSpPr>
        <dsp:cNvPr id="0" name=""/>
        <dsp:cNvSpPr/>
      </dsp:nvSpPr>
      <dsp:spPr>
        <a:xfrm rot="5400000">
          <a:off x="1886953" y="2211482"/>
          <a:ext cx="521383" cy="3172309"/>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Extension &amp; modification of steam inlet line length</a:t>
          </a:r>
          <a:endParaRPr lang="en-IN" sz="1200" kern="1200" dirty="0"/>
        </a:p>
      </dsp:txBody>
      <dsp:txXfrm rot="-5400000">
        <a:off x="561490" y="3562397"/>
        <a:ext cx="3146857" cy="470479"/>
      </dsp:txXfrm>
    </dsp:sp>
    <dsp:sp modelId="{CEC89D3F-DC75-44B3-842F-EA71F6749402}">
      <dsp:nvSpPr>
        <dsp:cNvPr id="0" name=""/>
        <dsp:cNvSpPr/>
      </dsp:nvSpPr>
      <dsp:spPr>
        <a:xfrm rot="5400000">
          <a:off x="-120319" y="4363494"/>
          <a:ext cx="802128" cy="56149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b"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Step</a:t>
          </a:r>
          <a:r>
            <a:rPr lang="en-US" sz="900" b="1" kern="1200" dirty="0"/>
            <a:t> </a:t>
          </a:r>
          <a:r>
            <a:rPr lang="en-US" sz="900" b="1" kern="1200" dirty="0">
              <a:solidFill>
                <a:schemeClr val="tx1"/>
              </a:solidFill>
            </a:rPr>
            <a:t>7</a:t>
          </a:r>
          <a:endParaRPr lang="en-IN" sz="900" b="1" kern="1200" dirty="0">
            <a:solidFill>
              <a:schemeClr val="tx1"/>
            </a:solidFill>
          </a:endParaRPr>
        </a:p>
      </dsp:txBody>
      <dsp:txXfrm rot="-5400000">
        <a:off x="0" y="4523920"/>
        <a:ext cx="561490" cy="240638"/>
      </dsp:txXfrm>
    </dsp:sp>
    <dsp:sp modelId="{2EDF9578-3D7D-4443-9189-E31E01CA569B}">
      <dsp:nvSpPr>
        <dsp:cNvPr id="0" name=""/>
        <dsp:cNvSpPr/>
      </dsp:nvSpPr>
      <dsp:spPr>
        <a:xfrm rot="5400000">
          <a:off x="1886953" y="2917711"/>
          <a:ext cx="521383" cy="3172309"/>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SCAPH coil bank loading, rotating &amp; Alignment arrangement</a:t>
          </a:r>
          <a:endParaRPr lang="en-IN" sz="1200" kern="1200" dirty="0"/>
        </a:p>
      </dsp:txBody>
      <dsp:txXfrm rot="-5400000">
        <a:off x="561490" y="4268626"/>
        <a:ext cx="3146857" cy="470479"/>
      </dsp:txXfrm>
    </dsp:sp>
    <dsp:sp modelId="{799B12DF-E4A5-42A9-9961-925363D4F127}">
      <dsp:nvSpPr>
        <dsp:cNvPr id="0" name=""/>
        <dsp:cNvSpPr/>
      </dsp:nvSpPr>
      <dsp:spPr>
        <a:xfrm rot="5400000">
          <a:off x="-120319" y="5069723"/>
          <a:ext cx="802128" cy="561490"/>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b" anchorCtr="0">
          <a:noAutofit/>
        </a:bodyPr>
        <a:lstStyle/>
        <a:p>
          <a:pPr marL="0" lvl="0" indent="0" algn="ctr" defTabSz="400050">
            <a:lnSpc>
              <a:spcPct val="90000"/>
            </a:lnSpc>
            <a:spcBef>
              <a:spcPct val="0"/>
            </a:spcBef>
            <a:spcAft>
              <a:spcPct val="35000"/>
            </a:spcAft>
            <a:buNone/>
          </a:pPr>
          <a:r>
            <a:rPr lang="en-US" sz="900" b="1" kern="1200" dirty="0"/>
            <a:t>Step 8</a:t>
          </a:r>
          <a:endParaRPr lang="en-IN" sz="900" b="1" kern="1200" dirty="0"/>
        </a:p>
      </dsp:txBody>
      <dsp:txXfrm rot="-5400000">
        <a:off x="0" y="5230149"/>
        <a:ext cx="561490" cy="240638"/>
      </dsp:txXfrm>
    </dsp:sp>
    <dsp:sp modelId="{681146B2-E6A6-4D9E-AA8C-BDC5010C70E1}">
      <dsp:nvSpPr>
        <dsp:cNvPr id="0" name=""/>
        <dsp:cNvSpPr/>
      </dsp:nvSpPr>
      <dsp:spPr>
        <a:xfrm rot="5400000">
          <a:off x="1886953" y="3623940"/>
          <a:ext cx="521383" cy="317230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Handle provision and Locking arrangement of SCAPH coil bank.</a:t>
          </a:r>
          <a:endParaRPr lang="en-IN" sz="1200" kern="1200" dirty="0"/>
        </a:p>
      </dsp:txBody>
      <dsp:txXfrm rot="-5400000">
        <a:off x="561490" y="4974855"/>
        <a:ext cx="3146857" cy="470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0E83F-228D-409A-BDFC-360EF8B9CB89}">
      <dsp:nvSpPr>
        <dsp:cNvPr id="0" name=""/>
        <dsp:cNvSpPr/>
      </dsp:nvSpPr>
      <dsp:spPr>
        <a:xfrm>
          <a:off x="901286" y="0"/>
          <a:ext cx="10214585" cy="5418667"/>
        </a:xfrm>
        <a:prstGeom prst="rightArrow">
          <a:avLst/>
        </a:prstGeom>
        <a:solidFill>
          <a:srgbClr val="00B0F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F367DD7-56E3-4A8F-97DF-4000216B81F5}">
      <dsp:nvSpPr>
        <dsp:cNvPr id="0" name=""/>
        <dsp:cNvSpPr/>
      </dsp:nvSpPr>
      <dsp:spPr>
        <a:xfrm>
          <a:off x="248641" y="389461"/>
          <a:ext cx="2585377" cy="463974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b="1" i="0" kern="1200" dirty="0"/>
            <a:t>Unveiling the Overlooked System</a:t>
          </a:r>
          <a:endParaRPr lang="en-IN" sz="1800" b="1" kern="1200" dirty="0"/>
        </a:p>
        <a:p>
          <a:pPr marL="171450" lvl="1" indent="-171450" algn="l" defTabSz="711200">
            <a:lnSpc>
              <a:spcPct val="90000"/>
            </a:lnSpc>
            <a:spcBef>
              <a:spcPct val="0"/>
            </a:spcBef>
            <a:spcAft>
              <a:spcPct val="15000"/>
            </a:spcAft>
            <a:buChar char="•"/>
          </a:pPr>
          <a:r>
            <a:rPr lang="en-US" sz="1600" b="0" i="0" kern="1200" dirty="0"/>
            <a:t>The Air Washer Unit (AWU) system, often relegated to the sidelines in power plant discussions, plays a pivotal role in refining and purifying air before it graces the turbine hall.</a:t>
          </a:r>
          <a:endParaRPr lang="en-IN" sz="1600" kern="1200" dirty="0"/>
        </a:p>
        <a:p>
          <a:pPr marL="171450" lvl="1" indent="-171450" algn="l" defTabSz="711200">
            <a:lnSpc>
              <a:spcPct val="90000"/>
            </a:lnSpc>
            <a:spcBef>
              <a:spcPct val="0"/>
            </a:spcBef>
            <a:spcAft>
              <a:spcPct val="15000"/>
            </a:spcAft>
            <a:buChar char="•"/>
          </a:pPr>
          <a:r>
            <a:rPr lang="en-US" sz="1600" b="0" i="0" kern="1200" dirty="0"/>
            <a:t>The AWU system deserves due recognition in energy management strategies as well</a:t>
          </a:r>
          <a:endParaRPr lang="en-IN" sz="1600" kern="1200" dirty="0"/>
        </a:p>
      </dsp:txBody>
      <dsp:txXfrm>
        <a:off x="374849" y="515669"/>
        <a:ext cx="2332961" cy="4387328"/>
      </dsp:txXfrm>
    </dsp:sp>
    <dsp:sp modelId="{209D0C9A-6DC8-4B78-AB8F-216C22C73E17}">
      <dsp:nvSpPr>
        <dsp:cNvPr id="0" name=""/>
        <dsp:cNvSpPr/>
      </dsp:nvSpPr>
      <dsp:spPr>
        <a:xfrm>
          <a:off x="3154985" y="389461"/>
          <a:ext cx="2800843" cy="4639744"/>
        </a:xfrm>
        <a:prstGeom prst="roundRect">
          <a:avLst/>
        </a:prstGeom>
        <a:gradFill rotWithShape="0">
          <a:gsLst>
            <a:gs pos="0">
              <a:schemeClr val="accent2">
                <a:hueOff val="-3018746"/>
                <a:satOff val="2552"/>
                <a:lumOff val="5491"/>
                <a:alphaOff val="0"/>
                <a:tint val="50000"/>
                <a:satMod val="300000"/>
              </a:schemeClr>
            </a:gs>
            <a:gs pos="35000">
              <a:schemeClr val="accent2">
                <a:hueOff val="-3018746"/>
                <a:satOff val="2552"/>
                <a:lumOff val="5491"/>
                <a:alphaOff val="0"/>
                <a:tint val="37000"/>
                <a:satMod val="300000"/>
              </a:schemeClr>
            </a:gs>
            <a:gs pos="100000">
              <a:schemeClr val="accent2">
                <a:hueOff val="-3018746"/>
                <a:satOff val="2552"/>
                <a:lumOff val="54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b="1" i="0" kern="1200" dirty="0"/>
            <a:t>SPL's Visionary Energy Commitment</a:t>
          </a:r>
          <a:endParaRPr lang="en-IN" sz="1800" b="1" kern="1200" dirty="0"/>
        </a:p>
        <a:p>
          <a:pPr marL="171450" lvl="1" indent="0" algn="l" defTabSz="711200">
            <a:lnSpc>
              <a:spcPct val="90000"/>
            </a:lnSpc>
            <a:spcBef>
              <a:spcPct val="0"/>
            </a:spcBef>
            <a:spcAft>
              <a:spcPct val="15000"/>
            </a:spcAft>
            <a:buChar char="•"/>
          </a:pPr>
          <a:r>
            <a:rPr lang="en-US" sz="1600" b="0" i="0" kern="1200" dirty="0"/>
            <a:t>AWU silently contributes to the efficiency of the power plant if not overlooked</a:t>
          </a:r>
          <a:endParaRPr lang="en-IN" sz="1600" kern="1200" dirty="0"/>
        </a:p>
        <a:p>
          <a:pPr marL="171450" lvl="1" indent="0" algn="l" defTabSz="711200">
            <a:lnSpc>
              <a:spcPct val="90000"/>
            </a:lnSpc>
            <a:spcBef>
              <a:spcPct val="0"/>
            </a:spcBef>
            <a:spcAft>
              <a:spcPct val="15000"/>
            </a:spcAft>
            <a:buFont typeface="Arial" panose="020B0604020202020204" pitchFamily="34" charset="0"/>
            <a:buChar char="•"/>
          </a:pPr>
          <a:r>
            <a:rPr lang="en-US" sz="1600" b="0" i="0" kern="1200" dirty="0"/>
            <a:t>At SPL, our commitment to reducing Auxiliary Power Consumption (APC) extends beyond the obvious, acknowledging the untapped potential for energy savings within the often-neglected AWU system.</a:t>
          </a:r>
          <a:endParaRPr lang="en-IN" sz="1600" kern="1200" dirty="0"/>
        </a:p>
      </dsp:txBody>
      <dsp:txXfrm>
        <a:off x="3291711" y="526187"/>
        <a:ext cx="2527391" cy="4366292"/>
      </dsp:txXfrm>
    </dsp:sp>
    <dsp:sp modelId="{AFE7CBA9-E03E-4D0B-9C58-37AFBD3BA818}">
      <dsp:nvSpPr>
        <dsp:cNvPr id="0" name=""/>
        <dsp:cNvSpPr/>
      </dsp:nvSpPr>
      <dsp:spPr>
        <a:xfrm>
          <a:off x="6276795" y="389461"/>
          <a:ext cx="2585377" cy="4639744"/>
        </a:xfrm>
        <a:prstGeom prst="roundRect">
          <a:avLst/>
        </a:prstGeom>
        <a:gradFill rotWithShape="0">
          <a:gsLst>
            <a:gs pos="0">
              <a:schemeClr val="accent2">
                <a:hueOff val="-6037492"/>
                <a:satOff val="5103"/>
                <a:lumOff val="10981"/>
                <a:alphaOff val="0"/>
                <a:tint val="50000"/>
                <a:satMod val="300000"/>
              </a:schemeClr>
            </a:gs>
            <a:gs pos="35000">
              <a:schemeClr val="accent2">
                <a:hueOff val="-6037492"/>
                <a:satOff val="5103"/>
                <a:lumOff val="10981"/>
                <a:alphaOff val="0"/>
                <a:tint val="37000"/>
                <a:satMod val="300000"/>
              </a:schemeClr>
            </a:gs>
            <a:gs pos="100000">
              <a:schemeClr val="accent2">
                <a:hueOff val="-6037492"/>
                <a:satOff val="5103"/>
                <a:lumOff val="109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b="1" i="0" kern="1200" dirty="0"/>
            <a:t>Pump Optimization</a:t>
          </a:r>
          <a:endParaRPr lang="en-IN" sz="1800" b="1" kern="1200" dirty="0"/>
        </a:p>
        <a:p>
          <a:pPr marL="171450" lvl="1" indent="-171450" algn="l" defTabSz="711200">
            <a:lnSpc>
              <a:spcPct val="90000"/>
            </a:lnSpc>
            <a:spcBef>
              <a:spcPct val="0"/>
            </a:spcBef>
            <a:spcAft>
              <a:spcPct val="15000"/>
            </a:spcAft>
            <a:buChar char="•"/>
          </a:pPr>
          <a:r>
            <a:rPr lang="en-US" sz="1600" b="0" i="0" kern="1200" dirty="0"/>
            <a:t>In a meticulous pursuit of efficiency, we found our AWU pumps are oversized initially and was tailored for peak loads,</a:t>
          </a:r>
          <a:endParaRPr lang="en-IN" sz="1600" kern="1200" dirty="0"/>
        </a:p>
        <a:p>
          <a:pPr marL="171450" lvl="1" indent="-171450" algn="l" defTabSz="711200">
            <a:lnSpc>
              <a:spcPct val="90000"/>
            </a:lnSpc>
            <a:spcBef>
              <a:spcPct val="0"/>
            </a:spcBef>
            <a:spcAft>
              <a:spcPct val="15000"/>
            </a:spcAft>
            <a:buChar char="•"/>
          </a:pPr>
          <a:r>
            <a:rPr lang="en-US" sz="1600" b="0" i="0" kern="1200" dirty="0"/>
            <a:t>We have undergone a study in peak summers and found that the impeller trimming of the pumps by ~25% will not impact its requirement at SPL</a:t>
          </a:r>
          <a:endParaRPr lang="en-IN" sz="1600" kern="1200" dirty="0"/>
        </a:p>
      </dsp:txBody>
      <dsp:txXfrm>
        <a:off x="6403003" y="515669"/>
        <a:ext cx="2332961" cy="4387328"/>
      </dsp:txXfrm>
    </dsp:sp>
    <dsp:sp modelId="{F16B7F82-068F-4346-88F7-0F2450740202}">
      <dsp:nvSpPr>
        <dsp:cNvPr id="0" name=""/>
        <dsp:cNvSpPr/>
      </dsp:nvSpPr>
      <dsp:spPr>
        <a:xfrm>
          <a:off x="9183139" y="389461"/>
          <a:ext cx="2585377" cy="4639744"/>
        </a:xfrm>
        <a:prstGeom prst="roundRect">
          <a:avLst/>
        </a:prstGeom>
        <a:gradFill rotWithShape="0">
          <a:gsLst>
            <a:gs pos="0">
              <a:schemeClr val="accent2">
                <a:hueOff val="-9056237"/>
                <a:satOff val="7655"/>
                <a:lumOff val="16472"/>
                <a:alphaOff val="0"/>
                <a:tint val="50000"/>
                <a:satMod val="300000"/>
              </a:schemeClr>
            </a:gs>
            <a:gs pos="35000">
              <a:schemeClr val="accent2">
                <a:hueOff val="-9056237"/>
                <a:satOff val="7655"/>
                <a:lumOff val="16472"/>
                <a:alphaOff val="0"/>
                <a:tint val="37000"/>
                <a:satMod val="300000"/>
              </a:schemeClr>
            </a:gs>
            <a:gs pos="100000">
              <a:schemeClr val="accent2">
                <a:hueOff val="-9056237"/>
                <a:satOff val="7655"/>
                <a:lumOff val="1647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b="1" i="0" kern="1200" dirty="0"/>
            <a:t>Savings Symphony</a:t>
          </a:r>
          <a:endParaRPr lang="en-IN" sz="1800" b="1"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We completed the activity of impeller trimming of all 32 AWU Pumps during the winter months when it usually remains in stopped condition for ~120 days.</a:t>
          </a:r>
          <a:endParaRPr lang="en-IN"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Post modification it  resulted in a substantial annual saving of 0.6 Mus for the station, equivalent to nearly INR 8 lakhs per annum.</a:t>
          </a:r>
          <a:endParaRPr lang="en-IN" sz="1600" kern="1200" dirty="0"/>
        </a:p>
      </dsp:txBody>
      <dsp:txXfrm>
        <a:off x="9309347" y="515669"/>
        <a:ext cx="2332961" cy="43873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8A882-A14C-480C-967D-0ADC47CBD4C5}" type="datetimeFigureOut">
              <a:rPr lang="en-US" smtClean="0"/>
              <a:pPr/>
              <a:t>2/1/2024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E012B-E5D7-4F3F-860E-5B6C70460A7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ln/>
        </p:spPr>
        <p:txBody>
          <a:bodyPr/>
          <a:lstStyle/>
          <a:p>
            <a:endParaRPr lang="en-US" dirty="0"/>
          </a:p>
        </p:txBody>
      </p:sp>
      <p:sp>
        <p:nvSpPr>
          <p:cNvPr id="24580" name="Slide Number Placeholder 3"/>
          <p:cNvSpPr>
            <a:spLocks noGrp="1"/>
          </p:cNvSpPr>
          <p:nvPr>
            <p:ph type="sldNum" sz="quarter" idx="5"/>
          </p:nvPr>
        </p:nvSpPr>
        <p:spPr>
          <a:noFill/>
        </p:spPr>
        <p:txBody>
          <a:bodyPr/>
          <a:lstStyle/>
          <a:p>
            <a:fld id="{2CC5B9DF-BF8D-45B8-A7FB-5954AF1221DB}" type="slidenum">
              <a:rPr lang="en-US">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8" descr="PPT_template2011 Front"/>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6162" name="Rectangle 18"/>
          <p:cNvSpPr>
            <a:spLocks noGrp="1" noChangeArrowheads="1"/>
          </p:cNvSpPr>
          <p:nvPr>
            <p:ph type="ctrTitle"/>
          </p:nvPr>
        </p:nvSpPr>
        <p:spPr>
          <a:xfrm>
            <a:off x="3048000" y="3352801"/>
            <a:ext cx="8026400" cy="688975"/>
          </a:xfrm>
        </p:spPr>
        <p:txBody>
          <a:bodyPr/>
          <a:lstStyle>
            <a:lvl1pPr>
              <a:defRPr sz="3600">
                <a:solidFill>
                  <a:schemeClr val="bg1"/>
                </a:solidFill>
              </a:defRPr>
            </a:lvl1pPr>
          </a:lstStyle>
          <a:p>
            <a:r>
              <a:rPr lang="en-US"/>
              <a:t>Click to edit Master title style</a:t>
            </a:r>
          </a:p>
        </p:txBody>
      </p:sp>
      <p:sp>
        <p:nvSpPr>
          <p:cNvPr id="6163" name="Rectangle 19"/>
          <p:cNvSpPr>
            <a:spLocks noGrp="1" noChangeArrowheads="1"/>
          </p:cNvSpPr>
          <p:nvPr>
            <p:ph type="subTitle" idx="1"/>
          </p:nvPr>
        </p:nvSpPr>
        <p:spPr>
          <a:xfrm>
            <a:off x="3052233" y="4191000"/>
            <a:ext cx="6096000" cy="685800"/>
          </a:xfrm>
        </p:spPr>
        <p:txBody>
          <a:bodyPr/>
          <a:lstStyle>
            <a:lvl1pPr marL="0" indent="0">
              <a:buFont typeface="Wingdings" pitchFamily="2" charset="2"/>
              <a:buNone/>
              <a:defRPr sz="1800" i="1">
                <a:solidFill>
                  <a:schemeClr val="bg1">
                    <a:lumMod val="85000"/>
                  </a:schemeClr>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838200"/>
            <a:ext cx="29464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 y="838200"/>
            <a:ext cx="86360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Content Placeholder 2"/>
          <p:cNvSpPr>
            <a:spLocks noGrp="1"/>
          </p:cNvSpPr>
          <p:nvPr>
            <p:ph sz="half" idx="1"/>
          </p:nvPr>
        </p:nvSpPr>
        <p:spPr>
          <a:xfrm>
            <a:off x="101600" y="1752600"/>
            <a:ext cx="11785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600" y="4191000"/>
            <a:ext cx="11785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Text Placeholder 2"/>
          <p:cNvSpPr>
            <a:spLocks noGrp="1"/>
          </p:cNvSpPr>
          <p:nvPr>
            <p:ph type="body" sz="half" idx="1"/>
          </p:nvPr>
        </p:nvSpPr>
        <p:spPr>
          <a:xfrm>
            <a:off x="1016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Content Placeholder 2"/>
          <p:cNvSpPr>
            <a:spLocks noGrp="1"/>
          </p:cNvSpPr>
          <p:nvPr>
            <p:ph sz="half" idx="1"/>
          </p:nvPr>
        </p:nvSpPr>
        <p:spPr>
          <a:xfrm>
            <a:off x="1016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Text Placeholder 2"/>
          <p:cNvSpPr>
            <a:spLocks noGrp="1"/>
          </p:cNvSpPr>
          <p:nvPr>
            <p:ph type="body" sz="half" idx="1"/>
          </p:nvPr>
        </p:nvSpPr>
        <p:spPr>
          <a:xfrm>
            <a:off x="101600" y="1752600"/>
            <a:ext cx="117856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1600" y="4267200"/>
            <a:ext cx="11785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Chart Placeholder 2"/>
          <p:cNvSpPr>
            <a:spLocks noGrp="1"/>
          </p:cNvSpPr>
          <p:nvPr>
            <p:ph type="chart" sz="half" idx="1"/>
          </p:nvPr>
        </p:nvSpPr>
        <p:spPr>
          <a:xfrm>
            <a:off x="101600" y="1752600"/>
            <a:ext cx="5791200" cy="4648200"/>
          </a:xfrm>
        </p:spPr>
        <p:txBody>
          <a:bodyPr/>
          <a:lstStyle/>
          <a:p>
            <a:pPr lvl="0"/>
            <a:r>
              <a:rPr lang="en-US" noProof="0" dirty="0"/>
              <a:t>Click icon to add chart</a:t>
            </a:r>
          </a:p>
        </p:txBody>
      </p:sp>
      <p:sp>
        <p:nvSpPr>
          <p:cNvPr id="4" name="Text Placeholder 3"/>
          <p:cNvSpPr>
            <a:spLocks noGrp="1"/>
          </p:cNvSpPr>
          <p:nvPr>
            <p:ph type="body" sz="half" idx="2"/>
          </p:nvPr>
        </p:nvSpPr>
        <p:spPr>
          <a:xfrm>
            <a:off x="60960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1785600" cy="609600"/>
          </a:xfrm>
        </p:spPr>
        <p:txBody>
          <a:bodyPr/>
          <a:lstStyle/>
          <a:p>
            <a:r>
              <a:rPr lang="en-US"/>
              <a:t>Click to edit Master title style</a:t>
            </a:r>
          </a:p>
        </p:txBody>
      </p:sp>
      <p:sp>
        <p:nvSpPr>
          <p:cNvPr id="3" name="Content Placeholder 2"/>
          <p:cNvSpPr>
            <a:spLocks noGrp="1"/>
          </p:cNvSpPr>
          <p:nvPr>
            <p:ph sz="quarter" idx="1"/>
          </p:nvPr>
        </p:nvSpPr>
        <p:spPr>
          <a:xfrm>
            <a:off x="101600" y="1752600"/>
            <a:ext cx="5791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1600" y="4038600"/>
            <a:ext cx="5791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0" y="1752600"/>
            <a:ext cx="5791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1600" y="1739153"/>
            <a:ext cx="11785600" cy="4648200"/>
          </a:xfrm>
        </p:spPr>
        <p:txBody>
          <a:bodyPr/>
          <a:lstStyle>
            <a:lvl1pPr>
              <a:buSzPct val="70000"/>
              <a:defRPr/>
            </a:lvl1pPr>
            <a:lvl2pPr>
              <a:buFont typeface="Wingdings" pitchFamily="2" charset="2"/>
              <a:buChar char="§"/>
              <a:defRPr/>
            </a:lvl2pPr>
            <a:lvl3pPr>
              <a:buSzPct val="100000"/>
              <a:buFont typeface="Arial" pitchFamily="34" charset="0"/>
              <a:buChar char="–"/>
              <a:defRPr/>
            </a:lvl3pPr>
            <a:lvl4pPr>
              <a:buSzPct val="100000"/>
              <a:buFont typeface="Arial" pitchFamily="34" charset="0"/>
              <a:buChar char="•"/>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3200" y="2905126"/>
            <a:ext cx="10363200" cy="1057275"/>
          </a:xfrm>
        </p:spPr>
        <p:txBody>
          <a:bodyPr anchor="t"/>
          <a:lstStyle>
            <a:lvl1pPr algn="l">
              <a:defRPr sz="36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203200" y="4114801"/>
            <a:ext cx="10363200" cy="4333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 y="1739153"/>
            <a:ext cx="5791200" cy="45720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739153"/>
            <a:ext cx="5791200" cy="4572000"/>
          </a:xfrm>
        </p:spPr>
        <p:txBody>
          <a:bodyPr/>
          <a:lstStyle>
            <a:lvl1pPr>
              <a:defRPr sz="2400">
                <a:solidFill>
                  <a:srgbClr val="034EA2"/>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600" y="838200"/>
            <a:ext cx="10972800" cy="609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04800" y="1752600"/>
            <a:ext cx="5386917"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2509837"/>
            <a:ext cx="5386917"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8568" y="1752600"/>
            <a:ext cx="5389033" cy="639762"/>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8568" y="2509837"/>
            <a:ext cx="5389033"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85800"/>
            <a:ext cx="4011084" cy="1162050"/>
          </a:xfrm>
        </p:spPr>
        <p:txBody>
          <a:bodyPr anchor="b"/>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766733" y="685801"/>
            <a:ext cx="6815667" cy="5853113"/>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84785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 y="863600"/>
            <a:ext cx="11277600" cy="566738"/>
          </a:xfrm>
        </p:spPr>
        <p:txBody>
          <a:bodyPr anchor="b"/>
          <a:lstStyle>
            <a:lvl1pPr algn="l">
              <a:defRPr kumimoji="0" lang="en-US" sz="3200" b="0" i="0" u="none" strike="noStrike" kern="0" cap="none" spc="0" normalizeH="0" baseline="0" noProof="0" dirty="0">
                <a:ln>
                  <a:noFill/>
                </a:ln>
                <a:solidFill>
                  <a:srgbClr val="DA0000"/>
                </a:solidFill>
                <a:effectLst/>
                <a:uLnTx/>
                <a:uFillTx/>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2540000" y="1676400"/>
            <a:ext cx="7010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540000" y="5638800"/>
            <a:ext cx="7010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0"/>
          <p:cNvGrpSpPr>
            <a:grpSpLocks/>
          </p:cNvGrpSpPr>
          <p:nvPr/>
        </p:nvGrpSpPr>
        <p:grpSpPr bwMode="auto">
          <a:xfrm>
            <a:off x="0" y="0"/>
            <a:ext cx="12192000" cy="6858000"/>
            <a:chOff x="0" y="0"/>
            <a:chExt cx="9144000" cy="6858000"/>
          </a:xfrm>
        </p:grpSpPr>
        <p:pic>
          <p:nvPicPr>
            <p:cNvPr id="4104" name="Picture 7" descr="PPT_template2011-Inner_top"/>
            <p:cNvPicPr>
              <a:picLocks noChangeAspect="1" noChangeArrowheads="1"/>
            </p:cNvPicPr>
            <p:nvPr userDrawn="1"/>
          </p:nvPicPr>
          <p:blipFill>
            <a:blip r:embed="rId19" cstate="print"/>
            <a:srcRect/>
            <a:stretch>
              <a:fillRect/>
            </a:stretch>
          </p:blipFill>
          <p:spPr bwMode="auto">
            <a:xfrm>
              <a:off x="0" y="0"/>
              <a:ext cx="9140825" cy="549275"/>
            </a:xfrm>
            <a:prstGeom prst="rect">
              <a:avLst/>
            </a:prstGeom>
            <a:noFill/>
            <a:ln w="9525">
              <a:noFill/>
              <a:miter lim="800000"/>
              <a:headEnd/>
              <a:tailEnd/>
            </a:ln>
          </p:spPr>
        </p:pic>
        <p:sp>
          <p:nvSpPr>
            <p:cNvPr id="9" name="Line 10"/>
            <p:cNvSpPr>
              <a:spLocks noChangeShapeType="1"/>
            </p:cNvSpPr>
            <p:nvPr userDrawn="1"/>
          </p:nvSpPr>
          <p:spPr bwMode="auto">
            <a:xfrm>
              <a:off x="0" y="590550"/>
              <a:ext cx="9144000" cy="0"/>
            </a:xfrm>
            <a:prstGeom prst="line">
              <a:avLst/>
            </a:prstGeom>
            <a:noFill/>
            <a:ln w="28575">
              <a:solidFill>
                <a:srgbClr val="034EA8"/>
              </a:solidFill>
              <a:round/>
              <a:headEnd/>
              <a:tailEnd/>
            </a:ln>
            <a:effectLst/>
          </p:spPr>
          <p:txBody>
            <a:bodyPr/>
            <a:lstStyle/>
            <a:p>
              <a:pPr fontAlgn="base">
                <a:spcBef>
                  <a:spcPct val="0"/>
                </a:spcBef>
                <a:spcAft>
                  <a:spcPct val="0"/>
                </a:spcAft>
                <a:defRPr/>
              </a:pPr>
              <a:endParaRPr lang="en-US" sz="1800" dirty="0">
                <a:solidFill>
                  <a:srgbClr val="000000"/>
                </a:solidFill>
                <a:latin typeface="PreciousSansBold" pitchFamily="2" charset="0"/>
              </a:endParaRPr>
            </a:p>
          </p:txBody>
        </p:sp>
        <p:sp>
          <p:nvSpPr>
            <p:cNvPr id="10" name="Rectangle 11"/>
            <p:cNvSpPr>
              <a:spLocks noChangeArrowheads="1"/>
            </p:cNvSpPr>
            <p:nvPr userDrawn="1"/>
          </p:nvSpPr>
          <p:spPr bwMode="auto">
            <a:xfrm>
              <a:off x="0" y="6629400"/>
              <a:ext cx="9144000" cy="228600"/>
            </a:xfrm>
            <a:prstGeom prst="rect">
              <a:avLst/>
            </a:prstGeom>
            <a:solidFill>
              <a:srgbClr val="0348A8"/>
            </a:solidFill>
            <a:ln w="9525">
              <a:noFill/>
              <a:miter lim="800000"/>
              <a:headEnd/>
              <a:tailEnd/>
            </a:ln>
            <a:effectLst/>
          </p:spPr>
          <p:txBody>
            <a:bodyPr wrap="none" anchor="ctr"/>
            <a:lstStyle/>
            <a:p>
              <a:pPr fontAlgn="base">
                <a:spcBef>
                  <a:spcPct val="0"/>
                </a:spcBef>
                <a:spcAft>
                  <a:spcPct val="0"/>
                </a:spcAft>
                <a:defRPr/>
              </a:pPr>
              <a:endParaRPr lang="en-US" sz="1800" dirty="0">
                <a:solidFill>
                  <a:srgbClr val="000000"/>
                </a:solidFill>
                <a:latin typeface="PreciousSansBold" pitchFamily="2" charset="0"/>
              </a:endParaRPr>
            </a:p>
          </p:txBody>
        </p:sp>
      </p:grpSp>
      <p:sp>
        <p:nvSpPr>
          <p:cNvPr id="4099" name="Rectangle 2"/>
          <p:cNvSpPr>
            <a:spLocks noGrp="1" noChangeArrowheads="1"/>
          </p:cNvSpPr>
          <p:nvPr>
            <p:ph type="title"/>
          </p:nvPr>
        </p:nvSpPr>
        <p:spPr bwMode="auto">
          <a:xfrm>
            <a:off x="101600" y="838200"/>
            <a:ext cx="11785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3"/>
          <p:cNvSpPr>
            <a:spLocks noGrp="1" noChangeArrowheads="1"/>
          </p:cNvSpPr>
          <p:nvPr>
            <p:ph type="body" idx="1"/>
          </p:nvPr>
        </p:nvSpPr>
        <p:spPr bwMode="auto">
          <a:xfrm>
            <a:off x="101600" y="1739900"/>
            <a:ext cx="11785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3" name="Text Box 29"/>
          <p:cNvSpPr txBox="1">
            <a:spLocks noChangeArrowheads="1"/>
          </p:cNvSpPr>
          <p:nvPr/>
        </p:nvSpPr>
        <p:spPr bwMode="auto">
          <a:xfrm>
            <a:off x="0" y="6611938"/>
            <a:ext cx="1219200" cy="246062"/>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1000" dirty="0">
                <a:solidFill>
                  <a:srgbClr val="FFFFFF"/>
                </a:solidFill>
                <a:cs typeface="Arial" pitchFamily="34" charset="0"/>
              </a:rPr>
              <a:t>Confidential </a:t>
            </a:r>
          </a:p>
        </p:txBody>
      </p:sp>
      <p:sp>
        <p:nvSpPr>
          <p:cNvPr id="8" name="Slide Number Placeholder 7"/>
          <p:cNvSpPr>
            <a:spLocks noGrp="1"/>
          </p:cNvSpPr>
          <p:nvPr>
            <p:ph type="sldNum" sz="quarter" idx="4"/>
          </p:nvPr>
        </p:nvSpPr>
        <p:spPr>
          <a:xfrm>
            <a:off x="11582400" y="6630988"/>
            <a:ext cx="609600" cy="228600"/>
          </a:xfrm>
          <a:prstGeom prst="rect">
            <a:avLst/>
          </a:prstGeom>
        </p:spPr>
        <p:txBody>
          <a:bodyPr vert="horz" lIns="91440" tIns="45720" rIns="91440" bIns="45720" rtlCol="0" anchor="ctr"/>
          <a:lstStyle>
            <a:lvl1pPr algn="l">
              <a:defRPr sz="1000" smtClean="0">
                <a:solidFill>
                  <a:schemeClr val="bg1"/>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11" name="Text Box 29"/>
          <p:cNvSpPr txBox="1">
            <a:spLocks noChangeArrowheads="1"/>
          </p:cNvSpPr>
          <p:nvPr/>
        </p:nvSpPr>
        <p:spPr bwMode="auto">
          <a:xfrm>
            <a:off x="10600267" y="6624638"/>
            <a:ext cx="1117600" cy="246062"/>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000" dirty="0">
                <a:solidFill>
                  <a:srgbClr val="FFFFFF"/>
                </a:solidFill>
                <a:cs typeface="Arial" pitchFamily="34" charset="0"/>
              </a:rPr>
              <a:t>Slide </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rtl="0" eaLnBrk="1" fontAlgn="base" hangingPunct="1">
        <a:spcBef>
          <a:spcPct val="0"/>
        </a:spcBef>
        <a:spcAft>
          <a:spcPct val="0"/>
        </a:spcAft>
        <a:defRPr sz="3200">
          <a:solidFill>
            <a:srgbClr val="DA0000"/>
          </a:solidFill>
          <a:latin typeface="+mj-lt"/>
          <a:ea typeface="+mj-ea"/>
          <a:cs typeface="+mj-cs"/>
        </a:defRPr>
      </a:lvl1pPr>
      <a:lvl2pPr algn="l" rtl="0" eaLnBrk="1" fontAlgn="base" hangingPunct="1">
        <a:spcBef>
          <a:spcPct val="0"/>
        </a:spcBef>
        <a:spcAft>
          <a:spcPct val="0"/>
        </a:spcAft>
        <a:defRPr sz="3200">
          <a:solidFill>
            <a:srgbClr val="DA0000"/>
          </a:solidFill>
          <a:latin typeface="Arial" charset="0"/>
        </a:defRPr>
      </a:lvl2pPr>
      <a:lvl3pPr algn="l" rtl="0" eaLnBrk="1" fontAlgn="base" hangingPunct="1">
        <a:spcBef>
          <a:spcPct val="0"/>
        </a:spcBef>
        <a:spcAft>
          <a:spcPct val="0"/>
        </a:spcAft>
        <a:defRPr sz="3200">
          <a:solidFill>
            <a:srgbClr val="DA0000"/>
          </a:solidFill>
          <a:latin typeface="Arial" charset="0"/>
        </a:defRPr>
      </a:lvl3pPr>
      <a:lvl4pPr algn="l" rtl="0" eaLnBrk="1" fontAlgn="base" hangingPunct="1">
        <a:spcBef>
          <a:spcPct val="0"/>
        </a:spcBef>
        <a:spcAft>
          <a:spcPct val="0"/>
        </a:spcAft>
        <a:defRPr sz="3200">
          <a:solidFill>
            <a:srgbClr val="DA0000"/>
          </a:solidFill>
          <a:latin typeface="Arial" charset="0"/>
        </a:defRPr>
      </a:lvl4pPr>
      <a:lvl5pPr algn="l" rtl="0" eaLnBrk="1" fontAlgn="base" hangingPunct="1">
        <a:spcBef>
          <a:spcPct val="0"/>
        </a:spcBef>
        <a:spcAft>
          <a:spcPct val="0"/>
        </a:spcAft>
        <a:defRPr sz="3200">
          <a:solidFill>
            <a:srgbClr val="DA0000"/>
          </a:solidFill>
          <a:latin typeface="Arial" charset="0"/>
        </a:defRPr>
      </a:lvl5pPr>
      <a:lvl6pPr marL="457200" algn="l" rtl="0" eaLnBrk="1" fontAlgn="base" hangingPunct="1">
        <a:spcBef>
          <a:spcPct val="0"/>
        </a:spcBef>
        <a:spcAft>
          <a:spcPct val="0"/>
        </a:spcAft>
        <a:defRPr sz="3200">
          <a:solidFill>
            <a:srgbClr val="034EA2"/>
          </a:solidFill>
          <a:latin typeface="Arial" charset="0"/>
        </a:defRPr>
      </a:lvl6pPr>
      <a:lvl7pPr marL="914400" algn="l" rtl="0" eaLnBrk="1" fontAlgn="base" hangingPunct="1">
        <a:spcBef>
          <a:spcPct val="0"/>
        </a:spcBef>
        <a:spcAft>
          <a:spcPct val="0"/>
        </a:spcAft>
        <a:defRPr sz="3200">
          <a:solidFill>
            <a:srgbClr val="034EA2"/>
          </a:solidFill>
          <a:latin typeface="Arial" charset="0"/>
        </a:defRPr>
      </a:lvl7pPr>
      <a:lvl8pPr marL="1371600" algn="l" rtl="0" eaLnBrk="1" fontAlgn="base" hangingPunct="1">
        <a:spcBef>
          <a:spcPct val="0"/>
        </a:spcBef>
        <a:spcAft>
          <a:spcPct val="0"/>
        </a:spcAft>
        <a:defRPr sz="3200">
          <a:solidFill>
            <a:srgbClr val="034EA2"/>
          </a:solidFill>
          <a:latin typeface="Arial" charset="0"/>
        </a:defRPr>
      </a:lvl8pPr>
      <a:lvl9pPr marL="1828800" algn="l" rtl="0" eaLnBrk="1" fontAlgn="base" hangingPunct="1">
        <a:spcBef>
          <a:spcPct val="0"/>
        </a:spcBef>
        <a:spcAft>
          <a:spcPct val="0"/>
        </a:spcAft>
        <a:defRPr sz="3200">
          <a:solidFill>
            <a:srgbClr val="034EA2"/>
          </a:solidFill>
          <a:latin typeface="Arial" charset="0"/>
        </a:defRPr>
      </a:lvl9pPr>
    </p:titleStyle>
    <p:bodyStyle>
      <a:lvl1pPr marL="342900" indent="-342900" algn="l" rtl="0" eaLnBrk="1" fontAlgn="base" hangingPunct="1">
        <a:spcBef>
          <a:spcPct val="20000"/>
        </a:spcBef>
        <a:spcAft>
          <a:spcPct val="0"/>
        </a:spcAft>
        <a:buClr>
          <a:srgbClr val="DA0000"/>
        </a:buClr>
        <a:buSzPct val="70000"/>
        <a:buFont typeface="Wingdings" pitchFamily="2" charset="2"/>
        <a:buChar char="q"/>
        <a:defRPr sz="2400">
          <a:solidFill>
            <a:srgbClr val="034EA2"/>
          </a:solidFill>
          <a:latin typeface="+mn-lt"/>
          <a:ea typeface="+mn-ea"/>
          <a:cs typeface="+mn-cs"/>
        </a:defRPr>
      </a:lvl1pPr>
      <a:lvl2pPr marL="742950" indent="-285750" algn="l" rtl="0" eaLnBrk="1" fontAlgn="base" hangingPunct="1">
        <a:spcBef>
          <a:spcPct val="20000"/>
        </a:spcBef>
        <a:spcAft>
          <a:spcPct val="0"/>
        </a:spcAft>
        <a:buClr>
          <a:srgbClr val="DA0000"/>
        </a:buClr>
        <a:buFont typeface="Wingdings" pitchFamily="2" charset="2"/>
        <a:buChar char="§"/>
        <a:defRPr sz="2000">
          <a:solidFill>
            <a:srgbClr val="034EA2"/>
          </a:solidFill>
          <a:latin typeface="+mn-lt"/>
        </a:defRPr>
      </a:lvl2pPr>
      <a:lvl3pPr marL="1143000" indent="-228600" algn="l" rtl="0" eaLnBrk="1" fontAlgn="base" hangingPunct="1">
        <a:spcBef>
          <a:spcPct val="20000"/>
        </a:spcBef>
        <a:spcAft>
          <a:spcPct val="0"/>
        </a:spcAft>
        <a:buClr>
          <a:srgbClr val="DA0000"/>
        </a:buClr>
        <a:buSzPct val="100000"/>
        <a:buFont typeface="Arial" charset="0"/>
        <a:buChar char="–"/>
        <a:defRPr>
          <a:solidFill>
            <a:srgbClr val="034EA2"/>
          </a:solidFill>
          <a:latin typeface="+mn-lt"/>
        </a:defRPr>
      </a:lvl3pPr>
      <a:lvl4pPr marL="1600200" indent="-228600" algn="l" rtl="0" eaLnBrk="1" fontAlgn="base" hangingPunct="1">
        <a:spcBef>
          <a:spcPct val="20000"/>
        </a:spcBef>
        <a:spcAft>
          <a:spcPct val="0"/>
        </a:spcAft>
        <a:buClr>
          <a:srgbClr val="DA0000"/>
        </a:buClr>
        <a:buSzPct val="100000"/>
        <a:buFont typeface="Arial" charset="0"/>
        <a:buChar char="•"/>
        <a:defRPr sz="1600">
          <a:solidFill>
            <a:srgbClr val="034EA2"/>
          </a:solidFill>
          <a:latin typeface="+mn-lt"/>
        </a:defRPr>
      </a:lvl4pPr>
      <a:lvl5pPr marL="2057400" indent="-228600" algn="l" rtl="0" eaLnBrk="1" fontAlgn="base" hangingPunct="1">
        <a:spcBef>
          <a:spcPct val="20000"/>
        </a:spcBef>
        <a:spcAft>
          <a:spcPct val="0"/>
        </a:spcAft>
        <a:buClr>
          <a:srgbClr val="DA0000"/>
        </a:buClr>
        <a:buSzPct val="100000"/>
        <a:buFont typeface="Arial" charset="0"/>
        <a:buChar char="»"/>
        <a:defRPr sz="1400">
          <a:solidFill>
            <a:srgbClr val="034EA2"/>
          </a:solidFill>
          <a:latin typeface="+mn-lt"/>
        </a:defRPr>
      </a:lvl5pPr>
      <a:lvl6pPr marL="2514600" indent="-228600" algn="l" rtl="0" eaLnBrk="1" fontAlgn="base" hangingPunct="1">
        <a:spcBef>
          <a:spcPct val="20000"/>
        </a:spcBef>
        <a:spcAft>
          <a:spcPct val="0"/>
        </a:spcAft>
        <a:buClr>
          <a:srgbClr val="FF0000"/>
        </a:buClr>
        <a:buSzPct val="75000"/>
        <a:buFont typeface="Arial" charset="0"/>
        <a:buChar char="»"/>
        <a:defRPr sz="1400">
          <a:solidFill>
            <a:srgbClr val="0064B4"/>
          </a:solidFill>
          <a:latin typeface="+mn-lt"/>
        </a:defRPr>
      </a:lvl6pPr>
      <a:lvl7pPr marL="2971800" indent="-228600" algn="l" rtl="0" eaLnBrk="1" fontAlgn="base" hangingPunct="1">
        <a:spcBef>
          <a:spcPct val="20000"/>
        </a:spcBef>
        <a:spcAft>
          <a:spcPct val="0"/>
        </a:spcAft>
        <a:buClr>
          <a:srgbClr val="FF0000"/>
        </a:buClr>
        <a:buSzPct val="75000"/>
        <a:buFont typeface="Arial" charset="0"/>
        <a:buChar char="»"/>
        <a:defRPr sz="1400">
          <a:solidFill>
            <a:srgbClr val="0064B4"/>
          </a:solidFill>
          <a:latin typeface="+mn-lt"/>
        </a:defRPr>
      </a:lvl7pPr>
      <a:lvl8pPr marL="3429000" indent="-228600" algn="l" rtl="0" eaLnBrk="1" fontAlgn="base" hangingPunct="1">
        <a:spcBef>
          <a:spcPct val="20000"/>
        </a:spcBef>
        <a:spcAft>
          <a:spcPct val="0"/>
        </a:spcAft>
        <a:buClr>
          <a:srgbClr val="FF0000"/>
        </a:buClr>
        <a:buSzPct val="75000"/>
        <a:buFont typeface="Arial" charset="0"/>
        <a:buChar char="»"/>
        <a:defRPr sz="1400">
          <a:solidFill>
            <a:srgbClr val="0064B4"/>
          </a:solidFill>
          <a:latin typeface="+mn-lt"/>
        </a:defRPr>
      </a:lvl8pPr>
      <a:lvl9pPr marL="3886200" indent="-228600" algn="l" rtl="0" eaLnBrk="1" fontAlgn="base" hangingPunct="1">
        <a:spcBef>
          <a:spcPct val="20000"/>
        </a:spcBef>
        <a:spcAft>
          <a:spcPct val="0"/>
        </a:spcAft>
        <a:buClr>
          <a:srgbClr val="FF0000"/>
        </a:buClr>
        <a:buSzPct val="75000"/>
        <a:buFont typeface="Arial" charset="0"/>
        <a:buChar char="»"/>
        <a:defRPr sz="1400">
          <a:solidFill>
            <a:srgbClr val="0064B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228600" y="1676400"/>
            <a:ext cx="11658600" cy="3657600"/>
          </a:xfrm>
        </p:spPr>
        <p:txBody>
          <a:bodyPr/>
          <a:lstStyle/>
          <a:p>
            <a:pPr algn="ctr" eaLnBrk="1" hangingPunct="1"/>
            <a:r>
              <a:rPr lang="en-US" sz="2800" dirty="0">
                <a:latin typeface="+mn-lt"/>
              </a:rPr>
              <a:t>Optimizing Thermal Power Plant Auxiliary Power Consumption Through Unconventional Innovative Approaches</a:t>
            </a:r>
            <a:br>
              <a:rPr lang="en-US" sz="2800" dirty="0">
                <a:latin typeface="+mn-lt"/>
              </a:rPr>
            </a:br>
            <a:br>
              <a:rPr lang="en-US" sz="2800" dirty="0">
                <a:latin typeface="+mn-lt"/>
              </a:rPr>
            </a:br>
            <a:r>
              <a:rPr lang="en-US" sz="2800" dirty="0">
                <a:latin typeface="+mn-lt"/>
              </a:rPr>
              <a:t>at</a:t>
            </a:r>
            <a:br>
              <a:rPr lang="en-US" sz="2800" dirty="0">
                <a:latin typeface="+mn-lt"/>
              </a:rPr>
            </a:br>
            <a:br>
              <a:rPr lang="en-US" sz="2800" dirty="0">
                <a:latin typeface="+mn-lt"/>
              </a:rPr>
            </a:br>
            <a:r>
              <a:rPr lang="en-US" sz="2800" dirty="0">
                <a:latin typeface="+mn-lt"/>
              </a:rPr>
              <a:t>Sasan Power Limited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16532"/>
            <a:ext cx="8915400" cy="533400"/>
          </a:xfrm>
        </p:spPr>
        <p:txBody>
          <a:bodyPr vert="horz" wrap="square" lIns="112371" tIns="56186" rIns="112371" bIns="56186" numCol="1" anchor="ctr" anchorCtr="0" compatLnSpc="1">
            <a:prstTxWarp prst="textNoShape">
              <a:avLst/>
            </a:prstTxWarp>
          </a:bodyPr>
          <a:lstStyle/>
          <a:p>
            <a:pPr fontAlgn="auto">
              <a:spcBef>
                <a:spcPts val="0"/>
              </a:spcBef>
              <a:spcAft>
                <a:spcPts val="0"/>
              </a:spcAft>
              <a:defRPr/>
            </a:pPr>
            <a:r>
              <a:rPr lang="en-US" sz="2400" b="1" dirty="0">
                <a:solidFill>
                  <a:schemeClr val="bg1"/>
                </a:solidFill>
              </a:rPr>
              <a:t>Unconventional Practices Deployed at SPL</a:t>
            </a:r>
          </a:p>
        </p:txBody>
      </p:sp>
      <p:sp>
        <p:nvSpPr>
          <p:cNvPr id="4" name="Slide Number Placeholder 3"/>
          <p:cNvSpPr>
            <a:spLocks noGrp="1"/>
          </p:cNvSpPr>
          <p:nvPr>
            <p:ph type="sldNum" sz="quarter" idx="10"/>
          </p:nvPr>
        </p:nvSpPr>
        <p:spPr>
          <a:xfrm>
            <a:off x="10210800" y="6654800"/>
            <a:ext cx="457200" cy="228600"/>
          </a:xfrm>
        </p:spPr>
        <p:txBody>
          <a:bodyPr/>
          <a:lstStyle/>
          <a:p>
            <a:pPr>
              <a:defRPr/>
            </a:pPr>
            <a:fld id="{16490CFB-7B5A-4022-A1ED-563571EA336F}" type="slidenum">
              <a:rPr lang="en-US" smtClean="0">
                <a:solidFill>
                  <a:srgbClr val="FFFFFF"/>
                </a:solidFill>
              </a:rPr>
              <a:pPr>
                <a:defRPr/>
              </a:pPr>
              <a:t>10</a:t>
            </a:fld>
            <a:endParaRPr lang="en-US" dirty="0">
              <a:solidFill>
                <a:srgbClr val="FFFFFF"/>
              </a:solidFill>
            </a:endParaRPr>
          </a:p>
        </p:txBody>
      </p:sp>
      <p:sp>
        <p:nvSpPr>
          <p:cNvPr id="5" name="Rectangle 2">
            <a:extLst>
              <a:ext uri="{FF2B5EF4-FFF2-40B4-BE49-F238E27FC236}">
                <a16:creationId xmlns:a16="http://schemas.microsoft.com/office/drawing/2014/main" id="{EB4C880F-7856-480D-A2AA-2AC28BA527BC}"/>
              </a:ext>
            </a:extLst>
          </p:cNvPr>
          <p:cNvSpPr txBox="1">
            <a:spLocks noChangeArrowheads="1"/>
          </p:cNvSpPr>
          <p:nvPr/>
        </p:nvSpPr>
        <p:spPr bwMode="auto">
          <a:xfrm>
            <a:off x="0" y="685800"/>
            <a:ext cx="10134600" cy="533400"/>
          </a:xfrm>
          <a:prstGeom prst="rect">
            <a:avLst/>
          </a:prstGeom>
          <a:noFill/>
          <a:ln w="9525">
            <a:noFill/>
            <a:miter lim="800000"/>
            <a:headEnd/>
            <a:tailEnd/>
          </a:ln>
        </p:spPr>
        <p:txBody>
          <a:bodyPr vert="horz" wrap="square" lIns="112371" tIns="56186" rIns="112371" bIns="56186" numCol="1" anchor="ctr" anchorCtr="0" compatLnSpc="1">
            <a:prstTxWarp prst="textNoShape">
              <a:avLst/>
            </a:prstTxWarp>
          </a:bodyPr>
          <a:lstStyle>
            <a:lvl1pPr algn="l" rtl="0" eaLnBrk="1" fontAlgn="base" hangingPunct="1">
              <a:spcBef>
                <a:spcPct val="0"/>
              </a:spcBef>
              <a:spcAft>
                <a:spcPct val="0"/>
              </a:spcAft>
              <a:defRPr sz="3200">
                <a:solidFill>
                  <a:srgbClr val="DA0000"/>
                </a:solidFill>
                <a:latin typeface="+mj-lt"/>
                <a:ea typeface="+mj-ea"/>
                <a:cs typeface="+mj-cs"/>
              </a:defRPr>
            </a:lvl1pPr>
            <a:lvl2pPr algn="l" rtl="0" eaLnBrk="1" fontAlgn="base" hangingPunct="1">
              <a:spcBef>
                <a:spcPct val="0"/>
              </a:spcBef>
              <a:spcAft>
                <a:spcPct val="0"/>
              </a:spcAft>
              <a:defRPr sz="3200">
                <a:solidFill>
                  <a:srgbClr val="DA0000"/>
                </a:solidFill>
                <a:latin typeface="Arial" charset="0"/>
              </a:defRPr>
            </a:lvl2pPr>
            <a:lvl3pPr algn="l" rtl="0" eaLnBrk="1" fontAlgn="base" hangingPunct="1">
              <a:spcBef>
                <a:spcPct val="0"/>
              </a:spcBef>
              <a:spcAft>
                <a:spcPct val="0"/>
              </a:spcAft>
              <a:defRPr sz="3200">
                <a:solidFill>
                  <a:srgbClr val="DA0000"/>
                </a:solidFill>
                <a:latin typeface="Arial" charset="0"/>
              </a:defRPr>
            </a:lvl3pPr>
            <a:lvl4pPr algn="l" rtl="0" eaLnBrk="1" fontAlgn="base" hangingPunct="1">
              <a:spcBef>
                <a:spcPct val="0"/>
              </a:spcBef>
              <a:spcAft>
                <a:spcPct val="0"/>
              </a:spcAft>
              <a:defRPr sz="3200">
                <a:solidFill>
                  <a:srgbClr val="DA0000"/>
                </a:solidFill>
                <a:latin typeface="Arial" charset="0"/>
              </a:defRPr>
            </a:lvl4pPr>
            <a:lvl5pPr algn="l" rtl="0" eaLnBrk="1" fontAlgn="base" hangingPunct="1">
              <a:spcBef>
                <a:spcPct val="0"/>
              </a:spcBef>
              <a:spcAft>
                <a:spcPct val="0"/>
              </a:spcAft>
              <a:defRPr sz="3200">
                <a:solidFill>
                  <a:srgbClr val="DA0000"/>
                </a:solidFill>
                <a:latin typeface="Arial" charset="0"/>
              </a:defRPr>
            </a:lvl5pPr>
            <a:lvl6pPr marL="457200" algn="l" rtl="0" eaLnBrk="1" fontAlgn="base" hangingPunct="1">
              <a:spcBef>
                <a:spcPct val="0"/>
              </a:spcBef>
              <a:spcAft>
                <a:spcPct val="0"/>
              </a:spcAft>
              <a:defRPr sz="3200">
                <a:solidFill>
                  <a:srgbClr val="034EA2"/>
                </a:solidFill>
                <a:latin typeface="Arial" charset="0"/>
              </a:defRPr>
            </a:lvl6pPr>
            <a:lvl7pPr marL="914400" algn="l" rtl="0" eaLnBrk="1" fontAlgn="base" hangingPunct="1">
              <a:spcBef>
                <a:spcPct val="0"/>
              </a:spcBef>
              <a:spcAft>
                <a:spcPct val="0"/>
              </a:spcAft>
              <a:defRPr sz="3200">
                <a:solidFill>
                  <a:srgbClr val="034EA2"/>
                </a:solidFill>
                <a:latin typeface="Arial" charset="0"/>
              </a:defRPr>
            </a:lvl7pPr>
            <a:lvl8pPr marL="1371600" algn="l" rtl="0" eaLnBrk="1" fontAlgn="base" hangingPunct="1">
              <a:spcBef>
                <a:spcPct val="0"/>
              </a:spcBef>
              <a:spcAft>
                <a:spcPct val="0"/>
              </a:spcAft>
              <a:defRPr sz="3200">
                <a:solidFill>
                  <a:srgbClr val="034EA2"/>
                </a:solidFill>
                <a:latin typeface="Arial" charset="0"/>
              </a:defRPr>
            </a:lvl8pPr>
            <a:lvl9pPr marL="1828800" algn="l" rtl="0" eaLnBrk="1" fontAlgn="base" hangingPunct="1">
              <a:spcBef>
                <a:spcPct val="0"/>
              </a:spcBef>
              <a:spcAft>
                <a:spcPct val="0"/>
              </a:spcAft>
              <a:defRPr sz="3200">
                <a:solidFill>
                  <a:srgbClr val="034EA2"/>
                </a:solidFill>
                <a:latin typeface="Arial" charset="0"/>
              </a:defRPr>
            </a:lvl9pPr>
          </a:lstStyle>
          <a:p>
            <a:pPr fontAlgn="auto">
              <a:spcBef>
                <a:spcPts val="0"/>
              </a:spcBef>
              <a:spcAft>
                <a:spcPts val="0"/>
              </a:spcAft>
              <a:defRPr/>
            </a:pPr>
            <a:r>
              <a:rPr lang="en-US" sz="2400" b="1" kern="0" dirty="0">
                <a:solidFill>
                  <a:srgbClr val="FF0000"/>
                </a:solidFill>
              </a:rPr>
              <a:t>No. 2 – Modification in Mill Clean-Out-Conveyor (COC) System</a:t>
            </a:r>
          </a:p>
        </p:txBody>
      </p:sp>
      <p:sp>
        <p:nvSpPr>
          <p:cNvPr id="9" name="Rectangle 2">
            <a:extLst>
              <a:ext uri="{FF2B5EF4-FFF2-40B4-BE49-F238E27FC236}">
                <a16:creationId xmlns:a16="http://schemas.microsoft.com/office/drawing/2014/main" id="{55D88829-F621-4DFD-9A11-45A652021B21}"/>
              </a:ext>
            </a:extLst>
          </p:cNvPr>
          <p:cNvSpPr>
            <a:spLocks noChangeArrowheads="1"/>
          </p:cNvSpPr>
          <p:nvPr/>
        </p:nvSpPr>
        <p:spPr bwMode="auto">
          <a:xfrm>
            <a:off x="0" y="0"/>
            <a:ext cx="12890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Diagram 10">
            <a:extLst>
              <a:ext uri="{FF2B5EF4-FFF2-40B4-BE49-F238E27FC236}">
                <a16:creationId xmlns:a16="http://schemas.microsoft.com/office/drawing/2014/main" id="{D819D3FA-4AC4-4261-98E8-F657E6D08E71}"/>
              </a:ext>
            </a:extLst>
          </p:cNvPr>
          <p:cNvGraphicFramePr/>
          <p:nvPr>
            <p:extLst>
              <p:ext uri="{D42A27DB-BD31-4B8C-83A1-F6EECF244321}">
                <p14:modId xmlns:p14="http://schemas.microsoft.com/office/powerpoint/2010/main" val="3716423887"/>
              </p:ext>
            </p:extLst>
          </p:nvPr>
        </p:nvGraphicFramePr>
        <p:xfrm>
          <a:off x="98640" y="1143000"/>
          <a:ext cx="1201715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4438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16532"/>
            <a:ext cx="8915400" cy="533400"/>
          </a:xfrm>
        </p:spPr>
        <p:txBody>
          <a:bodyPr vert="horz" wrap="square" lIns="112371" tIns="56186" rIns="112371" bIns="56186" numCol="1" anchor="ctr" anchorCtr="0" compatLnSpc="1">
            <a:prstTxWarp prst="textNoShape">
              <a:avLst/>
            </a:prstTxWarp>
          </a:bodyPr>
          <a:lstStyle/>
          <a:p>
            <a:pPr fontAlgn="auto">
              <a:spcBef>
                <a:spcPts val="0"/>
              </a:spcBef>
              <a:spcAft>
                <a:spcPts val="0"/>
              </a:spcAft>
              <a:defRPr/>
            </a:pPr>
            <a:r>
              <a:rPr lang="en-US" sz="2400" b="1" dirty="0">
                <a:solidFill>
                  <a:schemeClr val="bg1"/>
                </a:solidFill>
              </a:rPr>
              <a:t>Unconventional Practices Deployed at SPL</a:t>
            </a:r>
          </a:p>
        </p:txBody>
      </p:sp>
      <p:sp>
        <p:nvSpPr>
          <p:cNvPr id="4" name="Slide Number Placeholder 3"/>
          <p:cNvSpPr>
            <a:spLocks noGrp="1"/>
          </p:cNvSpPr>
          <p:nvPr>
            <p:ph type="sldNum" sz="quarter" idx="10"/>
          </p:nvPr>
        </p:nvSpPr>
        <p:spPr>
          <a:xfrm>
            <a:off x="10210800" y="6654800"/>
            <a:ext cx="457200" cy="228600"/>
          </a:xfrm>
        </p:spPr>
        <p:txBody>
          <a:bodyPr/>
          <a:lstStyle/>
          <a:p>
            <a:pPr>
              <a:defRPr/>
            </a:pPr>
            <a:fld id="{16490CFB-7B5A-4022-A1ED-563571EA336F}" type="slidenum">
              <a:rPr lang="en-US" smtClean="0">
                <a:solidFill>
                  <a:srgbClr val="FFFFFF"/>
                </a:solidFill>
              </a:rPr>
              <a:pPr>
                <a:defRPr/>
              </a:pPr>
              <a:t>11</a:t>
            </a:fld>
            <a:endParaRPr lang="en-US" dirty="0">
              <a:solidFill>
                <a:srgbClr val="FFFFFF"/>
              </a:solidFill>
            </a:endParaRPr>
          </a:p>
        </p:txBody>
      </p:sp>
      <p:sp>
        <p:nvSpPr>
          <p:cNvPr id="5" name="Rectangle 2">
            <a:extLst>
              <a:ext uri="{FF2B5EF4-FFF2-40B4-BE49-F238E27FC236}">
                <a16:creationId xmlns:a16="http://schemas.microsoft.com/office/drawing/2014/main" id="{EB4C880F-7856-480D-A2AA-2AC28BA527BC}"/>
              </a:ext>
            </a:extLst>
          </p:cNvPr>
          <p:cNvSpPr txBox="1">
            <a:spLocks noChangeArrowheads="1"/>
          </p:cNvSpPr>
          <p:nvPr/>
        </p:nvSpPr>
        <p:spPr bwMode="auto">
          <a:xfrm>
            <a:off x="0" y="685800"/>
            <a:ext cx="10134600" cy="533400"/>
          </a:xfrm>
          <a:prstGeom prst="rect">
            <a:avLst/>
          </a:prstGeom>
          <a:noFill/>
          <a:ln w="9525">
            <a:noFill/>
            <a:miter lim="800000"/>
            <a:headEnd/>
            <a:tailEnd/>
          </a:ln>
        </p:spPr>
        <p:txBody>
          <a:bodyPr vert="horz" wrap="square" lIns="112371" tIns="56186" rIns="112371" bIns="56186" numCol="1" anchor="ctr" anchorCtr="0" compatLnSpc="1">
            <a:prstTxWarp prst="textNoShape">
              <a:avLst/>
            </a:prstTxWarp>
          </a:bodyPr>
          <a:lstStyle>
            <a:lvl1pPr algn="l" rtl="0" eaLnBrk="1" fontAlgn="base" hangingPunct="1">
              <a:spcBef>
                <a:spcPct val="0"/>
              </a:spcBef>
              <a:spcAft>
                <a:spcPct val="0"/>
              </a:spcAft>
              <a:defRPr sz="3200">
                <a:solidFill>
                  <a:srgbClr val="DA0000"/>
                </a:solidFill>
                <a:latin typeface="+mj-lt"/>
                <a:ea typeface="+mj-ea"/>
                <a:cs typeface="+mj-cs"/>
              </a:defRPr>
            </a:lvl1pPr>
            <a:lvl2pPr algn="l" rtl="0" eaLnBrk="1" fontAlgn="base" hangingPunct="1">
              <a:spcBef>
                <a:spcPct val="0"/>
              </a:spcBef>
              <a:spcAft>
                <a:spcPct val="0"/>
              </a:spcAft>
              <a:defRPr sz="3200">
                <a:solidFill>
                  <a:srgbClr val="DA0000"/>
                </a:solidFill>
                <a:latin typeface="Arial" charset="0"/>
              </a:defRPr>
            </a:lvl2pPr>
            <a:lvl3pPr algn="l" rtl="0" eaLnBrk="1" fontAlgn="base" hangingPunct="1">
              <a:spcBef>
                <a:spcPct val="0"/>
              </a:spcBef>
              <a:spcAft>
                <a:spcPct val="0"/>
              </a:spcAft>
              <a:defRPr sz="3200">
                <a:solidFill>
                  <a:srgbClr val="DA0000"/>
                </a:solidFill>
                <a:latin typeface="Arial" charset="0"/>
              </a:defRPr>
            </a:lvl3pPr>
            <a:lvl4pPr algn="l" rtl="0" eaLnBrk="1" fontAlgn="base" hangingPunct="1">
              <a:spcBef>
                <a:spcPct val="0"/>
              </a:spcBef>
              <a:spcAft>
                <a:spcPct val="0"/>
              </a:spcAft>
              <a:defRPr sz="3200">
                <a:solidFill>
                  <a:srgbClr val="DA0000"/>
                </a:solidFill>
                <a:latin typeface="Arial" charset="0"/>
              </a:defRPr>
            </a:lvl4pPr>
            <a:lvl5pPr algn="l" rtl="0" eaLnBrk="1" fontAlgn="base" hangingPunct="1">
              <a:spcBef>
                <a:spcPct val="0"/>
              </a:spcBef>
              <a:spcAft>
                <a:spcPct val="0"/>
              </a:spcAft>
              <a:defRPr sz="3200">
                <a:solidFill>
                  <a:srgbClr val="DA0000"/>
                </a:solidFill>
                <a:latin typeface="Arial" charset="0"/>
              </a:defRPr>
            </a:lvl5pPr>
            <a:lvl6pPr marL="457200" algn="l" rtl="0" eaLnBrk="1" fontAlgn="base" hangingPunct="1">
              <a:spcBef>
                <a:spcPct val="0"/>
              </a:spcBef>
              <a:spcAft>
                <a:spcPct val="0"/>
              </a:spcAft>
              <a:defRPr sz="3200">
                <a:solidFill>
                  <a:srgbClr val="034EA2"/>
                </a:solidFill>
                <a:latin typeface="Arial" charset="0"/>
              </a:defRPr>
            </a:lvl6pPr>
            <a:lvl7pPr marL="914400" algn="l" rtl="0" eaLnBrk="1" fontAlgn="base" hangingPunct="1">
              <a:spcBef>
                <a:spcPct val="0"/>
              </a:spcBef>
              <a:spcAft>
                <a:spcPct val="0"/>
              </a:spcAft>
              <a:defRPr sz="3200">
                <a:solidFill>
                  <a:srgbClr val="034EA2"/>
                </a:solidFill>
                <a:latin typeface="Arial" charset="0"/>
              </a:defRPr>
            </a:lvl7pPr>
            <a:lvl8pPr marL="1371600" algn="l" rtl="0" eaLnBrk="1" fontAlgn="base" hangingPunct="1">
              <a:spcBef>
                <a:spcPct val="0"/>
              </a:spcBef>
              <a:spcAft>
                <a:spcPct val="0"/>
              </a:spcAft>
              <a:defRPr sz="3200">
                <a:solidFill>
                  <a:srgbClr val="034EA2"/>
                </a:solidFill>
                <a:latin typeface="Arial" charset="0"/>
              </a:defRPr>
            </a:lvl8pPr>
            <a:lvl9pPr marL="1828800" algn="l" rtl="0" eaLnBrk="1" fontAlgn="base" hangingPunct="1">
              <a:spcBef>
                <a:spcPct val="0"/>
              </a:spcBef>
              <a:spcAft>
                <a:spcPct val="0"/>
              </a:spcAft>
              <a:defRPr sz="3200">
                <a:solidFill>
                  <a:srgbClr val="034EA2"/>
                </a:solidFill>
                <a:latin typeface="Arial" charset="0"/>
              </a:defRPr>
            </a:lvl9pPr>
          </a:lstStyle>
          <a:p>
            <a:pPr fontAlgn="auto">
              <a:spcBef>
                <a:spcPts val="0"/>
              </a:spcBef>
              <a:spcAft>
                <a:spcPts val="0"/>
              </a:spcAft>
              <a:defRPr/>
            </a:pPr>
            <a:r>
              <a:rPr lang="en-US" sz="2400" b="1" kern="0" dirty="0">
                <a:solidFill>
                  <a:srgbClr val="FF0000"/>
                </a:solidFill>
              </a:rPr>
              <a:t>No. 2 – Modification in Mill Clean-Out-Conveyor (COC) System</a:t>
            </a:r>
          </a:p>
        </p:txBody>
      </p:sp>
      <p:pic>
        <p:nvPicPr>
          <p:cNvPr id="3" name="Picture 2">
            <a:extLst>
              <a:ext uri="{FF2B5EF4-FFF2-40B4-BE49-F238E27FC236}">
                <a16:creationId xmlns:a16="http://schemas.microsoft.com/office/drawing/2014/main" id="{6DDB0404-0055-442D-832C-5C3100037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91" y="1219200"/>
            <a:ext cx="11584017" cy="5134692"/>
          </a:xfrm>
          <a:prstGeom prst="rect">
            <a:avLst/>
          </a:prstGeom>
        </p:spPr>
      </p:pic>
    </p:spTree>
    <p:extLst>
      <p:ext uri="{BB962C8B-B14F-4D97-AF65-F5344CB8AC3E}">
        <p14:creationId xmlns:p14="http://schemas.microsoft.com/office/powerpoint/2010/main" val="39892766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16532"/>
            <a:ext cx="8915400" cy="533400"/>
          </a:xfrm>
        </p:spPr>
        <p:txBody>
          <a:bodyPr vert="horz" wrap="square" lIns="112371" tIns="56186" rIns="112371" bIns="56186" numCol="1" anchor="ctr" anchorCtr="0" compatLnSpc="1">
            <a:prstTxWarp prst="textNoShape">
              <a:avLst/>
            </a:prstTxWarp>
          </a:bodyPr>
          <a:lstStyle/>
          <a:p>
            <a:pPr fontAlgn="auto">
              <a:spcBef>
                <a:spcPts val="0"/>
              </a:spcBef>
              <a:spcAft>
                <a:spcPts val="0"/>
              </a:spcAft>
              <a:defRPr/>
            </a:pPr>
            <a:r>
              <a:rPr lang="en-US" sz="2400" b="1" dirty="0">
                <a:solidFill>
                  <a:schemeClr val="bg1"/>
                </a:solidFill>
              </a:rPr>
              <a:t>Unconventional Practices Deployed at SPL</a:t>
            </a:r>
          </a:p>
        </p:txBody>
      </p:sp>
      <p:sp>
        <p:nvSpPr>
          <p:cNvPr id="4" name="Slide Number Placeholder 3"/>
          <p:cNvSpPr>
            <a:spLocks noGrp="1"/>
          </p:cNvSpPr>
          <p:nvPr>
            <p:ph type="sldNum" sz="quarter" idx="10"/>
          </p:nvPr>
        </p:nvSpPr>
        <p:spPr>
          <a:xfrm>
            <a:off x="10210800" y="6654800"/>
            <a:ext cx="457200" cy="228600"/>
          </a:xfrm>
        </p:spPr>
        <p:txBody>
          <a:bodyPr/>
          <a:lstStyle/>
          <a:p>
            <a:pPr>
              <a:defRPr/>
            </a:pPr>
            <a:fld id="{16490CFB-7B5A-4022-A1ED-563571EA336F}" type="slidenum">
              <a:rPr lang="en-US" smtClean="0">
                <a:solidFill>
                  <a:srgbClr val="FFFFFF"/>
                </a:solidFill>
              </a:rPr>
              <a:pPr>
                <a:defRPr/>
              </a:pPr>
              <a:t>12</a:t>
            </a:fld>
            <a:endParaRPr lang="en-US" dirty="0">
              <a:solidFill>
                <a:srgbClr val="FFFFFF"/>
              </a:solidFill>
            </a:endParaRPr>
          </a:p>
        </p:txBody>
      </p:sp>
      <p:sp>
        <p:nvSpPr>
          <p:cNvPr id="5" name="Rectangle 2">
            <a:extLst>
              <a:ext uri="{FF2B5EF4-FFF2-40B4-BE49-F238E27FC236}">
                <a16:creationId xmlns:a16="http://schemas.microsoft.com/office/drawing/2014/main" id="{EB4C880F-7856-480D-A2AA-2AC28BA527BC}"/>
              </a:ext>
            </a:extLst>
          </p:cNvPr>
          <p:cNvSpPr txBox="1">
            <a:spLocks noChangeArrowheads="1"/>
          </p:cNvSpPr>
          <p:nvPr/>
        </p:nvSpPr>
        <p:spPr bwMode="auto">
          <a:xfrm>
            <a:off x="0" y="685800"/>
            <a:ext cx="8915400" cy="533400"/>
          </a:xfrm>
          <a:prstGeom prst="rect">
            <a:avLst/>
          </a:prstGeom>
          <a:noFill/>
          <a:ln w="9525">
            <a:noFill/>
            <a:miter lim="800000"/>
            <a:headEnd/>
            <a:tailEnd/>
          </a:ln>
        </p:spPr>
        <p:txBody>
          <a:bodyPr vert="horz" wrap="square" lIns="112371" tIns="56186" rIns="112371" bIns="56186" numCol="1" anchor="ctr" anchorCtr="0" compatLnSpc="1">
            <a:prstTxWarp prst="textNoShape">
              <a:avLst/>
            </a:prstTxWarp>
          </a:bodyPr>
          <a:lstStyle>
            <a:lvl1pPr algn="l" rtl="0" eaLnBrk="1" fontAlgn="base" hangingPunct="1">
              <a:spcBef>
                <a:spcPct val="0"/>
              </a:spcBef>
              <a:spcAft>
                <a:spcPct val="0"/>
              </a:spcAft>
              <a:defRPr sz="3200">
                <a:solidFill>
                  <a:srgbClr val="DA0000"/>
                </a:solidFill>
                <a:latin typeface="+mj-lt"/>
                <a:ea typeface="+mj-ea"/>
                <a:cs typeface="+mj-cs"/>
              </a:defRPr>
            </a:lvl1pPr>
            <a:lvl2pPr algn="l" rtl="0" eaLnBrk="1" fontAlgn="base" hangingPunct="1">
              <a:spcBef>
                <a:spcPct val="0"/>
              </a:spcBef>
              <a:spcAft>
                <a:spcPct val="0"/>
              </a:spcAft>
              <a:defRPr sz="3200">
                <a:solidFill>
                  <a:srgbClr val="DA0000"/>
                </a:solidFill>
                <a:latin typeface="Arial" charset="0"/>
              </a:defRPr>
            </a:lvl2pPr>
            <a:lvl3pPr algn="l" rtl="0" eaLnBrk="1" fontAlgn="base" hangingPunct="1">
              <a:spcBef>
                <a:spcPct val="0"/>
              </a:spcBef>
              <a:spcAft>
                <a:spcPct val="0"/>
              </a:spcAft>
              <a:defRPr sz="3200">
                <a:solidFill>
                  <a:srgbClr val="DA0000"/>
                </a:solidFill>
                <a:latin typeface="Arial" charset="0"/>
              </a:defRPr>
            </a:lvl3pPr>
            <a:lvl4pPr algn="l" rtl="0" eaLnBrk="1" fontAlgn="base" hangingPunct="1">
              <a:spcBef>
                <a:spcPct val="0"/>
              </a:spcBef>
              <a:spcAft>
                <a:spcPct val="0"/>
              </a:spcAft>
              <a:defRPr sz="3200">
                <a:solidFill>
                  <a:srgbClr val="DA0000"/>
                </a:solidFill>
                <a:latin typeface="Arial" charset="0"/>
              </a:defRPr>
            </a:lvl4pPr>
            <a:lvl5pPr algn="l" rtl="0" eaLnBrk="1" fontAlgn="base" hangingPunct="1">
              <a:spcBef>
                <a:spcPct val="0"/>
              </a:spcBef>
              <a:spcAft>
                <a:spcPct val="0"/>
              </a:spcAft>
              <a:defRPr sz="3200">
                <a:solidFill>
                  <a:srgbClr val="DA0000"/>
                </a:solidFill>
                <a:latin typeface="Arial" charset="0"/>
              </a:defRPr>
            </a:lvl5pPr>
            <a:lvl6pPr marL="457200" algn="l" rtl="0" eaLnBrk="1" fontAlgn="base" hangingPunct="1">
              <a:spcBef>
                <a:spcPct val="0"/>
              </a:spcBef>
              <a:spcAft>
                <a:spcPct val="0"/>
              </a:spcAft>
              <a:defRPr sz="3200">
                <a:solidFill>
                  <a:srgbClr val="034EA2"/>
                </a:solidFill>
                <a:latin typeface="Arial" charset="0"/>
              </a:defRPr>
            </a:lvl6pPr>
            <a:lvl7pPr marL="914400" algn="l" rtl="0" eaLnBrk="1" fontAlgn="base" hangingPunct="1">
              <a:spcBef>
                <a:spcPct val="0"/>
              </a:spcBef>
              <a:spcAft>
                <a:spcPct val="0"/>
              </a:spcAft>
              <a:defRPr sz="3200">
                <a:solidFill>
                  <a:srgbClr val="034EA2"/>
                </a:solidFill>
                <a:latin typeface="Arial" charset="0"/>
              </a:defRPr>
            </a:lvl7pPr>
            <a:lvl8pPr marL="1371600" algn="l" rtl="0" eaLnBrk="1" fontAlgn="base" hangingPunct="1">
              <a:spcBef>
                <a:spcPct val="0"/>
              </a:spcBef>
              <a:spcAft>
                <a:spcPct val="0"/>
              </a:spcAft>
              <a:defRPr sz="3200">
                <a:solidFill>
                  <a:srgbClr val="034EA2"/>
                </a:solidFill>
                <a:latin typeface="Arial" charset="0"/>
              </a:defRPr>
            </a:lvl8pPr>
            <a:lvl9pPr marL="1828800" algn="l" rtl="0" eaLnBrk="1" fontAlgn="base" hangingPunct="1">
              <a:spcBef>
                <a:spcPct val="0"/>
              </a:spcBef>
              <a:spcAft>
                <a:spcPct val="0"/>
              </a:spcAft>
              <a:defRPr sz="3200">
                <a:solidFill>
                  <a:srgbClr val="034EA2"/>
                </a:solidFill>
                <a:latin typeface="Arial" charset="0"/>
              </a:defRPr>
            </a:lvl9pPr>
          </a:lstStyle>
          <a:p>
            <a:pPr fontAlgn="auto">
              <a:spcBef>
                <a:spcPts val="0"/>
              </a:spcBef>
              <a:spcAft>
                <a:spcPts val="0"/>
              </a:spcAft>
              <a:defRPr/>
            </a:pPr>
            <a:r>
              <a:rPr lang="en-US" sz="2400" b="1" kern="0" dirty="0">
                <a:solidFill>
                  <a:srgbClr val="FF0000"/>
                </a:solidFill>
              </a:rPr>
              <a:t>No. 3 – Modifications in SCAPH System</a:t>
            </a:r>
          </a:p>
        </p:txBody>
      </p:sp>
      <p:graphicFrame>
        <p:nvGraphicFramePr>
          <p:cNvPr id="6" name="Diagram 5">
            <a:extLst>
              <a:ext uri="{FF2B5EF4-FFF2-40B4-BE49-F238E27FC236}">
                <a16:creationId xmlns:a16="http://schemas.microsoft.com/office/drawing/2014/main" id="{ADD8BA54-8617-48EE-87FB-3BE117920EC4}"/>
              </a:ext>
            </a:extLst>
          </p:cNvPr>
          <p:cNvGraphicFramePr/>
          <p:nvPr>
            <p:extLst>
              <p:ext uri="{D42A27DB-BD31-4B8C-83A1-F6EECF244321}">
                <p14:modId xmlns:p14="http://schemas.microsoft.com/office/powerpoint/2010/main" val="2455710681"/>
              </p:ext>
            </p:extLst>
          </p:nvPr>
        </p:nvGraphicFramePr>
        <p:xfrm>
          <a:off x="98640" y="1143000"/>
          <a:ext cx="1201715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18703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16532"/>
            <a:ext cx="8915400" cy="533400"/>
          </a:xfrm>
        </p:spPr>
        <p:txBody>
          <a:bodyPr vert="horz" wrap="square" lIns="112371" tIns="56186" rIns="112371" bIns="56186" numCol="1" anchor="ctr" anchorCtr="0" compatLnSpc="1">
            <a:prstTxWarp prst="textNoShape">
              <a:avLst/>
            </a:prstTxWarp>
          </a:bodyPr>
          <a:lstStyle/>
          <a:p>
            <a:pPr fontAlgn="auto">
              <a:spcBef>
                <a:spcPts val="0"/>
              </a:spcBef>
              <a:spcAft>
                <a:spcPts val="0"/>
              </a:spcAft>
              <a:defRPr/>
            </a:pPr>
            <a:r>
              <a:rPr lang="en-US" sz="2400" b="1" dirty="0">
                <a:solidFill>
                  <a:schemeClr val="bg1"/>
                </a:solidFill>
              </a:rPr>
              <a:t>Unconventional Practices Deployed at SPL</a:t>
            </a:r>
          </a:p>
        </p:txBody>
      </p:sp>
      <p:sp>
        <p:nvSpPr>
          <p:cNvPr id="4" name="Slide Number Placeholder 3"/>
          <p:cNvSpPr>
            <a:spLocks noGrp="1"/>
          </p:cNvSpPr>
          <p:nvPr>
            <p:ph type="sldNum" sz="quarter" idx="10"/>
          </p:nvPr>
        </p:nvSpPr>
        <p:spPr>
          <a:xfrm>
            <a:off x="10210800" y="6654800"/>
            <a:ext cx="457200" cy="228600"/>
          </a:xfrm>
        </p:spPr>
        <p:txBody>
          <a:bodyPr/>
          <a:lstStyle/>
          <a:p>
            <a:pPr>
              <a:defRPr/>
            </a:pPr>
            <a:fld id="{16490CFB-7B5A-4022-A1ED-563571EA336F}" type="slidenum">
              <a:rPr lang="en-US" smtClean="0">
                <a:solidFill>
                  <a:srgbClr val="FFFFFF"/>
                </a:solidFill>
              </a:rPr>
              <a:pPr>
                <a:defRPr/>
              </a:pPr>
              <a:t>13</a:t>
            </a:fld>
            <a:endParaRPr lang="en-US" dirty="0">
              <a:solidFill>
                <a:srgbClr val="FFFFFF"/>
              </a:solidFill>
            </a:endParaRPr>
          </a:p>
        </p:txBody>
      </p:sp>
      <p:pic>
        <p:nvPicPr>
          <p:cNvPr id="10" name="Picture 9">
            <a:extLst>
              <a:ext uri="{FF2B5EF4-FFF2-40B4-BE49-F238E27FC236}">
                <a16:creationId xmlns:a16="http://schemas.microsoft.com/office/drawing/2014/main" id="{5D212100-5252-45B5-956C-483530ADBA20}"/>
              </a:ext>
            </a:extLst>
          </p:cNvPr>
          <p:cNvPicPr>
            <a:picLocks noChangeAspect="1"/>
          </p:cNvPicPr>
          <p:nvPr/>
        </p:nvPicPr>
        <p:blipFill>
          <a:blip r:embed="rId2"/>
          <a:stretch>
            <a:fillRect/>
          </a:stretch>
        </p:blipFill>
        <p:spPr>
          <a:xfrm>
            <a:off x="138133" y="685800"/>
            <a:ext cx="8015267" cy="5804889"/>
          </a:xfrm>
          <a:prstGeom prst="rect">
            <a:avLst/>
          </a:prstGeom>
        </p:spPr>
      </p:pic>
      <p:graphicFrame>
        <p:nvGraphicFramePr>
          <p:cNvPr id="11" name="Diagram 10">
            <a:extLst>
              <a:ext uri="{FF2B5EF4-FFF2-40B4-BE49-F238E27FC236}">
                <a16:creationId xmlns:a16="http://schemas.microsoft.com/office/drawing/2014/main" id="{4014B5F4-F53B-4B38-8192-72C54CE94E35}"/>
              </a:ext>
            </a:extLst>
          </p:cNvPr>
          <p:cNvGraphicFramePr/>
          <p:nvPr>
            <p:extLst>
              <p:ext uri="{D42A27DB-BD31-4B8C-83A1-F6EECF244321}">
                <p14:modId xmlns:p14="http://schemas.microsoft.com/office/powerpoint/2010/main" val="1123363175"/>
              </p:ext>
            </p:extLst>
          </p:nvPr>
        </p:nvGraphicFramePr>
        <p:xfrm>
          <a:off x="8305800" y="719666"/>
          <a:ext cx="3733800" cy="575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9276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16532"/>
            <a:ext cx="8915400" cy="533400"/>
          </a:xfrm>
        </p:spPr>
        <p:txBody>
          <a:bodyPr vert="horz" wrap="square" lIns="112371" tIns="56186" rIns="112371" bIns="56186" numCol="1" anchor="ctr" anchorCtr="0" compatLnSpc="1">
            <a:prstTxWarp prst="textNoShape">
              <a:avLst/>
            </a:prstTxWarp>
          </a:bodyPr>
          <a:lstStyle/>
          <a:p>
            <a:pPr fontAlgn="auto">
              <a:spcBef>
                <a:spcPts val="0"/>
              </a:spcBef>
              <a:spcAft>
                <a:spcPts val="0"/>
              </a:spcAft>
              <a:defRPr/>
            </a:pPr>
            <a:r>
              <a:rPr lang="en-US" sz="2400" b="1" dirty="0">
                <a:solidFill>
                  <a:schemeClr val="bg1"/>
                </a:solidFill>
              </a:rPr>
              <a:t>Unconventional Practices Deployed at SPL</a:t>
            </a:r>
          </a:p>
        </p:txBody>
      </p:sp>
      <p:sp>
        <p:nvSpPr>
          <p:cNvPr id="4" name="Slide Number Placeholder 3"/>
          <p:cNvSpPr>
            <a:spLocks noGrp="1"/>
          </p:cNvSpPr>
          <p:nvPr>
            <p:ph type="sldNum" sz="quarter" idx="10"/>
          </p:nvPr>
        </p:nvSpPr>
        <p:spPr>
          <a:xfrm>
            <a:off x="10210800" y="6654800"/>
            <a:ext cx="457200" cy="228600"/>
          </a:xfrm>
        </p:spPr>
        <p:txBody>
          <a:bodyPr/>
          <a:lstStyle/>
          <a:p>
            <a:pPr>
              <a:defRPr/>
            </a:pPr>
            <a:fld id="{16490CFB-7B5A-4022-A1ED-563571EA336F}" type="slidenum">
              <a:rPr lang="en-US" smtClean="0">
                <a:solidFill>
                  <a:srgbClr val="FFFFFF"/>
                </a:solidFill>
              </a:rPr>
              <a:pPr>
                <a:defRPr/>
              </a:pPr>
              <a:t>14</a:t>
            </a:fld>
            <a:endParaRPr lang="en-US" dirty="0">
              <a:solidFill>
                <a:srgbClr val="FFFFFF"/>
              </a:solidFill>
            </a:endParaRPr>
          </a:p>
        </p:txBody>
      </p:sp>
      <p:sp>
        <p:nvSpPr>
          <p:cNvPr id="5" name="Rectangle 2">
            <a:extLst>
              <a:ext uri="{FF2B5EF4-FFF2-40B4-BE49-F238E27FC236}">
                <a16:creationId xmlns:a16="http://schemas.microsoft.com/office/drawing/2014/main" id="{EB4C880F-7856-480D-A2AA-2AC28BA527BC}"/>
              </a:ext>
            </a:extLst>
          </p:cNvPr>
          <p:cNvSpPr txBox="1">
            <a:spLocks noChangeArrowheads="1"/>
          </p:cNvSpPr>
          <p:nvPr/>
        </p:nvSpPr>
        <p:spPr bwMode="auto">
          <a:xfrm>
            <a:off x="0" y="685800"/>
            <a:ext cx="11049000" cy="533400"/>
          </a:xfrm>
          <a:prstGeom prst="rect">
            <a:avLst/>
          </a:prstGeom>
          <a:noFill/>
          <a:ln w="9525">
            <a:noFill/>
            <a:miter lim="800000"/>
            <a:headEnd/>
            <a:tailEnd/>
          </a:ln>
        </p:spPr>
        <p:txBody>
          <a:bodyPr vert="horz" wrap="square" lIns="112371" tIns="56186" rIns="112371" bIns="56186" numCol="1" anchor="ctr" anchorCtr="0" compatLnSpc="1">
            <a:prstTxWarp prst="textNoShape">
              <a:avLst/>
            </a:prstTxWarp>
          </a:bodyPr>
          <a:lstStyle>
            <a:lvl1pPr algn="l" rtl="0" eaLnBrk="1" fontAlgn="base" hangingPunct="1">
              <a:spcBef>
                <a:spcPct val="0"/>
              </a:spcBef>
              <a:spcAft>
                <a:spcPct val="0"/>
              </a:spcAft>
              <a:defRPr sz="3200">
                <a:solidFill>
                  <a:srgbClr val="DA0000"/>
                </a:solidFill>
                <a:latin typeface="+mj-lt"/>
                <a:ea typeface="+mj-ea"/>
                <a:cs typeface="+mj-cs"/>
              </a:defRPr>
            </a:lvl1pPr>
            <a:lvl2pPr algn="l" rtl="0" eaLnBrk="1" fontAlgn="base" hangingPunct="1">
              <a:spcBef>
                <a:spcPct val="0"/>
              </a:spcBef>
              <a:spcAft>
                <a:spcPct val="0"/>
              </a:spcAft>
              <a:defRPr sz="3200">
                <a:solidFill>
                  <a:srgbClr val="DA0000"/>
                </a:solidFill>
                <a:latin typeface="Arial" charset="0"/>
              </a:defRPr>
            </a:lvl2pPr>
            <a:lvl3pPr algn="l" rtl="0" eaLnBrk="1" fontAlgn="base" hangingPunct="1">
              <a:spcBef>
                <a:spcPct val="0"/>
              </a:spcBef>
              <a:spcAft>
                <a:spcPct val="0"/>
              </a:spcAft>
              <a:defRPr sz="3200">
                <a:solidFill>
                  <a:srgbClr val="DA0000"/>
                </a:solidFill>
                <a:latin typeface="Arial" charset="0"/>
              </a:defRPr>
            </a:lvl3pPr>
            <a:lvl4pPr algn="l" rtl="0" eaLnBrk="1" fontAlgn="base" hangingPunct="1">
              <a:spcBef>
                <a:spcPct val="0"/>
              </a:spcBef>
              <a:spcAft>
                <a:spcPct val="0"/>
              </a:spcAft>
              <a:defRPr sz="3200">
                <a:solidFill>
                  <a:srgbClr val="DA0000"/>
                </a:solidFill>
                <a:latin typeface="Arial" charset="0"/>
              </a:defRPr>
            </a:lvl4pPr>
            <a:lvl5pPr algn="l" rtl="0" eaLnBrk="1" fontAlgn="base" hangingPunct="1">
              <a:spcBef>
                <a:spcPct val="0"/>
              </a:spcBef>
              <a:spcAft>
                <a:spcPct val="0"/>
              </a:spcAft>
              <a:defRPr sz="3200">
                <a:solidFill>
                  <a:srgbClr val="DA0000"/>
                </a:solidFill>
                <a:latin typeface="Arial" charset="0"/>
              </a:defRPr>
            </a:lvl5pPr>
            <a:lvl6pPr marL="457200" algn="l" rtl="0" eaLnBrk="1" fontAlgn="base" hangingPunct="1">
              <a:spcBef>
                <a:spcPct val="0"/>
              </a:spcBef>
              <a:spcAft>
                <a:spcPct val="0"/>
              </a:spcAft>
              <a:defRPr sz="3200">
                <a:solidFill>
                  <a:srgbClr val="034EA2"/>
                </a:solidFill>
                <a:latin typeface="Arial" charset="0"/>
              </a:defRPr>
            </a:lvl6pPr>
            <a:lvl7pPr marL="914400" algn="l" rtl="0" eaLnBrk="1" fontAlgn="base" hangingPunct="1">
              <a:spcBef>
                <a:spcPct val="0"/>
              </a:spcBef>
              <a:spcAft>
                <a:spcPct val="0"/>
              </a:spcAft>
              <a:defRPr sz="3200">
                <a:solidFill>
                  <a:srgbClr val="034EA2"/>
                </a:solidFill>
                <a:latin typeface="Arial" charset="0"/>
              </a:defRPr>
            </a:lvl7pPr>
            <a:lvl8pPr marL="1371600" algn="l" rtl="0" eaLnBrk="1" fontAlgn="base" hangingPunct="1">
              <a:spcBef>
                <a:spcPct val="0"/>
              </a:spcBef>
              <a:spcAft>
                <a:spcPct val="0"/>
              </a:spcAft>
              <a:defRPr sz="3200">
                <a:solidFill>
                  <a:srgbClr val="034EA2"/>
                </a:solidFill>
                <a:latin typeface="Arial" charset="0"/>
              </a:defRPr>
            </a:lvl8pPr>
            <a:lvl9pPr marL="1828800" algn="l" rtl="0" eaLnBrk="1" fontAlgn="base" hangingPunct="1">
              <a:spcBef>
                <a:spcPct val="0"/>
              </a:spcBef>
              <a:spcAft>
                <a:spcPct val="0"/>
              </a:spcAft>
              <a:defRPr sz="3200">
                <a:solidFill>
                  <a:srgbClr val="034EA2"/>
                </a:solidFill>
                <a:latin typeface="Arial" charset="0"/>
              </a:defRPr>
            </a:lvl9pPr>
          </a:lstStyle>
          <a:p>
            <a:pPr fontAlgn="auto">
              <a:spcBef>
                <a:spcPts val="0"/>
              </a:spcBef>
              <a:spcAft>
                <a:spcPts val="0"/>
              </a:spcAft>
              <a:defRPr/>
            </a:pPr>
            <a:r>
              <a:rPr lang="en-US" sz="2400" b="1" kern="0" dirty="0">
                <a:solidFill>
                  <a:srgbClr val="FF0000"/>
                </a:solidFill>
              </a:rPr>
              <a:t>No. 4 – Modifications in Air Washer Units (AWU) System</a:t>
            </a:r>
          </a:p>
        </p:txBody>
      </p:sp>
      <p:graphicFrame>
        <p:nvGraphicFramePr>
          <p:cNvPr id="6" name="Diagram 5">
            <a:extLst>
              <a:ext uri="{FF2B5EF4-FFF2-40B4-BE49-F238E27FC236}">
                <a16:creationId xmlns:a16="http://schemas.microsoft.com/office/drawing/2014/main" id="{94DAAD62-DDB2-4562-992E-3EAF0478711D}"/>
              </a:ext>
            </a:extLst>
          </p:cNvPr>
          <p:cNvGraphicFramePr/>
          <p:nvPr>
            <p:extLst>
              <p:ext uri="{D42A27DB-BD31-4B8C-83A1-F6EECF244321}">
                <p14:modId xmlns:p14="http://schemas.microsoft.com/office/powerpoint/2010/main" val="4082735751"/>
              </p:ext>
            </p:extLst>
          </p:nvPr>
        </p:nvGraphicFramePr>
        <p:xfrm>
          <a:off x="98640" y="1143000"/>
          <a:ext cx="1201715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4492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a:xfrm>
            <a:off x="4563668" y="3334243"/>
            <a:ext cx="2895600" cy="688975"/>
          </a:xfrm>
        </p:spPr>
        <p:txBody>
          <a:bodyPr/>
          <a:lstStyle/>
          <a:p>
            <a:pPr eaLnBrk="1" hangingPunct="1"/>
            <a:r>
              <a:rPr lang="en-US" dirty="0"/>
              <a:t>THANK YOU</a:t>
            </a:r>
          </a:p>
        </p:txBody>
      </p:sp>
      <p:sp>
        <p:nvSpPr>
          <p:cNvPr id="4" name="Oval 3"/>
          <p:cNvSpPr/>
          <p:nvPr/>
        </p:nvSpPr>
        <p:spPr>
          <a:xfrm>
            <a:off x="1083463" y="4038600"/>
            <a:ext cx="1643074" cy="1643056"/>
          </a:xfrm>
          <a:prstGeom prst="ellipse">
            <a:avLst/>
          </a:prstGeom>
          <a:blipFill dpi="0" rotWithShape="1">
            <a:blip r:embed="rId2" cstate="email"/>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Narrow" pitchFamily="34" charset="0"/>
            </a:endParaRPr>
          </a:p>
        </p:txBody>
      </p:sp>
      <p:sp>
        <p:nvSpPr>
          <p:cNvPr id="5" name="Oval 4"/>
          <p:cNvSpPr/>
          <p:nvPr/>
        </p:nvSpPr>
        <p:spPr>
          <a:xfrm>
            <a:off x="5189931" y="4036328"/>
            <a:ext cx="1643074" cy="1643056"/>
          </a:xfrm>
          <a:prstGeom prst="ellipse">
            <a:avLst/>
          </a:prstGeom>
          <a:blipFill>
            <a:blip r:embed="rId3" cstate="email"/>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Narrow" pitchFamily="34" charset="0"/>
            </a:endParaRPr>
          </a:p>
        </p:txBody>
      </p:sp>
      <p:sp>
        <p:nvSpPr>
          <p:cNvPr id="6" name="Oval 5"/>
          <p:cNvSpPr/>
          <p:nvPr/>
        </p:nvSpPr>
        <p:spPr>
          <a:xfrm>
            <a:off x="9296400" y="4038600"/>
            <a:ext cx="1643074" cy="1643056"/>
          </a:xfrm>
          <a:prstGeom prst="ellipse">
            <a:avLst/>
          </a:prstGeom>
          <a:blipFill>
            <a:blip r:embed="rId4" cstate="email"/>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Narrow" pitchFamily="34" charset="0"/>
            </a:endParaRPr>
          </a:p>
        </p:txBody>
      </p:sp>
      <p:sp>
        <p:nvSpPr>
          <p:cNvPr id="7" name="Rectangle 6"/>
          <p:cNvSpPr/>
          <p:nvPr/>
        </p:nvSpPr>
        <p:spPr>
          <a:xfrm>
            <a:off x="762000" y="901006"/>
            <a:ext cx="10972800" cy="954107"/>
          </a:xfrm>
          <a:prstGeom prst="rect">
            <a:avLst/>
          </a:prstGeom>
        </p:spPr>
        <p:txBody>
          <a:bodyPr wrap="square">
            <a:spAutoFit/>
          </a:bodyPr>
          <a:lstStyle/>
          <a:p>
            <a:r>
              <a:rPr lang="en-US" sz="2800" dirty="0">
                <a:solidFill>
                  <a:schemeClr val="bg1"/>
                </a:solidFill>
              </a:rPr>
              <a:t>Think Big, Think Fast, Think Ahead. Ideas Are No One’s Monopoly.</a:t>
            </a:r>
            <a:br>
              <a:rPr lang="en-US" sz="2800" dirty="0">
                <a:solidFill>
                  <a:schemeClr val="bg1"/>
                </a:solidFill>
              </a:rPr>
            </a:br>
            <a:endParaRPr lang="en-US" sz="2800" dirty="0">
              <a:solidFill>
                <a:schemeClr val="bg1"/>
              </a:solidFill>
            </a:endParaRPr>
          </a:p>
        </p:txBody>
      </p:sp>
      <p:sp>
        <p:nvSpPr>
          <p:cNvPr id="9" name="Rectangle 5"/>
          <p:cNvSpPr txBox="1">
            <a:spLocks noChangeArrowheads="1"/>
          </p:cNvSpPr>
          <p:nvPr/>
        </p:nvSpPr>
        <p:spPr bwMode="auto">
          <a:xfrm>
            <a:off x="5562600" y="5943600"/>
            <a:ext cx="6477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20000"/>
              </a:spcBef>
              <a:spcAft>
                <a:spcPct val="0"/>
              </a:spcAft>
              <a:buClr>
                <a:srgbClr val="DA0000"/>
              </a:buClr>
              <a:buSzPct val="70000"/>
              <a:defRPr/>
            </a:pPr>
            <a:r>
              <a:rPr lang="en-US" sz="2400" kern="0" dirty="0">
                <a:solidFill>
                  <a:schemeClr val="bg1">
                    <a:lumMod val="85000"/>
                  </a:schemeClr>
                </a:solidFill>
              </a:rPr>
              <a:t>From Arijit Debroy &amp; PC Upadhyay</a:t>
            </a:r>
          </a:p>
          <a:p>
            <a:pPr algn="r" fontAlgn="base">
              <a:spcBef>
                <a:spcPct val="20000"/>
              </a:spcBef>
              <a:spcAft>
                <a:spcPct val="0"/>
              </a:spcAft>
              <a:buClr>
                <a:srgbClr val="DA0000"/>
              </a:buClr>
              <a:buSzPct val="70000"/>
              <a:defRPr/>
            </a:pPr>
            <a:r>
              <a:rPr lang="en-US" sz="2400" kern="0" dirty="0">
                <a:solidFill>
                  <a:schemeClr val="bg1">
                    <a:lumMod val="85000"/>
                  </a:schemeClr>
                </a:solidFill>
              </a:rPr>
              <a:t>Sasan Power Limited</a:t>
            </a:r>
          </a:p>
        </p:txBody>
      </p:sp>
      <p:sp>
        <p:nvSpPr>
          <p:cNvPr id="10" name="Rectangle 9"/>
          <p:cNvSpPr/>
          <p:nvPr/>
        </p:nvSpPr>
        <p:spPr>
          <a:xfrm>
            <a:off x="762000" y="1446170"/>
            <a:ext cx="4419600" cy="830997"/>
          </a:xfrm>
          <a:prstGeom prst="rect">
            <a:avLst/>
          </a:prstGeom>
        </p:spPr>
        <p:txBody>
          <a:bodyPr wrap="square">
            <a:spAutoFit/>
          </a:bodyPr>
          <a:lstStyle/>
          <a:p>
            <a:r>
              <a:rPr lang="en-US" sz="2400" dirty="0">
                <a:solidFill>
                  <a:schemeClr val="bg1"/>
                </a:solidFill>
              </a:rPr>
              <a:t>- Dhirubhai  Ambani</a:t>
            </a:r>
            <a:br>
              <a:rPr lang="en-US" sz="2400" dirty="0">
                <a:solidFill>
                  <a:schemeClr val="bg1"/>
                </a:solidFill>
              </a:rPr>
            </a:br>
            <a:r>
              <a:rPr lang="en-US" sz="2400" dirty="0">
                <a:solidFill>
                  <a:schemeClr val="bg1"/>
                </a:solidFill>
              </a:rPr>
              <a:t>Founder, Reliance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71800" y="4557712"/>
            <a:ext cx="6629400" cy="1447800"/>
          </a:xfrm>
        </p:spPr>
        <p:txBody>
          <a:bodyPr/>
          <a:lstStyle/>
          <a:p>
            <a:r>
              <a:rPr lang="en-GB" sz="2000" dirty="0"/>
              <a:t>Prakash Upadhyay</a:t>
            </a:r>
            <a:br>
              <a:rPr lang="en-GB" sz="2000" dirty="0"/>
            </a:br>
            <a:r>
              <a:rPr lang="en-GB" sz="2000" dirty="0"/>
              <a:t>HOD (Operation)</a:t>
            </a:r>
            <a:br>
              <a:rPr lang="en-GB" sz="2000" dirty="0"/>
            </a:br>
            <a:r>
              <a:rPr lang="en-GB" sz="2000" dirty="0"/>
              <a:t>Sasan Power Limited</a:t>
            </a:r>
            <a:br>
              <a:rPr lang="en-US" sz="2000" dirty="0"/>
            </a:br>
            <a:r>
              <a:rPr lang="en-GB" sz="2000" dirty="0"/>
              <a:t>Experience – 26 years for O&amp;M of Thermal Power Plant</a:t>
            </a:r>
            <a:endParaRPr lang="en-US" sz="2000" dirty="0"/>
          </a:p>
        </p:txBody>
      </p:sp>
      <p:pic>
        <p:nvPicPr>
          <p:cNvPr id="5" name="Picture 4" descr="C:\Users\95000019\Desktop\20160426_162132_1.jpg"/>
          <p:cNvPicPr/>
          <p:nvPr/>
        </p:nvPicPr>
        <p:blipFill>
          <a:blip r:embed="rId2" cstate="email"/>
          <a:srcRect/>
          <a:stretch>
            <a:fillRect/>
          </a:stretch>
        </p:blipFill>
        <p:spPr bwMode="auto">
          <a:xfrm>
            <a:off x="935151" y="4038601"/>
            <a:ext cx="1752600" cy="2257424"/>
          </a:xfrm>
          <a:prstGeom prst="rect">
            <a:avLst/>
          </a:prstGeom>
          <a:noFill/>
          <a:ln w="9525">
            <a:noFill/>
            <a:miter lim="800000"/>
            <a:headEnd/>
            <a:tailEnd/>
          </a:ln>
        </p:spPr>
      </p:pic>
      <p:sp>
        <p:nvSpPr>
          <p:cNvPr id="7" name="Title 3"/>
          <p:cNvSpPr txBox="1">
            <a:spLocks/>
          </p:cNvSpPr>
          <p:nvPr/>
        </p:nvSpPr>
        <p:spPr bwMode="auto">
          <a:xfrm>
            <a:off x="2971800" y="1552349"/>
            <a:ext cx="6629400" cy="1447800"/>
          </a:xfrm>
          <a:prstGeom prst="rect">
            <a:avLst/>
          </a:prstGeom>
          <a:noFill/>
          <a:ln w="9525">
            <a:noFill/>
            <a:miter lim="800000"/>
            <a:headEnd/>
            <a:tailEnd/>
          </a:ln>
        </p:spPr>
        <p:txBody>
          <a:bodyPr vert="horz" wrap="square" lIns="91416" tIns="45708" rIns="91416" bIns="45708" numCol="1" anchor="ctr" anchorCtr="0" compatLnSpc="1">
            <a:prstTxWarp prst="textNoShape">
              <a:avLst/>
            </a:prstTxWarp>
          </a:bodyPr>
          <a:lstStyle/>
          <a:p>
            <a:pPr fontAlgn="base">
              <a:spcBef>
                <a:spcPct val="0"/>
              </a:spcBef>
              <a:spcAft>
                <a:spcPct val="0"/>
              </a:spcAft>
              <a:defRPr/>
            </a:pPr>
            <a:r>
              <a:rPr lang="en-GB" sz="2000" kern="0" dirty="0">
                <a:solidFill>
                  <a:schemeClr val="bg1"/>
                </a:solidFill>
                <a:latin typeface="+mj-lt"/>
                <a:ea typeface="+mj-ea"/>
                <a:cs typeface="+mj-cs"/>
              </a:rPr>
              <a:t>Arijit Debroy</a:t>
            </a:r>
            <a:br>
              <a:rPr lang="en-GB" sz="2000" kern="0" dirty="0">
                <a:solidFill>
                  <a:schemeClr val="bg1"/>
                </a:solidFill>
                <a:latin typeface="+mj-lt"/>
                <a:ea typeface="+mj-ea"/>
                <a:cs typeface="+mj-cs"/>
              </a:rPr>
            </a:br>
            <a:r>
              <a:rPr lang="en-GB" sz="2000" kern="0" dirty="0">
                <a:solidFill>
                  <a:schemeClr val="bg1"/>
                </a:solidFill>
                <a:latin typeface="+mj-lt"/>
                <a:ea typeface="+mj-ea"/>
                <a:cs typeface="+mj-cs"/>
              </a:rPr>
              <a:t>DGM (O&amp;E)</a:t>
            </a:r>
          </a:p>
          <a:p>
            <a:pPr fontAlgn="base">
              <a:spcBef>
                <a:spcPct val="0"/>
              </a:spcBef>
              <a:spcAft>
                <a:spcPct val="0"/>
              </a:spcAft>
              <a:defRPr/>
            </a:pPr>
            <a:r>
              <a:rPr lang="en-GB" sz="2000" kern="0" dirty="0">
                <a:solidFill>
                  <a:schemeClr val="bg1"/>
                </a:solidFill>
                <a:latin typeface="+mj-lt"/>
                <a:ea typeface="+mj-ea"/>
                <a:cs typeface="+mj-cs"/>
              </a:rPr>
              <a:t>Sasan Power Limited</a:t>
            </a:r>
            <a:br>
              <a:rPr lang="en-US" sz="2000" kern="0" dirty="0">
                <a:solidFill>
                  <a:schemeClr val="bg1"/>
                </a:solidFill>
                <a:latin typeface="+mj-lt"/>
                <a:ea typeface="+mj-ea"/>
                <a:cs typeface="+mj-cs"/>
              </a:rPr>
            </a:br>
            <a:r>
              <a:rPr lang="en-GB" sz="2000" kern="0" dirty="0">
                <a:solidFill>
                  <a:schemeClr val="bg1"/>
                </a:solidFill>
                <a:latin typeface="+mj-lt"/>
                <a:ea typeface="+mj-ea"/>
                <a:cs typeface="+mj-cs"/>
              </a:rPr>
              <a:t>Experience – 13 years for O&amp;M of Thermal Power Plant</a:t>
            </a:r>
            <a:endParaRPr lang="en-US" sz="2000" kern="0" dirty="0">
              <a:solidFill>
                <a:schemeClr val="bg1"/>
              </a:solidFill>
              <a:latin typeface="+mj-lt"/>
              <a:ea typeface="+mj-ea"/>
              <a:cs typeface="+mj-cs"/>
            </a:endParaRPr>
          </a:p>
        </p:txBody>
      </p:sp>
      <p:pic>
        <p:nvPicPr>
          <p:cNvPr id="1026" name="Picture 2" descr="C:\Users\95000019\Desktop\N-SPL-Debroy.jpg"/>
          <p:cNvPicPr>
            <a:picLocks noChangeAspect="1" noChangeArrowheads="1"/>
          </p:cNvPicPr>
          <p:nvPr/>
        </p:nvPicPr>
        <p:blipFill>
          <a:blip r:embed="rId3" cstate="print"/>
          <a:stretch>
            <a:fillRect/>
          </a:stretch>
        </p:blipFill>
        <p:spPr bwMode="auto">
          <a:xfrm>
            <a:off x="914400" y="1090947"/>
            <a:ext cx="1794102" cy="2370604"/>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E:\O&amp;E (Anuj)\Awards &amp; Conference\Sasan best practices\pics\DSC_0912.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7" name="Title 1"/>
          <p:cNvSpPr txBox="1">
            <a:spLocks/>
          </p:cNvSpPr>
          <p:nvPr/>
        </p:nvSpPr>
        <p:spPr bwMode="auto">
          <a:xfrm>
            <a:off x="304800" y="76200"/>
            <a:ext cx="11582400" cy="1600200"/>
          </a:xfrm>
          <a:prstGeom prst="rect">
            <a:avLst/>
          </a:prstGeom>
          <a:noFill/>
          <a:ln w="9525">
            <a:noFill/>
            <a:miter lim="800000"/>
            <a:headEnd/>
            <a:tailEnd/>
          </a:ln>
        </p:spPr>
        <p:txBody>
          <a:bodyPr vert="horz" wrap="square" lIns="91416" tIns="45708" rIns="91416" bIns="45708" numCol="1" anchor="ctr" anchorCtr="0" compatLnSpc="1">
            <a:prstTxWarp prst="textNoShape">
              <a:avLst/>
            </a:prstTxWarp>
          </a:bodyPr>
          <a:lstStyle/>
          <a:p>
            <a:pPr algn="ctr" eaLnBrk="0" fontAlgn="base" hangingPunct="0">
              <a:spcBef>
                <a:spcPct val="0"/>
              </a:spcBef>
              <a:spcAft>
                <a:spcPct val="0"/>
              </a:spcAft>
              <a:defRPr/>
            </a:pPr>
            <a:r>
              <a:rPr lang="en-US" sz="2800" kern="0" dirty="0">
                <a:solidFill>
                  <a:srgbClr val="C00000"/>
                </a:solidFill>
                <a:latin typeface="+mj-lt"/>
                <a:ea typeface="+mj-ea"/>
                <a:cs typeface="+mj-cs"/>
              </a:rPr>
              <a:t>SASAN POWER LIMITED</a:t>
            </a:r>
            <a:br>
              <a:rPr lang="en-US" sz="3200" kern="0" dirty="0">
                <a:solidFill>
                  <a:srgbClr val="C00000"/>
                </a:solidFill>
                <a:latin typeface="+mj-lt"/>
                <a:ea typeface="+mj-ea"/>
                <a:cs typeface="+mj-cs"/>
              </a:rPr>
            </a:br>
            <a:r>
              <a:rPr lang="pt-BR" sz="3200" b="1" kern="0" dirty="0">
                <a:solidFill>
                  <a:srgbClr val="DA0000"/>
                </a:solidFill>
                <a:latin typeface="+mj-lt"/>
                <a:ea typeface="+mj-ea"/>
                <a:cs typeface="+mj-cs"/>
              </a:rPr>
              <a:t> </a:t>
            </a:r>
            <a:r>
              <a:rPr lang="pt-BR" sz="2000" kern="0" dirty="0">
                <a:solidFill>
                  <a:srgbClr val="C00000"/>
                </a:solidFill>
                <a:latin typeface="+mj-lt"/>
                <a:ea typeface="+mj-ea"/>
                <a:cs typeface="+mj-cs"/>
              </a:rPr>
              <a:t>ISO-9001,ISO-14001,ISO 45001 &amp; ISO 50001 Certified Company </a:t>
            </a:r>
            <a:br>
              <a:rPr lang="en-US" sz="3200" kern="0" dirty="0">
                <a:solidFill>
                  <a:srgbClr val="C00000"/>
                </a:solidFill>
                <a:latin typeface="+mj-lt"/>
                <a:ea typeface="+mj-ea"/>
                <a:cs typeface="+mj-cs"/>
              </a:rPr>
            </a:br>
            <a:r>
              <a:rPr lang="en-US" sz="2000" kern="0" dirty="0">
                <a:solidFill>
                  <a:srgbClr val="C00000"/>
                </a:solidFill>
                <a:latin typeface="+mj-lt"/>
                <a:ea typeface="+mj-ea"/>
                <a:cs typeface="+mj-cs"/>
              </a:rPr>
              <a:t>World’s Largest Integrated Coal Mine and Power Project At A Single Location</a:t>
            </a:r>
            <a:endParaRPr lang="en-US" sz="2800" kern="0" dirty="0">
              <a:solidFill>
                <a:srgbClr val="C00000"/>
              </a:solidFill>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09600"/>
          </a:xfrm>
        </p:spPr>
        <p:txBody>
          <a:bodyPr/>
          <a:lstStyle/>
          <a:p>
            <a:r>
              <a:rPr lang="en-US" sz="2400" b="1" dirty="0">
                <a:solidFill>
                  <a:schemeClr val="bg1"/>
                </a:solidFill>
              </a:rPr>
              <a:t>Sasan Project Salient Features</a:t>
            </a:r>
          </a:p>
        </p:txBody>
      </p:sp>
      <p:sp>
        <p:nvSpPr>
          <p:cNvPr id="3" name="Content Placeholder 2"/>
          <p:cNvSpPr>
            <a:spLocks noGrp="1"/>
          </p:cNvSpPr>
          <p:nvPr>
            <p:ph idx="1"/>
          </p:nvPr>
        </p:nvSpPr>
        <p:spPr>
          <a:xfrm>
            <a:off x="152400" y="609600"/>
            <a:ext cx="11887200" cy="5867400"/>
          </a:xfrm>
        </p:spPr>
        <p:txBody>
          <a:bodyPr/>
          <a:lstStyle/>
          <a:p>
            <a:pPr>
              <a:lnSpc>
                <a:spcPct val="150000"/>
              </a:lnSpc>
              <a:spcBef>
                <a:spcPts val="0"/>
              </a:spcBef>
              <a:buFont typeface="Wingdings" pitchFamily="2" charset="2"/>
              <a:buChar char="v"/>
            </a:pPr>
            <a:r>
              <a:rPr lang="en-US" sz="1800" dirty="0">
                <a:solidFill>
                  <a:srgbClr val="0060B0"/>
                </a:solidFill>
                <a:sym typeface="Wingdings" pitchFamily="2" charset="2"/>
              </a:rPr>
              <a:t>The First Integrated Ultra Mega Power Project along with Integrated Captive Mine which provides power at most competitive tariff in the country to 14 DISCOMs in 7 states.</a:t>
            </a:r>
          </a:p>
          <a:p>
            <a:pPr>
              <a:lnSpc>
                <a:spcPct val="150000"/>
              </a:lnSpc>
              <a:spcBef>
                <a:spcPts val="0"/>
              </a:spcBef>
              <a:buFont typeface="Wingdings" pitchFamily="2" charset="2"/>
              <a:buChar char="v"/>
            </a:pPr>
            <a:r>
              <a:rPr lang="en-US" sz="1800" dirty="0">
                <a:solidFill>
                  <a:srgbClr val="0060B0"/>
                </a:solidFill>
                <a:sym typeface="Wingdings" pitchFamily="2" charset="2"/>
              </a:rPr>
              <a:t>First and Only Ultra Mega Power Project based on Domestic coal with 20 MTPA Coal Production capacity &amp; “State of Art” mining equipment and Largest Size HEMM</a:t>
            </a:r>
          </a:p>
          <a:p>
            <a:pPr>
              <a:lnSpc>
                <a:spcPct val="150000"/>
              </a:lnSpc>
              <a:spcBef>
                <a:spcPts val="0"/>
              </a:spcBef>
              <a:buFont typeface="Wingdings" pitchFamily="2" charset="2"/>
              <a:buChar char="v"/>
            </a:pPr>
            <a:r>
              <a:rPr lang="en-US" sz="1800" dirty="0">
                <a:solidFill>
                  <a:srgbClr val="0060B0"/>
                </a:solidFill>
                <a:sym typeface="Wingdings" pitchFamily="2" charset="2"/>
              </a:rPr>
              <a:t>Super Critical Technology which reduces approx 2.5 MMT of carbon di-oxide emission over a time span of 25 years.</a:t>
            </a:r>
          </a:p>
          <a:p>
            <a:pPr>
              <a:lnSpc>
                <a:spcPct val="150000"/>
              </a:lnSpc>
              <a:spcBef>
                <a:spcPts val="0"/>
              </a:spcBef>
              <a:buFont typeface="Wingdings" pitchFamily="2" charset="2"/>
              <a:buChar char="v"/>
            </a:pPr>
            <a:r>
              <a:rPr lang="en-US" sz="1800" dirty="0">
                <a:solidFill>
                  <a:srgbClr val="0060B0"/>
                </a:solidFill>
                <a:sym typeface="Wingdings" pitchFamily="2" charset="2"/>
              </a:rPr>
              <a:t>Sasan Power Limited clocked more than 94% PLF (Plant Load Factor) from FY’19 to FY’22, thus consolidating its top-most position amongst all thermal power plants of India for four consecutive years. This FY’24 it stands in 2</a:t>
            </a:r>
            <a:r>
              <a:rPr lang="en-US" sz="1800" baseline="30000" dirty="0">
                <a:solidFill>
                  <a:srgbClr val="0060B0"/>
                </a:solidFill>
                <a:sym typeface="Wingdings" pitchFamily="2" charset="2"/>
              </a:rPr>
              <a:t>nd</a:t>
            </a:r>
            <a:r>
              <a:rPr lang="en-US" sz="1800" dirty="0">
                <a:solidFill>
                  <a:srgbClr val="0060B0"/>
                </a:solidFill>
                <a:sym typeface="Wingdings" pitchFamily="2" charset="2"/>
              </a:rPr>
              <a:t> Position till January 2024.</a:t>
            </a:r>
          </a:p>
          <a:p>
            <a:pPr>
              <a:lnSpc>
                <a:spcPct val="150000"/>
              </a:lnSpc>
              <a:spcBef>
                <a:spcPts val="0"/>
              </a:spcBef>
              <a:buFont typeface="Wingdings" pitchFamily="2" charset="2"/>
              <a:buChar char="v"/>
            </a:pPr>
            <a:r>
              <a:rPr lang="en-US" sz="1800" dirty="0">
                <a:solidFill>
                  <a:srgbClr val="0060B0"/>
                </a:solidFill>
                <a:sym typeface="Wingdings" pitchFamily="2" charset="2"/>
              </a:rPr>
              <a:t>Lowest Specific Water Consumption amongst all similar capacity supercritical thermal power plants in India (SWC &lt;1.85 m</a:t>
            </a:r>
            <a:r>
              <a:rPr lang="en-US" sz="1800" baseline="30000" dirty="0">
                <a:solidFill>
                  <a:srgbClr val="0060B0"/>
                </a:solidFill>
                <a:sym typeface="Wingdings" pitchFamily="2" charset="2"/>
              </a:rPr>
              <a:t>3</a:t>
            </a:r>
            <a:r>
              <a:rPr lang="en-US" sz="1800" dirty="0">
                <a:solidFill>
                  <a:srgbClr val="0060B0"/>
                </a:solidFill>
                <a:sym typeface="Wingdings" pitchFamily="2" charset="2"/>
              </a:rPr>
              <a:t>/MWh)</a:t>
            </a:r>
          </a:p>
          <a:p>
            <a:pPr lvl="0">
              <a:lnSpc>
                <a:spcPct val="150000"/>
              </a:lnSpc>
              <a:spcBef>
                <a:spcPts val="0"/>
              </a:spcBef>
              <a:buFont typeface="Wingdings" pitchFamily="2" charset="2"/>
              <a:buChar char="v"/>
            </a:pPr>
            <a:r>
              <a:rPr lang="en-US" sz="1800" dirty="0">
                <a:solidFill>
                  <a:srgbClr val="0060B0"/>
                </a:solidFill>
              </a:rPr>
              <a:t>Environment friendly, Cheapest, Fastest Overland conveying system of length 14.2 km conveying 4500 TPH coal with VFD driven drive at 5.6 m/s belt speed</a:t>
            </a:r>
          </a:p>
          <a:p>
            <a:pPr lvl="0">
              <a:lnSpc>
                <a:spcPct val="150000"/>
              </a:lnSpc>
              <a:spcBef>
                <a:spcPts val="0"/>
              </a:spcBef>
              <a:buFont typeface="Wingdings" pitchFamily="2" charset="2"/>
              <a:buChar char="v"/>
            </a:pPr>
            <a:r>
              <a:rPr lang="en-US" sz="1800" dirty="0">
                <a:solidFill>
                  <a:srgbClr val="0060B0"/>
                </a:solidFill>
              </a:rPr>
              <a:t>Robust Power Evacuation –  4 transmission lines of 765 kV and 4 lines of  </a:t>
            </a:r>
            <a:r>
              <a:rPr lang="en-US" sz="1800" dirty="0">
                <a:solidFill>
                  <a:srgbClr val="0060B0"/>
                </a:solidFill>
                <a:sym typeface="Wingdings" pitchFamily="2" charset="2"/>
              </a:rPr>
              <a:t>400 kV.</a:t>
            </a:r>
          </a:p>
        </p:txBody>
      </p:sp>
      <p:sp>
        <p:nvSpPr>
          <p:cNvPr id="4" name="Slide Number Placeholder 3"/>
          <p:cNvSpPr>
            <a:spLocks noGrp="1"/>
          </p:cNvSpPr>
          <p:nvPr>
            <p:ph type="sldNum" sz="quarter" idx="10"/>
          </p:nvPr>
        </p:nvSpPr>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defTabSz="912660" fontAlgn="base">
              <a:spcBef>
                <a:spcPct val="0"/>
              </a:spcBef>
              <a:spcAft>
                <a:spcPct val="0"/>
              </a:spcAft>
            </a:pPr>
            <a:fld id="{5B61F248-E54B-4EC3-B7A8-5AE79B87AF9D}" type="slidenum">
              <a:rPr lang="en-US" smtClean="0"/>
              <a:pPr defTabSz="912660" fontAlgn="base">
                <a:spcBef>
                  <a:spcPct val="0"/>
                </a:spcBef>
                <a:spcAft>
                  <a:spcPct val="0"/>
                </a:spcAft>
              </a:pPr>
              <a:t>5</a:t>
            </a:fld>
            <a:endParaRPr lang="en-US" dirty="0"/>
          </a:p>
        </p:txBody>
      </p:sp>
      <p:sp>
        <p:nvSpPr>
          <p:cNvPr id="11" name="Title 1"/>
          <p:cNvSpPr txBox="1">
            <a:spLocks/>
          </p:cNvSpPr>
          <p:nvPr/>
        </p:nvSpPr>
        <p:spPr bwMode="auto">
          <a:xfrm>
            <a:off x="76200" y="-15240"/>
            <a:ext cx="8839200" cy="609600"/>
          </a:xfrm>
          <a:prstGeom prst="rect">
            <a:avLst/>
          </a:prstGeom>
          <a:noFill/>
          <a:ln w="9525">
            <a:noFill/>
            <a:miter lim="800000"/>
            <a:headEnd/>
            <a:tailEnd/>
          </a:ln>
        </p:spPr>
        <p:txBody>
          <a:bodyPr lIns="91424" tIns="45712" rIns="91424" bIns="45712" anchor="ctr"/>
          <a:lstStyle/>
          <a:p>
            <a:pPr fontAlgn="base">
              <a:spcBef>
                <a:spcPct val="0"/>
              </a:spcBef>
              <a:spcAft>
                <a:spcPct val="0"/>
              </a:spcAft>
              <a:defRPr/>
            </a:pPr>
            <a:r>
              <a:rPr lang="en-US" sz="2400" b="1" dirty="0">
                <a:solidFill>
                  <a:schemeClr val="bg1"/>
                </a:solidFill>
                <a:latin typeface="+mj-lt"/>
                <a:ea typeface="+mj-ea"/>
                <a:cs typeface="Calibri" panose="020F0502020204030204" pitchFamily="34" charset="0"/>
              </a:rPr>
              <a:t>Performance Parameters: Y-o-Y Progress</a:t>
            </a:r>
          </a:p>
        </p:txBody>
      </p:sp>
      <p:graphicFrame>
        <p:nvGraphicFramePr>
          <p:cNvPr id="9" name="Chart 8">
            <a:extLst>
              <a:ext uri="{FF2B5EF4-FFF2-40B4-BE49-F238E27FC236}">
                <a16:creationId xmlns:a16="http://schemas.microsoft.com/office/drawing/2014/main" id="{00000000-0008-0000-0800-000007000000}"/>
              </a:ext>
            </a:extLst>
          </p:cNvPr>
          <p:cNvGraphicFramePr>
            <a:graphicFrameLocks/>
          </p:cNvGraphicFramePr>
          <p:nvPr>
            <p:extLst>
              <p:ext uri="{D42A27DB-BD31-4B8C-83A1-F6EECF244321}">
                <p14:modId xmlns:p14="http://schemas.microsoft.com/office/powerpoint/2010/main" val="1358717322"/>
              </p:ext>
            </p:extLst>
          </p:nvPr>
        </p:nvGraphicFramePr>
        <p:xfrm>
          <a:off x="90256" y="692458"/>
          <a:ext cx="595992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0800-000008000000}"/>
              </a:ext>
            </a:extLst>
          </p:cNvPr>
          <p:cNvGraphicFramePr>
            <a:graphicFrameLocks/>
          </p:cNvGraphicFramePr>
          <p:nvPr>
            <p:extLst>
              <p:ext uri="{D42A27DB-BD31-4B8C-83A1-F6EECF244321}">
                <p14:modId xmlns:p14="http://schemas.microsoft.com/office/powerpoint/2010/main" val="3104459305"/>
              </p:ext>
            </p:extLst>
          </p:nvPr>
        </p:nvGraphicFramePr>
        <p:xfrm>
          <a:off x="6045826" y="692458"/>
          <a:ext cx="605517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BEECC132-08ED-4A25-B6E3-A1B8DF2B01B9}"/>
              </a:ext>
            </a:extLst>
          </p:cNvPr>
          <p:cNvGraphicFramePr>
            <a:graphicFrameLocks/>
          </p:cNvGraphicFramePr>
          <p:nvPr>
            <p:extLst>
              <p:ext uri="{D42A27DB-BD31-4B8C-83A1-F6EECF244321}">
                <p14:modId xmlns:p14="http://schemas.microsoft.com/office/powerpoint/2010/main" val="4079378718"/>
              </p:ext>
            </p:extLst>
          </p:nvPr>
        </p:nvGraphicFramePr>
        <p:xfrm>
          <a:off x="102094" y="3442468"/>
          <a:ext cx="5959928" cy="31107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00000000-0008-0000-0800-00000A000000}"/>
              </a:ext>
            </a:extLst>
          </p:cNvPr>
          <p:cNvGraphicFramePr>
            <a:graphicFrameLocks/>
          </p:cNvGraphicFramePr>
          <p:nvPr>
            <p:extLst>
              <p:ext uri="{D42A27DB-BD31-4B8C-83A1-F6EECF244321}">
                <p14:modId xmlns:p14="http://schemas.microsoft.com/office/powerpoint/2010/main" val="1519055612"/>
              </p:ext>
            </p:extLst>
          </p:nvPr>
        </p:nvGraphicFramePr>
        <p:xfrm>
          <a:off x="6048785" y="3449556"/>
          <a:ext cx="6055177" cy="310364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0"/>
            <a:ext cx="10210800" cy="609600"/>
          </a:xfrm>
        </p:spPr>
        <p:txBody>
          <a:bodyPr/>
          <a:lstStyle/>
          <a:p>
            <a:r>
              <a:rPr lang="en-US" sz="2400" b="1" dirty="0">
                <a:solidFill>
                  <a:schemeClr val="bg1"/>
                </a:solidFill>
              </a:rPr>
              <a:t>Best in Class APC Reduction Practices (1/2)</a:t>
            </a:r>
          </a:p>
        </p:txBody>
      </p:sp>
      <p:sp>
        <p:nvSpPr>
          <p:cNvPr id="26628"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CE31B9-9D2D-4078-BAC3-CB9A8D5C8A87}" type="slidenum">
              <a:rPr lang="en-US" smtClean="0"/>
              <a:pPr fontAlgn="base">
                <a:spcBef>
                  <a:spcPct val="0"/>
                </a:spcBef>
                <a:spcAft>
                  <a:spcPct val="0"/>
                </a:spcAft>
              </a:pPr>
              <a:t>6</a:t>
            </a:fld>
            <a:endParaRPr lang="en-US" dirty="0"/>
          </a:p>
        </p:txBody>
      </p:sp>
      <p:sp>
        <p:nvSpPr>
          <p:cNvPr id="9" name="Rectangle 8"/>
          <p:cNvSpPr/>
          <p:nvPr/>
        </p:nvSpPr>
        <p:spPr>
          <a:xfrm>
            <a:off x="152400" y="609600"/>
            <a:ext cx="11887200" cy="5442516"/>
          </a:xfrm>
          <a:prstGeom prst="rect">
            <a:avLst/>
          </a:prstGeom>
        </p:spPr>
        <p:txBody>
          <a:bodyPr wrap="square">
            <a:spAutoFit/>
          </a:bodyPr>
          <a:lstStyle/>
          <a:p>
            <a:pPr marL="342900" indent="-342900" fontAlgn="base">
              <a:lnSpc>
                <a:spcPct val="150000"/>
              </a:lnSpc>
              <a:spcAft>
                <a:spcPct val="0"/>
              </a:spcAft>
              <a:buClr>
                <a:srgbClr val="DA0000"/>
              </a:buClr>
              <a:buSzPct val="70000"/>
              <a:buFont typeface="Wingdings" pitchFamily="2" charset="2"/>
              <a:buChar char="v"/>
            </a:pPr>
            <a:r>
              <a:rPr lang="en-US" b="1" dirty="0">
                <a:solidFill>
                  <a:srgbClr val="0060B0"/>
                </a:solidFill>
              </a:rPr>
              <a:t>CEP stage reduction</a:t>
            </a:r>
            <a:r>
              <a:rPr lang="en-US" dirty="0">
                <a:solidFill>
                  <a:srgbClr val="0060B0"/>
                </a:solidFill>
              </a:rPr>
              <a:t> from 8 numbers to 7 numbers to reduce throttling losses due to Deaerator CV for which current reduced from 220A to 190 A; thus, saving 14.55 MUs per annum for the Station</a:t>
            </a:r>
          </a:p>
          <a:p>
            <a:pPr marL="342900" indent="-342900" fontAlgn="base">
              <a:lnSpc>
                <a:spcPct val="150000"/>
              </a:lnSpc>
              <a:spcAft>
                <a:spcPct val="0"/>
              </a:spcAft>
              <a:buClr>
                <a:srgbClr val="DA0000"/>
              </a:buClr>
              <a:buSzPct val="70000"/>
              <a:buFont typeface="Wingdings" pitchFamily="2" charset="2"/>
              <a:buChar char="v"/>
            </a:pPr>
            <a:r>
              <a:rPr lang="en-US" b="1" dirty="0">
                <a:solidFill>
                  <a:srgbClr val="0060B0"/>
                </a:solidFill>
              </a:rPr>
              <a:t>Stoppage of AC Scanner Air Fan </a:t>
            </a:r>
            <a:r>
              <a:rPr lang="en-US" dirty="0">
                <a:solidFill>
                  <a:srgbClr val="0060B0"/>
                </a:solidFill>
              </a:rPr>
              <a:t>by providing the required cooling air through Cold PA fan</a:t>
            </a:r>
          </a:p>
          <a:p>
            <a:pPr marL="342900" indent="-342900" fontAlgn="base">
              <a:lnSpc>
                <a:spcPct val="150000"/>
              </a:lnSpc>
              <a:spcAft>
                <a:spcPct val="0"/>
              </a:spcAft>
              <a:buClr>
                <a:srgbClr val="DA0000"/>
              </a:buClr>
              <a:buSzPct val="70000"/>
              <a:buFont typeface="Wingdings" pitchFamily="2" charset="2"/>
              <a:buChar char="v"/>
            </a:pPr>
            <a:r>
              <a:rPr lang="en-US" b="1" dirty="0">
                <a:solidFill>
                  <a:srgbClr val="0060B0"/>
                </a:solidFill>
              </a:rPr>
              <a:t>Start-up with TDBFPs </a:t>
            </a:r>
            <a:r>
              <a:rPr lang="en-US" dirty="0">
                <a:solidFill>
                  <a:srgbClr val="0060B0"/>
                </a:solidFill>
              </a:rPr>
              <a:t>to reduce APC by keeping MDBFP in standby during start up for 5 hours is 16000 kWh for each Start up.</a:t>
            </a:r>
          </a:p>
          <a:p>
            <a:pPr marL="342900" indent="-342900" fontAlgn="base">
              <a:lnSpc>
                <a:spcPct val="150000"/>
              </a:lnSpc>
              <a:spcAft>
                <a:spcPct val="0"/>
              </a:spcAft>
              <a:buClr>
                <a:srgbClr val="DA0000"/>
              </a:buClr>
              <a:buSzPct val="70000"/>
              <a:buFont typeface="Wingdings" pitchFamily="2" charset="2"/>
              <a:buChar char="v"/>
            </a:pPr>
            <a:r>
              <a:rPr lang="en-US" b="1" dirty="0">
                <a:solidFill>
                  <a:srgbClr val="0060B0"/>
                </a:solidFill>
              </a:rPr>
              <a:t>Boiler filling with BFPT Booster Pump </a:t>
            </a:r>
            <a:r>
              <a:rPr lang="en-US" dirty="0">
                <a:solidFill>
                  <a:srgbClr val="0060B0"/>
                </a:solidFill>
              </a:rPr>
              <a:t>instead of MDBFP.</a:t>
            </a:r>
          </a:p>
          <a:p>
            <a:pPr marL="342900" indent="-342900" fontAlgn="base">
              <a:lnSpc>
                <a:spcPct val="150000"/>
              </a:lnSpc>
              <a:spcAft>
                <a:spcPct val="0"/>
              </a:spcAft>
              <a:buClr>
                <a:srgbClr val="DA0000"/>
              </a:buClr>
              <a:buSzPct val="70000"/>
              <a:buFont typeface="Wingdings" pitchFamily="2" charset="2"/>
              <a:buChar char="v"/>
            </a:pPr>
            <a:r>
              <a:rPr lang="en-US" b="1" dirty="0">
                <a:solidFill>
                  <a:srgbClr val="0060B0"/>
                </a:solidFill>
              </a:rPr>
              <a:t>Winterization Plan</a:t>
            </a:r>
            <a:r>
              <a:rPr lang="en-US" dirty="0">
                <a:solidFill>
                  <a:srgbClr val="0060B0"/>
                </a:solidFill>
              </a:rPr>
              <a:t> (from November to February ~ 120 days) includes stoppage of:</a:t>
            </a:r>
          </a:p>
          <a:p>
            <a:pPr marL="857250" lvl="1" indent="-400050" fontAlgn="base">
              <a:lnSpc>
                <a:spcPct val="150000"/>
              </a:lnSpc>
              <a:spcAft>
                <a:spcPct val="0"/>
              </a:spcAft>
              <a:buClr>
                <a:srgbClr val="DA0000"/>
              </a:buClr>
              <a:buSzPct val="70000"/>
              <a:buFont typeface="+mj-lt"/>
              <a:buAutoNum type="romanLcPeriod"/>
            </a:pPr>
            <a:r>
              <a:rPr lang="en-US" dirty="0">
                <a:solidFill>
                  <a:srgbClr val="0060B0"/>
                </a:solidFill>
              </a:rPr>
              <a:t>02 nos. of CW Pumps. (each of loading 3500 kW)</a:t>
            </a:r>
          </a:p>
          <a:p>
            <a:pPr marL="857250" lvl="1" indent="-400050" fontAlgn="base">
              <a:lnSpc>
                <a:spcPct val="150000"/>
              </a:lnSpc>
              <a:spcAft>
                <a:spcPct val="0"/>
              </a:spcAft>
              <a:buClr>
                <a:srgbClr val="DA0000"/>
              </a:buClr>
              <a:buSzPct val="70000"/>
              <a:buFont typeface="+mj-lt"/>
              <a:buAutoNum type="romanLcPeriod"/>
            </a:pPr>
            <a:r>
              <a:rPr lang="en-US" dirty="0">
                <a:solidFill>
                  <a:srgbClr val="0060B0"/>
                </a:solidFill>
              </a:rPr>
              <a:t>04 nos. of ACW Pumps (each of loading 170 kW)</a:t>
            </a:r>
          </a:p>
          <a:p>
            <a:pPr marL="857250" lvl="1" indent="-400050" fontAlgn="base">
              <a:lnSpc>
                <a:spcPct val="150000"/>
              </a:lnSpc>
              <a:spcAft>
                <a:spcPct val="0"/>
              </a:spcAft>
              <a:buClr>
                <a:srgbClr val="DA0000"/>
              </a:buClr>
              <a:buSzPct val="70000"/>
              <a:buFont typeface="+mj-lt"/>
              <a:buAutoNum type="romanLcPeriod"/>
            </a:pPr>
            <a:r>
              <a:rPr lang="en-US" dirty="0">
                <a:solidFill>
                  <a:srgbClr val="0060B0"/>
                </a:solidFill>
              </a:rPr>
              <a:t>CT Fans (72 numbers for Station each of loading 60 kW)</a:t>
            </a:r>
          </a:p>
          <a:p>
            <a:pPr marL="857250" lvl="1" indent="-400050" fontAlgn="base">
              <a:lnSpc>
                <a:spcPct val="150000"/>
              </a:lnSpc>
              <a:spcAft>
                <a:spcPct val="0"/>
              </a:spcAft>
              <a:buClr>
                <a:srgbClr val="DA0000"/>
              </a:buClr>
              <a:buSzPct val="70000"/>
              <a:buFont typeface="+mj-lt"/>
              <a:buAutoNum type="romanLcPeriod"/>
            </a:pPr>
            <a:r>
              <a:rPr lang="en-US" dirty="0">
                <a:solidFill>
                  <a:srgbClr val="0060B0"/>
                </a:solidFill>
              </a:rPr>
              <a:t>Air Washer Unit System Pumps &amp; Fans (each of loading 25 kW &amp; 80 kW respectively)</a:t>
            </a:r>
          </a:p>
          <a:p>
            <a:pPr marL="857250" lvl="1" indent="-400050" fontAlgn="base">
              <a:lnSpc>
                <a:spcPct val="150000"/>
              </a:lnSpc>
              <a:spcAft>
                <a:spcPct val="0"/>
              </a:spcAft>
              <a:buClr>
                <a:srgbClr val="DA0000"/>
              </a:buClr>
              <a:buSzPct val="70000"/>
              <a:buFont typeface="+mj-lt"/>
              <a:buAutoNum type="romanLcPeriod"/>
            </a:pPr>
            <a:r>
              <a:rPr lang="en-US" dirty="0">
                <a:solidFill>
                  <a:srgbClr val="0060B0"/>
                </a:solidFill>
              </a:rPr>
              <a:t>HVAC Screw Chillers (2 nos. each of capacity 180 kW)</a:t>
            </a:r>
          </a:p>
          <a:p>
            <a:pPr marL="342900" indent="-342900" fontAlgn="base">
              <a:lnSpc>
                <a:spcPct val="150000"/>
              </a:lnSpc>
              <a:spcAft>
                <a:spcPct val="0"/>
              </a:spcAft>
              <a:buClr>
                <a:srgbClr val="DA0000"/>
              </a:buClr>
              <a:buSzPct val="70000"/>
              <a:buFont typeface="Wingdings" pitchFamily="2" charset="2"/>
              <a:buChar char="v"/>
            </a:pPr>
            <a:r>
              <a:rPr lang="en-US" b="1" dirty="0">
                <a:solidFill>
                  <a:srgbClr val="0060B0"/>
                </a:solidFill>
              </a:rPr>
              <a:t>Impeller trimming of CCCW pumps </a:t>
            </a:r>
            <a:r>
              <a:rPr lang="en-US" dirty="0">
                <a:solidFill>
                  <a:srgbClr val="0060B0"/>
                </a:solidFill>
              </a:rPr>
              <a:t>by 5% to save 2.4 MUs for the Station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0"/>
            <a:ext cx="10210800" cy="609600"/>
          </a:xfrm>
        </p:spPr>
        <p:txBody>
          <a:bodyPr/>
          <a:lstStyle/>
          <a:p>
            <a:r>
              <a:rPr lang="en-US" sz="2400" b="1" dirty="0">
                <a:solidFill>
                  <a:schemeClr val="bg1"/>
                </a:solidFill>
              </a:rPr>
              <a:t>Best in Class APC Reduction Practices (2/2)</a:t>
            </a:r>
          </a:p>
        </p:txBody>
      </p:sp>
      <p:sp>
        <p:nvSpPr>
          <p:cNvPr id="26628"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CE31B9-9D2D-4078-BAC3-CB9A8D5C8A87}" type="slidenum">
              <a:rPr lang="en-US" smtClean="0"/>
              <a:pPr fontAlgn="base">
                <a:spcBef>
                  <a:spcPct val="0"/>
                </a:spcBef>
                <a:spcAft>
                  <a:spcPct val="0"/>
                </a:spcAft>
              </a:pPr>
              <a:t>7</a:t>
            </a:fld>
            <a:endParaRPr lang="en-US" dirty="0"/>
          </a:p>
        </p:txBody>
      </p:sp>
      <p:sp>
        <p:nvSpPr>
          <p:cNvPr id="9" name="Rectangle 8"/>
          <p:cNvSpPr/>
          <p:nvPr/>
        </p:nvSpPr>
        <p:spPr>
          <a:xfrm>
            <a:off x="152400" y="609600"/>
            <a:ext cx="11887200" cy="5442516"/>
          </a:xfrm>
          <a:prstGeom prst="rect">
            <a:avLst/>
          </a:prstGeom>
        </p:spPr>
        <p:txBody>
          <a:bodyPr wrap="square">
            <a:spAutoFit/>
          </a:bodyPr>
          <a:lstStyle/>
          <a:p>
            <a:pPr marL="342900" indent="-342900" fontAlgn="base">
              <a:lnSpc>
                <a:spcPct val="150000"/>
              </a:lnSpc>
              <a:spcAft>
                <a:spcPct val="0"/>
              </a:spcAft>
              <a:buClr>
                <a:srgbClr val="DA0000"/>
              </a:buClr>
              <a:buSzPct val="70000"/>
              <a:buFont typeface="Wingdings" pitchFamily="2" charset="2"/>
              <a:buChar char="v"/>
            </a:pPr>
            <a:r>
              <a:rPr lang="en-US" b="1" dirty="0">
                <a:solidFill>
                  <a:srgbClr val="0060B0"/>
                </a:solidFill>
              </a:rPr>
              <a:t>Five Coal Mill Operation </a:t>
            </a:r>
            <a:r>
              <a:rPr lang="en-US" dirty="0">
                <a:solidFill>
                  <a:srgbClr val="0060B0"/>
                </a:solidFill>
              </a:rPr>
              <a:t>at or more than full load (&gt;660MW) started whenever total coal flow &lt;350TPH to save approximately 1250 kWh per unit.</a:t>
            </a:r>
          </a:p>
          <a:p>
            <a:pPr marL="342900" indent="-342900" fontAlgn="base">
              <a:lnSpc>
                <a:spcPct val="150000"/>
              </a:lnSpc>
              <a:spcAft>
                <a:spcPct val="0"/>
              </a:spcAft>
              <a:buClr>
                <a:srgbClr val="DA0000"/>
              </a:buClr>
              <a:buSzPct val="70000"/>
              <a:buFont typeface="Wingdings" pitchFamily="2" charset="2"/>
              <a:buChar char="v"/>
            </a:pPr>
            <a:r>
              <a:rPr lang="en-US" b="1" dirty="0">
                <a:solidFill>
                  <a:srgbClr val="0060B0"/>
                </a:solidFill>
              </a:rPr>
              <a:t>Orifice installation in Service Airline </a:t>
            </a:r>
            <a:r>
              <a:rPr lang="en-US" dirty="0">
                <a:solidFill>
                  <a:srgbClr val="0060B0"/>
                </a:solidFill>
              </a:rPr>
              <a:t>at selected locations of usage during cleaning activities in all units to reduce the Compressed Air power consumption. Also, one compressor (4 numbers are run in place of 5 numbers as per OEM) is taken shutdown during late night hours to save energy.</a:t>
            </a:r>
          </a:p>
          <a:p>
            <a:pPr marL="342900" indent="-342900" fontAlgn="base">
              <a:lnSpc>
                <a:spcPct val="150000"/>
              </a:lnSpc>
              <a:spcAft>
                <a:spcPct val="0"/>
              </a:spcAft>
              <a:buClr>
                <a:srgbClr val="DA0000"/>
              </a:buClr>
              <a:buSzPct val="70000"/>
              <a:buFont typeface="Wingdings" pitchFamily="2" charset="2"/>
              <a:buChar char="v"/>
            </a:pPr>
            <a:r>
              <a:rPr lang="en-US" dirty="0">
                <a:solidFill>
                  <a:srgbClr val="0060B0"/>
                </a:solidFill>
              </a:rPr>
              <a:t>Stoppage of some low load consuming </a:t>
            </a:r>
            <a:r>
              <a:rPr lang="en-US" b="1" dirty="0">
                <a:solidFill>
                  <a:srgbClr val="0060B0"/>
                </a:solidFill>
              </a:rPr>
              <a:t>equipment that are stopped throughout the year</a:t>
            </a:r>
            <a:r>
              <a:rPr lang="en-US" dirty="0">
                <a:solidFill>
                  <a:srgbClr val="0060B0"/>
                </a:solidFill>
              </a:rPr>
              <a:t> in SPL:</a:t>
            </a:r>
          </a:p>
          <a:p>
            <a:pPr marL="857250" lvl="2" indent="-400050" fontAlgn="base">
              <a:lnSpc>
                <a:spcPct val="150000"/>
              </a:lnSpc>
              <a:spcAft>
                <a:spcPct val="0"/>
              </a:spcAft>
              <a:buClr>
                <a:srgbClr val="DA0000"/>
              </a:buClr>
              <a:buSzPct val="70000"/>
              <a:buFont typeface="+mj-lt"/>
              <a:buAutoNum type="romanLcPeriod"/>
            </a:pPr>
            <a:r>
              <a:rPr lang="en-US" dirty="0">
                <a:solidFill>
                  <a:srgbClr val="0060B0"/>
                </a:solidFill>
              </a:rPr>
              <a:t>Oil gun cooling fan by providing the supply from FD fan discharge line</a:t>
            </a:r>
          </a:p>
          <a:p>
            <a:pPr marL="857250" lvl="2" indent="-400050" fontAlgn="base">
              <a:lnSpc>
                <a:spcPct val="150000"/>
              </a:lnSpc>
              <a:spcAft>
                <a:spcPct val="0"/>
              </a:spcAft>
              <a:buClr>
                <a:srgbClr val="DA0000"/>
              </a:buClr>
              <a:buSzPct val="70000"/>
              <a:buFont typeface="+mj-lt"/>
              <a:buAutoNum type="romanLcPeriod"/>
            </a:pPr>
            <a:r>
              <a:rPr lang="en-US" dirty="0">
                <a:solidFill>
                  <a:srgbClr val="0060B0"/>
                </a:solidFill>
              </a:rPr>
              <a:t>APH Guide Bearing LOPs in all units saving 0.13 MUs per annum for the Station</a:t>
            </a:r>
          </a:p>
          <a:p>
            <a:pPr marL="857250" lvl="2" indent="-400050" fontAlgn="base">
              <a:lnSpc>
                <a:spcPct val="150000"/>
              </a:lnSpc>
              <a:spcAft>
                <a:spcPct val="0"/>
              </a:spcAft>
              <a:buClr>
                <a:srgbClr val="DA0000"/>
              </a:buClr>
              <a:buSzPct val="70000"/>
              <a:buFont typeface="+mj-lt"/>
              <a:buAutoNum type="romanLcPeriod"/>
            </a:pPr>
            <a:r>
              <a:rPr lang="en-US" dirty="0">
                <a:solidFill>
                  <a:srgbClr val="0060B0"/>
                </a:solidFill>
              </a:rPr>
              <a:t>In-plant Raw Water Pump by using natural R</a:t>
            </a:r>
            <a:r>
              <a:rPr lang="en-US" strike="sngStrike" baseline="-25000" dirty="0">
                <a:solidFill>
                  <a:srgbClr val="0060B0"/>
                </a:solidFill>
              </a:rPr>
              <a:t>L</a:t>
            </a:r>
            <a:r>
              <a:rPr lang="en-US" dirty="0">
                <a:solidFill>
                  <a:srgbClr val="0060B0"/>
                </a:solidFill>
              </a:rPr>
              <a:t> difference and gravity flow of water to Cascade Aerator</a:t>
            </a:r>
          </a:p>
          <a:p>
            <a:pPr marL="857250" lvl="2" indent="-400050" fontAlgn="base">
              <a:lnSpc>
                <a:spcPct val="150000"/>
              </a:lnSpc>
              <a:spcAft>
                <a:spcPct val="0"/>
              </a:spcAft>
              <a:buClr>
                <a:srgbClr val="DA0000"/>
              </a:buClr>
              <a:buSzPct val="70000"/>
              <a:buFont typeface="+mj-lt"/>
              <a:buAutoNum type="romanLcPeriod"/>
            </a:pPr>
            <a:r>
              <a:rPr lang="en-US" dirty="0">
                <a:solidFill>
                  <a:srgbClr val="0060B0"/>
                </a:solidFill>
              </a:rPr>
              <a:t>BCP Cooling Water Pump by deploying the CCCW pressure for cooling of heat barrier</a:t>
            </a:r>
          </a:p>
          <a:p>
            <a:pPr marL="857250" lvl="2" indent="-400050" fontAlgn="base">
              <a:lnSpc>
                <a:spcPct val="150000"/>
              </a:lnSpc>
              <a:spcAft>
                <a:spcPct val="0"/>
              </a:spcAft>
              <a:buClr>
                <a:srgbClr val="DA0000"/>
              </a:buClr>
              <a:buSzPct val="70000"/>
              <a:buFont typeface="+mj-lt"/>
              <a:buAutoNum type="romanLcPeriod"/>
            </a:pPr>
            <a:r>
              <a:rPr lang="en-US" dirty="0">
                <a:solidFill>
                  <a:srgbClr val="0060B0"/>
                </a:solidFill>
              </a:rPr>
              <a:t>Hot-well Make-up Pump – Normal makeup was previous standard &amp; emergency makeup only during startups. Later, makeup sourced from emergency line via CST.</a:t>
            </a:r>
          </a:p>
          <a:p>
            <a:pPr marL="857250" lvl="2" indent="-400050" fontAlgn="base">
              <a:lnSpc>
                <a:spcPct val="150000"/>
              </a:lnSpc>
              <a:spcAft>
                <a:spcPct val="0"/>
              </a:spcAft>
              <a:buClr>
                <a:srgbClr val="DA0000"/>
              </a:buClr>
              <a:buSzPct val="70000"/>
              <a:buFont typeface="+mj-lt"/>
              <a:buAutoNum type="romanLcPeriod"/>
            </a:pPr>
            <a:r>
              <a:rPr lang="en-US" dirty="0">
                <a:solidFill>
                  <a:srgbClr val="0060B0"/>
                </a:solidFill>
              </a:rPr>
              <a:t>LOP stoppage of Standby Mill saving 0.03 MUs per annum for the Station</a:t>
            </a:r>
          </a:p>
        </p:txBody>
      </p:sp>
    </p:spTree>
    <p:extLst>
      <p:ext uri="{BB962C8B-B14F-4D97-AF65-F5344CB8AC3E}">
        <p14:creationId xmlns:p14="http://schemas.microsoft.com/office/powerpoint/2010/main" val="216379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16532"/>
            <a:ext cx="8915400" cy="533400"/>
          </a:xfrm>
        </p:spPr>
        <p:txBody>
          <a:bodyPr vert="horz" wrap="square" lIns="112371" tIns="56186" rIns="112371" bIns="56186" numCol="1" anchor="ctr" anchorCtr="0" compatLnSpc="1">
            <a:prstTxWarp prst="textNoShape">
              <a:avLst/>
            </a:prstTxWarp>
          </a:bodyPr>
          <a:lstStyle/>
          <a:p>
            <a:pPr fontAlgn="auto">
              <a:spcBef>
                <a:spcPts val="0"/>
              </a:spcBef>
              <a:spcAft>
                <a:spcPts val="0"/>
              </a:spcAft>
              <a:defRPr/>
            </a:pPr>
            <a:r>
              <a:rPr lang="en-US" sz="2400" b="1" dirty="0">
                <a:solidFill>
                  <a:schemeClr val="bg1"/>
                </a:solidFill>
              </a:rPr>
              <a:t>Unconventional Practices Deployed at SPL</a:t>
            </a:r>
          </a:p>
        </p:txBody>
      </p:sp>
      <p:sp>
        <p:nvSpPr>
          <p:cNvPr id="4" name="Slide Number Placeholder 3"/>
          <p:cNvSpPr>
            <a:spLocks noGrp="1"/>
          </p:cNvSpPr>
          <p:nvPr>
            <p:ph type="sldNum" sz="quarter" idx="10"/>
          </p:nvPr>
        </p:nvSpPr>
        <p:spPr>
          <a:xfrm>
            <a:off x="10210800" y="6654800"/>
            <a:ext cx="457200" cy="228600"/>
          </a:xfrm>
        </p:spPr>
        <p:txBody>
          <a:bodyPr/>
          <a:lstStyle/>
          <a:p>
            <a:pPr>
              <a:defRPr/>
            </a:pPr>
            <a:fld id="{16490CFB-7B5A-4022-A1ED-563571EA336F}" type="slidenum">
              <a:rPr lang="en-US" smtClean="0">
                <a:solidFill>
                  <a:srgbClr val="FFFFFF"/>
                </a:solidFill>
              </a:rPr>
              <a:pPr>
                <a:defRPr/>
              </a:pPr>
              <a:t>8</a:t>
            </a:fld>
            <a:endParaRPr lang="en-US" dirty="0">
              <a:solidFill>
                <a:srgbClr val="FFFFFF"/>
              </a:solidFill>
            </a:endParaRPr>
          </a:p>
        </p:txBody>
      </p:sp>
      <p:sp>
        <p:nvSpPr>
          <p:cNvPr id="5" name="Rectangle 2">
            <a:extLst>
              <a:ext uri="{FF2B5EF4-FFF2-40B4-BE49-F238E27FC236}">
                <a16:creationId xmlns:a16="http://schemas.microsoft.com/office/drawing/2014/main" id="{EB4C880F-7856-480D-A2AA-2AC28BA527BC}"/>
              </a:ext>
            </a:extLst>
          </p:cNvPr>
          <p:cNvSpPr txBox="1">
            <a:spLocks noChangeArrowheads="1"/>
          </p:cNvSpPr>
          <p:nvPr/>
        </p:nvSpPr>
        <p:spPr bwMode="auto">
          <a:xfrm>
            <a:off x="0" y="609600"/>
            <a:ext cx="8915400" cy="533400"/>
          </a:xfrm>
          <a:prstGeom prst="rect">
            <a:avLst/>
          </a:prstGeom>
          <a:noFill/>
          <a:ln w="9525">
            <a:noFill/>
            <a:miter lim="800000"/>
            <a:headEnd/>
            <a:tailEnd/>
          </a:ln>
        </p:spPr>
        <p:txBody>
          <a:bodyPr vert="horz" wrap="square" lIns="112371" tIns="56186" rIns="112371" bIns="56186" numCol="1" anchor="ctr" anchorCtr="0" compatLnSpc="1">
            <a:prstTxWarp prst="textNoShape">
              <a:avLst/>
            </a:prstTxWarp>
          </a:bodyPr>
          <a:lstStyle>
            <a:lvl1pPr algn="l" rtl="0" eaLnBrk="1" fontAlgn="base" hangingPunct="1">
              <a:spcBef>
                <a:spcPct val="0"/>
              </a:spcBef>
              <a:spcAft>
                <a:spcPct val="0"/>
              </a:spcAft>
              <a:defRPr sz="3200">
                <a:solidFill>
                  <a:srgbClr val="DA0000"/>
                </a:solidFill>
                <a:latin typeface="+mj-lt"/>
                <a:ea typeface="+mj-ea"/>
                <a:cs typeface="+mj-cs"/>
              </a:defRPr>
            </a:lvl1pPr>
            <a:lvl2pPr algn="l" rtl="0" eaLnBrk="1" fontAlgn="base" hangingPunct="1">
              <a:spcBef>
                <a:spcPct val="0"/>
              </a:spcBef>
              <a:spcAft>
                <a:spcPct val="0"/>
              </a:spcAft>
              <a:defRPr sz="3200">
                <a:solidFill>
                  <a:srgbClr val="DA0000"/>
                </a:solidFill>
                <a:latin typeface="Arial" charset="0"/>
              </a:defRPr>
            </a:lvl2pPr>
            <a:lvl3pPr algn="l" rtl="0" eaLnBrk="1" fontAlgn="base" hangingPunct="1">
              <a:spcBef>
                <a:spcPct val="0"/>
              </a:spcBef>
              <a:spcAft>
                <a:spcPct val="0"/>
              </a:spcAft>
              <a:defRPr sz="3200">
                <a:solidFill>
                  <a:srgbClr val="DA0000"/>
                </a:solidFill>
                <a:latin typeface="Arial" charset="0"/>
              </a:defRPr>
            </a:lvl3pPr>
            <a:lvl4pPr algn="l" rtl="0" eaLnBrk="1" fontAlgn="base" hangingPunct="1">
              <a:spcBef>
                <a:spcPct val="0"/>
              </a:spcBef>
              <a:spcAft>
                <a:spcPct val="0"/>
              </a:spcAft>
              <a:defRPr sz="3200">
                <a:solidFill>
                  <a:srgbClr val="DA0000"/>
                </a:solidFill>
                <a:latin typeface="Arial" charset="0"/>
              </a:defRPr>
            </a:lvl4pPr>
            <a:lvl5pPr algn="l" rtl="0" eaLnBrk="1" fontAlgn="base" hangingPunct="1">
              <a:spcBef>
                <a:spcPct val="0"/>
              </a:spcBef>
              <a:spcAft>
                <a:spcPct val="0"/>
              </a:spcAft>
              <a:defRPr sz="3200">
                <a:solidFill>
                  <a:srgbClr val="DA0000"/>
                </a:solidFill>
                <a:latin typeface="Arial" charset="0"/>
              </a:defRPr>
            </a:lvl5pPr>
            <a:lvl6pPr marL="457200" algn="l" rtl="0" eaLnBrk="1" fontAlgn="base" hangingPunct="1">
              <a:spcBef>
                <a:spcPct val="0"/>
              </a:spcBef>
              <a:spcAft>
                <a:spcPct val="0"/>
              </a:spcAft>
              <a:defRPr sz="3200">
                <a:solidFill>
                  <a:srgbClr val="034EA2"/>
                </a:solidFill>
                <a:latin typeface="Arial" charset="0"/>
              </a:defRPr>
            </a:lvl6pPr>
            <a:lvl7pPr marL="914400" algn="l" rtl="0" eaLnBrk="1" fontAlgn="base" hangingPunct="1">
              <a:spcBef>
                <a:spcPct val="0"/>
              </a:spcBef>
              <a:spcAft>
                <a:spcPct val="0"/>
              </a:spcAft>
              <a:defRPr sz="3200">
                <a:solidFill>
                  <a:srgbClr val="034EA2"/>
                </a:solidFill>
                <a:latin typeface="Arial" charset="0"/>
              </a:defRPr>
            </a:lvl7pPr>
            <a:lvl8pPr marL="1371600" algn="l" rtl="0" eaLnBrk="1" fontAlgn="base" hangingPunct="1">
              <a:spcBef>
                <a:spcPct val="0"/>
              </a:spcBef>
              <a:spcAft>
                <a:spcPct val="0"/>
              </a:spcAft>
              <a:defRPr sz="3200">
                <a:solidFill>
                  <a:srgbClr val="034EA2"/>
                </a:solidFill>
                <a:latin typeface="Arial" charset="0"/>
              </a:defRPr>
            </a:lvl8pPr>
            <a:lvl9pPr marL="1828800" algn="l" rtl="0" eaLnBrk="1" fontAlgn="base" hangingPunct="1">
              <a:spcBef>
                <a:spcPct val="0"/>
              </a:spcBef>
              <a:spcAft>
                <a:spcPct val="0"/>
              </a:spcAft>
              <a:defRPr sz="3200">
                <a:solidFill>
                  <a:srgbClr val="034EA2"/>
                </a:solidFill>
                <a:latin typeface="Arial" charset="0"/>
              </a:defRPr>
            </a:lvl9pPr>
          </a:lstStyle>
          <a:p>
            <a:pPr fontAlgn="auto">
              <a:spcBef>
                <a:spcPts val="0"/>
              </a:spcBef>
              <a:spcAft>
                <a:spcPts val="0"/>
              </a:spcAft>
              <a:defRPr/>
            </a:pPr>
            <a:r>
              <a:rPr lang="en-US" sz="2400" b="1" kern="0" dirty="0">
                <a:solidFill>
                  <a:srgbClr val="FF0000"/>
                </a:solidFill>
              </a:rPr>
              <a:t>No. 1 – Modifications in Seal Air System</a:t>
            </a:r>
          </a:p>
        </p:txBody>
      </p:sp>
      <p:sp>
        <p:nvSpPr>
          <p:cNvPr id="8" name="Rectangle 7">
            <a:extLst>
              <a:ext uri="{FF2B5EF4-FFF2-40B4-BE49-F238E27FC236}">
                <a16:creationId xmlns:a16="http://schemas.microsoft.com/office/drawing/2014/main" id="{068F1E57-9E40-44ED-9E4A-C94C42BC4991}"/>
              </a:ext>
            </a:extLst>
          </p:cNvPr>
          <p:cNvSpPr/>
          <p:nvPr/>
        </p:nvSpPr>
        <p:spPr>
          <a:xfrm>
            <a:off x="296083" y="1140649"/>
            <a:ext cx="4419600" cy="4576702"/>
          </a:xfrm>
          <a:prstGeom prst="rect">
            <a:avLst/>
          </a:prstGeom>
        </p:spPr>
        <p:txBody>
          <a:bodyPr wrap="square">
            <a:spAutoFit/>
          </a:bodyPr>
          <a:lstStyle/>
          <a:p>
            <a:pPr marL="342900" indent="-342900" fontAlgn="base">
              <a:lnSpc>
                <a:spcPct val="150000"/>
              </a:lnSpc>
              <a:spcAft>
                <a:spcPct val="0"/>
              </a:spcAft>
              <a:buClr>
                <a:srgbClr val="DA0000"/>
              </a:buClr>
              <a:buSzPct val="70000"/>
              <a:buFont typeface="Wingdings" pitchFamily="2" charset="2"/>
              <a:buChar char="v"/>
            </a:pPr>
            <a:r>
              <a:rPr lang="en-US" sz="1400" dirty="0">
                <a:solidFill>
                  <a:srgbClr val="0060B0"/>
                </a:solidFill>
              </a:rPr>
              <a:t>In thermal power generating units using pulverized  coal combustion technology for power generation have an inevitable Sealing Air system whose main purpose is to boost and maintain the pressure of seal air above the pulverized coal transporting primary air (PA) pressure so that the pulverized coal particles do no damage to the costly ancillary rotary driving arrangements.</a:t>
            </a:r>
          </a:p>
          <a:p>
            <a:pPr marL="342900" indent="-342900" fontAlgn="base">
              <a:lnSpc>
                <a:spcPct val="150000"/>
              </a:lnSpc>
              <a:spcAft>
                <a:spcPct val="0"/>
              </a:spcAft>
              <a:buClr>
                <a:srgbClr val="DA0000"/>
              </a:buClr>
              <a:buSzPct val="70000"/>
              <a:buFont typeface="Wingdings" pitchFamily="2" charset="2"/>
              <a:buChar char="v"/>
            </a:pPr>
            <a:r>
              <a:rPr lang="en-US" sz="1400" dirty="0">
                <a:solidFill>
                  <a:srgbClr val="0060B0"/>
                </a:solidFill>
              </a:rPr>
              <a:t>The system is so vital that usually the principle of  redundancy is kept by providing two seal air fans,  one in operation and another in standby condition, to  eradicate any form of emergency.</a:t>
            </a:r>
          </a:p>
          <a:p>
            <a:pPr marL="342900" indent="-342900" fontAlgn="base">
              <a:lnSpc>
                <a:spcPct val="150000"/>
              </a:lnSpc>
              <a:spcAft>
                <a:spcPct val="0"/>
              </a:spcAft>
              <a:buClr>
                <a:srgbClr val="DA0000"/>
              </a:buClr>
              <a:buSzPct val="70000"/>
              <a:buFont typeface="Wingdings" pitchFamily="2" charset="2"/>
              <a:buChar char="v"/>
            </a:pPr>
            <a:r>
              <a:rPr lang="en-US" sz="1400" dirty="0">
                <a:solidFill>
                  <a:srgbClr val="0060B0"/>
                </a:solidFill>
              </a:rPr>
              <a:t>We have taken innovative measures to  optimize the sizing requirements of the system.</a:t>
            </a:r>
          </a:p>
        </p:txBody>
      </p:sp>
      <p:pic>
        <p:nvPicPr>
          <p:cNvPr id="6" name="Picture 5">
            <a:extLst>
              <a:ext uri="{FF2B5EF4-FFF2-40B4-BE49-F238E27FC236}">
                <a16:creationId xmlns:a16="http://schemas.microsoft.com/office/drawing/2014/main" id="{1519EFD3-3598-40B4-96D5-3B0E4262C501}"/>
              </a:ext>
            </a:extLst>
          </p:cNvPr>
          <p:cNvPicPr>
            <a:picLocks noChangeAspect="1"/>
          </p:cNvPicPr>
          <p:nvPr/>
        </p:nvPicPr>
        <p:blipFill>
          <a:blip r:embed="rId2"/>
          <a:stretch>
            <a:fillRect/>
          </a:stretch>
        </p:blipFill>
        <p:spPr>
          <a:xfrm>
            <a:off x="5074859" y="1143000"/>
            <a:ext cx="6964741" cy="5181600"/>
          </a:xfrm>
          <a:prstGeom prst="rect">
            <a:avLst/>
          </a:prstGeom>
        </p:spPr>
      </p:pic>
    </p:spTree>
    <p:extLst>
      <p:ext uri="{BB962C8B-B14F-4D97-AF65-F5344CB8AC3E}">
        <p14:creationId xmlns:p14="http://schemas.microsoft.com/office/powerpoint/2010/main" val="22728058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16532"/>
            <a:ext cx="8915400" cy="533400"/>
          </a:xfrm>
        </p:spPr>
        <p:txBody>
          <a:bodyPr vert="horz" wrap="square" lIns="112371" tIns="56186" rIns="112371" bIns="56186" numCol="1" anchor="ctr" anchorCtr="0" compatLnSpc="1">
            <a:prstTxWarp prst="textNoShape">
              <a:avLst/>
            </a:prstTxWarp>
          </a:bodyPr>
          <a:lstStyle/>
          <a:p>
            <a:pPr fontAlgn="auto">
              <a:spcBef>
                <a:spcPts val="0"/>
              </a:spcBef>
              <a:spcAft>
                <a:spcPts val="0"/>
              </a:spcAft>
              <a:defRPr/>
            </a:pPr>
            <a:r>
              <a:rPr lang="en-US" sz="2400" b="1" dirty="0">
                <a:solidFill>
                  <a:schemeClr val="bg1"/>
                </a:solidFill>
              </a:rPr>
              <a:t>Unconventional Practices Deployed at SPL</a:t>
            </a:r>
          </a:p>
        </p:txBody>
      </p:sp>
      <p:sp>
        <p:nvSpPr>
          <p:cNvPr id="4" name="Slide Number Placeholder 3"/>
          <p:cNvSpPr>
            <a:spLocks noGrp="1"/>
          </p:cNvSpPr>
          <p:nvPr>
            <p:ph type="sldNum" sz="quarter" idx="10"/>
          </p:nvPr>
        </p:nvSpPr>
        <p:spPr>
          <a:xfrm>
            <a:off x="10210800" y="6654800"/>
            <a:ext cx="457200" cy="228600"/>
          </a:xfrm>
        </p:spPr>
        <p:txBody>
          <a:bodyPr/>
          <a:lstStyle/>
          <a:p>
            <a:pPr>
              <a:defRPr/>
            </a:pPr>
            <a:fld id="{16490CFB-7B5A-4022-A1ED-563571EA336F}" type="slidenum">
              <a:rPr lang="en-US" smtClean="0">
                <a:solidFill>
                  <a:srgbClr val="FFFFFF"/>
                </a:solidFill>
              </a:rPr>
              <a:pPr>
                <a:defRPr/>
              </a:pPr>
              <a:t>9</a:t>
            </a:fld>
            <a:endParaRPr lang="en-US" dirty="0">
              <a:solidFill>
                <a:srgbClr val="FFFFFF"/>
              </a:solidFill>
            </a:endParaRPr>
          </a:p>
        </p:txBody>
      </p:sp>
      <p:sp>
        <p:nvSpPr>
          <p:cNvPr id="5" name="Rectangle 2">
            <a:extLst>
              <a:ext uri="{FF2B5EF4-FFF2-40B4-BE49-F238E27FC236}">
                <a16:creationId xmlns:a16="http://schemas.microsoft.com/office/drawing/2014/main" id="{EB4C880F-7856-480D-A2AA-2AC28BA527BC}"/>
              </a:ext>
            </a:extLst>
          </p:cNvPr>
          <p:cNvSpPr txBox="1">
            <a:spLocks noChangeArrowheads="1"/>
          </p:cNvSpPr>
          <p:nvPr/>
        </p:nvSpPr>
        <p:spPr bwMode="auto">
          <a:xfrm>
            <a:off x="0" y="609600"/>
            <a:ext cx="8915400" cy="533400"/>
          </a:xfrm>
          <a:prstGeom prst="rect">
            <a:avLst/>
          </a:prstGeom>
          <a:noFill/>
          <a:ln w="9525">
            <a:noFill/>
            <a:miter lim="800000"/>
            <a:headEnd/>
            <a:tailEnd/>
          </a:ln>
        </p:spPr>
        <p:txBody>
          <a:bodyPr vert="horz" wrap="square" lIns="112371" tIns="56186" rIns="112371" bIns="56186" numCol="1" anchor="ctr" anchorCtr="0" compatLnSpc="1">
            <a:prstTxWarp prst="textNoShape">
              <a:avLst/>
            </a:prstTxWarp>
          </a:bodyPr>
          <a:lstStyle>
            <a:lvl1pPr algn="l" rtl="0" eaLnBrk="1" fontAlgn="base" hangingPunct="1">
              <a:spcBef>
                <a:spcPct val="0"/>
              </a:spcBef>
              <a:spcAft>
                <a:spcPct val="0"/>
              </a:spcAft>
              <a:defRPr sz="3200">
                <a:solidFill>
                  <a:srgbClr val="DA0000"/>
                </a:solidFill>
                <a:latin typeface="+mj-lt"/>
                <a:ea typeface="+mj-ea"/>
                <a:cs typeface="+mj-cs"/>
              </a:defRPr>
            </a:lvl1pPr>
            <a:lvl2pPr algn="l" rtl="0" eaLnBrk="1" fontAlgn="base" hangingPunct="1">
              <a:spcBef>
                <a:spcPct val="0"/>
              </a:spcBef>
              <a:spcAft>
                <a:spcPct val="0"/>
              </a:spcAft>
              <a:defRPr sz="3200">
                <a:solidFill>
                  <a:srgbClr val="DA0000"/>
                </a:solidFill>
                <a:latin typeface="Arial" charset="0"/>
              </a:defRPr>
            </a:lvl2pPr>
            <a:lvl3pPr algn="l" rtl="0" eaLnBrk="1" fontAlgn="base" hangingPunct="1">
              <a:spcBef>
                <a:spcPct val="0"/>
              </a:spcBef>
              <a:spcAft>
                <a:spcPct val="0"/>
              </a:spcAft>
              <a:defRPr sz="3200">
                <a:solidFill>
                  <a:srgbClr val="DA0000"/>
                </a:solidFill>
                <a:latin typeface="Arial" charset="0"/>
              </a:defRPr>
            </a:lvl3pPr>
            <a:lvl4pPr algn="l" rtl="0" eaLnBrk="1" fontAlgn="base" hangingPunct="1">
              <a:spcBef>
                <a:spcPct val="0"/>
              </a:spcBef>
              <a:spcAft>
                <a:spcPct val="0"/>
              </a:spcAft>
              <a:defRPr sz="3200">
                <a:solidFill>
                  <a:srgbClr val="DA0000"/>
                </a:solidFill>
                <a:latin typeface="Arial" charset="0"/>
              </a:defRPr>
            </a:lvl4pPr>
            <a:lvl5pPr algn="l" rtl="0" eaLnBrk="1" fontAlgn="base" hangingPunct="1">
              <a:spcBef>
                <a:spcPct val="0"/>
              </a:spcBef>
              <a:spcAft>
                <a:spcPct val="0"/>
              </a:spcAft>
              <a:defRPr sz="3200">
                <a:solidFill>
                  <a:srgbClr val="DA0000"/>
                </a:solidFill>
                <a:latin typeface="Arial" charset="0"/>
              </a:defRPr>
            </a:lvl5pPr>
            <a:lvl6pPr marL="457200" algn="l" rtl="0" eaLnBrk="1" fontAlgn="base" hangingPunct="1">
              <a:spcBef>
                <a:spcPct val="0"/>
              </a:spcBef>
              <a:spcAft>
                <a:spcPct val="0"/>
              </a:spcAft>
              <a:defRPr sz="3200">
                <a:solidFill>
                  <a:srgbClr val="034EA2"/>
                </a:solidFill>
                <a:latin typeface="Arial" charset="0"/>
              </a:defRPr>
            </a:lvl6pPr>
            <a:lvl7pPr marL="914400" algn="l" rtl="0" eaLnBrk="1" fontAlgn="base" hangingPunct="1">
              <a:spcBef>
                <a:spcPct val="0"/>
              </a:spcBef>
              <a:spcAft>
                <a:spcPct val="0"/>
              </a:spcAft>
              <a:defRPr sz="3200">
                <a:solidFill>
                  <a:srgbClr val="034EA2"/>
                </a:solidFill>
                <a:latin typeface="Arial" charset="0"/>
              </a:defRPr>
            </a:lvl7pPr>
            <a:lvl8pPr marL="1371600" algn="l" rtl="0" eaLnBrk="1" fontAlgn="base" hangingPunct="1">
              <a:spcBef>
                <a:spcPct val="0"/>
              </a:spcBef>
              <a:spcAft>
                <a:spcPct val="0"/>
              </a:spcAft>
              <a:defRPr sz="3200">
                <a:solidFill>
                  <a:srgbClr val="034EA2"/>
                </a:solidFill>
                <a:latin typeface="Arial" charset="0"/>
              </a:defRPr>
            </a:lvl8pPr>
            <a:lvl9pPr marL="1828800" algn="l" rtl="0" eaLnBrk="1" fontAlgn="base" hangingPunct="1">
              <a:spcBef>
                <a:spcPct val="0"/>
              </a:spcBef>
              <a:spcAft>
                <a:spcPct val="0"/>
              </a:spcAft>
              <a:defRPr sz="3200">
                <a:solidFill>
                  <a:srgbClr val="034EA2"/>
                </a:solidFill>
                <a:latin typeface="Arial" charset="0"/>
              </a:defRPr>
            </a:lvl9pPr>
          </a:lstStyle>
          <a:p>
            <a:pPr fontAlgn="auto">
              <a:spcBef>
                <a:spcPts val="0"/>
              </a:spcBef>
              <a:spcAft>
                <a:spcPts val="0"/>
              </a:spcAft>
              <a:defRPr/>
            </a:pPr>
            <a:r>
              <a:rPr lang="en-US" sz="2400" b="1" kern="0" dirty="0">
                <a:solidFill>
                  <a:srgbClr val="FF0000"/>
                </a:solidFill>
              </a:rPr>
              <a:t>No. 1 – Modifications in Seal Air System</a:t>
            </a:r>
          </a:p>
        </p:txBody>
      </p:sp>
      <p:pic>
        <p:nvPicPr>
          <p:cNvPr id="3" name="Picture 2">
            <a:extLst>
              <a:ext uri="{FF2B5EF4-FFF2-40B4-BE49-F238E27FC236}">
                <a16:creationId xmlns:a16="http://schemas.microsoft.com/office/drawing/2014/main" id="{19A1CCF4-647E-402C-88D0-41E66D553FAB}"/>
              </a:ext>
            </a:extLst>
          </p:cNvPr>
          <p:cNvPicPr>
            <a:picLocks noChangeAspect="1"/>
          </p:cNvPicPr>
          <p:nvPr/>
        </p:nvPicPr>
        <p:blipFill>
          <a:blip r:embed="rId2"/>
          <a:stretch>
            <a:fillRect/>
          </a:stretch>
        </p:blipFill>
        <p:spPr>
          <a:xfrm>
            <a:off x="5287538" y="1114455"/>
            <a:ext cx="6827917" cy="5438745"/>
          </a:xfrm>
          <a:prstGeom prst="rect">
            <a:avLst/>
          </a:prstGeom>
        </p:spPr>
      </p:pic>
      <p:sp>
        <p:nvSpPr>
          <p:cNvPr id="10" name="Rectangle 9">
            <a:extLst>
              <a:ext uri="{FF2B5EF4-FFF2-40B4-BE49-F238E27FC236}">
                <a16:creationId xmlns:a16="http://schemas.microsoft.com/office/drawing/2014/main" id="{D16A2836-022F-4A8C-9189-C3454A94B9F0}"/>
              </a:ext>
            </a:extLst>
          </p:cNvPr>
          <p:cNvSpPr/>
          <p:nvPr/>
        </p:nvSpPr>
        <p:spPr>
          <a:xfrm>
            <a:off x="190500" y="1114456"/>
            <a:ext cx="5067104" cy="1443152"/>
          </a:xfrm>
          <a:prstGeom prst="rect">
            <a:avLst/>
          </a:prstGeom>
        </p:spPr>
        <p:txBody>
          <a:bodyPr wrap="square">
            <a:spAutoFit/>
          </a:bodyPr>
          <a:lstStyle/>
          <a:p>
            <a:pPr marL="342900" indent="-342900" fontAlgn="base">
              <a:lnSpc>
                <a:spcPct val="150000"/>
              </a:lnSpc>
              <a:spcAft>
                <a:spcPct val="0"/>
              </a:spcAft>
              <a:buClr>
                <a:srgbClr val="DA0000"/>
              </a:buClr>
              <a:buSzPct val="70000"/>
              <a:buFont typeface="Wingdings" pitchFamily="2" charset="2"/>
              <a:buChar char="v"/>
            </a:pPr>
            <a:r>
              <a:rPr lang="en-US" sz="1200" dirty="0">
                <a:solidFill>
                  <a:srgbClr val="0060B0"/>
                </a:solidFill>
              </a:rPr>
              <a:t>Modification – 1 : Auto Operation of IGV</a:t>
            </a:r>
          </a:p>
          <a:p>
            <a:pPr marL="342900" indent="-342900" fontAlgn="base">
              <a:lnSpc>
                <a:spcPct val="150000"/>
              </a:lnSpc>
              <a:spcAft>
                <a:spcPct val="0"/>
              </a:spcAft>
              <a:buClr>
                <a:srgbClr val="DA0000"/>
              </a:buClr>
              <a:buSzPct val="70000"/>
              <a:buFont typeface="Wingdings" pitchFamily="2" charset="2"/>
              <a:buChar char="v"/>
            </a:pPr>
            <a:r>
              <a:rPr lang="en-US" sz="1200" dirty="0">
                <a:solidFill>
                  <a:srgbClr val="0060B0"/>
                </a:solidFill>
              </a:rPr>
              <a:t>Modification – 2 : Restructuring the flow path of Coal PA to the top 03 mills and the Gear Box (for reliability enhancement)</a:t>
            </a:r>
          </a:p>
          <a:p>
            <a:pPr marL="342900" indent="-342900" fontAlgn="base">
              <a:lnSpc>
                <a:spcPct val="150000"/>
              </a:lnSpc>
              <a:spcAft>
                <a:spcPct val="0"/>
              </a:spcAft>
              <a:buClr>
                <a:srgbClr val="DA0000"/>
              </a:buClr>
              <a:buSzPct val="70000"/>
              <a:buFont typeface="Wingdings" pitchFamily="2" charset="2"/>
              <a:buChar char="v"/>
            </a:pPr>
            <a:r>
              <a:rPr lang="en-US" sz="1200" dirty="0">
                <a:solidFill>
                  <a:srgbClr val="0060B0"/>
                </a:solidFill>
              </a:rPr>
              <a:t>Modification – 3 : As requirement of Boosted Air Flow reduced, trimming of the Seal Air Fan impeller was done by 10%</a:t>
            </a:r>
          </a:p>
        </p:txBody>
      </p:sp>
      <p:grpSp>
        <p:nvGrpSpPr>
          <p:cNvPr id="11" name="object 4">
            <a:extLst>
              <a:ext uri="{FF2B5EF4-FFF2-40B4-BE49-F238E27FC236}">
                <a16:creationId xmlns:a16="http://schemas.microsoft.com/office/drawing/2014/main" id="{95237DF2-41AA-42F4-BE0C-B66B564F8187}"/>
              </a:ext>
            </a:extLst>
          </p:cNvPr>
          <p:cNvGrpSpPr/>
          <p:nvPr/>
        </p:nvGrpSpPr>
        <p:grpSpPr>
          <a:xfrm>
            <a:off x="83185" y="5029200"/>
            <a:ext cx="2412365" cy="1404488"/>
            <a:chOff x="5774054" y="914400"/>
            <a:chExt cx="3369945" cy="1902460"/>
          </a:xfrm>
        </p:grpSpPr>
        <p:pic>
          <p:nvPicPr>
            <p:cNvPr id="12" name="object 5">
              <a:extLst>
                <a:ext uri="{FF2B5EF4-FFF2-40B4-BE49-F238E27FC236}">
                  <a16:creationId xmlns:a16="http://schemas.microsoft.com/office/drawing/2014/main" id="{DC7D6E3B-9AF6-4EF7-A3D5-BD90EB0806B1}"/>
                </a:ext>
              </a:extLst>
            </p:cNvPr>
            <p:cNvPicPr/>
            <p:nvPr/>
          </p:nvPicPr>
          <p:blipFill>
            <a:blip r:embed="rId3" cstate="print"/>
            <a:stretch>
              <a:fillRect/>
            </a:stretch>
          </p:blipFill>
          <p:spPr>
            <a:xfrm>
              <a:off x="5774054" y="914400"/>
              <a:ext cx="3369945" cy="1901951"/>
            </a:xfrm>
            <a:prstGeom prst="rect">
              <a:avLst/>
            </a:prstGeom>
          </p:spPr>
        </p:pic>
        <p:sp>
          <p:nvSpPr>
            <p:cNvPr id="13" name="object 6">
              <a:extLst>
                <a:ext uri="{FF2B5EF4-FFF2-40B4-BE49-F238E27FC236}">
                  <a16:creationId xmlns:a16="http://schemas.microsoft.com/office/drawing/2014/main" id="{C90F1209-5931-47EC-8340-D33435C2390C}"/>
                </a:ext>
              </a:extLst>
            </p:cNvPr>
            <p:cNvSpPr/>
            <p:nvPr/>
          </p:nvSpPr>
          <p:spPr>
            <a:xfrm>
              <a:off x="7924800" y="1600200"/>
              <a:ext cx="457200" cy="838200"/>
            </a:xfrm>
            <a:custGeom>
              <a:avLst/>
              <a:gdLst/>
              <a:ahLst/>
              <a:cxnLst/>
              <a:rect l="l" t="t" r="r" b="b"/>
              <a:pathLst>
                <a:path w="457200" h="838200">
                  <a:moveTo>
                    <a:pt x="0" y="838200"/>
                  </a:moveTo>
                  <a:lnTo>
                    <a:pt x="457200" y="838200"/>
                  </a:lnTo>
                  <a:lnTo>
                    <a:pt x="457200" y="0"/>
                  </a:lnTo>
                  <a:lnTo>
                    <a:pt x="0" y="0"/>
                  </a:lnTo>
                  <a:lnTo>
                    <a:pt x="0" y="838200"/>
                  </a:lnTo>
                  <a:close/>
                </a:path>
              </a:pathLst>
            </a:custGeom>
            <a:ln w="25400">
              <a:solidFill>
                <a:srgbClr val="FFFF00"/>
              </a:solidFill>
            </a:ln>
          </p:spPr>
          <p:txBody>
            <a:bodyPr wrap="square" lIns="0" tIns="0" rIns="0" bIns="0" rtlCol="0"/>
            <a:lstStyle/>
            <a:p>
              <a:endParaRPr/>
            </a:p>
          </p:txBody>
        </p:sp>
      </p:grpSp>
      <p:grpSp>
        <p:nvGrpSpPr>
          <p:cNvPr id="14" name="object 7">
            <a:extLst>
              <a:ext uri="{FF2B5EF4-FFF2-40B4-BE49-F238E27FC236}">
                <a16:creationId xmlns:a16="http://schemas.microsoft.com/office/drawing/2014/main" id="{F897DF8A-17B9-4474-AE98-847226F26038}"/>
              </a:ext>
            </a:extLst>
          </p:cNvPr>
          <p:cNvGrpSpPr/>
          <p:nvPr/>
        </p:nvGrpSpPr>
        <p:grpSpPr>
          <a:xfrm>
            <a:off x="2666365" y="5029200"/>
            <a:ext cx="2591435" cy="1404488"/>
            <a:chOff x="5768594" y="3810000"/>
            <a:chExt cx="3375660" cy="1905000"/>
          </a:xfrm>
        </p:grpSpPr>
        <p:pic>
          <p:nvPicPr>
            <p:cNvPr id="15" name="object 8">
              <a:extLst>
                <a:ext uri="{FF2B5EF4-FFF2-40B4-BE49-F238E27FC236}">
                  <a16:creationId xmlns:a16="http://schemas.microsoft.com/office/drawing/2014/main" id="{630AAAFF-B167-43B5-B54A-12E9296ED965}"/>
                </a:ext>
              </a:extLst>
            </p:cNvPr>
            <p:cNvPicPr/>
            <p:nvPr/>
          </p:nvPicPr>
          <p:blipFill>
            <a:blip r:embed="rId4" cstate="print"/>
            <a:stretch>
              <a:fillRect/>
            </a:stretch>
          </p:blipFill>
          <p:spPr>
            <a:xfrm>
              <a:off x="5768594" y="3810000"/>
              <a:ext cx="3375405" cy="1905000"/>
            </a:xfrm>
            <a:prstGeom prst="rect">
              <a:avLst/>
            </a:prstGeom>
          </p:spPr>
        </p:pic>
        <p:sp>
          <p:nvSpPr>
            <p:cNvPr id="16" name="object 9">
              <a:extLst>
                <a:ext uri="{FF2B5EF4-FFF2-40B4-BE49-F238E27FC236}">
                  <a16:creationId xmlns:a16="http://schemas.microsoft.com/office/drawing/2014/main" id="{9F9BD568-DDC3-48FE-8D2E-D23443F98302}"/>
                </a:ext>
              </a:extLst>
            </p:cNvPr>
            <p:cNvSpPr/>
            <p:nvPr/>
          </p:nvSpPr>
          <p:spPr>
            <a:xfrm>
              <a:off x="7391400" y="4724400"/>
              <a:ext cx="457200" cy="838200"/>
            </a:xfrm>
            <a:custGeom>
              <a:avLst/>
              <a:gdLst/>
              <a:ahLst/>
              <a:cxnLst/>
              <a:rect l="l" t="t" r="r" b="b"/>
              <a:pathLst>
                <a:path w="457200" h="838200">
                  <a:moveTo>
                    <a:pt x="0" y="838200"/>
                  </a:moveTo>
                  <a:lnTo>
                    <a:pt x="457200" y="838200"/>
                  </a:lnTo>
                  <a:lnTo>
                    <a:pt x="457200" y="0"/>
                  </a:lnTo>
                  <a:lnTo>
                    <a:pt x="0" y="0"/>
                  </a:lnTo>
                  <a:lnTo>
                    <a:pt x="0" y="838200"/>
                  </a:lnTo>
                  <a:close/>
                </a:path>
              </a:pathLst>
            </a:custGeom>
            <a:ln w="25400">
              <a:solidFill>
                <a:srgbClr val="FFFF00"/>
              </a:solidFill>
            </a:ln>
          </p:spPr>
          <p:txBody>
            <a:bodyPr wrap="square" lIns="0" tIns="0" rIns="0" bIns="0" rtlCol="0"/>
            <a:lstStyle/>
            <a:p>
              <a:endParaRPr/>
            </a:p>
          </p:txBody>
        </p:sp>
      </p:grpSp>
      <p:sp>
        <p:nvSpPr>
          <p:cNvPr id="18" name="object 11">
            <a:extLst>
              <a:ext uri="{FF2B5EF4-FFF2-40B4-BE49-F238E27FC236}">
                <a16:creationId xmlns:a16="http://schemas.microsoft.com/office/drawing/2014/main" id="{90FEE2E0-4BC3-4868-B799-A43A7F964DAA}"/>
              </a:ext>
            </a:extLst>
          </p:cNvPr>
          <p:cNvSpPr txBox="1"/>
          <p:nvPr/>
        </p:nvSpPr>
        <p:spPr>
          <a:xfrm>
            <a:off x="83185" y="6447299"/>
            <a:ext cx="5204353" cy="182101"/>
          </a:xfrm>
          <a:prstGeom prst="rect">
            <a:avLst/>
          </a:prstGeom>
        </p:spPr>
        <p:txBody>
          <a:bodyPr vert="horz" wrap="square" lIns="0" tIns="12700" rIns="0" bIns="0" rtlCol="0">
            <a:spAutoFit/>
          </a:bodyPr>
          <a:lstStyle/>
          <a:p>
            <a:pPr marL="12700" algn="ctr">
              <a:lnSpc>
                <a:spcPct val="100000"/>
              </a:lnSpc>
              <a:spcBef>
                <a:spcPts val="100"/>
              </a:spcBef>
            </a:pPr>
            <a:r>
              <a:rPr sz="1100" spc="-5" dirty="0">
                <a:solidFill>
                  <a:srgbClr val="034EA1"/>
                </a:solidFill>
                <a:cs typeface="Microsoft Sans Serif"/>
              </a:rPr>
              <a:t>Seal</a:t>
            </a:r>
            <a:r>
              <a:rPr sz="1100" spc="-90" dirty="0">
                <a:solidFill>
                  <a:srgbClr val="034EA1"/>
                </a:solidFill>
                <a:cs typeface="Microsoft Sans Serif"/>
              </a:rPr>
              <a:t> </a:t>
            </a:r>
            <a:r>
              <a:rPr sz="1100" spc="-5" dirty="0">
                <a:solidFill>
                  <a:srgbClr val="034EA1"/>
                </a:solidFill>
                <a:cs typeface="Microsoft Sans Serif"/>
              </a:rPr>
              <a:t>Air</a:t>
            </a:r>
            <a:r>
              <a:rPr sz="1100" spc="10" dirty="0">
                <a:solidFill>
                  <a:srgbClr val="034EA1"/>
                </a:solidFill>
                <a:cs typeface="Microsoft Sans Serif"/>
              </a:rPr>
              <a:t> </a:t>
            </a:r>
            <a:r>
              <a:rPr sz="1100" spc="-10" dirty="0">
                <a:solidFill>
                  <a:srgbClr val="034EA1"/>
                </a:solidFill>
                <a:cs typeface="Microsoft Sans Serif"/>
              </a:rPr>
              <a:t>F</a:t>
            </a:r>
            <a:r>
              <a:rPr sz="1100" dirty="0">
                <a:solidFill>
                  <a:srgbClr val="034EA1"/>
                </a:solidFill>
                <a:cs typeface="Microsoft Sans Serif"/>
              </a:rPr>
              <a:t>an</a:t>
            </a:r>
            <a:r>
              <a:rPr sz="1100" spc="-30" dirty="0">
                <a:solidFill>
                  <a:srgbClr val="034EA1"/>
                </a:solidFill>
                <a:cs typeface="Microsoft Sans Serif"/>
              </a:rPr>
              <a:t> </a:t>
            </a:r>
            <a:r>
              <a:rPr lang="en-US" sz="1100" spc="-30" dirty="0">
                <a:solidFill>
                  <a:srgbClr val="034EA1"/>
                </a:solidFill>
                <a:cs typeface="Microsoft Sans Serif"/>
              </a:rPr>
              <a:t>Untrimmed &amp; </a:t>
            </a:r>
            <a:r>
              <a:rPr sz="1100" spc="-55" dirty="0">
                <a:solidFill>
                  <a:srgbClr val="034EA1"/>
                </a:solidFill>
                <a:cs typeface="Microsoft Sans Serif"/>
              </a:rPr>
              <a:t>T</a:t>
            </a:r>
            <a:r>
              <a:rPr sz="1100" spc="-5" dirty="0">
                <a:solidFill>
                  <a:srgbClr val="034EA1"/>
                </a:solidFill>
                <a:cs typeface="Microsoft Sans Serif"/>
              </a:rPr>
              <a:t>ri</a:t>
            </a:r>
            <a:r>
              <a:rPr sz="1100" spc="-10" dirty="0">
                <a:solidFill>
                  <a:srgbClr val="034EA1"/>
                </a:solidFill>
                <a:cs typeface="Microsoft Sans Serif"/>
              </a:rPr>
              <a:t>mm</a:t>
            </a:r>
            <a:r>
              <a:rPr sz="1100" dirty="0">
                <a:solidFill>
                  <a:srgbClr val="034EA1"/>
                </a:solidFill>
                <a:cs typeface="Microsoft Sans Serif"/>
              </a:rPr>
              <a:t>ed</a:t>
            </a:r>
            <a:r>
              <a:rPr sz="1100" spc="-5" dirty="0">
                <a:solidFill>
                  <a:srgbClr val="034EA1"/>
                </a:solidFill>
                <a:cs typeface="Microsoft Sans Serif"/>
              </a:rPr>
              <a:t> </a:t>
            </a:r>
            <a:r>
              <a:rPr sz="1100" dirty="0">
                <a:solidFill>
                  <a:srgbClr val="034EA1"/>
                </a:solidFill>
                <a:cs typeface="Microsoft Sans Serif"/>
              </a:rPr>
              <a:t>I</a:t>
            </a:r>
            <a:r>
              <a:rPr sz="1100" spc="-10" dirty="0">
                <a:solidFill>
                  <a:srgbClr val="034EA1"/>
                </a:solidFill>
                <a:cs typeface="Microsoft Sans Serif"/>
              </a:rPr>
              <a:t>m</a:t>
            </a:r>
            <a:r>
              <a:rPr sz="1100" spc="-5" dirty="0">
                <a:solidFill>
                  <a:srgbClr val="034EA1"/>
                </a:solidFill>
                <a:cs typeface="Microsoft Sans Serif"/>
              </a:rPr>
              <a:t>peller</a:t>
            </a:r>
            <a:endParaRPr sz="1100" dirty="0">
              <a:cs typeface="Microsoft Sans Serif"/>
            </a:endParaRPr>
          </a:p>
        </p:txBody>
      </p:sp>
      <p:graphicFrame>
        <p:nvGraphicFramePr>
          <p:cNvPr id="19" name="Table 18">
            <a:extLst>
              <a:ext uri="{FF2B5EF4-FFF2-40B4-BE49-F238E27FC236}">
                <a16:creationId xmlns:a16="http://schemas.microsoft.com/office/drawing/2014/main" id="{BE608559-C4DB-41A8-9ED0-C65E2F0E8CAB}"/>
              </a:ext>
            </a:extLst>
          </p:cNvPr>
          <p:cNvGraphicFramePr>
            <a:graphicFrameLocks noGrp="1"/>
          </p:cNvGraphicFramePr>
          <p:nvPr>
            <p:extLst>
              <p:ext uri="{D42A27DB-BD31-4B8C-83A1-F6EECF244321}">
                <p14:modId xmlns:p14="http://schemas.microsoft.com/office/powerpoint/2010/main" val="4104341282"/>
              </p:ext>
            </p:extLst>
          </p:nvPr>
        </p:nvGraphicFramePr>
        <p:xfrm>
          <a:off x="76545" y="3962400"/>
          <a:ext cx="5181059" cy="966360"/>
        </p:xfrm>
        <a:graphic>
          <a:graphicData uri="http://schemas.openxmlformats.org/drawingml/2006/table">
            <a:tbl>
              <a:tblPr/>
              <a:tblGrid>
                <a:gridCol w="562155">
                  <a:extLst>
                    <a:ext uri="{9D8B030D-6E8A-4147-A177-3AD203B41FA5}">
                      <a16:colId xmlns:a16="http://schemas.microsoft.com/office/drawing/2014/main" val="20000"/>
                    </a:ext>
                  </a:extLst>
                </a:gridCol>
                <a:gridCol w="2893743">
                  <a:extLst>
                    <a:ext uri="{9D8B030D-6E8A-4147-A177-3AD203B41FA5}">
                      <a16:colId xmlns:a16="http://schemas.microsoft.com/office/drawing/2014/main" val="20001"/>
                    </a:ext>
                  </a:extLst>
                </a:gridCol>
                <a:gridCol w="839344">
                  <a:extLst>
                    <a:ext uri="{9D8B030D-6E8A-4147-A177-3AD203B41FA5}">
                      <a16:colId xmlns:a16="http://schemas.microsoft.com/office/drawing/2014/main" val="20002"/>
                    </a:ext>
                  </a:extLst>
                </a:gridCol>
                <a:gridCol w="885817">
                  <a:extLst>
                    <a:ext uri="{9D8B030D-6E8A-4147-A177-3AD203B41FA5}">
                      <a16:colId xmlns:a16="http://schemas.microsoft.com/office/drawing/2014/main" val="20003"/>
                    </a:ext>
                  </a:extLst>
                </a:gridCol>
              </a:tblGrid>
              <a:tr h="193272">
                <a:tc>
                  <a:txBody>
                    <a:bodyPr/>
                    <a:lstStyle/>
                    <a:p>
                      <a:pPr algn="ctr" fontAlgn="ctr"/>
                      <a:r>
                        <a:rPr lang="en-US" sz="1100" b="0" i="0" u="none" strike="noStrike" dirty="0">
                          <a:solidFill>
                            <a:srgbClr val="000000"/>
                          </a:solidFill>
                          <a:latin typeface="+mn-lt"/>
                        </a:rPr>
                        <a:t>Sl. 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0" i="0" u="none" strike="noStrike" dirty="0">
                          <a:solidFill>
                            <a:srgbClr val="000000"/>
                          </a:solidFill>
                          <a:latin typeface="+mn-lt"/>
                        </a:rPr>
                        <a:t>Particulars for Savings/Benefits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0" i="0" u="none" strike="noStrike" dirty="0">
                          <a:solidFill>
                            <a:srgbClr val="000000"/>
                          </a:solidFill>
                          <a:latin typeface="+mn-lt"/>
                        </a:rPr>
                        <a:t>UOM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0" i="0" u="none" strike="noStrike" dirty="0">
                          <a:solidFill>
                            <a:srgbClr val="000000"/>
                          </a:solidFill>
                          <a:latin typeface="+mn-lt"/>
                        </a:rPr>
                        <a:t>Value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0"/>
                  </a:ext>
                </a:extLst>
              </a:tr>
              <a:tr h="193272">
                <a:tc>
                  <a:txBody>
                    <a:bodyPr/>
                    <a:lstStyle/>
                    <a:p>
                      <a:pPr algn="ctr" fontAlgn="ctr"/>
                      <a:r>
                        <a:rPr lang="en-US" sz="1100" b="0" i="0" u="none" strike="noStrike" dirty="0">
                          <a:solidFill>
                            <a:srgbClr val="000000"/>
                          </a:solidFill>
                          <a:latin typeface="+mn-lt"/>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100" b="0" i="0" u="none" strike="noStrike" dirty="0">
                          <a:solidFill>
                            <a:srgbClr val="000000"/>
                          </a:solidFill>
                          <a:latin typeface="+mn-lt"/>
                        </a:rPr>
                        <a:t>Current Savings by trimming per unit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mn-lt"/>
                        </a:rPr>
                        <a:t>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mn-lt"/>
                        </a:rPr>
                        <a:t>50.0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3272">
                <a:tc>
                  <a:txBody>
                    <a:bodyPr/>
                    <a:lstStyle/>
                    <a:p>
                      <a:pPr algn="ctr" fontAlgn="ctr"/>
                      <a:r>
                        <a:rPr lang="en-US" sz="1100" b="0" i="0" u="none" strike="noStrike" dirty="0">
                          <a:solidFill>
                            <a:srgbClr val="000000"/>
                          </a:solidFill>
                          <a:latin typeface="+mn-lt"/>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100" b="0" i="0" u="none" strike="noStrike" dirty="0">
                          <a:solidFill>
                            <a:srgbClr val="000000"/>
                          </a:solidFill>
                          <a:latin typeface="+mn-lt"/>
                        </a:rPr>
                        <a:t>Electrical Units saving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mn-lt"/>
                        </a:rPr>
                        <a:t>kW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mn-lt"/>
                        </a:rPr>
                        <a:t>28.8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3272">
                <a:tc>
                  <a:txBody>
                    <a:bodyPr/>
                    <a:lstStyle/>
                    <a:p>
                      <a:pPr algn="ctr" fontAlgn="ctr"/>
                      <a:r>
                        <a:rPr lang="en-US" sz="1100" b="0" i="0" u="none" strike="noStrike" dirty="0">
                          <a:solidFill>
                            <a:srgbClr val="000000"/>
                          </a:solidFill>
                          <a:latin typeface="+mn-lt"/>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100" b="0" i="0" u="none" strike="noStrike" dirty="0">
                          <a:solidFill>
                            <a:srgbClr val="000000"/>
                          </a:solidFill>
                          <a:latin typeface="+mn-lt"/>
                        </a:rPr>
                        <a:t>PLF Consideration for Benefit Analysis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mn-lt"/>
                        </a:rPr>
                        <a:t>95.0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3272">
                <a:tc>
                  <a:txBody>
                    <a:bodyPr/>
                    <a:lstStyle/>
                    <a:p>
                      <a:pPr algn="ctr" fontAlgn="ctr"/>
                      <a:r>
                        <a:rPr lang="en-US" sz="1100" b="0" i="0" u="none" strike="noStrike" dirty="0">
                          <a:solidFill>
                            <a:srgbClr val="000000"/>
                          </a:solidFill>
                          <a:latin typeface="+mn-lt"/>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100" b="0" i="0" u="none" strike="noStrike" dirty="0">
                          <a:solidFill>
                            <a:srgbClr val="000000"/>
                          </a:solidFill>
                          <a:latin typeface="+mn-lt"/>
                        </a:rPr>
                        <a:t>Electrical Units saving per unit per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mn-lt"/>
                        </a:rPr>
                        <a:t>kWh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mn-lt"/>
                        </a:rPr>
                        <a:t>239275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20" name="Table 19">
            <a:extLst>
              <a:ext uri="{FF2B5EF4-FFF2-40B4-BE49-F238E27FC236}">
                <a16:creationId xmlns:a16="http://schemas.microsoft.com/office/drawing/2014/main" id="{65CFAE66-9E12-4EB5-8C4F-1903E87E024E}"/>
              </a:ext>
            </a:extLst>
          </p:cNvPr>
          <p:cNvGraphicFramePr>
            <a:graphicFrameLocks noGrp="1"/>
          </p:cNvGraphicFramePr>
          <p:nvPr>
            <p:extLst>
              <p:ext uri="{D42A27DB-BD31-4B8C-83A1-F6EECF244321}">
                <p14:modId xmlns:p14="http://schemas.microsoft.com/office/powerpoint/2010/main" val="4233676298"/>
              </p:ext>
            </p:extLst>
          </p:nvPr>
        </p:nvGraphicFramePr>
        <p:xfrm>
          <a:off x="76200" y="2667000"/>
          <a:ext cx="5181059" cy="1091548"/>
        </p:xfrm>
        <a:graphic>
          <a:graphicData uri="http://schemas.openxmlformats.org/drawingml/2006/table">
            <a:tbl>
              <a:tblPr/>
              <a:tblGrid>
                <a:gridCol w="801193">
                  <a:extLst>
                    <a:ext uri="{9D8B030D-6E8A-4147-A177-3AD203B41FA5}">
                      <a16:colId xmlns:a16="http://schemas.microsoft.com/office/drawing/2014/main" val="20000"/>
                    </a:ext>
                  </a:extLst>
                </a:gridCol>
                <a:gridCol w="614251">
                  <a:extLst>
                    <a:ext uri="{9D8B030D-6E8A-4147-A177-3AD203B41FA5}">
                      <a16:colId xmlns:a16="http://schemas.microsoft.com/office/drawing/2014/main" val="20001"/>
                    </a:ext>
                  </a:extLst>
                </a:gridCol>
                <a:gridCol w="681016">
                  <a:extLst>
                    <a:ext uri="{9D8B030D-6E8A-4147-A177-3AD203B41FA5}">
                      <a16:colId xmlns:a16="http://schemas.microsoft.com/office/drawing/2014/main" val="20002"/>
                    </a:ext>
                  </a:extLst>
                </a:gridCol>
                <a:gridCol w="600896">
                  <a:extLst>
                    <a:ext uri="{9D8B030D-6E8A-4147-A177-3AD203B41FA5}">
                      <a16:colId xmlns:a16="http://schemas.microsoft.com/office/drawing/2014/main" val="20005"/>
                    </a:ext>
                  </a:extLst>
                </a:gridCol>
                <a:gridCol w="600896">
                  <a:extLst>
                    <a:ext uri="{9D8B030D-6E8A-4147-A177-3AD203B41FA5}">
                      <a16:colId xmlns:a16="http://schemas.microsoft.com/office/drawing/2014/main" val="20006"/>
                    </a:ext>
                  </a:extLst>
                </a:gridCol>
                <a:gridCol w="467363">
                  <a:extLst>
                    <a:ext uri="{9D8B030D-6E8A-4147-A177-3AD203B41FA5}">
                      <a16:colId xmlns:a16="http://schemas.microsoft.com/office/drawing/2014/main" val="20007"/>
                    </a:ext>
                  </a:extLst>
                </a:gridCol>
                <a:gridCol w="734428">
                  <a:extLst>
                    <a:ext uri="{9D8B030D-6E8A-4147-A177-3AD203B41FA5}">
                      <a16:colId xmlns:a16="http://schemas.microsoft.com/office/drawing/2014/main" val="20008"/>
                    </a:ext>
                  </a:extLst>
                </a:gridCol>
                <a:gridCol w="681016">
                  <a:extLst>
                    <a:ext uri="{9D8B030D-6E8A-4147-A177-3AD203B41FA5}">
                      <a16:colId xmlns:a16="http://schemas.microsoft.com/office/drawing/2014/main" val="20010"/>
                    </a:ext>
                  </a:extLst>
                </a:gridCol>
              </a:tblGrid>
              <a:tr h="208852">
                <a:tc>
                  <a:txBody>
                    <a:bodyPr/>
                    <a:lstStyle/>
                    <a:p>
                      <a:pPr algn="ctr" fontAlgn="ctr"/>
                      <a:r>
                        <a:rPr lang="en-US" sz="1000" b="0" i="0" u="none" strike="noStrike" dirty="0">
                          <a:solidFill>
                            <a:srgbClr val="000000"/>
                          </a:solidFill>
                          <a:latin typeface="+mn-lt"/>
                        </a:rPr>
                        <a:t>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000" b="1" i="0" u="none" strike="noStrike" dirty="0">
                          <a:solidFill>
                            <a:srgbClr val="000000"/>
                          </a:solidFill>
                          <a:latin typeface="+mn-lt"/>
                        </a:rPr>
                        <a:t>% Impeller Trimming</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000" b="1" i="0" u="none" strike="noStrike" dirty="0">
                          <a:solidFill>
                            <a:srgbClr val="000000"/>
                          </a:solidFill>
                          <a:latin typeface="+mn-lt"/>
                        </a:rPr>
                        <a:t>Diameter</a:t>
                      </a:r>
                      <a:r>
                        <a:rPr lang="en-US" sz="1000" b="1" i="0" u="none" strike="noStrike" baseline="0" dirty="0">
                          <a:solidFill>
                            <a:srgbClr val="000000"/>
                          </a:solidFill>
                          <a:latin typeface="+mn-lt"/>
                        </a:rPr>
                        <a:t> of Impeller (m)</a:t>
                      </a:r>
                      <a:endParaRPr lang="en-US" sz="1000" b="1" i="0" u="none" strike="noStrike" dirty="0">
                        <a:solidFill>
                          <a:srgbClr val="000000"/>
                        </a:solidFill>
                        <a:latin typeface="+mn-lt"/>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000" b="1" i="0" u="none" strike="noStrike" dirty="0">
                          <a:solidFill>
                            <a:srgbClr val="000000"/>
                          </a:solidFill>
                          <a:latin typeface="+mn-lt"/>
                        </a:rPr>
                        <a:t>Dis. Pr (mmwc)</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000" b="1" i="0" u="none" strike="noStrike" dirty="0">
                          <a:solidFill>
                            <a:srgbClr val="000000"/>
                          </a:solidFill>
                          <a:latin typeface="+mn-lt"/>
                        </a:rPr>
                        <a:t>Calc. Power (kW)</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000" b="1" i="0" u="none" strike="noStrike" dirty="0">
                          <a:solidFill>
                            <a:srgbClr val="000000"/>
                          </a:solidFill>
                          <a:latin typeface="+mn-lt"/>
                        </a:rPr>
                        <a:t>Power Saving kW</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000" b="1" i="0" u="none" strike="noStrike" dirty="0">
                          <a:solidFill>
                            <a:srgbClr val="000000"/>
                          </a:solidFill>
                          <a:latin typeface="+mn-lt"/>
                        </a:rPr>
                        <a:t>Calc. Flow (m</a:t>
                      </a:r>
                      <a:r>
                        <a:rPr lang="en-US" sz="1000" b="1" i="0" u="none" strike="noStrike" baseline="30000" dirty="0">
                          <a:solidFill>
                            <a:srgbClr val="000000"/>
                          </a:solidFill>
                          <a:latin typeface="+mn-lt"/>
                        </a:rPr>
                        <a:t>3</a:t>
                      </a:r>
                      <a:r>
                        <a:rPr lang="en-US" sz="1000" b="1" i="0" u="none" strike="noStrike" dirty="0">
                          <a:solidFill>
                            <a:srgbClr val="000000"/>
                          </a:solidFill>
                          <a:latin typeface="+mn-lt"/>
                        </a:rPr>
                        <a:t>/h)</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000" b="1" i="0" u="none" strike="noStrike" dirty="0">
                          <a:solidFill>
                            <a:srgbClr val="000000"/>
                          </a:solidFill>
                          <a:latin typeface="+mn-lt"/>
                        </a:rPr>
                        <a:t>Expected current Of Seal Air Fan (A)</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104373">
                <a:tc>
                  <a:txBody>
                    <a:bodyPr/>
                    <a:lstStyle/>
                    <a:p>
                      <a:pPr marL="91440" algn="l" fontAlgn="ctr"/>
                      <a:r>
                        <a:rPr lang="en-US" sz="1000" b="1" i="0" u="none" strike="noStrike" dirty="0">
                          <a:solidFill>
                            <a:srgbClr val="000000"/>
                          </a:solidFill>
                          <a:latin typeface="+mn-lt"/>
                        </a:rPr>
                        <a:t>Initial</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0" i="0" u="none" strike="noStrike" dirty="0">
                          <a:solidFill>
                            <a:srgbClr val="000000"/>
                          </a:solidFill>
                          <a:latin typeface="+mn-lt"/>
                        </a:rPr>
                        <a:t>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1.60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1510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125.0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0.0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58211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217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04373">
                <a:tc>
                  <a:txBody>
                    <a:bodyPr/>
                    <a:lstStyle/>
                    <a:p>
                      <a:pPr marL="91440" algn="l" fontAlgn="ctr"/>
                      <a:r>
                        <a:rPr lang="en-US" sz="1000" b="1" i="0" u="none" strike="noStrike" dirty="0">
                          <a:solidFill>
                            <a:srgbClr val="000000"/>
                          </a:solidFill>
                          <a:latin typeface="+mn-lt"/>
                        </a:rPr>
                        <a:t>Calculated</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0" i="0" u="none" strike="noStrike" dirty="0">
                          <a:solidFill>
                            <a:srgbClr val="000000"/>
                          </a:solidFill>
                          <a:latin typeface="+mn-lt"/>
                        </a:rPr>
                        <a:t>10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1.45</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1418</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92.7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32.3</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52550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161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15802">
                <a:tc>
                  <a:txBody>
                    <a:bodyPr/>
                    <a:lstStyle/>
                    <a:p>
                      <a:pPr marL="91440" algn="l" fontAlgn="ctr"/>
                      <a:r>
                        <a:rPr lang="en-US" sz="1000" b="1" i="0" u="none" strike="noStrike" dirty="0">
                          <a:solidFill>
                            <a:srgbClr val="000000"/>
                          </a:solidFill>
                          <a:latin typeface="+mn-lt"/>
                        </a:rPr>
                        <a:t>Actual</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000" b="0" i="0" u="none" strike="noStrike" dirty="0">
                          <a:solidFill>
                            <a:srgbClr val="000000"/>
                          </a:solidFill>
                          <a:latin typeface="+mn-lt"/>
                        </a:rPr>
                        <a:t>10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1.45</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~1320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28.8</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mn-lt"/>
                        </a:rPr>
                        <a:t>~160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49239506"/>
      </p:ext>
    </p:extLst>
  </p:cSld>
  <p:clrMapOvr>
    <a:masterClrMapping/>
  </p:clrMapOvr>
  <p:transition/>
</p:sld>
</file>

<file path=ppt/theme/theme1.xml><?xml version="1.0" encoding="utf-8"?>
<a:theme xmlns:a="http://schemas.openxmlformats.org/drawingml/2006/main" name="Theme1">
  <a:themeElements>
    <a:clrScheme name="Custom 4">
      <a:dk1>
        <a:srgbClr val="000000"/>
      </a:dk1>
      <a:lt1>
        <a:srgbClr val="FFFFFF"/>
      </a:lt1>
      <a:dk2>
        <a:srgbClr val="000000"/>
      </a:dk2>
      <a:lt2>
        <a:srgbClr val="808080"/>
      </a:lt2>
      <a:accent1>
        <a:srgbClr val="00B0F0"/>
      </a:accent1>
      <a:accent2>
        <a:srgbClr val="333399"/>
      </a:accent2>
      <a:accent3>
        <a:srgbClr val="92D050"/>
      </a:accent3>
      <a:accent4>
        <a:srgbClr val="9966FF"/>
      </a:accent4>
      <a:accent5>
        <a:srgbClr val="FFC000"/>
      </a:accent5>
      <a:accent6>
        <a:srgbClr val="93E2FF"/>
      </a:accent6>
      <a:hlink>
        <a:srgbClr val="0070C0"/>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a:solidFill>
              <a:srgbClr val="034EA2"/>
            </a:solidFill>
            <a:latin typeface="Arial" pitchFamily="34" charset="0"/>
            <a:cs typeface="Arial" pitchFamily="34" charset="0"/>
          </a:defRPr>
        </a:defPPr>
      </a:lstStyle>
    </a:txDef>
  </a:objectDefaults>
  <a:extraClrSchemeLst>
    <a:extraClrScheme>
      <a:clrScheme name="Relianc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lianc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lianc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lianc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lianc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lianc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lianc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lianc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lianc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lianc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lianc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lianc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1657</TotalTime>
  <Words>1812</Words>
  <Application>Microsoft Office PowerPoint</Application>
  <PresentationFormat>Widescreen</PresentationFormat>
  <Paragraphs>183</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PreciousSansBold</vt:lpstr>
      <vt:lpstr>Söhne</vt:lpstr>
      <vt:lpstr>Wingdings</vt:lpstr>
      <vt:lpstr>Theme1</vt:lpstr>
      <vt:lpstr>Optimizing Thermal Power Plant Auxiliary Power Consumption Through Unconventional Innovative Approaches  at  Sasan Power Limited</vt:lpstr>
      <vt:lpstr>Prakash Upadhyay HOD (Operation) Sasan Power Limited Experience – 26 years for O&amp;M of Thermal Power Plant</vt:lpstr>
      <vt:lpstr>PowerPoint Presentation</vt:lpstr>
      <vt:lpstr>Sasan Project Salient Features</vt:lpstr>
      <vt:lpstr>PowerPoint Presentation</vt:lpstr>
      <vt:lpstr>Best in Class APC Reduction Practices (1/2)</vt:lpstr>
      <vt:lpstr>Best in Class APC Reduction Practices (2/2)</vt:lpstr>
      <vt:lpstr>Unconventional Practices Deployed at SPL</vt:lpstr>
      <vt:lpstr>Unconventional Practices Deployed at SPL</vt:lpstr>
      <vt:lpstr>Unconventional Practices Deployed at SPL</vt:lpstr>
      <vt:lpstr>Unconventional Practices Deployed at SPL</vt:lpstr>
      <vt:lpstr>Unconventional Practices Deployed at SPL</vt:lpstr>
      <vt:lpstr>Unconventional Practices Deployed at SPL</vt:lpstr>
      <vt:lpstr>Unconventional Practices Deployed at SPL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Arijit Debroy</dc:creator>
  <cp:lastModifiedBy>Arijit Debroy</cp:lastModifiedBy>
  <cp:revision>121</cp:revision>
  <dcterms:created xsi:type="dcterms:W3CDTF">2006-08-16T00:00:00Z</dcterms:created>
  <dcterms:modified xsi:type="dcterms:W3CDTF">2024-02-01T08:52:16Z</dcterms:modified>
</cp:coreProperties>
</file>