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100" baseline="0">
              <a:solidFill>
                <a:schemeClr val="accent4">
                  <a:lumMod val="20000"/>
                  <a:lumOff val="80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Total Electricity Generation (Utilities) (GWh)</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DC0-40B6-8B38-A7FD1DE3516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DC0-40B6-8B38-A7FD1DE3516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DC0-40B6-8B38-A7FD1DE3516E}"/>
              </c:ext>
            </c:extLst>
          </c:dPt>
          <c:dPt>
            <c:idx val="3"/>
            <c:bubble3D val="0"/>
            <c:spPr>
              <a:solidFill>
                <a:schemeClr val="accent2">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2DC0-40B6-8B38-A7FD1DE3516E}"/>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2DC0-40B6-8B38-A7FD1DE3516E}"/>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2DC0-40B6-8B38-A7FD1DE3516E}"/>
              </c:ext>
            </c:extLst>
          </c:dPt>
          <c:dLbls>
            <c:dLbl>
              <c:idx val="2"/>
              <c:layout>
                <c:manualLayout>
                  <c:x val="-2.0390847520410871E-2"/>
                  <c:y val="-5.7987849472288064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2DC0-40B6-8B38-A7FD1DE3516E}"/>
                </c:ext>
              </c:extLst>
            </c:dLbl>
            <c:numFmt formatCode="0.00%" sourceLinked="0"/>
            <c:spPr>
              <a:noFill/>
              <a:ln>
                <a:noFill/>
              </a:ln>
              <a:effectLst/>
            </c:spPr>
            <c:txPr>
              <a:bodyPr rot="0" spcFirstLastPara="1" vertOverflow="ellipsis" vert="horz" wrap="square" anchor="ctr" anchorCtr="1"/>
              <a:lstStyle/>
              <a:p>
                <a:pPr>
                  <a:defRPr sz="900" b="0" i="0" u="none" strike="noStrike" kern="1200" baseline="0">
                    <a:solidFill>
                      <a:schemeClr val="accent4">
                        <a:lumMod val="20000"/>
                        <a:lumOff val="80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1"/>
            <c:showBubbleSize val="0"/>
            <c:separator>
</c:separator>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Sheet1!$A$2:$A$7</c:f>
              <c:strCache>
                <c:ptCount val="6"/>
                <c:pt idx="0">
                  <c:v>Coal/Lignite</c:v>
                </c:pt>
                <c:pt idx="1">
                  <c:v>Gas</c:v>
                </c:pt>
                <c:pt idx="2">
                  <c:v>Diesel</c:v>
                </c:pt>
                <c:pt idx="3">
                  <c:v>Hydro</c:v>
                </c:pt>
                <c:pt idx="4">
                  <c:v>Nuclear</c:v>
                </c:pt>
                <c:pt idx="5">
                  <c:v>RES</c:v>
                </c:pt>
              </c:strCache>
            </c:strRef>
          </c:cat>
          <c:val>
            <c:numRef>
              <c:f>Sheet1!$B$2:$B$7</c:f>
              <c:numCache>
                <c:formatCode>#,##0</c:formatCode>
                <c:ptCount val="6"/>
                <c:pt idx="0">
                  <c:v>1182096</c:v>
                </c:pt>
                <c:pt idx="1">
                  <c:v>23885</c:v>
                </c:pt>
                <c:pt idx="2" formatCode="General">
                  <c:v>320</c:v>
                </c:pt>
                <c:pt idx="3">
                  <c:v>162099</c:v>
                </c:pt>
                <c:pt idx="4">
                  <c:v>45861</c:v>
                </c:pt>
                <c:pt idx="5">
                  <c:v>203552</c:v>
                </c:pt>
              </c:numCache>
            </c:numRef>
          </c:val>
          <c:extLst>
            <c:ext xmlns:c16="http://schemas.microsoft.com/office/drawing/2014/chart" uri="{C3380CC4-5D6E-409C-BE32-E72D297353CC}">
              <c16:uniqueId val="{0000000C-2DC0-40B6-8B38-A7FD1DE3516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4">
                  <a:lumMod val="20000"/>
                  <a:lumOff val="80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accent4">
              <a:lumMod val="20000"/>
              <a:lumOff val="80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100" baseline="0">
              <a:solidFill>
                <a:schemeClr val="accent4">
                  <a:lumMod val="20000"/>
                  <a:lumOff val="80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Total Installed Generation Capacity (GW)</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E24-4D3D-9EA7-C0206771793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E24-4D3D-9EA7-C0206771793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E24-4D3D-9EA7-C0206771793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4E24-4D3D-9EA7-C0206771793B}"/>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4E24-4D3D-9EA7-C0206771793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4E24-4D3D-9EA7-C0206771793B}"/>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4E24-4D3D-9EA7-C0206771793B}"/>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4E24-4D3D-9EA7-C0206771793B}"/>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4E24-4D3D-9EA7-C0206771793B}"/>
              </c:ext>
            </c:extLst>
          </c:dPt>
          <c:dLbls>
            <c:numFmt formatCode="0.00%" sourceLinked="0"/>
            <c:spPr>
              <a:noFill/>
              <a:ln>
                <a:noFill/>
              </a:ln>
              <a:effectLst/>
            </c:spPr>
            <c:txPr>
              <a:bodyPr rot="0" spcFirstLastPara="1" vertOverflow="ellipsis" vert="horz" wrap="square" anchor="ctr" anchorCtr="1"/>
              <a:lstStyle/>
              <a:p>
                <a:pPr>
                  <a:defRPr sz="900" b="0" i="0" u="none" strike="noStrike" kern="1200" baseline="0">
                    <a:solidFill>
                      <a:schemeClr val="accent4">
                        <a:lumMod val="20000"/>
                        <a:lumOff val="80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Sheet1!$A$2:$A$10</c:f>
              <c:strCache>
                <c:ptCount val="9"/>
                <c:pt idx="0">
                  <c:v>Coal/Lignite</c:v>
                </c:pt>
                <c:pt idx="1">
                  <c:v>Natural Gas</c:v>
                </c:pt>
                <c:pt idx="2">
                  <c:v>Diesel</c:v>
                </c:pt>
                <c:pt idx="3">
                  <c:v>Hydro</c:v>
                </c:pt>
                <c:pt idx="4">
                  <c:v>Nuclear</c:v>
                </c:pt>
                <c:pt idx="5">
                  <c:v>Solar</c:v>
                </c:pt>
                <c:pt idx="6">
                  <c:v>Wind</c:v>
                </c:pt>
                <c:pt idx="7">
                  <c:v>Biomass</c:v>
                </c:pt>
                <c:pt idx="8">
                  <c:v>Small Hydro</c:v>
                </c:pt>
              </c:strCache>
            </c:strRef>
          </c:cat>
          <c:val>
            <c:numRef>
              <c:f>Sheet1!$B$2:$B$10</c:f>
              <c:numCache>
                <c:formatCode>General</c:formatCode>
                <c:ptCount val="9"/>
                <c:pt idx="0">
                  <c:v>214.4</c:v>
                </c:pt>
                <c:pt idx="1">
                  <c:v>25</c:v>
                </c:pt>
                <c:pt idx="2">
                  <c:v>0.6</c:v>
                </c:pt>
                <c:pt idx="3">
                  <c:v>47</c:v>
                </c:pt>
                <c:pt idx="4">
                  <c:v>7.5</c:v>
                </c:pt>
                <c:pt idx="5">
                  <c:v>73.3</c:v>
                </c:pt>
                <c:pt idx="6">
                  <c:v>44.7</c:v>
                </c:pt>
                <c:pt idx="7">
                  <c:v>10.8</c:v>
                </c:pt>
                <c:pt idx="8">
                  <c:v>5</c:v>
                </c:pt>
              </c:numCache>
            </c:numRef>
          </c:val>
          <c:extLst>
            <c:ext xmlns:c16="http://schemas.microsoft.com/office/drawing/2014/chart" uri="{C3380CC4-5D6E-409C-BE32-E72D297353CC}">
              <c16:uniqueId val="{00000014-4E24-4D3D-9EA7-C0206771793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4">
                  <a:lumMod val="20000"/>
                  <a:lumOff val="80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accent4">
              <a:lumMod val="20000"/>
              <a:lumOff val="80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rgbClr val="002060"/>
                </a:solidFill>
                <a:latin typeface="+mn-lt"/>
                <a:ea typeface="+mn-ea"/>
                <a:cs typeface="+mn-cs"/>
              </a:defRPr>
            </a:pPr>
            <a:r>
              <a:rPr lang="en-SG"/>
              <a:t>CO2 equivalent emissions from electricity consumption by city</a:t>
            </a:r>
          </a:p>
        </c:rich>
      </c:tx>
      <c:overlay val="0"/>
      <c:spPr>
        <a:noFill/>
        <a:ln>
          <a:noFill/>
        </a:ln>
        <a:effectLst/>
      </c:spPr>
      <c:txPr>
        <a:bodyPr rot="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Commercial Sector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Sheet1!$A$2:$A$8</c:f>
              <c:strCache>
                <c:ptCount val="7"/>
                <c:pt idx="0">
                  <c:v>Delhi</c:v>
                </c:pt>
                <c:pt idx="1">
                  <c:v>Greater Mumbai</c:v>
                </c:pt>
                <c:pt idx="2">
                  <c:v>Kolkata</c:v>
                </c:pt>
                <c:pt idx="3">
                  <c:v>Chennai</c:v>
                </c:pt>
                <c:pt idx="4">
                  <c:v>Greater Bangalore</c:v>
                </c:pt>
                <c:pt idx="5">
                  <c:v>Hyderabad</c:v>
                </c:pt>
                <c:pt idx="6">
                  <c:v>Ahmedabad</c:v>
                </c:pt>
              </c:strCache>
            </c:strRef>
          </c:cat>
          <c:val>
            <c:numRef>
              <c:f>Sheet1!$B$2:$B$8</c:f>
              <c:numCache>
                <c:formatCode>General</c:formatCode>
                <c:ptCount val="7"/>
                <c:pt idx="0">
                  <c:v>5428.55</c:v>
                </c:pt>
                <c:pt idx="1">
                  <c:v>4049.85</c:v>
                </c:pt>
                <c:pt idx="2">
                  <c:v>1746.34</c:v>
                </c:pt>
                <c:pt idx="3">
                  <c:v>2859.07</c:v>
                </c:pt>
                <c:pt idx="4">
                  <c:v>2456.8000000000002</c:v>
                </c:pt>
                <c:pt idx="5">
                  <c:v>870.4</c:v>
                </c:pt>
                <c:pt idx="6">
                  <c:v>888.73</c:v>
                </c:pt>
              </c:numCache>
            </c:numRef>
          </c:val>
          <c:extLst>
            <c:ext xmlns:c16="http://schemas.microsoft.com/office/drawing/2014/chart" uri="{C3380CC4-5D6E-409C-BE32-E72D297353CC}">
              <c16:uniqueId val="{00000000-80DB-4141-ADDF-45D28620D4BC}"/>
            </c:ext>
          </c:extLst>
        </c:ser>
        <c:ser>
          <c:idx val="1"/>
          <c:order val="1"/>
          <c:tx>
            <c:strRef>
              <c:f>Sheet1!$C$1</c:f>
              <c:strCache>
                <c:ptCount val="1"/>
                <c:pt idx="0">
                  <c:v>Others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Sheet1!$A$2:$A$8</c:f>
              <c:strCache>
                <c:ptCount val="7"/>
                <c:pt idx="0">
                  <c:v>Delhi</c:v>
                </c:pt>
                <c:pt idx="1">
                  <c:v>Greater Mumbai</c:v>
                </c:pt>
                <c:pt idx="2">
                  <c:v>Kolkata</c:v>
                </c:pt>
                <c:pt idx="3">
                  <c:v>Chennai</c:v>
                </c:pt>
                <c:pt idx="4">
                  <c:v>Greater Bangalore</c:v>
                </c:pt>
                <c:pt idx="5">
                  <c:v>Hyderabad</c:v>
                </c:pt>
                <c:pt idx="6">
                  <c:v>Ahmedabad</c:v>
                </c:pt>
              </c:strCache>
            </c:strRef>
          </c:cat>
          <c:val>
            <c:numRef>
              <c:f>Sheet1!$C$2:$C$8</c:f>
              <c:numCache>
                <c:formatCode>General</c:formatCode>
                <c:ptCount val="7"/>
                <c:pt idx="0">
                  <c:v>2099.11</c:v>
                </c:pt>
                <c:pt idx="1">
                  <c:v>1291.49</c:v>
                </c:pt>
                <c:pt idx="2">
                  <c:v>777.46</c:v>
                </c:pt>
                <c:pt idx="3">
                  <c:v>624.17999999999995</c:v>
                </c:pt>
                <c:pt idx="4">
                  <c:v>603.46</c:v>
                </c:pt>
                <c:pt idx="5">
                  <c:v>165.74</c:v>
                </c:pt>
                <c:pt idx="6">
                  <c:v>188.09</c:v>
                </c:pt>
              </c:numCache>
            </c:numRef>
          </c:val>
          <c:extLst>
            <c:ext xmlns:c16="http://schemas.microsoft.com/office/drawing/2014/chart" uri="{C3380CC4-5D6E-409C-BE32-E72D297353CC}">
              <c16:uniqueId val="{00000001-80DB-4141-ADDF-45D28620D4BC}"/>
            </c:ext>
          </c:extLst>
        </c:ser>
        <c:ser>
          <c:idx val="2"/>
          <c:order val="2"/>
          <c:tx>
            <c:strRef>
              <c:f>Sheet1!$D$1</c:f>
              <c:strCache>
                <c:ptCount val="1"/>
                <c:pt idx="0">
                  <c:v>Auxiliary Consumption and Supply Losses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Sheet1!$A$2:$A$8</c:f>
              <c:strCache>
                <c:ptCount val="7"/>
                <c:pt idx="0">
                  <c:v>Delhi</c:v>
                </c:pt>
                <c:pt idx="1">
                  <c:v>Greater Mumbai</c:v>
                </c:pt>
                <c:pt idx="2">
                  <c:v>Kolkata</c:v>
                </c:pt>
                <c:pt idx="3">
                  <c:v>Chennai</c:v>
                </c:pt>
                <c:pt idx="4">
                  <c:v>Greater Bangalore</c:v>
                </c:pt>
                <c:pt idx="5">
                  <c:v>Hyderabad</c:v>
                </c:pt>
                <c:pt idx="6">
                  <c:v>Ahmedabad</c:v>
                </c:pt>
              </c:strCache>
            </c:strRef>
          </c:cat>
          <c:val>
            <c:numRef>
              <c:f>Sheet1!$D$2:$D$8</c:f>
              <c:numCache>
                <c:formatCode>General</c:formatCode>
                <c:ptCount val="7"/>
                <c:pt idx="0">
                  <c:v>857.69</c:v>
                </c:pt>
                <c:pt idx="1">
                  <c:v>1247.54</c:v>
                </c:pt>
                <c:pt idx="2">
                  <c:v>269.43</c:v>
                </c:pt>
                <c:pt idx="3">
                  <c:v>375.61</c:v>
                </c:pt>
                <c:pt idx="4">
                  <c:v>24.85</c:v>
                </c:pt>
                <c:pt idx="6">
                  <c:v>392.85</c:v>
                </c:pt>
              </c:numCache>
            </c:numRef>
          </c:val>
          <c:extLst>
            <c:ext xmlns:c16="http://schemas.microsoft.com/office/drawing/2014/chart" uri="{C3380CC4-5D6E-409C-BE32-E72D297353CC}">
              <c16:uniqueId val="{00000002-80DB-4141-ADDF-45D28620D4BC}"/>
            </c:ext>
          </c:extLst>
        </c:ser>
        <c:dLbls>
          <c:showLegendKey val="0"/>
          <c:showVal val="0"/>
          <c:showCatName val="0"/>
          <c:showSerName val="0"/>
          <c:showPercent val="0"/>
          <c:showBubbleSize val="0"/>
        </c:dLbls>
        <c:gapWidth val="150"/>
        <c:overlap val="100"/>
        <c:axId val="1957540895"/>
        <c:axId val="1769283503"/>
      </c:barChart>
      <c:catAx>
        <c:axId val="1957540895"/>
        <c:scaling>
          <c:orientation val="minMax"/>
        </c:scaling>
        <c:delete val="0"/>
        <c:axPos val="b"/>
        <c:title>
          <c:tx>
            <c:rich>
              <a:bodyPr rot="0" spcFirstLastPara="1" vertOverflow="ellipsis" vert="horz" wrap="square" anchor="ctr" anchorCtr="1"/>
              <a:lstStyle/>
              <a:p>
                <a:pPr>
                  <a:defRPr sz="900" b="1" i="0" u="none" strike="noStrike" kern="1200" baseline="0">
                    <a:solidFill>
                      <a:srgbClr val="002060"/>
                    </a:solidFill>
                    <a:latin typeface="+mn-lt"/>
                    <a:ea typeface="+mn-ea"/>
                    <a:cs typeface="+mn-cs"/>
                  </a:defRPr>
                </a:pPr>
                <a:r>
                  <a:rPr lang="en-US"/>
                  <a:t>City</a:t>
                </a:r>
              </a:p>
            </c:rich>
          </c:tx>
          <c:overlay val="0"/>
          <c:spPr>
            <a:noFill/>
            <a:ln>
              <a:noFill/>
            </a:ln>
            <a:effectLst/>
          </c:spPr>
          <c:txPr>
            <a:bodyPr rot="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1769283503"/>
        <c:crosses val="autoZero"/>
        <c:auto val="1"/>
        <c:lblAlgn val="ctr"/>
        <c:lblOffset val="100"/>
        <c:noMultiLvlLbl val="0"/>
      </c:catAx>
      <c:valAx>
        <c:axId val="1769283503"/>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rgbClr val="002060"/>
                    </a:solidFill>
                    <a:latin typeface="+mn-lt"/>
                    <a:ea typeface="+mn-ea"/>
                    <a:cs typeface="+mn-cs"/>
                  </a:defRPr>
                </a:pPr>
                <a:r>
                  <a:rPr lang="en-US"/>
                  <a:t>Gg</a:t>
                </a:r>
              </a:p>
            </c:rich>
          </c:tx>
          <c:overlay val="0"/>
          <c:spPr>
            <a:noFill/>
            <a:ln>
              <a:noFill/>
            </a:ln>
            <a:effectLst/>
          </c:spPr>
          <c:txPr>
            <a:bodyPr rot="-54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crossAx val="1957540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206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rgbClr val="002060"/>
                </a:solidFill>
                <a:latin typeface="Arial" panose="020B0604020202020204" pitchFamily="34" charset="0"/>
                <a:ea typeface="+mn-ea"/>
                <a:cs typeface="Arial" panose="020B0604020202020204" pitchFamily="34" charset="0"/>
              </a:defRPr>
            </a:pPr>
            <a:r>
              <a:rPr lang="en-US"/>
              <a:t>Lifecycle Carbon Emissions (gCO2eq/kWh)</a:t>
            </a:r>
          </a:p>
        </c:rich>
      </c:tx>
      <c:overlay val="0"/>
      <c:spPr>
        <a:noFill/>
        <a:ln>
          <a:noFill/>
        </a:ln>
        <a:effectLst/>
      </c:spPr>
      <c:txPr>
        <a:bodyPr rot="0" spcFirstLastPara="1" vertOverflow="ellipsis" vert="horz" wrap="square" anchor="ctr" anchorCtr="1"/>
        <a:lstStyle/>
        <a:p>
          <a:pPr>
            <a:defRPr sz="1320" b="1" i="0" u="none" strike="noStrike" kern="1200" spc="0" baseline="0">
              <a:solidFill>
                <a:srgbClr val="00206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Lifecycle Carbon Emissions (gCO2eq/kWh)</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2"/>
                <c:pt idx="0">
                  <c:v>Coal</c:v>
                </c:pt>
                <c:pt idx="1">
                  <c:v>Biomass - cofiring</c:v>
                </c:pt>
                <c:pt idx="2">
                  <c:v>Natural Gas</c:v>
                </c:pt>
                <c:pt idx="3">
                  <c:v>Biomass</c:v>
                </c:pt>
                <c:pt idx="4">
                  <c:v>Solar PV – Utility scale</c:v>
                </c:pt>
                <c:pt idx="5">
                  <c:v>Solar PV – rooftop</c:v>
                </c:pt>
                <c:pt idx="6">
                  <c:v>Geothermal</c:v>
                </c:pt>
                <c:pt idx="7">
                  <c:v>Concentrated solar power</c:v>
                </c:pt>
                <c:pt idx="8">
                  <c:v>Hydropower</c:v>
                </c:pt>
                <c:pt idx="9">
                  <c:v>Wind Offshore</c:v>
                </c:pt>
                <c:pt idx="10">
                  <c:v>Nuclear</c:v>
                </c:pt>
                <c:pt idx="11">
                  <c:v>Wind Onshore</c:v>
                </c:pt>
              </c:strCache>
            </c:strRef>
          </c:cat>
          <c:val>
            <c:numRef>
              <c:f>Sheet1!$B$2:$B$13</c:f>
              <c:numCache>
                <c:formatCode>General</c:formatCode>
                <c:ptCount val="12"/>
                <c:pt idx="0">
                  <c:v>820</c:v>
                </c:pt>
                <c:pt idx="1">
                  <c:v>740</c:v>
                </c:pt>
                <c:pt idx="2">
                  <c:v>490</c:v>
                </c:pt>
                <c:pt idx="3">
                  <c:v>230</c:v>
                </c:pt>
                <c:pt idx="4">
                  <c:v>48</c:v>
                </c:pt>
                <c:pt idx="5">
                  <c:v>41</c:v>
                </c:pt>
                <c:pt idx="6">
                  <c:v>38</c:v>
                </c:pt>
                <c:pt idx="7">
                  <c:v>27</c:v>
                </c:pt>
                <c:pt idx="8">
                  <c:v>24</c:v>
                </c:pt>
                <c:pt idx="9">
                  <c:v>12</c:v>
                </c:pt>
                <c:pt idx="10">
                  <c:v>12</c:v>
                </c:pt>
                <c:pt idx="11">
                  <c:v>11</c:v>
                </c:pt>
              </c:numCache>
            </c:numRef>
          </c:val>
          <c:extLst>
            <c:ext xmlns:c16="http://schemas.microsoft.com/office/drawing/2014/chart" uri="{C3380CC4-5D6E-409C-BE32-E72D297353CC}">
              <c16:uniqueId val="{00000000-8B09-47E1-A33D-18D27F13EE36}"/>
            </c:ext>
          </c:extLst>
        </c:ser>
        <c:dLbls>
          <c:showLegendKey val="0"/>
          <c:showVal val="0"/>
          <c:showCatName val="0"/>
          <c:showSerName val="0"/>
          <c:showPercent val="0"/>
          <c:showBubbleSize val="0"/>
        </c:dLbls>
        <c:gapWidth val="182"/>
        <c:axId val="539379104"/>
        <c:axId val="471674688"/>
      </c:barChart>
      <c:catAx>
        <c:axId val="539379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471674688"/>
        <c:crosses val="autoZero"/>
        <c:auto val="1"/>
        <c:lblAlgn val="ctr"/>
        <c:lblOffset val="100"/>
        <c:noMultiLvlLbl val="0"/>
      </c:catAx>
      <c:valAx>
        <c:axId val="4716746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53937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rgbClr val="00206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F48AD-0750-4AC9-A513-75901BC798C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A02224A-B8A1-4E1C-98F8-C331CEE3FB9F}">
      <dgm:prSet/>
      <dgm:spPr/>
      <dgm:t>
        <a:bodyPr/>
        <a:lstStyle/>
        <a:p>
          <a:r>
            <a:rPr lang="en-US" dirty="0">
              <a:solidFill>
                <a:srgbClr val="002060"/>
              </a:solidFill>
            </a:rPr>
            <a:t>Prioritize Renewables (solar and wind energy) investments for decentralized power generation.</a:t>
          </a:r>
        </a:p>
      </dgm:t>
    </dgm:pt>
    <dgm:pt modelId="{10EF1B8A-BA0E-49E6-8FAA-6E6FB917A713}" type="parTrans" cxnId="{75DD98BE-DFCC-4C09-A70C-905634B268B1}">
      <dgm:prSet/>
      <dgm:spPr/>
      <dgm:t>
        <a:bodyPr/>
        <a:lstStyle/>
        <a:p>
          <a:endParaRPr lang="en-US">
            <a:solidFill>
              <a:srgbClr val="002060"/>
            </a:solidFill>
          </a:endParaRPr>
        </a:p>
      </dgm:t>
    </dgm:pt>
    <dgm:pt modelId="{37A55F51-FA6E-43A1-8CDA-7350102BEDD3}" type="sibTrans" cxnId="{75DD98BE-DFCC-4C09-A70C-905634B268B1}">
      <dgm:prSet/>
      <dgm:spPr/>
      <dgm:t>
        <a:bodyPr/>
        <a:lstStyle/>
        <a:p>
          <a:endParaRPr lang="en-US">
            <a:solidFill>
              <a:srgbClr val="002060"/>
            </a:solidFill>
          </a:endParaRPr>
        </a:p>
      </dgm:t>
    </dgm:pt>
    <dgm:pt modelId="{E5A027D5-D808-4211-B24F-0D68AA0BFFED}">
      <dgm:prSet/>
      <dgm:spPr/>
      <dgm:t>
        <a:bodyPr/>
        <a:lstStyle/>
        <a:p>
          <a:r>
            <a:rPr lang="en-US">
              <a:solidFill>
                <a:srgbClr val="002060"/>
              </a:solidFill>
            </a:rPr>
            <a:t>Incentivize cleaner technologies through financial rewards for adoption.</a:t>
          </a:r>
        </a:p>
      </dgm:t>
    </dgm:pt>
    <dgm:pt modelId="{1F7ACF72-8773-421E-A01A-467AB65E8749}" type="parTrans" cxnId="{FC89353B-379F-4E7D-A0BA-A2EE778C7EE5}">
      <dgm:prSet/>
      <dgm:spPr/>
      <dgm:t>
        <a:bodyPr/>
        <a:lstStyle/>
        <a:p>
          <a:endParaRPr lang="en-US">
            <a:solidFill>
              <a:srgbClr val="002060"/>
            </a:solidFill>
          </a:endParaRPr>
        </a:p>
      </dgm:t>
    </dgm:pt>
    <dgm:pt modelId="{91B2671D-1BC7-4317-9471-049A00F20137}" type="sibTrans" cxnId="{FC89353B-379F-4E7D-A0BA-A2EE778C7EE5}">
      <dgm:prSet/>
      <dgm:spPr/>
      <dgm:t>
        <a:bodyPr/>
        <a:lstStyle/>
        <a:p>
          <a:endParaRPr lang="en-US">
            <a:solidFill>
              <a:srgbClr val="002060"/>
            </a:solidFill>
          </a:endParaRPr>
        </a:p>
      </dgm:t>
    </dgm:pt>
    <dgm:pt modelId="{D67EAC07-23EF-4719-98A7-00E70B2F797A}">
      <dgm:prSet/>
      <dgm:spPr/>
      <dgm:t>
        <a:bodyPr/>
        <a:lstStyle/>
        <a:p>
          <a:r>
            <a:rPr lang="en-US">
              <a:solidFill>
                <a:srgbClr val="002060"/>
              </a:solidFill>
            </a:rPr>
            <a:t>Mandate retrofitting of existing coal plants with efficient technologies.</a:t>
          </a:r>
        </a:p>
      </dgm:t>
    </dgm:pt>
    <dgm:pt modelId="{780A9FCC-B91D-44E7-94FD-E04F5D1BE5B1}" type="parTrans" cxnId="{9534390C-414B-42BE-8E21-BCB399582803}">
      <dgm:prSet/>
      <dgm:spPr/>
      <dgm:t>
        <a:bodyPr/>
        <a:lstStyle/>
        <a:p>
          <a:endParaRPr lang="en-US">
            <a:solidFill>
              <a:srgbClr val="002060"/>
            </a:solidFill>
          </a:endParaRPr>
        </a:p>
      </dgm:t>
    </dgm:pt>
    <dgm:pt modelId="{F442BFE6-3680-4CDC-A883-CA3DB5103119}" type="sibTrans" cxnId="{9534390C-414B-42BE-8E21-BCB399582803}">
      <dgm:prSet/>
      <dgm:spPr/>
      <dgm:t>
        <a:bodyPr/>
        <a:lstStyle/>
        <a:p>
          <a:endParaRPr lang="en-US">
            <a:solidFill>
              <a:srgbClr val="002060"/>
            </a:solidFill>
          </a:endParaRPr>
        </a:p>
      </dgm:t>
    </dgm:pt>
    <dgm:pt modelId="{3B0EE15E-EA0B-4901-96F8-78ADBE9CF778}">
      <dgm:prSet/>
      <dgm:spPr/>
      <dgm:t>
        <a:bodyPr/>
        <a:lstStyle/>
        <a:p>
          <a:r>
            <a:rPr lang="en-US">
              <a:solidFill>
                <a:srgbClr val="002060"/>
              </a:solidFill>
            </a:rPr>
            <a:t>Phase out outdated facilities and encourage private sector participation.</a:t>
          </a:r>
        </a:p>
      </dgm:t>
    </dgm:pt>
    <dgm:pt modelId="{1AF2D81A-9E62-4383-A1C3-7D10B0AE0F29}" type="parTrans" cxnId="{57A3DF15-8503-43AA-B038-957AB931A79D}">
      <dgm:prSet/>
      <dgm:spPr/>
      <dgm:t>
        <a:bodyPr/>
        <a:lstStyle/>
        <a:p>
          <a:endParaRPr lang="en-US">
            <a:solidFill>
              <a:srgbClr val="002060"/>
            </a:solidFill>
          </a:endParaRPr>
        </a:p>
      </dgm:t>
    </dgm:pt>
    <dgm:pt modelId="{5BB9E85C-2A86-4A6E-920E-1957E5896410}" type="sibTrans" cxnId="{57A3DF15-8503-43AA-B038-957AB931A79D}">
      <dgm:prSet/>
      <dgm:spPr/>
      <dgm:t>
        <a:bodyPr/>
        <a:lstStyle/>
        <a:p>
          <a:endParaRPr lang="en-US">
            <a:solidFill>
              <a:srgbClr val="002060"/>
            </a:solidFill>
          </a:endParaRPr>
        </a:p>
      </dgm:t>
    </dgm:pt>
    <dgm:pt modelId="{94AA5932-BA01-4F42-A833-CDA93C294E55}">
      <dgm:prSet/>
      <dgm:spPr/>
      <dgm:t>
        <a:bodyPr/>
        <a:lstStyle/>
        <a:p>
          <a:r>
            <a:rPr lang="en-US">
              <a:solidFill>
                <a:srgbClr val="002060"/>
              </a:solidFill>
            </a:rPr>
            <a:t>Establish a national carbon market for emissions trading to drive industry competitiveness.</a:t>
          </a:r>
        </a:p>
      </dgm:t>
    </dgm:pt>
    <dgm:pt modelId="{3738D7AA-269D-473D-9CC6-08C5CFA706C0}" type="parTrans" cxnId="{29A8AD91-2BE2-40B9-A7A7-6BACAC7B1ADF}">
      <dgm:prSet/>
      <dgm:spPr/>
      <dgm:t>
        <a:bodyPr/>
        <a:lstStyle/>
        <a:p>
          <a:endParaRPr lang="en-US">
            <a:solidFill>
              <a:srgbClr val="002060"/>
            </a:solidFill>
          </a:endParaRPr>
        </a:p>
      </dgm:t>
    </dgm:pt>
    <dgm:pt modelId="{2D3F2D78-C8D7-40DA-84AA-A6BA37928AC3}" type="sibTrans" cxnId="{29A8AD91-2BE2-40B9-A7A7-6BACAC7B1ADF}">
      <dgm:prSet/>
      <dgm:spPr/>
      <dgm:t>
        <a:bodyPr/>
        <a:lstStyle/>
        <a:p>
          <a:endParaRPr lang="en-US">
            <a:solidFill>
              <a:srgbClr val="002060"/>
            </a:solidFill>
          </a:endParaRPr>
        </a:p>
      </dgm:t>
    </dgm:pt>
    <dgm:pt modelId="{29B312E6-98C4-430B-805B-996A59683A13}">
      <dgm:prSet/>
      <dgm:spPr/>
      <dgm:t>
        <a:bodyPr/>
        <a:lstStyle/>
        <a:p>
          <a:r>
            <a:rPr lang="en-US">
              <a:solidFill>
                <a:srgbClr val="002060"/>
              </a:solidFill>
            </a:rPr>
            <a:t>Foster international collaborations for technology transfer and capacity building.</a:t>
          </a:r>
        </a:p>
      </dgm:t>
    </dgm:pt>
    <dgm:pt modelId="{E562C44E-CB09-4DF9-8E97-3D53CF2FD2F6}" type="parTrans" cxnId="{C66DB77B-20C1-4D73-B527-B38A32CE56F0}">
      <dgm:prSet/>
      <dgm:spPr/>
      <dgm:t>
        <a:bodyPr/>
        <a:lstStyle/>
        <a:p>
          <a:endParaRPr lang="en-US">
            <a:solidFill>
              <a:srgbClr val="002060"/>
            </a:solidFill>
          </a:endParaRPr>
        </a:p>
      </dgm:t>
    </dgm:pt>
    <dgm:pt modelId="{957D5295-6C9E-410F-8A5B-BB8CBF77B455}" type="sibTrans" cxnId="{C66DB77B-20C1-4D73-B527-B38A32CE56F0}">
      <dgm:prSet/>
      <dgm:spPr/>
      <dgm:t>
        <a:bodyPr/>
        <a:lstStyle/>
        <a:p>
          <a:endParaRPr lang="en-US">
            <a:solidFill>
              <a:srgbClr val="002060"/>
            </a:solidFill>
          </a:endParaRPr>
        </a:p>
      </dgm:t>
    </dgm:pt>
    <dgm:pt modelId="{042D596D-A56C-4DD9-A68E-0611861C74B9}">
      <dgm:prSet/>
      <dgm:spPr/>
      <dgm:t>
        <a:bodyPr/>
        <a:lstStyle/>
        <a:p>
          <a:r>
            <a:rPr lang="en-US">
              <a:solidFill>
                <a:srgbClr val="002060"/>
              </a:solidFill>
            </a:rPr>
            <a:t>Implement rigorous emission monitoring and reporting mechanisms to hold producers accountable.</a:t>
          </a:r>
        </a:p>
      </dgm:t>
    </dgm:pt>
    <dgm:pt modelId="{12D54B85-938D-4F5C-817A-7A898D5A6623}" type="parTrans" cxnId="{1694F6DC-E84C-4434-8D12-F2C1BDA3C51D}">
      <dgm:prSet/>
      <dgm:spPr/>
      <dgm:t>
        <a:bodyPr/>
        <a:lstStyle/>
        <a:p>
          <a:endParaRPr lang="en-US">
            <a:solidFill>
              <a:srgbClr val="002060"/>
            </a:solidFill>
          </a:endParaRPr>
        </a:p>
      </dgm:t>
    </dgm:pt>
    <dgm:pt modelId="{988ED3E3-EA62-4009-AF7D-7E62C1107B9C}" type="sibTrans" cxnId="{1694F6DC-E84C-4434-8D12-F2C1BDA3C51D}">
      <dgm:prSet/>
      <dgm:spPr/>
      <dgm:t>
        <a:bodyPr/>
        <a:lstStyle/>
        <a:p>
          <a:endParaRPr lang="en-US">
            <a:solidFill>
              <a:srgbClr val="002060"/>
            </a:solidFill>
          </a:endParaRPr>
        </a:p>
      </dgm:t>
    </dgm:pt>
    <dgm:pt modelId="{90F0277B-66F4-44AA-B497-CF9569F011BC}">
      <dgm:prSet/>
      <dgm:spPr/>
      <dgm:t>
        <a:bodyPr/>
        <a:lstStyle/>
        <a:p>
          <a:r>
            <a:rPr lang="en-US">
              <a:solidFill>
                <a:srgbClr val="002060"/>
              </a:solidFill>
            </a:rPr>
            <a:t>Promote research on energy storage solutions to address renewable intermittency.</a:t>
          </a:r>
        </a:p>
      </dgm:t>
    </dgm:pt>
    <dgm:pt modelId="{E483E9DD-3357-4F4A-A97B-C57BF2E74E46}" type="parTrans" cxnId="{94575E33-5252-410A-876B-04D620E99E25}">
      <dgm:prSet/>
      <dgm:spPr/>
      <dgm:t>
        <a:bodyPr/>
        <a:lstStyle/>
        <a:p>
          <a:endParaRPr lang="en-US">
            <a:solidFill>
              <a:srgbClr val="002060"/>
            </a:solidFill>
          </a:endParaRPr>
        </a:p>
      </dgm:t>
    </dgm:pt>
    <dgm:pt modelId="{FFB31EE2-A1EB-47D3-912C-F314E4432FBF}" type="sibTrans" cxnId="{94575E33-5252-410A-876B-04D620E99E25}">
      <dgm:prSet/>
      <dgm:spPr/>
      <dgm:t>
        <a:bodyPr/>
        <a:lstStyle/>
        <a:p>
          <a:endParaRPr lang="en-US">
            <a:solidFill>
              <a:srgbClr val="002060"/>
            </a:solidFill>
          </a:endParaRPr>
        </a:p>
      </dgm:t>
    </dgm:pt>
    <dgm:pt modelId="{61D7B370-9248-47E6-B7BB-359D94A45400}">
      <dgm:prSet/>
      <dgm:spPr/>
      <dgm:t>
        <a:bodyPr/>
        <a:lstStyle/>
        <a:p>
          <a:r>
            <a:rPr lang="en-US">
              <a:solidFill>
                <a:srgbClr val="002060"/>
              </a:solidFill>
            </a:rPr>
            <a:t>Periodically review and adapt policies to align with evolving technologies and global best practices.</a:t>
          </a:r>
        </a:p>
      </dgm:t>
    </dgm:pt>
    <dgm:pt modelId="{D238F046-E0C4-42EF-87AA-BCE4CA3B967B}" type="parTrans" cxnId="{878F9596-833E-49A4-889D-D7B800242457}">
      <dgm:prSet/>
      <dgm:spPr/>
      <dgm:t>
        <a:bodyPr/>
        <a:lstStyle/>
        <a:p>
          <a:endParaRPr lang="en-US">
            <a:solidFill>
              <a:srgbClr val="002060"/>
            </a:solidFill>
          </a:endParaRPr>
        </a:p>
      </dgm:t>
    </dgm:pt>
    <dgm:pt modelId="{ED69BFF7-9B41-4AAA-A033-E9DC39745541}" type="sibTrans" cxnId="{878F9596-833E-49A4-889D-D7B800242457}">
      <dgm:prSet/>
      <dgm:spPr/>
      <dgm:t>
        <a:bodyPr/>
        <a:lstStyle/>
        <a:p>
          <a:endParaRPr lang="en-US">
            <a:solidFill>
              <a:srgbClr val="002060"/>
            </a:solidFill>
          </a:endParaRPr>
        </a:p>
      </dgm:t>
    </dgm:pt>
    <dgm:pt modelId="{AB63DAA7-D2B3-4B1A-BD14-ADB5D2EE9E60}" type="pres">
      <dgm:prSet presAssocID="{5E4F48AD-0750-4AC9-A513-75901BC798CC}" presName="diagram" presStyleCnt="0">
        <dgm:presLayoutVars>
          <dgm:dir/>
          <dgm:resizeHandles val="exact"/>
        </dgm:presLayoutVars>
      </dgm:prSet>
      <dgm:spPr/>
    </dgm:pt>
    <dgm:pt modelId="{612AC4A2-839A-4BC7-A7ED-03A6A880F8CA}" type="pres">
      <dgm:prSet presAssocID="{4A02224A-B8A1-4E1C-98F8-C331CEE3FB9F}" presName="node" presStyleLbl="node1" presStyleIdx="0" presStyleCnt="9">
        <dgm:presLayoutVars>
          <dgm:bulletEnabled val="1"/>
        </dgm:presLayoutVars>
      </dgm:prSet>
      <dgm:spPr/>
    </dgm:pt>
    <dgm:pt modelId="{BF9528DE-EF89-4B2F-A70C-123313AD34E9}" type="pres">
      <dgm:prSet presAssocID="{37A55F51-FA6E-43A1-8CDA-7350102BEDD3}" presName="sibTrans" presStyleCnt="0"/>
      <dgm:spPr/>
    </dgm:pt>
    <dgm:pt modelId="{B7AB1C3E-6870-4131-AB74-B1A0D2F97B9C}" type="pres">
      <dgm:prSet presAssocID="{E5A027D5-D808-4211-B24F-0D68AA0BFFED}" presName="node" presStyleLbl="node1" presStyleIdx="1" presStyleCnt="9">
        <dgm:presLayoutVars>
          <dgm:bulletEnabled val="1"/>
        </dgm:presLayoutVars>
      </dgm:prSet>
      <dgm:spPr/>
    </dgm:pt>
    <dgm:pt modelId="{BC286A39-3442-4D57-8BE3-9FF1A8B90EAE}" type="pres">
      <dgm:prSet presAssocID="{91B2671D-1BC7-4317-9471-049A00F20137}" presName="sibTrans" presStyleCnt="0"/>
      <dgm:spPr/>
    </dgm:pt>
    <dgm:pt modelId="{10DD6715-F88E-4F95-A024-1783B3BD947D}" type="pres">
      <dgm:prSet presAssocID="{D67EAC07-23EF-4719-98A7-00E70B2F797A}" presName="node" presStyleLbl="node1" presStyleIdx="2" presStyleCnt="9">
        <dgm:presLayoutVars>
          <dgm:bulletEnabled val="1"/>
        </dgm:presLayoutVars>
      </dgm:prSet>
      <dgm:spPr/>
    </dgm:pt>
    <dgm:pt modelId="{49A318F8-E9E8-410E-8A13-FA3B830F25F7}" type="pres">
      <dgm:prSet presAssocID="{F442BFE6-3680-4CDC-A883-CA3DB5103119}" presName="sibTrans" presStyleCnt="0"/>
      <dgm:spPr/>
    </dgm:pt>
    <dgm:pt modelId="{76DF0E4E-0BD4-4E63-9914-612BDE806E2B}" type="pres">
      <dgm:prSet presAssocID="{3B0EE15E-EA0B-4901-96F8-78ADBE9CF778}" presName="node" presStyleLbl="node1" presStyleIdx="3" presStyleCnt="9">
        <dgm:presLayoutVars>
          <dgm:bulletEnabled val="1"/>
        </dgm:presLayoutVars>
      </dgm:prSet>
      <dgm:spPr/>
    </dgm:pt>
    <dgm:pt modelId="{74135AA6-EA92-4A5F-881B-AB6441DDE3D6}" type="pres">
      <dgm:prSet presAssocID="{5BB9E85C-2A86-4A6E-920E-1957E5896410}" presName="sibTrans" presStyleCnt="0"/>
      <dgm:spPr/>
    </dgm:pt>
    <dgm:pt modelId="{EAF7D436-6EB9-4B14-925C-D6769308C31A}" type="pres">
      <dgm:prSet presAssocID="{94AA5932-BA01-4F42-A833-CDA93C294E55}" presName="node" presStyleLbl="node1" presStyleIdx="4" presStyleCnt="9">
        <dgm:presLayoutVars>
          <dgm:bulletEnabled val="1"/>
        </dgm:presLayoutVars>
      </dgm:prSet>
      <dgm:spPr/>
    </dgm:pt>
    <dgm:pt modelId="{2FD2FCE7-35E8-4FD5-BC97-F517CB8BBF8C}" type="pres">
      <dgm:prSet presAssocID="{2D3F2D78-C8D7-40DA-84AA-A6BA37928AC3}" presName="sibTrans" presStyleCnt="0"/>
      <dgm:spPr/>
    </dgm:pt>
    <dgm:pt modelId="{D57EE21D-79AC-49A0-94FB-15BBFB8667A2}" type="pres">
      <dgm:prSet presAssocID="{29B312E6-98C4-430B-805B-996A59683A13}" presName="node" presStyleLbl="node1" presStyleIdx="5" presStyleCnt="9">
        <dgm:presLayoutVars>
          <dgm:bulletEnabled val="1"/>
        </dgm:presLayoutVars>
      </dgm:prSet>
      <dgm:spPr/>
    </dgm:pt>
    <dgm:pt modelId="{90DBCECC-917B-489F-95DD-01CCE24EDEF2}" type="pres">
      <dgm:prSet presAssocID="{957D5295-6C9E-410F-8A5B-BB8CBF77B455}" presName="sibTrans" presStyleCnt="0"/>
      <dgm:spPr/>
    </dgm:pt>
    <dgm:pt modelId="{85A7768B-6899-4BE3-84F1-AE4278210305}" type="pres">
      <dgm:prSet presAssocID="{042D596D-A56C-4DD9-A68E-0611861C74B9}" presName="node" presStyleLbl="node1" presStyleIdx="6" presStyleCnt="9">
        <dgm:presLayoutVars>
          <dgm:bulletEnabled val="1"/>
        </dgm:presLayoutVars>
      </dgm:prSet>
      <dgm:spPr/>
    </dgm:pt>
    <dgm:pt modelId="{531895DA-EC34-4BCA-93B4-331EA3948D37}" type="pres">
      <dgm:prSet presAssocID="{988ED3E3-EA62-4009-AF7D-7E62C1107B9C}" presName="sibTrans" presStyleCnt="0"/>
      <dgm:spPr/>
    </dgm:pt>
    <dgm:pt modelId="{5A21DAA0-71EC-4227-B47C-86289C5E1570}" type="pres">
      <dgm:prSet presAssocID="{90F0277B-66F4-44AA-B497-CF9569F011BC}" presName="node" presStyleLbl="node1" presStyleIdx="7" presStyleCnt="9">
        <dgm:presLayoutVars>
          <dgm:bulletEnabled val="1"/>
        </dgm:presLayoutVars>
      </dgm:prSet>
      <dgm:spPr/>
    </dgm:pt>
    <dgm:pt modelId="{8AF350C1-F760-4945-8249-AAD652D965C5}" type="pres">
      <dgm:prSet presAssocID="{FFB31EE2-A1EB-47D3-912C-F314E4432FBF}" presName="sibTrans" presStyleCnt="0"/>
      <dgm:spPr/>
    </dgm:pt>
    <dgm:pt modelId="{6235AA88-B549-4CB0-9BD6-0EEC614D5960}" type="pres">
      <dgm:prSet presAssocID="{61D7B370-9248-47E6-B7BB-359D94A45400}" presName="node" presStyleLbl="node1" presStyleIdx="8" presStyleCnt="9">
        <dgm:presLayoutVars>
          <dgm:bulletEnabled val="1"/>
        </dgm:presLayoutVars>
      </dgm:prSet>
      <dgm:spPr/>
    </dgm:pt>
  </dgm:ptLst>
  <dgm:cxnLst>
    <dgm:cxn modelId="{BE381900-3796-4BC3-8C36-29632DC06E72}" type="presOf" srcId="{5E4F48AD-0750-4AC9-A513-75901BC798CC}" destId="{AB63DAA7-D2B3-4B1A-BD14-ADB5D2EE9E60}" srcOrd="0" destOrd="0" presId="urn:microsoft.com/office/officeart/2005/8/layout/default"/>
    <dgm:cxn modelId="{9534390C-414B-42BE-8E21-BCB399582803}" srcId="{5E4F48AD-0750-4AC9-A513-75901BC798CC}" destId="{D67EAC07-23EF-4719-98A7-00E70B2F797A}" srcOrd="2" destOrd="0" parTransId="{780A9FCC-B91D-44E7-94FD-E04F5D1BE5B1}" sibTransId="{F442BFE6-3680-4CDC-A883-CA3DB5103119}"/>
    <dgm:cxn modelId="{12B8790E-BE7E-4BF9-BA24-1C45EE1C01FD}" type="presOf" srcId="{94AA5932-BA01-4F42-A833-CDA93C294E55}" destId="{EAF7D436-6EB9-4B14-925C-D6769308C31A}" srcOrd="0" destOrd="0" presId="urn:microsoft.com/office/officeart/2005/8/layout/default"/>
    <dgm:cxn modelId="{57A3DF15-8503-43AA-B038-957AB931A79D}" srcId="{5E4F48AD-0750-4AC9-A513-75901BC798CC}" destId="{3B0EE15E-EA0B-4901-96F8-78ADBE9CF778}" srcOrd="3" destOrd="0" parTransId="{1AF2D81A-9E62-4383-A1C3-7D10B0AE0F29}" sibTransId="{5BB9E85C-2A86-4A6E-920E-1957E5896410}"/>
    <dgm:cxn modelId="{2395BB1A-CB9D-478E-AC26-D502EB2A6D08}" type="presOf" srcId="{61D7B370-9248-47E6-B7BB-359D94A45400}" destId="{6235AA88-B549-4CB0-9BD6-0EEC614D5960}" srcOrd="0" destOrd="0" presId="urn:microsoft.com/office/officeart/2005/8/layout/default"/>
    <dgm:cxn modelId="{8E55B527-C14A-4B40-AA09-E51785F3A690}" type="presOf" srcId="{D67EAC07-23EF-4719-98A7-00E70B2F797A}" destId="{10DD6715-F88E-4F95-A024-1783B3BD947D}" srcOrd="0" destOrd="0" presId="urn:microsoft.com/office/officeart/2005/8/layout/default"/>
    <dgm:cxn modelId="{84B45829-8A06-4FA9-8004-9AA3C71383DA}" type="presOf" srcId="{042D596D-A56C-4DD9-A68E-0611861C74B9}" destId="{85A7768B-6899-4BE3-84F1-AE4278210305}" srcOrd="0" destOrd="0" presId="urn:microsoft.com/office/officeart/2005/8/layout/default"/>
    <dgm:cxn modelId="{94575E33-5252-410A-876B-04D620E99E25}" srcId="{5E4F48AD-0750-4AC9-A513-75901BC798CC}" destId="{90F0277B-66F4-44AA-B497-CF9569F011BC}" srcOrd="7" destOrd="0" parTransId="{E483E9DD-3357-4F4A-A97B-C57BF2E74E46}" sibTransId="{FFB31EE2-A1EB-47D3-912C-F314E4432FBF}"/>
    <dgm:cxn modelId="{FC89353B-379F-4E7D-A0BA-A2EE778C7EE5}" srcId="{5E4F48AD-0750-4AC9-A513-75901BC798CC}" destId="{E5A027D5-D808-4211-B24F-0D68AA0BFFED}" srcOrd="1" destOrd="0" parTransId="{1F7ACF72-8773-421E-A01A-467AB65E8749}" sibTransId="{91B2671D-1BC7-4317-9471-049A00F20137}"/>
    <dgm:cxn modelId="{E4FC2A3D-53C0-4265-A567-44CF19F9BE06}" type="presOf" srcId="{4A02224A-B8A1-4E1C-98F8-C331CEE3FB9F}" destId="{612AC4A2-839A-4BC7-A7ED-03A6A880F8CA}" srcOrd="0" destOrd="0" presId="urn:microsoft.com/office/officeart/2005/8/layout/default"/>
    <dgm:cxn modelId="{0CF44C78-91A9-4CDF-8D7A-953C375AC79F}" type="presOf" srcId="{3B0EE15E-EA0B-4901-96F8-78ADBE9CF778}" destId="{76DF0E4E-0BD4-4E63-9914-612BDE806E2B}" srcOrd="0" destOrd="0" presId="urn:microsoft.com/office/officeart/2005/8/layout/default"/>
    <dgm:cxn modelId="{C66DB77B-20C1-4D73-B527-B38A32CE56F0}" srcId="{5E4F48AD-0750-4AC9-A513-75901BC798CC}" destId="{29B312E6-98C4-430B-805B-996A59683A13}" srcOrd="5" destOrd="0" parTransId="{E562C44E-CB09-4DF9-8E97-3D53CF2FD2F6}" sibTransId="{957D5295-6C9E-410F-8A5B-BB8CBF77B455}"/>
    <dgm:cxn modelId="{29A8AD91-2BE2-40B9-A7A7-6BACAC7B1ADF}" srcId="{5E4F48AD-0750-4AC9-A513-75901BC798CC}" destId="{94AA5932-BA01-4F42-A833-CDA93C294E55}" srcOrd="4" destOrd="0" parTransId="{3738D7AA-269D-473D-9CC6-08C5CFA706C0}" sibTransId="{2D3F2D78-C8D7-40DA-84AA-A6BA37928AC3}"/>
    <dgm:cxn modelId="{878F9596-833E-49A4-889D-D7B800242457}" srcId="{5E4F48AD-0750-4AC9-A513-75901BC798CC}" destId="{61D7B370-9248-47E6-B7BB-359D94A45400}" srcOrd="8" destOrd="0" parTransId="{D238F046-E0C4-42EF-87AA-BCE4CA3B967B}" sibTransId="{ED69BFF7-9B41-4AAA-A033-E9DC39745541}"/>
    <dgm:cxn modelId="{4F731E97-7BFC-4FED-9F7A-E04B22836E5E}" type="presOf" srcId="{29B312E6-98C4-430B-805B-996A59683A13}" destId="{D57EE21D-79AC-49A0-94FB-15BBFB8667A2}" srcOrd="0" destOrd="0" presId="urn:microsoft.com/office/officeart/2005/8/layout/default"/>
    <dgm:cxn modelId="{46206298-CD32-48F1-9CE6-DDD782335FEF}" type="presOf" srcId="{90F0277B-66F4-44AA-B497-CF9569F011BC}" destId="{5A21DAA0-71EC-4227-B47C-86289C5E1570}" srcOrd="0" destOrd="0" presId="urn:microsoft.com/office/officeart/2005/8/layout/default"/>
    <dgm:cxn modelId="{75DD98BE-DFCC-4C09-A70C-905634B268B1}" srcId="{5E4F48AD-0750-4AC9-A513-75901BC798CC}" destId="{4A02224A-B8A1-4E1C-98F8-C331CEE3FB9F}" srcOrd="0" destOrd="0" parTransId="{10EF1B8A-BA0E-49E6-8FAA-6E6FB917A713}" sibTransId="{37A55F51-FA6E-43A1-8CDA-7350102BEDD3}"/>
    <dgm:cxn modelId="{67F070CE-93D5-4408-8832-0C43780AF45B}" type="presOf" srcId="{E5A027D5-D808-4211-B24F-0D68AA0BFFED}" destId="{B7AB1C3E-6870-4131-AB74-B1A0D2F97B9C}" srcOrd="0" destOrd="0" presId="urn:microsoft.com/office/officeart/2005/8/layout/default"/>
    <dgm:cxn modelId="{1694F6DC-E84C-4434-8D12-F2C1BDA3C51D}" srcId="{5E4F48AD-0750-4AC9-A513-75901BC798CC}" destId="{042D596D-A56C-4DD9-A68E-0611861C74B9}" srcOrd="6" destOrd="0" parTransId="{12D54B85-938D-4F5C-817A-7A898D5A6623}" sibTransId="{988ED3E3-EA62-4009-AF7D-7E62C1107B9C}"/>
    <dgm:cxn modelId="{A1B08BCA-8CF6-4D3B-95BF-31E60A299892}" type="presParOf" srcId="{AB63DAA7-D2B3-4B1A-BD14-ADB5D2EE9E60}" destId="{612AC4A2-839A-4BC7-A7ED-03A6A880F8CA}" srcOrd="0" destOrd="0" presId="urn:microsoft.com/office/officeart/2005/8/layout/default"/>
    <dgm:cxn modelId="{940FE372-EFD1-4638-AEEE-0AE17FC5C287}" type="presParOf" srcId="{AB63DAA7-D2B3-4B1A-BD14-ADB5D2EE9E60}" destId="{BF9528DE-EF89-4B2F-A70C-123313AD34E9}" srcOrd="1" destOrd="0" presId="urn:microsoft.com/office/officeart/2005/8/layout/default"/>
    <dgm:cxn modelId="{E234BB1F-B4BE-4D5F-9261-67C8BA4D16F1}" type="presParOf" srcId="{AB63DAA7-D2B3-4B1A-BD14-ADB5D2EE9E60}" destId="{B7AB1C3E-6870-4131-AB74-B1A0D2F97B9C}" srcOrd="2" destOrd="0" presId="urn:microsoft.com/office/officeart/2005/8/layout/default"/>
    <dgm:cxn modelId="{247EF9C7-050C-4553-9A6B-40BAD2C20A31}" type="presParOf" srcId="{AB63DAA7-D2B3-4B1A-BD14-ADB5D2EE9E60}" destId="{BC286A39-3442-4D57-8BE3-9FF1A8B90EAE}" srcOrd="3" destOrd="0" presId="urn:microsoft.com/office/officeart/2005/8/layout/default"/>
    <dgm:cxn modelId="{67E257AD-122A-4C2C-81BA-F3A54B5AF076}" type="presParOf" srcId="{AB63DAA7-D2B3-4B1A-BD14-ADB5D2EE9E60}" destId="{10DD6715-F88E-4F95-A024-1783B3BD947D}" srcOrd="4" destOrd="0" presId="urn:microsoft.com/office/officeart/2005/8/layout/default"/>
    <dgm:cxn modelId="{282FE859-C4DD-4B80-A744-4C2B74A3D5E3}" type="presParOf" srcId="{AB63DAA7-D2B3-4B1A-BD14-ADB5D2EE9E60}" destId="{49A318F8-E9E8-410E-8A13-FA3B830F25F7}" srcOrd="5" destOrd="0" presId="urn:microsoft.com/office/officeart/2005/8/layout/default"/>
    <dgm:cxn modelId="{11E8DD16-C060-4978-A517-522C26B683A5}" type="presParOf" srcId="{AB63DAA7-D2B3-4B1A-BD14-ADB5D2EE9E60}" destId="{76DF0E4E-0BD4-4E63-9914-612BDE806E2B}" srcOrd="6" destOrd="0" presId="urn:microsoft.com/office/officeart/2005/8/layout/default"/>
    <dgm:cxn modelId="{A784CDBB-4B0B-4E7C-A4BB-3957A484B312}" type="presParOf" srcId="{AB63DAA7-D2B3-4B1A-BD14-ADB5D2EE9E60}" destId="{74135AA6-EA92-4A5F-881B-AB6441DDE3D6}" srcOrd="7" destOrd="0" presId="urn:microsoft.com/office/officeart/2005/8/layout/default"/>
    <dgm:cxn modelId="{36B1933C-72BF-4A18-8643-5A091DEDFF9C}" type="presParOf" srcId="{AB63DAA7-D2B3-4B1A-BD14-ADB5D2EE9E60}" destId="{EAF7D436-6EB9-4B14-925C-D6769308C31A}" srcOrd="8" destOrd="0" presId="urn:microsoft.com/office/officeart/2005/8/layout/default"/>
    <dgm:cxn modelId="{487D82BC-F58C-44D1-8F86-5E3D24290EDE}" type="presParOf" srcId="{AB63DAA7-D2B3-4B1A-BD14-ADB5D2EE9E60}" destId="{2FD2FCE7-35E8-4FD5-BC97-F517CB8BBF8C}" srcOrd="9" destOrd="0" presId="urn:microsoft.com/office/officeart/2005/8/layout/default"/>
    <dgm:cxn modelId="{8D87540A-8ACA-4B79-9334-33A7F6980943}" type="presParOf" srcId="{AB63DAA7-D2B3-4B1A-BD14-ADB5D2EE9E60}" destId="{D57EE21D-79AC-49A0-94FB-15BBFB8667A2}" srcOrd="10" destOrd="0" presId="urn:microsoft.com/office/officeart/2005/8/layout/default"/>
    <dgm:cxn modelId="{FFE057B4-BF97-41DB-8471-6C1480FDC7E1}" type="presParOf" srcId="{AB63DAA7-D2B3-4B1A-BD14-ADB5D2EE9E60}" destId="{90DBCECC-917B-489F-95DD-01CCE24EDEF2}" srcOrd="11" destOrd="0" presId="urn:microsoft.com/office/officeart/2005/8/layout/default"/>
    <dgm:cxn modelId="{DE6E2DE3-9368-4F9B-A7EF-84C87CAA8A24}" type="presParOf" srcId="{AB63DAA7-D2B3-4B1A-BD14-ADB5D2EE9E60}" destId="{85A7768B-6899-4BE3-84F1-AE4278210305}" srcOrd="12" destOrd="0" presId="urn:microsoft.com/office/officeart/2005/8/layout/default"/>
    <dgm:cxn modelId="{1BFD8E69-22E8-4ECE-9CA6-0ADC315B502D}" type="presParOf" srcId="{AB63DAA7-D2B3-4B1A-BD14-ADB5D2EE9E60}" destId="{531895DA-EC34-4BCA-93B4-331EA3948D37}" srcOrd="13" destOrd="0" presId="urn:microsoft.com/office/officeart/2005/8/layout/default"/>
    <dgm:cxn modelId="{A8415A9B-2204-4938-A922-E2B2EE833619}" type="presParOf" srcId="{AB63DAA7-D2B3-4B1A-BD14-ADB5D2EE9E60}" destId="{5A21DAA0-71EC-4227-B47C-86289C5E1570}" srcOrd="14" destOrd="0" presId="urn:microsoft.com/office/officeart/2005/8/layout/default"/>
    <dgm:cxn modelId="{8B5480DF-D336-4B98-AAF2-8C918688E611}" type="presParOf" srcId="{AB63DAA7-D2B3-4B1A-BD14-ADB5D2EE9E60}" destId="{8AF350C1-F760-4945-8249-AAD652D965C5}" srcOrd="15" destOrd="0" presId="urn:microsoft.com/office/officeart/2005/8/layout/default"/>
    <dgm:cxn modelId="{DE74650C-70BC-42E3-B8F0-BF102537AAFE}" type="presParOf" srcId="{AB63DAA7-D2B3-4B1A-BD14-ADB5D2EE9E60}" destId="{6235AA88-B549-4CB0-9BD6-0EEC614D5960}"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AC4A2-839A-4BC7-A7ED-03A6A880F8CA}">
      <dsp:nvSpPr>
        <dsp:cNvPr id="0" name=""/>
        <dsp:cNvSpPr/>
      </dsp:nvSpPr>
      <dsp:spPr>
        <a:xfrm>
          <a:off x="558629" y="1550"/>
          <a:ext cx="2226165" cy="13356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002060"/>
              </a:solidFill>
            </a:rPr>
            <a:t>Prioritize Renewables (solar and wind energy) investments for decentralized power generation.</a:t>
          </a:r>
        </a:p>
      </dsp:txBody>
      <dsp:txXfrm>
        <a:off x="558629" y="1550"/>
        <a:ext cx="2226165" cy="1335699"/>
      </dsp:txXfrm>
    </dsp:sp>
    <dsp:sp modelId="{B7AB1C3E-6870-4131-AB74-B1A0D2F97B9C}">
      <dsp:nvSpPr>
        <dsp:cNvPr id="0" name=""/>
        <dsp:cNvSpPr/>
      </dsp:nvSpPr>
      <dsp:spPr>
        <a:xfrm>
          <a:off x="3007411" y="1550"/>
          <a:ext cx="2226165" cy="13356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2060"/>
              </a:solidFill>
            </a:rPr>
            <a:t>Incentivize cleaner technologies through financial rewards for adoption.</a:t>
          </a:r>
        </a:p>
      </dsp:txBody>
      <dsp:txXfrm>
        <a:off x="3007411" y="1550"/>
        <a:ext cx="2226165" cy="1335699"/>
      </dsp:txXfrm>
    </dsp:sp>
    <dsp:sp modelId="{10DD6715-F88E-4F95-A024-1783B3BD947D}">
      <dsp:nvSpPr>
        <dsp:cNvPr id="0" name=""/>
        <dsp:cNvSpPr/>
      </dsp:nvSpPr>
      <dsp:spPr>
        <a:xfrm>
          <a:off x="5456193" y="1550"/>
          <a:ext cx="2226165" cy="13356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2060"/>
              </a:solidFill>
            </a:rPr>
            <a:t>Mandate retrofitting of existing coal plants with efficient technologies.</a:t>
          </a:r>
        </a:p>
      </dsp:txBody>
      <dsp:txXfrm>
        <a:off x="5456193" y="1550"/>
        <a:ext cx="2226165" cy="1335699"/>
      </dsp:txXfrm>
    </dsp:sp>
    <dsp:sp modelId="{76DF0E4E-0BD4-4E63-9914-612BDE806E2B}">
      <dsp:nvSpPr>
        <dsp:cNvPr id="0" name=""/>
        <dsp:cNvSpPr/>
      </dsp:nvSpPr>
      <dsp:spPr>
        <a:xfrm>
          <a:off x="7904976" y="1550"/>
          <a:ext cx="2226165" cy="13356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2060"/>
              </a:solidFill>
            </a:rPr>
            <a:t>Phase out outdated facilities and encourage private sector participation.</a:t>
          </a:r>
        </a:p>
      </dsp:txBody>
      <dsp:txXfrm>
        <a:off x="7904976" y="1550"/>
        <a:ext cx="2226165" cy="1335699"/>
      </dsp:txXfrm>
    </dsp:sp>
    <dsp:sp modelId="{EAF7D436-6EB9-4B14-925C-D6769308C31A}">
      <dsp:nvSpPr>
        <dsp:cNvPr id="0" name=""/>
        <dsp:cNvSpPr/>
      </dsp:nvSpPr>
      <dsp:spPr>
        <a:xfrm>
          <a:off x="558629" y="1559866"/>
          <a:ext cx="2226165" cy="13356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2060"/>
              </a:solidFill>
            </a:rPr>
            <a:t>Establish a national carbon market for emissions trading to drive industry competitiveness.</a:t>
          </a:r>
        </a:p>
      </dsp:txBody>
      <dsp:txXfrm>
        <a:off x="558629" y="1559866"/>
        <a:ext cx="2226165" cy="1335699"/>
      </dsp:txXfrm>
    </dsp:sp>
    <dsp:sp modelId="{D57EE21D-79AC-49A0-94FB-15BBFB8667A2}">
      <dsp:nvSpPr>
        <dsp:cNvPr id="0" name=""/>
        <dsp:cNvSpPr/>
      </dsp:nvSpPr>
      <dsp:spPr>
        <a:xfrm>
          <a:off x="3007411" y="1559866"/>
          <a:ext cx="2226165" cy="13356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2060"/>
              </a:solidFill>
            </a:rPr>
            <a:t>Foster international collaborations for technology transfer and capacity building.</a:t>
          </a:r>
        </a:p>
      </dsp:txBody>
      <dsp:txXfrm>
        <a:off x="3007411" y="1559866"/>
        <a:ext cx="2226165" cy="1335699"/>
      </dsp:txXfrm>
    </dsp:sp>
    <dsp:sp modelId="{85A7768B-6899-4BE3-84F1-AE4278210305}">
      <dsp:nvSpPr>
        <dsp:cNvPr id="0" name=""/>
        <dsp:cNvSpPr/>
      </dsp:nvSpPr>
      <dsp:spPr>
        <a:xfrm>
          <a:off x="5456193" y="1559866"/>
          <a:ext cx="2226165" cy="13356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2060"/>
              </a:solidFill>
            </a:rPr>
            <a:t>Implement rigorous emission monitoring and reporting mechanisms to hold producers accountable.</a:t>
          </a:r>
        </a:p>
      </dsp:txBody>
      <dsp:txXfrm>
        <a:off x="5456193" y="1559866"/>
        <a:ext cx="2226165" cy="1335699"/>
      </dsp:txXfrm>
    </dsp:sp>
    <dsp:sp modelId="{5A21DAA0-71EC-4227-B47C-86289C5E1570}">
      <dsp:nvSpPr>
        <dsp:cNvPr id="0" name=""/>
        <dsp:cNvSpPr/>
      </dsp:nvSpPr>
      <dsp:spPr>
        <a:xfrm>
          <a:off x="7904976" y="1559866"/>
          <a:ext cx="2226165" cy="13356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2060"/>
              </a:solidFill>
            </a:rPr>
            <a:t>Promote research on energy storage solutions to address renewable intermittency.</a:t>
          </a:r>
        </a:p>
      </dsp:txBody>
      <dsp:txXfrm>
        <a:off x="7904976" y="1559866"/>
        <a:ext cx="2226165" cy="1335699"/>
      </dsp:txXfrm>
    </dsp:sp>
    <dsp:sp modelId="{6235AA88-B549-4CB0-9BD6-0EEC614D5960}">
      <dsp:nvSpPr>
        <dsp:cNvPr id="0" name=""/>
        <dsp:cNvSpPr/>
      </dsp:nvSpPr>
      <dsp:spPr>
        <a:xfrm>
          <a:off x="4231802" y="3118182"/>
          <a:ext cx="2226165" cy="13356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2060"/>
              </a:solidFill>
            </a:rPr>
            <a:t>Periodically review and adapt policies to align with evolving technologies and global best practices.</a:t>
          </a:r>
        </a:p>
      </dsp:txBody>
      <dsp:txXfrm>
        <a:off x="4231802" y="3118182"/>
        <a:ext cx="2226165" cy="13356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B23D5A-F5EE-4500-B34A-002807A09C5D}" type="datetimeFigureOut">
              <a:rPr lang="en-SG" smtClean="0"/>
              <a:t>2/2/2024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82C0C-7FE9-4100-BF90-3882B0EEE719}" type="slidenum">
              <a:rPr lang="en-SG" smtClean="0"/>
              <a:t>‹#›</a:t>
            </a:fld>
            <a:endParaRPr lang="en-SG"/>
          </a:p>
        </p:txBody>
      </p:sp>
    </p:spTree>
    <p:extLst>
      <p:ext uri="{BB962C8B-B14F-4D97-AF65-F5344CB8AC3E}">
        <p14:creationId xmlns:p14="http://schemas.microsoft.com/office/powerpoint/2010/main" val="1238736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59A0-0321-D7E2-D7F0-E5316903D4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ED40B84-7DFD-733F-63CD-FE6CD9FADE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7" name="Footer Placeholder 6">
            <a:extLst>
              <a:ext uri="{FF2B5EF4-FFF2-40B4-BE49-F238E27FC236}">
                <a16:creationId xmlns:a16="http://schemas.microsoft.com/office/drawing/2014/main" id="{A9596E53-15F9-B20D-7E8F-C83397E743D9}"/>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821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FFF8-C54C-ED5C-42E6-43B6466EF22D}"/>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F59A2B3-6401-11DF-31B5-7D5E92DE6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Footer Placeholder 6">
            <a:extLst>
              <a:ext uri="{FF2B5EF4-FFF2-40B4-BE49-F238E27FC236}">
                <a16:creationId xmlns:a16="http://schemas.microsoft.com/office/drawing/2014/main" id="{1B08E3E3-4076-F2DE-E0C2-A2FE0EE410C4}"/>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385926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C8B0AC-9DFF-51DC-412D-7A3CB2F3B2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4E543A5-95B7-CA4F-F367-1131B66A5A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Footer Placeholder 6">
            <a:extLst>
              <a:ext uri="{FF2B5EF4-FFF2-40B4-BE49-F238E27FC236}">
                <a16:creationId xmlns:a16="http://schemas.microsoft.com/office/drawing/2014/main" id="{9F7A1393-8178-8D74-FEC8-2470EEF73620}"/>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86478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FE9E-7A20-4524-2A31-1324D3F30B3A}"/>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4598584A-92C1-CE0B-0259-400FEDAD8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Footer Placeholder 6">
            <a:extLst>
              <a:ext uri="{FF2B5EF4-FFF2-40B4-BE49-F238E27FC236}">
                <a16:creationId xmlns:a16="http://schemas.microsoft.com/office/drawing/2014/main" id="{3C620247-8F75-29DA-8183-CA7DD5963339}"/>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223320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83B7-FA10-E331-4DAF-2E0B763FF2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8EBFAC7-BBF0-3FD0-4B97-414552FAB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623033F1-0EFF-D1F0-316B-B8F2532C3C69}"/>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340785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80D54-DC1A-04E0-0A1E-184C79D81E5A}"/>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0CFE9A50-145B-2A1B-E8DF-098192F856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7434FDD0-832F-AA8E-FFB5-3F7B84CEDB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8" name="Footer Placeholder 7">
            <a:extLst>
              <a:ext uri="{FF2B5EF4-FFF2-40B4-BE49-F238E27FC236}">
                <a16:creationId xmlns:a16="http://schemas.microsoft.com/office/drawing/2014/main" id="{D82A1559-98D8-96D8-B9DD-FA804858E16E}"/>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4250507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439C-B497-4C33-AC3B-51ED3657CC8D}"/>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5C988B7-FFB7-EF70-1770-C95776DB3D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63B1D0-CB57-F07C-6E3E-2BBF4CDAA5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CB8954F-50F5-1AE9-FC99-133CC66CD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77F0D9-D7FC-7295-4F67-D09218C555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10" name="Footer Placeholder 9">
            <a:extLst>
              <a:ext uri="{FF2B5EF4-FFF2-40B4-BE49-F238E27FC236}">
                <a16:creationId xmlns:a16="http://schemas.microsoft.com/office/drawing/2014/main" id="{640D604F-ADB8-BA38-B3B7-A208537F2A8F}"/>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241152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70AA-68E7-73CD-DA77-51C965961551}"/>
              </a:ext>
            </a:extLst>
          </p:cNvPr>
          <p:cNvSpPr>
            <a:spLocks noGrp="1"/>
          </p:cNvSpPr>
          <p:nvPr>
            <p:ph type="title"/>
          </p:nvPr>
        </p:nvSpPr>
        <p:spPr/>
        <p:txBody>
          <a:bodyPr/>
          <a:lstStyle/>
          <a:p>
            <a:r>
              <a:rPr lang="en-US"/>
              <a:t>Click to edit Master title style</a:t>
            </a:r>
            <a:endParaRPr lang="en-SG"/>
          </a:p>
        </p:txBody>
      </p:sp>
      <p:sp>
        <p:nvSpPr>
          <p:cNvPr id="6" name="Footer Placeholder 5">
            <a:extLst>
              <a:ext uri="{FF2B5EF4-FFF2-40B4-BE49-F238E27FC236}">
                <a16:creationId xmlns:a16="http://schemas.microsoft.com/office/drawing/2014/main" id="{98D7C74B-AA96-8DE6-632E-C5EE8054B947}"/>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1582441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DD5C2F2-7604-F87A-E2C5-DFFA8D688050}"/>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224066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2201-8282-48C4-A136-6E427C554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912DB6FB-BCEB-ABED-FC42-4BEF020A9A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0A5AF14C-0925-2476-F9D8-D479828C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BE58D3B9-1D74-B43B-E315-5FBA960047EE}"/>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885647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F2CB-1752-3CDB-91FF-5E0BA7DD71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0A4D907-3120-B4BF-D399-744C41E76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EA58F864-4B9B-8DBA-9EA5-9810241F1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0BB5DBAA-DE96-BD66-5241-494CAA451C03}"/>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1174538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2403C8-4938-1AAB-6D22-06658E8728C7}"/>
              </a:ext>
            </a:extLst>
          </p:cNvPr>
          <p:cNvSpPr>
            <a:spLocks noGrp="1"/>
          </p:cNvSpPr>
          <p:nvPr>
            <p:ph type="title"/>
          </p:nvPr>
        </p:nvSpPr>
        <p:spPr>
          <a:xfrm>
            <a:off x="0" y="8316"/>
            <a:ext cx="12192000" cy="826571"/>
          </a:xfrm>
          <a:prstGeom prst="rect">
            <a:avLst/>
          </a:prstGeom>
          <a:solidFill>
            <a:srgbClr val="FFC000"/>
          </a:solidFill>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1DEE1F8D-744A-9714-93E2-C53947950B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Footer Placeholder 4">
            <a:extLst>
              <a:ext uri="{FF2B5EF4-FFF2-40B4-BE49-F238E27FC236}">
                <a16:creationId xmlns:a16="http://schemas.microsoft.com/office/drawing/2014/main" id="{4ECF3D35-5C96-C1B0-9965-6B109575C96D}"/>
              </a:ext>
            </a:extLst>
          </p:cNvPr>
          <p:cNvSpPr>
            <a:spLocks noGrp="1"/>
          </p:cNvSpPr>
          <p:nvPr>
            <p:ph type="ftr" sz="quarter" idx="3"/>
          </p:nvPr>
        </p:nvSpPr>
        <p:spPr>
          <a:xfrm>
            <a:off x="5519529" y="6435862"/>
            <a:ext cx="4114800" cy="365125"/>
          </a:xfrm>
          <a:prstGeom prst="rect">
            <a:avLst/>
          </a:prstGeom>
        </p:spPr>
        <p:txBody>
          <a:bodyPr vert="horz" lIns="91440" tIns="45720" rIns="91440" bIns="45720" rtlCol="0" anchor="ctr"/>
          <a:lstStyle>
            <a:lvl1pPr algn="ctr">
              <a:defRPr sz="1000">
                <a:solidFill>
                  <a:srgbClr val="002060"/>
                </a:solidFill>
                <a:latin typeface="Arial" panose="020B0604020202020204" pitchFamily="34" charset="0"/>
                <a:cs typeface="Arial" panose="020B0604020202020204" pitchFamily="34" charset="0"/>
              </a:defRPr>
            </a:lvl1pPr>
          </a:lstStyle>
          <a:p>
            <a:r>
              <a:rPr lang="en-US" dirty="0"/>
              <a:t>Environmental Challenges – Power Generation and Carbon Footprint Mapping</a:t>
            </a:r>
          </a:p>
        </p:txBody>
      </p:sp>
      <p:pic>
        <p:nvPicPr>
          <p:cNvPr id="7" name="Picture 6">
            <a:extLst>
              <a:ext uri="{FF2B5EF4-FFF2-40B4-BE49-F238E27FC236}">
                <a16:creationId xmlns:a16="http://schemas.microsoft.com/office/drawing/2014/main" id="{FEF23332-6C72-CA93-3781-4EE88311D69D}"/>
              </a:ext>
            </a:extLst>
          </p:cNvPr>
          <p:cNvPicPr>
            <a:picLocks noChangeAspect="1"/>
          </p:cNvPicPr>
          <p:nvPr userDrawn="1"/>
        </p:nvPicPr>
        <p:blipFill>
          <a:blip r:embed="rId13"/>
          <a:stretch>
            <a:fillRect/>
          </a:stretch>
        </p:blipFill>
        <p:spPr>
          <a:xfrm>
            <a:off x="9740349" y="6278287"/>
            <a:ext cx="2451651" cy="579713"/>
          </a:xfrm>
          <a:prstGeom prst="rect">
            <a:avLst/>
          </a:prstGeom>
        </p:spPr>
      </p:pic>
    </p:spTree>
    <p:extLst>
      <p:ext uri="{BB962C8B-B14F-4D97-AF65-F5344CB8AC3E}">
        <p14:creationId xmlns:p14="http://schemas.microsoft.com/office/powerpoint/2010/main" val="278200665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dt="0"/>
  <p:txStyles>
    <p:titleStyle>
      <a:lvl1pPr algn="ctr"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23D59-E904-8C33-DFF5-EFE610DAF374}"/>
              </a:ext>
            </a:extLst>
          </p:cNvPr>
          <p:cNvSpPr>
            <a:spLocks noGrp="1"/>
          </p:cNvSpPr>
          <p:nvPr>
            <p:ph type="ctrTitle"/>
          </p:nvPr>
        </p:nvSpPr>
        <p:spPr>
          <a:xfrm>
            <a:off x="174170" y="910857"/>
            <a:ext cx="6019801" cy="3149514"/>
          </a:xfrm>
        </p:spPr>
        <p:txBody>
          <a:bodyPr>
            <a:noAutofit/>
          </a:bodyPr>
          <a:lstStyle/>
          <a:p>
            <a:r>
              <a:rPr lang="en-US" sz="4400" dirty="0"/>
              <a:t>Environmental Challenges – Power Generation and Carbon Footprint Mapping</a:t>
            </a:r>
            <a:endParaRPr lang="en-SG" sz="4400" dirty="0"/>
          </a:p>
        </p:txBody>
      </p:sp>
      <p:sp>
        <p:nvSpPr>
          <p:cNvPr id="3" name="Subtitle 2">
            <a:extLst>
              <a:ext uri="{FF2B5EF4-FFF2-40B4-BE49-F238E27FC236}">
                <a16:creationId xmlns:a16="http://schemas.microsoft.com/office/drawing/2014/main" id="{32926CB3-39CF-6C1B-E1CF-6EC3CD0C4D6C}"/>
              </a:ext>
            </a:extLst>
          </p:cNvPr>
          <p:cNvSpPr>
            <a:spLocks noGrp="1"/>
          </p:cNvSpPr>
          <p:nvPr>
            <p:ph type="subTitle" idx="1"/>
          </p:nvPr>
        </p:nvSpPr>
        <p:spPr>
          <a:xfrm>
            <a:off x="174170" y="4636181"/>
            <a:ext cx="6019801" cy="1655762"/>
          </a:xfrm>
        </p:spPr>
        <p:txBody>
          <a:bodyPr>
            <a:normAutofit/>
          </a:bodyPr>
          <a:lstStyle/>
          <a:p>
            <a:r>
              <a:rPr lang="en-SG" sz="2000" dirty="0" err="1"/>
              <a:t>Dr.</a:t>
            </a:r>
            <a:r>
              <a:rPr lang="en-SG" sz="2000" dirty="0"/>
              <a:t> Kruthika Eswaran Mr. Manoj Kumar Singh, Mr. </a:t>
            </a:r>
            <a:r>
              <a:rPr lang="en-SG" sz="2000" dirty="0" err="1"/>
              <a:t>Rabinder</a:t>
            </a:r>
            <a:r>
              <a:rPr lang="en-SG" sz="2000" dirty="0"/>
              <a:t> Kant Sikri</a:t>
            </a:r>
          </a:p>
          <a:p>
            <a:r>
              <a:rPr lang="en-SG" sz="2000" b="1" dirty="0"/>
              <a:t>Net Zero Think </a:t>
            </a:r>
            <a:r>
              <a:rPr lang="en-SG" sz="2000" b="1" dirty="0" err="1"/>
              <a:t>Pvt.</a:t>
            </a:r>
            <a:r>
              <a:rPr lang="en-SG" sz="2000" b="1" dirty="0"/>
              <a:t> Ltd</a:t>
            </a:r>
            <a:r>
              <a:rPr lang="en-SG" sz="2000" dirty="0"/>
              <a:t>. </a:t>
            </a:r>
          </a:p>
        </p:txBody>
      </p:sp>
      <p:sp>
        <p:nvSpPr>
          <p:cNvPr id="30" name="Footer Placeholder 29">
            <a:extLst>
              <a:ext uri="{FF2B5EF4-FFF2-40B4-BE49-F238E27FC236}">
                <a16:creationId xmlns:a16="http://schemas.microsoft.com/office/drawing/2014/main" id="{B7ED8F3A-BE10-5062-592A-DB76271EDD67}"/>
              </a:ext>
            </a:extLst>
          </p:cNvPr>
          <p:cNvSpPr>
            <a:spLocks noGrp="1"/>
          </p:cNvSpPr>
          <p:nvPr>
            <p:ph type="ftr" sz="quarter" idx="10"/>
          </p:nvPr>
        </p:nvSpPr>
        <p:spPr>
          <a:xfrm>
            <a:off x="5519529" y="6435862"/>
            <a:ext cx="4114800" cy="365125"/>
          </a:xfrm>
        </p:spPr>
        <p:txBody>
          <a:bodyPr/>
          <a:lstStyle/>
          <a:p>
            <a:r>
              <a:rPr lang="en-US"/>
              <a:t>Environmental Challenges – Power Generation and Carbon Footprint Mapping</a:t>
            </a:r>
            <a:endParaRPr lang="en-US" dirty="0"/>
          </a:p>
        </p:txBody>
      </p:sp>
      <p:pic>
        <p:nvPicPr>
          <p:cNvPr id="4" name="Picture 3" descr="A factory and wind turbines in the shape of a map&#10;&#10;Description automatically generated">
            <a:extLst>
              <a:ext uri="{FF2B5EF4-FFF2-40B4-BE49-F238E27FC236}">
                <a16:creationId xmlns:a16="http://schemas.microsoft.com/office/drawing/2014/main" id="{CDAD1C55-6A4C-51B3-D294-0160786029D5}"/>
              </a:ext>
            </a:extLst>
          </p:cNvPr>
          <p:cNvPicPr>
            <a:picLocks noChangeAspect="1"/>
          </p:cNvPicPr>
          <p:nvPr/>
        </p:nvPicPr>
        <p:blipFill rotWithShape="1">
          <a:blip r:embed="rId2"/>
          <a:srcRect t="27177" b="16573"/>
          <a:stretch/>
        </p:blipFill>
        <p:spPr>
          <a:xfrm>
            <a:off x="6313719" y="910857"/>
            <a:ext cx="5562600" cy="5140622"/>
          </a:xfrm>
          <a:prstGeom prst="rect">
            <a:avLst/>
          </a:prstGeom>
        </p:spPr>
      </p:pic>
    </p:spTree>
    <p:extLst>
      <p:ext uri="{BB962C8B-B14F-4D97-AF65-F5344CB8AC3E}">
        <p14:creationId xmlns:p14="http://schemas.microsoft.com/office/powerpoint/2010/main" val="2296804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86DE28C-71CA-EC41-2CD9-4E6BB060D59F}"/>
              </a:ext>
            </a:extLst>
          </p:cNvPr>
          <p:cNvSpPr>
            <a:spLocks noGrp="1"/>
          </p:cNvSpPr>
          <p:nvPr>
            <p:ph type="title"/>
          </p:nvPr>
        </p:nvSpPr>
        <p:spPr>
          <a:xfrm>
            <a:off x="0" y="8316"/>
            <a:ext cx="12192000" cy="826571"/>
          </a:xfrm>
        </p:spPr>
        <p:txBody>
          <a:bodyPr/>
          <a:lstStyle/>
          <a:p>
            <a:r>
              <a:rPr lang="en-SG" dirty="0"/>
              <a:t>India’s Energy Consumption</a:t>
            </a:r>
          </a:p>
        </p:txBody>
      </p:sp>
      <p:sp>
        <p:nvSpPr>
          <p:cNvPr id="35" name="Footer Placeholder 34">
            <a:extLst>
              <a:ext uri="{FF2B5EF4-FFF2-40B4-BE49-F238E27FC236}">
                <a16:creationId xmlns:a16="http://schemas.microsoft.com/office/drawing/2014/main" id="{53B8B756-99F6-8D04-A2A8-509601ABBCD3}"/>
              </a:ext>
            </a:extLst>
          </p:cNvPr>
          <p:cNvSpPr>
            <a:spLocks noGrp="1"/>
          </p:cNvSpPr>
          <p:nvPr>
            <p:ph type="ftr" sz="quarter" idx="10"/>
          </p:nvPr>
        </p:nvSpPr>
        <p:spPr>
          <a:xfrm>
            <a:off x="5519529" y="6435862"/>
            <a:ext cx="4114800" cy="365125"/>
          </a:xfrm>
        </p:spPr>
        <p:txBody>
          <a:bodyPr/>
          <a:lstStyle/>
          <a:p>
            <a:r>
              <a:rPr lang="en-US"/>
              <a:t>Environmental Challenges – Power Generation and Carbon Footprint Mapping</a:t>
            </a:r>
            <a:endParaRPr lang="en-US" dirty="0"/>
          </a:p>
        </p:txBody>
      </p:sp>
      <p:sp>
        <p:nvSpPr>
          <p:cNvPr id="40" name="TextBox 39">
            <a:extLst>
              <a:ext uri="{FF2B5EF4-FFF2-40B4-BE49-F238E27FC236}">
                <a16:creationId xmlns:a16="http://schemas.microsoft.com/office/drawing/2014/main" id="{84748E3A-7467-23A7-172E-CD82EA128DDB}"/>
              </a:ext>
            </a:extLst>
          </p:cNvPr>
          <p:cNvSpPr txBox="1"/>
          <p:nvPr/>
        </p:nvSpPr>
        <p:spPr>
          <a:xfrm>
            <a:off x="6382097" y="1112981"/>
            <a:ext cx="5809903" cy="463203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India is currently experiencing a rapid increase in population, which is expected to reach 1.66 billion by 2050.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 country's economy is expanding at an unprecedented rate. The GDP is expected to grow between 6.0 and 6.8% in 2023-24, based on global economic and political developments.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India's energy demands have, therefore, surged, making it the world's third-largest energy consumer.</a:t>
            </a:r>
          </a:p>
          <a:p>
            <a:pPr marL="228600" indent="-228600">
              <a:lnSpc>
                <a:spcPct val="90000"/>
              </a:lnSpc>
              <a:spcBef>
                <a:spcPts val="1000"/>
              </a:spcBef>
              <a:buFont typeface="Arial" panose="020B0604020202020204" pitchFamily="34" charset="0"/>
              <a:buChar char="•"/>
              <a:defRPr/>
            </a:pPr>
            <a:r>
              <a:rPr lang="en-US" sz="2000" dirty="0">
                <a:solidFill>
                  <a:srgbClr val="002060"/>
                </a:solidFill>
                <a:latin typeface="Arial" panose="020B0604020202020204" pitchFamily="34" charset="0"/>
                <a:cs typeface="Arial" panose="020B0604020202020204" pitchFamily="34" charset="0"/>
              </a:rPr>
              <a:t>The increasing demand for energy has led to a rise in carbon emissions, causing environmental concerns in India. The government is implementing policies to reduce emissions and address the issue.</a:t>
            </a:r>
            <a:endParaRPr lang="en-SG" sz="2000" dirty="0">
              <a:solidFill>
                <a:srgbClr val="002060"/>
              </a:solidFill>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16E8C42C-8099-D96F-B328-0C5ECB2A2CB8}"/>
              </a:ext>
            </a:extLst>
          </p:cNvPr>
          <p:cNvPicPr>
            <a:picLocks noChangeAspect="1"/>
          </p:cNvPicPr>
          <p:nvPr/>
        </p:nvPicPr>
        <p:blipFill>
          <a:blip r:embed="rId2"/>
          <a:stretch>
            <a:fillRect/>
          </a:stretch>
        </p:blipFill>
        <p:spPr>
          <a:xfrm>
            <a:off x="3866659" y="834888"/>
            <a:ext cx="2404350" cy="2245770"/>
          </a:xfrm>
          <a:prstGeom prst="rect">
            <a:avLst/>
          </a:prstGeom>
        </p:spPr>
      </p:pic>
      <p:grpSp>
        <p:nvGrpSpPr>
          <p:cNvPr id="8" name="Group 7">
            <a:extLst>
              <a:ext uri="{FF2B5EF4-FFF2-40B4-BE49-F238E27FC236}">
                <a16:creationId xmlns:a16="http://schemas.microsoft.com/office/drawing/2014/main" id="{79BAC1BB-AAC4-F06F-E42D-771F930C1C6C}"/>
              </a:ext>
            </a:extLst>
          </p:cNvPr>
          <p:cNvGrpSpPr/>
          <p:nvPr/>
        </p:nvGrpSpPr>
        <p:grpSpPr>
          <a:xfrm>
            <a:off x="0" y="834889"/>
            <a:ext cx="3755571" cy="2245769"/>
            <a:chOff x="0" y="834889"/>
            <a:chExt cx="3548743" cy="1992639"/>
          </a:xfrm>
        </p:grpSpPr>
        <p:pic>
          <p:nvPicPr>
            <p:cNvPr id="48" name="Picture 47" descr="A graph with a line&#10;&#10;Description automatically generated">
              <a:extLst>
                <a:ext uri="{FF2B5EF4-FFF2-40B4-BE49-F238E27FC236}">
                  <a16:creationId xmlns:a16="http://schemas.microsoft.com/office/drawing/2014/main" id="{B3F2B67B-96F3-7B22-463D-B96FE0FC66D1}"/>
                </a:ext>
              </a:extLst>
            </p:cNvPr>
            <p:cNvPicPr>
              <a:picLocks noChangeAspect="1"/>
            </p:cNvPicPr>
            <p:nvPr/>
          </p:nvPicPr>
          <p:blipFill rotWithShape="1">
            <a:blip r:embed="rId3">
              <a:extLst>
                <a:ext uri="{28A0092B-C50C-407E-A947-70E740481C1C}">
                  <a14:useLocalDpi xmlns:a14="http://schemas.microsoft.com/office/drawing/2010/main" val="0"/>
                </a:ext>
              </a:extLst>
            </a:blip>
            <a:srcRect b="9442"/>
            <a:stretch/>
          </p:blipFill>
          <p:spPr>
            <a:xfrm>
              <a:off x="0" y="834889"/>
              <a:ext cx="3548743" cy="1992639"/>
            </a:xfrm>
            <a:prstGeom prst="rect">
              <a:avLst/>
            </a:prstGeom>
          </p:spPr>
        </p:pic>
        <p:cxnSp>
          <p:nvCxnSpPr>
            <p:cNvPr id="5" name="Straight Connector 4">
              <a:extLst>
                <a:ext uri="{FF2B5EF4-FFF2-40B4-BE49-F238E27FC236}">
                  <a16:creationId xmlns:a16="http://schemas.microsoft.com/office/drawing/2014/main" id="{5929ADC1-48FA-99A1-5C14-46AC6303B4EA}"/>
                </a:ext>
              </a:extLst>
            </p:cNvPr>
            <p:cNvCxnSpPr>
              <a:cxnSpLocks/>
            </p:cNvCxnSpPr>
            <p:nvPr/>
          </p:nvCxnSpPr>
          <p:spPr>
            <a:xfrm>
              <a:off x="2351314" y="1240971"/>
              <a:ext cx="0" cy="1436915"/>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7" name="Group 6">
            <a:extLst>
              <a:ext uri="{FF2B5EF4-FFF2-40B4-BE49-F238E27FC236}">
                <a16:creationId xmlns:a16="http://schemas.microsoft.com/office/drawing/2014/main" id="{008463DF-F394-249E-E203-D795407718B1}"/>
              </a:ext>
            </a:extLst>
          </p:cNvPr>
          <p:cNvGrpSpPr/>
          <p:nvPr/>
        </p:nvGrpSpPr>
        <p:grpSpPr>
          <a:xfrm>
            <a:off x="43543" y="3102430"/>
            <a:ext cx="5809903" cy="3648012"/>
            <a:chOff x="193710" y="3102430"/>
            <a:chExt cx="5217331" cy="3384087"/>
          </a:xfrm>
        </p:grpSpPr>
        <p:pic>
          <p:nvPicPr>
            <p:cNvPr id="51" name="Picture 50">
              <a:extLst>
                <a:ext uri="{FF2B5EF4-FFF2-40B4-BE49-F238E27FC236}">
                  <a16:creationId xmlns:a16="http://schemas.microsoft.com/office/drawing/2014/main" id="{9F36343A-9D5D-BE44-DBC2-72CA9BEDB4E5}"/>
                </a:ext>
              </a:extLst>
            </p:cNvPr>
            <p:cNvPicPr>
              <a:picLocks noChangeAspect="1"/>
            </p:cNvPicPr>
            <p:nvPr/>
          </p:nvPicPr>
          <p:blipFill>
            <a:blip r:embed="rId4"/>
            <a:stretch>
              <a:fillRect/>
            </a:stretch>
          </p:blipFill>
          <p:spPr>
            <a:xfrm>
              <a:off x="193710" y="3102430"/>
              <a:ext cx="5217331" cy="2775858"/>
            </a:xfrm>
            <a:prstGeom prst="rect">
              <a:avLst/>
            </a:prstGeom>
          </p:spPr>
        </p:pic>
        <p:sp>
          <p:nvSpPr>
            <p:cNvPr id="2" name="TextBox 1">
              <a:extLst>
                <a:ext uri="{FF2B5EF4-FFF2-40B4-BE49-F238E27FC236}">
                  <a16:creationId xmlns:a16="http://schemas.microsoft.com/office/drawing/2014/main" id="{5D86165B-C0E6-1F38-0CE3-48747795B8CD}"/>
                </a:ext>
              </a:extLst>
            </p:cNvPr>
            <p:cNvSpPr txBox="1"/>
            <p:nvPr/>
          </p:nvSpPr>
          <p:spPr>
            <a:xfrm>
              <a:off x="193710" y="5886947"/>
              <a:ext cx="4956762" cy="599570"/>
            </a:xfrm>
            <a:prstGeom prst="rect">
              <a:avLst/>
            </a:prstGeom>
            <a:noFill/>
          </p:spPr>
          <p:txBody>
            <a:bodyPr wrap="square" rtlCol="0">
              <a:spAutoFit/>
            </a:bodyPr>
            <a:lstStyle/>
            <a:p>
              <a:r>
                <a:rPr lang="en-SG" sz="1200" dirty="0">
                  <a:solidFill>
                    <a:srgbClr val="002060"/>
                  </a:solidFill>
                  <a:latin typeface="Arial" panose="020B0604020202020204" pitchFamily="34" charset="0"/>
                  <a:cs typeface="Arial" panose="020B0604020202020204" pitchFamily="34" charset="0"/>
                </a:rPr>
                <a:t>Hannah Ritchie and Pablo Rosado (2020) - “Energy Mix” Published online at OurWorldInData.org. Retrieved from: 'https://ourworldindata.org/energy-mix' [Online Resource]</a:t>
              </a:r>
            </a:p>
          </p:txBody>
        </p:sp>
      </p:grpSp>
    </p:spTree>
    <p:extLst>
      <p:ext uri="{BB962C8B-B14F-4D97-AF65-F5344CB8AC3E}">
        <p14:creationId xmlns:p14="http://schemas.microsoft.com/office/powerpoint/2010/main" val="93913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42E3C-2365-AB84-EF6F-99EFBCE4B67F}"/>
              </a:ext>
            </a:extLst>
          </p:cNvPr>
          <p:cNvSpPr>
            <a:spLocks noGrp="1"/>
          </p:cNvSpPr>
          <p:nvPr>
            <p:ph type="title"/>
          </p:nvPr>
        </p:nvSpPr>
        <p:spPr>
          <a:xfrm>
            <a:off x="0" y="8316"/>
            <a:ext cx="12192000" cy="826571"/>
          </a:xfrm>
        </p:spPr>
        <p:txBody>
          <a:bodyPr/>
          <a:lstStyle/>
          <a:p>
            <a:r>
              <a:rPr lang="en-SG" dirty="0"/>
              <a:t>Power Sector – Dominated by Coal</a:t>
            </a:r>
          </a:p>
        </p:txBody>
      </p:sp>
      <p:sp>
        <p:nvSpPr>
          <p:cNvPr id="3" name="Content Placeholder 2">
            <a:extLst>
              <a:ext uri="{FF2B5EF4-FFF2-40B4-BE49-F238E27FC236}">
                <a16:creationId xmlns:a16="http://schemas.microsoft.com/office/drawing/2014/main" id="{FC1659A0-B16D-D187-427A-F4042EB731BA}"/>
              </a:ext>
            </a:extLst>
          </p:cNvPr>
          <p:cNvSpPr>
            <a:spLocks noGrp="1"/>
          </p:cNvSpPr>
          <p:nvPr>
            <p:ph idx="1"/>
          </p:nvPr>
        </p:nvSpPr>
        <p:spPr>
          <a:xfrm>
            <a:off x="0" y="4200239"/>
            <a:ext cx="11963399" cy="2026389"/>
          </a:xfrm>
        </p:spPr>
        <p:txBody>
          <a:bodyPr>
            <a:noAutofit/>
          </a:bodyPr>
          <a:lstStyle/>
          <a:p>
            <a:r>
              <a:rPr lang="en-SG" sz="2000" dirty="0"/>
              <a:t>India’s power sector heavily relies on coal, with over 50% of the total installed capacity and over 70% of electricity generation</a:t>
            </a:r>
          </a:p>
          <a:p>
            <a:r>
              <a:rPr lang="en-SG" sz="2000" dirty="0"/>
              <a:t>Coal has been at the forefront of India’s economic growth but also has negative impacts on the environment and human health</a:t>
            </a:r>
          </a:p>
          <a:p>
            <a:r>
              <a:rPr lang="en-US" sz="2000" dirty="0"/>
              <a:t>Achieving decarbonization in the power sector requires a delicate balance and a just transition towards an increased renewable energy mix.</a:t>
            </a:r>
            <a:endParaRPr lang="en-SG" sz="2000" dirty="0"/>
          </a:p>
        </p:txBody>
      </p:sp>
      <p:sp>
        <p:nvSpPr>
          <p:cNvPr id="4" name="Footer Placeholder 3">
            <a:extLst>
              <a:ext uri="{FF2B5EF4-FFF2-40B4-BE49-F238E27FC236}">
                <a16:creationId xmlns:a16="http://schemas.microsoft.com/office/drawing/2014/main" id="{4806D34F-47AB-016F-527C-CCFF14398255}"/>
              </a:ext>
            </a:extLst>
          </p:cNvPr>
          <p:cNvSpPr>
            <a:spLocks noGrp="1"/>
          </p:cNvSpPr>
          <p:nvPr>
            <p:ph type="ftr" sz="quarter" idx="10"/>
          </p:nvPr>
        </p:nvSpPr>
        <p:spPr>
          <a:xfrm>
            <a:off x="5519529" y="6435862"/>
            <a:ext cx="4114800" cy="365125"/>
          </a:xfrm>
        </p:spPr>
        <p:txBody>
          <a:bodyPr/>
          <a:lstStyle/>
          <a:p>
            <a:r>
              <a:rPr lang="en-US" dirty="0"/>
              <a:t>Environmental Challenges – Power Generation and Carbon Footprint Mapping</a:t>
            </a:r>
          </a:p>
        </p:txBody>
      </p:sp>
      <p:pic>
        <p:nvPicPr>
          <p:cNvPr id="9" name="Picture 8">
            <a:extLst>
              <a:ext uri="{FF2B5EF4-FFF2-40B4-BE49-F238E27FC236}">
                <a16:creationId xmlns:a16="http://schemas.microsoft.com/office/drawing/2014/main" id="{0C757D43-D8D5-B9A2-8508-73E2B1F81E1F}"/>
              </a:ext>
            </a:extLst>
          </p:cNvPr>
          <p:cNvPicPr>
            <a:picLocks noChangeAspect="1"/>
          </p:cNvPicPr>
          <p:nvPr/>
        </p:nvPicPr>
        <p:blipFill rotWithShape="1">
          <a:blip r:embed="rId2"/>
          <a:srcRect l="-1" r="1605"/>
          <a:stretch/>
        </p:blipFill>
        <p:spPr>
          <a:xfrm>
            <a:off x="9036976" y="861050"/>
            <a:ext cx="3122366" cy="3221094"/>
          </a:xfrm>
          <a:prstGeom prst="rect">
            <a:avLst/>
          </a:prstGeom>
        </p:spPr>
      </p:pic>
      <p:sp>
        <p:nvSpPr>
          <p:cNvPr id="5" name="TextBox 4">
            <a:extLst>
              <a:ext uri="{FF2B5EF4-FFF2-40B4-BE49-F238E27FC236}">
                <a16:creationId xmlns:a16="http://schemas.microsoft.com/office/drawing/2014/main" id="{3AD2EAFC-B2D4-D1E0-6936-3424568F68F3}"/>
              </a:ext>
            </a:extLst>
          </p:cNvPr>
          <p:cNvSpPr txBox="1"/>
          <p:nvPr/>
        </p:nvSpPr>
        <p:spPr>
          <a:xfrm>
            <a:off x="0" y="6575756"/>
            <a:ext cx="3442099" cy="276999"/>
          </a:xfrm>
          <a:prstGeom prst="rect">
            <a:avLst/>
          </a:prstGeom>
          <a:noFill/>
        </p:spPr>
        <p:txBody>
          <a:bodyPr wrap="square" rtlCol="0">
            <a:spAutoFit/>
          </a:bodyPr>
          <a:lstStyle/>
          <a:p>
            <a:r>
              <a:rPr lang="en-SG" sz="1200" dirty="0">
                <a:solidFill>
                  <a:srgbClr val="002060"/>
                </a:solidFill>
                <a:latin typeface="Arial" panose="020B0604020202020204" pitchFamily="34" charset="0"/>
                <a:cs typeface="Arial" panose="020B0604020202020204" pitchFamily="34" charset="0"/>
              </a:rPr>
              <a:t>Source: NPP, 2024; CEA, 2023</a:t>
            </a:r>
          </a:p>
        </p:txBody>
      </p:sp>
      <p:graphicFrame>
        <p:nvGraphicFramePr>
          <p:cNvPr id="14" name="Chart 13">
            <a:extLst>
              <a:ext uri="{FF2B5EF4-FFF2-40B4-BE49-F238E27FC236}">
                <a16:creationId xmlns:a16="http://schemas.microsoft.com/office/drawing/2014/main" id="{DD01FF6B-6EE5-C084-E967-38F4A0FE46DC}"/>
              </a:ext>
            </a:extLst>
          </p:cNvPr>
          <p:cNvGraphicFramePr/>
          <p:nvPr>
            <p:extLst>
              <p:ext uri="{D42A27DB-BD31-4B8C-83A1-F6EECF244321}">
                <p14:modId xmlns:p14="http://schemas.microsoft.com/office/powerpoint/2010/main" val="829302288"/>
              </p:ext>
            </p:extLst>
          </p:nvPr>
        </p:nvGraphicFramePr>
        <p:xfrm>
          <a:off x="4669971" y="837641"/>
          <a:ext cx="4348732" cy="32445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BD72250B-F9C8-7381-4190-003C9AE1D5DB}"/>
              </a:ext>
            </a:extLst>
          </p:cNvPr>
          <p:cNvGraphicFramePr/>
          <p:nvPr>
            <p:extLst>
              <p:ext uri="{D42A27DB-BD31-4B8C-83A1-F6EECF244321}">
                <p14:modId xmlns:p14="http://schemas.microsoft.com/office/powerpoint/2010/main" val="100745289"/>
              </p:ext>
            </p:extLst>
          </p:nvPr>
        </p:nvGraphicFramePr>
        <p:xfrm>
          <a:off x="32658" y="835025"/>
          <a:ext cx="4619040" cy="32471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0373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EF555-5D51-DB96-CEBA-26EA1A2221DE}"/>
              </a:ext>
            </a:extLst>
          </p:cNvPr>
          <p:cNvSpPr>
            <a:spLocks noGrp="1"/>
          </p:cNvSpPr>
          <p:nvPr>
            <p:ph type="title"/>
          </p:nvPr>
        </p:nvSpPr>
        <p:spPr/>
        <p:txBody>
          <a:bodyPr/>
          <a:lstStyle/>
          <a:p>
            <a:r>
              <a:rPr lang="en-SG" dirty="0"/>
              <a:t>Detrimental Effects of Coal (Fossil Fuels)</a:t>
            </a:r>
          </a:p>
        </p:txBody>
      </p:sp>
      <p:sp>
        <p:nvSpPr>
          <p:cNvPr id="4" name="Footer Placeholder 3">
            <a:extLst>
              <a:ext uri="{FF2B5EF4-FFF2-40B4-BE49-F238E27FC236}">
                <a16:creationId xmlns:a16="http://schemas.microsoft.com/office/drawing/2014/main" id="{D348873A-02B5-DABF-721A-AFC86103D450}"/>
              </a:ext>
            </a:extLst>
          </p:cNvPr>
          <p:cNvSpPr>
            <a:spLocks noGrp="1"/>
          </p:cNvSpPr>
          <p:nvPr>
            <p:ph type="ftr" sz="quarter" idx="10"/>
          </p:nvPr>
        </p:nvSpPr>
        <p:spPr/>
        <p:txBody>
          <a:bodyPr/>
          <a:lstStyle/>
          <a:p>
            <a:r>
              <a:rPr lang="en-US"/>
              <a:t>Environmental Challenges – Power Generation and Carbon Footprint Mapping</a:t>
            </a:r>
            <a:endParaRPr lang="en-US" dirty="0"/>
          </a:p>
        </p:txBody>
      </p:sp>
      <p:pic>
        <p:nvPicPr>
          <p:cNvPr id="15" name="Picture 14">
            <a:extLst>
              <a:ext uri="{FF2B5EF4-FFF2-40B4-BE49-F238E27FC236}">
                <a16:creationId xmlns:a16="http://schemas.microsoft.com/office/drawing/2014/main" id="{3DA9DAC1-FCB5-3BDD-8E8E-47ED0A54EEFA}"/>
              </a:ext>
            </a:extLst>
          </p:cNvPr>
          <p:cNvPicPr>
            <a:picLocks noChangeAspect="1"/>
          </p:cNvPicPr>
          <p:nvPr/>
        </p:nvPicPr>
        <p:blipFill>
          <a:blip r:embed="rId2"/>
          <a:stretch>
            <a:fillRect/>
          </a:stretch>
        </p:blipFill>
        <p:spPr>
          <a:xfrm>
            <a:off x="7713127" y="844050"/>
            <a:ext cx="4402671" cy="2584950"/>
          </a:xfrm>
          <a:prstGeom prst="rect">
            <a:avLst/>
          </a:prstGeom>
        </p:spPr>
      </p:pic>
      <p:pic>
        <p:nvPicPr>
          <p:cNvPr id="6" name="Picture 5">
            <a:extLst>
              <a:ext uri="{FF2B5EF4-FFF2-40B4-BE49-F238E27FC236}">
                <a16:creationId xmlns:a16="http://schemas.microsoft.com/office/drawing/2014/main" id="{9D282D1F-C758-AF54-0683-4F07DD02E3F2}"/>
              </a:ext>
            </a:extLst>
          </p:cNvPr>
          <p:cNvPicPr>
            <a:picLocks noChangeAspect="1"/>
          </p:cNvPicPr>
          <p:nvPr/>
        </p:nvPicPr>
        <p:blipFill>
          <a:blip r:embed="rId3"/>
          <a:stretch>
            <a:fillRect/>
          </a:stretch>
        </p:blipFill>
        <p:spPr>
          <a:xfrm>
            <a:off x="274864" y="835657"/>
            <a:ext cx="7055029" cy="2212343"/>
          </a:xfrm>
          <a:prstGeom prst="rect">
            <a:avLst/>
          </a:prstGeom>
        </p:spPr>
      </p:pic>
      <p:sp>
        <p:nvSpPr>
          <p:cNvPr id="11" name="TextBox 10">
            <a:extLst>
              <a:ext uri="{FF2B5EF4-FFF2-40B4-BE49-F238E27FC236}">
                <a16:creationId xmlns:a16="http://schemas.microsoft.com/office/drawing/2014/main" id="{64411687-9D19-E89E-4E46-7CC35864788A}"/>
              </a:ext>
            </a:extLst>
          </p:cNvPr>
          <p:cNvSpPr txBox="1"/>
          <p:nvPr/>
        </p:nvSpPr>
        <p:spPr>
          <a:xfrm>
            <a:off x="446314" y="3477943"/>
            <a:ext cx="11669483" cy="2862322"/>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Burning fossil fuels contributes to climate change, causing rising temperatures, sea levels, and extreme weather events</a:t>
            </a: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Fossil fuels create air and water pollution, which harms the environment and human health</a:t>
            </a: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Most plastics are made from fossil fuels, and their production and waste harm the environment and contribute to climate change</a:t>
            </a: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Extracting and transporting fossil fuels creates hazardous waste, such as oil spills, which can harm habitats and wildlife</a:t>
            </a: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Reducing CO2 emissions is essential to prevent harmful effects and protect our health, wildlife, and the environment</a:t>
            </a:r>
            <a:endParaRPr lang="en-SG"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244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12CA-1A6B-3A6D-6A31-F3189AE58D17}"/>
              </a:ext>
            </a:extLst>
          </p:cNvPr>
          <p:cNvSpPr>
            <a:spLocks noGrp="1"/>
          </p:cNvSpPr>
          <p:nvPr>
            <p:ph type="title"/>
          </p:nvPr>
        </p:nvSpPr>
        <p:spPr/>
        <p:txBody>
          <a:bodyPr/>
          <a:lstStyle/>
          <a:p>
            <a:r>
              <a:rPr lang="en-SG" dirty="0"/>
              <a:t>Why Carbon Mapping</a:t>
            </a:r>
          </a:p>
        </p:txBody>
      </p:sp>
      <p:sp>
        <p:nvSpPr>
          <p:cNvPr id="3" name="Content Placeholder 2">
            <a:extLst>
              <a:ext uri="{FF2B5EF4-FFF2-40B4-BE49-F238E27FC236}">
                <a16:creationId xmlns:a16="http://schemas.microsoft.com/office/drawing/2014/main" id="{289FCB41-C33D-5E49-2D9D-25A33FA3E8FA}"/>
              </a:ext>
            </a:extLst>
          </p:cNvPr>
          <p:cNvSpPr>
            <a:spLocks noGrp="1"/>
          </p:cNvSpPr>
          <p:nvPr>
            <p:ph idx="1"/>
          </p:nvPr>
        </p:nvSpPr>
        <p:spPr>
          <a:xfrm>
            <a:off x="0" y="834887"/>
            <a:ext cx="6313714" cy="2321970"/>
          </a:xfrm>
        </p:spPr>
        <p:txBody>
          <a:bodyPr>
            <a:normAutofit/>
          </a:bodyPr>
          <a:lstStyle/>
          <a:p>
            <a:pPr algn="just">
              <a:lnSpc>
                <a:spcPct val="107000"/>
              </a:lnSpc>
              <a:spcAft>
                <a:spcPts val="80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We need to map our carbon footprint to reduce the environmental impact of our power generation resources. </a:t>
            </a:r>
          </a:p>
          <a:p>
            <a:pPr algn="just">
              <a:lnSpc>
                <a:spcPct val="107000"/>
              </a:lnSpc>
              <a:spcAft>
                <a:spcPts val="80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This involves identifying vulnerable areas and hotspots and developing strategies to reduce emissions. We should consider the organization's activity in scopes 1, 2, and 3 when calculating its carbon footprint.</a:t>
            </a:r>
            <a:endParaRPr lang="en-SG" sz="1600" dirty="0"/>
          </a:p>
        </p:txBody>
      </p:sp>
      <p:sp>
        <p:nvSpPr>
          <p:cNvPr id="4" name="Footer Placeholder 3">
            <a:extLst>
              <a:ext uri="{FF2B5EF4-FFF2-40B4-BE49-F238E27FC236}">
                <a16:creationId xmlns:a16="http://schemas.microsoft.com/office/drawing/2014/main" id="{F54344C0-6218-299E-824B-936527A5ADDE}"/>
              </a:ext>
            </a:extLst>
          </p:cNvPr>
          <p:cNvSpPr>
            <a:spLocks noGrp="1"/>
          </p:cNvSpPr>
          <p:nvPr>
            <p:ph type="ftr" sz="quarter" idx="10"/>
          </p:nvPr>
        </p:nvSpPr>
        <p:spPr/>
        <p:txBody>
          <a:bodyPr/>
          <a:lstStyle/>
          <a:p>
            <a:r>
              <a:rPr lang="en-US"/>
              <a:t>Environmental Challenges – Power Generation and Carbon Footprint Mapping</a:t>
            </a:r>
            <a:endParaRPr lang="en-US" dirty="0"/>
          </a:p>
        </p:txBody>
      </p:sp>
      <p:grpSp>
        <p:nvGrpSpPr>
          <p:cNvPr id="10" name="Group 9">
            <a:extLst>
              <a:ext uri="{FF2B5EF4-FFF2-40B4-BE49-F238E27FC236}">
                <a16:creationId xmlns:a16="http://schemas.microsoft.com/office/drawing/2014/main" id="{CCA516D0-0557-EF93-624B-5D57478D78BE}"/>
              </a:ext>
            </a:extLst>
          </p:cNvPr>
          <p:cNvGrpSpPr/>
          <p:nvPr/>
        </p:nvGrpSpPr>
        <p:grpSpPr>
          <a:xfrm>
            <a:off x="6296915" y="834887"/>
            <a:ext cx="5895085" cy="3113668"/>
            <a:chOff x="6193971" y="834887"/>
            <a:chExt cx="5998029" cy="3181330"/>
          </a:xfrm>
        </p:grpSpPr>
        <p:graphicFrame>
          <p:nvGraphicFramePr>
            <p:cNvPr id="5" name="Chart 4">
              <a:extLst>
                <a:ext uri="{FF2B5EF4-FFF2-40B4-BE49-F238E27FC236}">
                  <a16:creationId xmlns:a16="http://schemas.microsoft.com/office/drawing/2014/main" id="{AE046BD8-8DC0-7214-46C4-7172FCDCDB9F}"/>
                </a:ext>
              </a:extLst>
            </p:cNvPr>
            <p:cNvGraphicFramePr>
              <a:graphicFrameLocks/>
            </p:cNvGraphicFramePr>
            <p:nvPr>
              <p:extLst>
                <p:ext uri="{D42A27DB-BD31-4B8C-83A1-F6EECF244321}">
                  <p14:modId xmlns:p14="http://schemas.microsoft.com/office/powerpoint/2010/main" val="2542176453"/>
                </p:ext>
              </p:extLst>
            </p:nvPr>
          </p:nvGraphicFramePr>
          <p:xfrm>
            <a:off x="6193971" y="834887"/>
            <a:ext cx="5998029" cy="299688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BC910131-62E6-474D-2574-89836D145E95}"/>
                </a:ext>
              </a:extLst>
            </p:cNvPr>
            <p:cNvSpPr txBox="1"/>
            <p:nvPr/>
          </p:nvSpPr>
          <p:spPr>
            <a:xfrm>
              <a:off x="8570016" y="3739218"/>
              <a:ext cx="2128626" cy="276999"/>
            </a:xfrm>
            <a:prstGeom prst="rect">
              <a:avLst/>
            </a:prstGeom>
            <a:noFill/>
          </p:spPr>
          <p:txBody>
            <a:bodyPr wrap="square">
              <a:spAutoFit/>
            </a:bodyPr>
            <a:lstStyle/>
            <a:p>
              <a:pPr algn="l"/>
              <a:r>
                <a:rPr lang="en-SG" sz="1200" b="0" i="0" u="none" strike="noStrike" baseline="0" dirty="0">
                  <a:solidFill>
                    <a:srgbClr val="002060"/>
                  </a:solidFill>
                  <a:latin typeface="Arial" panose="020B0604020202020204" pitchFamily="34" charset="0"/>
                  <a:cs typeface="Arial" panose="020B0604020202020204" pitchFamily="34" charset="0"/>
                </a:rPr>
                <a:t>(Ramachandra et al., 2014)</a:t>
              </a:r>
              <a:endParaRPr lang="en-SG" sz="1200" dirty="0">
                <a:solidFill>
                  <a:srgbClr val="002060"/>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0878D974-43AF-76AC-A73F-4B8031E23433}"/>
              </a:ext>
            </a:extLst>
          </p:cNvPr>
          <p:cNvGrpSpPr/>
          <p:nvPr/>
        </p:nvGrpSpPr>
        <p:grpSpPr>
          <a:xfrm>
            <a:off x="-37630" y="2828994"/>
            <a:ext cx="6334545" cy="3794376"/>
            <a:chOff x="60344" y="2828994"/>
            <a:chExt cx="6334545" cy="3794376"/>
          </a:xfrm>
        </p:grpSpPr>
        <p:graphicFrame>
          <p:nvGraphicFramePr>
            <p:cNvPr id="8" name="Chart 7">
              <a:extLst>
                <a:ext uri="{FF2B5EF4-FFF2-40B4-BE49-F238E27FC236}">
                  <a16:creationId xmlns:a16="http://schemas.microsoft.com/office/drawing/2014/main" id="{1F2E55F0-AD4A-AE81-D1E8-B5D1DFE1B499}"/>
                </a:ext>
              </a:extLst>
            </p:cNvPr>
            <p:cNvGraphicFramePr/>
            <p:nvPr>
              <p:extLst>
                <p:ext uri="{D42A27DB-BD31-4B8C-83A1-F6EECF244321}">
                  <p14:modId xmlns:p14="http://schemas.microsoft.com/office/powerpoint/2010/main" val="3951043105"/>
                </p:ext>
              </p:extLst>
            </p:nvPr>
          </p:nvGraphicFramePr>
          <p:xfrm>
            <a:off x="60344" y="2828994"/>
            <a:ext cx="5736769" cy="351737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DF2C975-E066-E712-CA48-FE77F29AFF96}"/>
                </a:ext>
              </a:extLst>
            </p:cNvPr>
            <p:cNvSpPr txBox="1"/>
            <p:nvPr/>
          </p:nvSpPr>
          <p:spPr>
            <a:xfrm>
              <a:off x="298889" y="6346371"/>
              <a:ext cx="6096000" cy="276999"/>
            </a:xfrm>
            <a:prstGeom prst="rect">
              <a:avLst/>
            </a:prstGeom>
            <a:noFill/>
          </p:spPr>
          <p:txBody>
            <a:bodyPr wrap="square">
              <a:spAutoFit/>
            </a:bodyPr>
            <a:lstStyle/>
            <a:p>
              <a:r>
                <a:rPr lang="en-US" sz="1200" dirty="0">
                  <a:solidFill>
                    <a:srgbClr val="002060"/>
                  </a:solidFill>
                  <a:latin typeface="Arial" panose="020B0604020202020204" pitchFamily="34" charset="0"/>
                  <a:cs typeface="Arial" panose="020B0604020202020204" pitchFamily="34" charset="0"/>
                </a:rPr>
                <a:t>(Lifecycle Emissions of Electricity Generating Sources (IPCC, 2014))</a:t>
              </a:r>
              <a:endParaRPr lang="en-SG" sz="1200" dirty="0">
                <a:solidFill>
                  <a:srgbClr val="002060"/>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EE68FF97-1D4C-911D-CC08-B9DA7FFB8CAE}"/>
              </a:ext>
            </a:extLst>
          </p:cNvPr>
          <p:cNvSpPr txBox="1"/>
          <p:nvPr/>
        </p:nvSpPr>
        <p:spPr>
          <a:xfrm>
            <a:off x="5699139" y="4161157"/>
            <a:ext cx="6406713" cy="2062103"/>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The carbon footprint of major cities in India helps to improve national-level emission inventories</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Mapping carbon emissions of various power plants and cities across the country will help identify major polluters and develop decarbonization strategies for the power sector at asset level and city level</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Implementation of emission reduction strategies helps to gain carbon credits in the global markets</a:t>
            </a:r>
          </a:p>
        </p:txBody>
      </p:sp>
    </p:spTree>
    <p:extLst>
      <p:ext uri="{BB962C8B-B14F-4D97-AF65-F5344CB8AC3E}">
        <p14:creationId xmlns:p14="http://schemas.microsoft.com/office/powerpoint/2010/main" val="115466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C7C7-D445-5B47-3DE4-F2B28349AFA4}"/>
              </a:ext>
            </a:extLst>
          </p:cNvPr>
          <p:cNvSpPr>
            <a:spLocks noGrp="1"/>
          </p:cNvSpPr>
          <p:nvPr>
            <p:ph type="title"/>
          </p:nvPr>
        </p:nvSpPr>
        <p:spPr/>
        <p:txBody>
          <a:bodyPr/>
          <a:lstStyle/>
          <a:p>
            <a:r>
              <a:rPr lang="en-SG" dirty="0"/>
              <a:t>Recommendations</a:t>
            </a:r>
          </a:p>
        </p:txBody>
      </p:sp>
      <p:graphicFrame>
        <p:nvGraphicFramePr>
          <p:cNvPr id="5" name="Content Placeholder 4">
            <a:extLst>
              <a:ext uri="{FF2B5EF4-FFF2-40B4-BE49-F238E27FC236}">
                <a16:creationId xmlns:a16="http://schemas.microsoft.com/office/drawing/2014/main" id="{D62C9983-BE7C-E7AC-E418-61040BBDD038}"/>
              </a:ext>
            </a:extLst>
          </p:cNvPr>
          <p:cNvGraphicFramePr>
            <a:graphicFrameLocks noGrp="1"/>
          </p:cNvGraphicFramePr>
          <p:nvPr>
            <p:ph idx="1"/>
            <p:extLst>
              <p:ext uri="{D42A27DB-BD31-4B8C-83A1-F6EECF244321}">
                <p14:modId xmlns:p14="http://schemas.microsoft.com/office/powerpoint/2010/main" val="2400138138"/>
              </p:ext>
            </p:extLst>
          </p:nvPr>
        </p:nvGraphicFramePr>
        <p:xfrm>
          <a:off x="0" y="1001486"/>
          <a:ext cx="12192000" cy="5141104"/>
        </p:xfrm>
        <a:graphic>
          <a:graphicData uri="http://schemas.openxmlformats.org/drawingml/2006/table">
            <a:tbl>
              <a:tblPr firstRow="1" bandRow="1">
                <a:tableStyleId>{00A15C55-8517-42AA-B614-E9B94910E393}</a:tableStyleId>
              </a:tblPr>
              <a:tblGrid>
                <a:gridCol w="3048000">
                  <a:extLst>
                    <a:ext uri="{9D8B030D-6E8A-4147-A177-3AD203B41FA5}">
                      <a16:colId xmlns:a16="http://schemas.microsoft.com/office/drawing/2014/main" val="327045132"/>
                    </a:ext>
                  </a:extLst>
                </a:gridCol>
                <a:gridCol w="3048000">
                  <a:extLst>
                    <a:ext uri="{9D8B030D-6E8A-4147-A177-3AD203B41FA5}">
                      <a16:colId xmlns:a16="http://schemas.microsoft.com/office/drawing/2014/main" val="4159622934"/>
                    </a:ext>
                  </a:extLst>
                </a:gridCol>
                <a:gridCol w="3048000">
                  <a:extLst>
                    <a:ext uri="{9D8B030D-6E8A-4147-A177-3AD203B41FA5}">
                      <a16:colId xmlns:a16="http://schemas.microsoft.com/office/drawing/2014/main" val="2568074018"/>
                    </a:ext>
                  </a:extLst>
                </a:gridCol>
                <a:gridCol w="3048000">
                  <a:extLst>
                    <a:ext uri="{9D8B030D-6E8A-4147-A177-3AD203B41FA5}">
                      <a16:colId xmlns:a16="http://schemas.microsoft.com/office/drawing/2014/main" val="1634119180"/>
                    </a:ext>
                  </a:extLst>
                </a:gridCol>
              </a:tblGrid>
              <a:tr h="721504">
                <a:tc>
                  <a:txBody>
                    <a:bodyPr/>
                    <a:lstStyle/>
                    <a:p>
                      <a:pPr algn="ctr"/>
                      <a:r>
                        <a:rPr lang="en-SG" sz="1800" dirty="0">
                          <a:solidFill>
                            <a:srgbClr val="002060"/>
                          </a:solidFill>
                          <a:latin typeface="Arial" panose="020B0604020202020204" pitchFamily="34" charset="0"/>
                          <a:cs typeface="Arial" panose="020B0604020202020204" pitchFamily="34" charset="0"/>
                        </a:rPr>
                        <a:t>Power Generating Source</a:t>
                      </a:r>
                    </a:p>
                  </a:txBody>
                  <a:tcPr/>
                </a:tc>
                <a:tc>
                  <a:txBody>
                    <a:bodyPr/>
                    <a:lstStyle/>
                    <a:p>
                      <a:pPr algn="ctr"/>
                      <a:r>
                        <a:rPr lang="en-SG" sz="1800" dirty="0">
                          <a:solidFill>
                            <a:srgbClr val="002060"/>
                          </a:solidFill>
                          <a:latin typeface="Arial" panose="020B0604020202020204" pitchFamily="34" charset="0"/>
                          <a:cs typeface="Arial" panose="020B0604020202020204" pitchFamily="34" charset="0"/>
                        </a:rPr>
                        <a:t>Measurement</a:t>
                      </a:r>
                    </a:p>
                  </a:txBody>
                  <a:tcPr/>
                </a:tc>
                <a:tc>
                  <a:txBody>
                    <a:bodyPr/>
                    <a:lstStyle/>
                    <a:p>
                      <a:pPr algn="ctr"/>
                      <a:r>
                        <a:rPr lang="en-SG" sz="1800" dirty="0">
                          <a:solidFill>
                            <a:srgbClr val="002060"/>
                          </a:solidFill>
                          <a:latin typeface="Arial" panose="020B0604020202020204" pitchFamily="34" charset="0"/>
                          <a:cs typeface="Arial" panose="020B0604020202020204" pitchFamily="34" charset="0"/>
                        </a:rPr>
                        <a:t>Reduction</a:t>
                      </a:r>
                    </a:p>
                  </a:txBody>
                  <a:tcPr/>
                </a:tc>
                <a:tc>
                  <a:txBody>
                    <a:bodyPr/>
                    <a:lstStyle/>
                    <a:p>
                      <a:pPr algn="ctr"/>
                      <a:r>
                        <a:rPr lang="en-SG" sz="1800" dirty="0">
                          <a:solidFill>
                            <a:srgbClr val="002060"/>
                          </a:solidFill>
                          <a:latin typeface="Arial" panose="020B0604020202020204" pitchFamily="34" charset="0"/>
                          <a:cs typeface="Arial" panose="020B0604020202020204" pitchFamily="34" charset="0"/>
                        </a:rPr>
                        <a:t>Removal</a:t>
                      </a:r>
                    </a:p>
                  </a:txBody>
                  <a:tcPr/>
                </a:tc>
                <a:extLst>
                  <a:ext uri="{0D108BD9-81ED-4DB2-BD59-A6C34878D82A}">
                    <a16:rowId xmlns:a16="http://schemas.microsoft.com/office/drawing/2014/main" val="2577693123"/>
                  </a:ext>
                </a:extLst>
              </a:tr>
              <a:tr h="563010">
                <a:tc>
                  <a:txBody>
                    <a:bodyPr/>
                    <a:lstStyle/>
                    <a:p>
                      <a:pPr algn="ctr"/>
                      <a:r>
                        <a:rPr lang="en-SG" sz="1800" dirty="0">
                          <a:solidFill>
                            <a:srgbClr val="002060"/>
                          </a:solidFill>
                          <a:latin typeface="Arial" panose="020B0604020202020204" pitchFamily="34" charset="0"/>
                          <a:cs typeface="Arial" panose="020B0604020202020204" pitchFamily="34" charset="0"/>
                        </a:rPr>
                        <a:t>Coal</a:t>
                      </a:r>
                    </a:p>
                  </a:txBody>
                  <a:tcPr/>
                </a:tc>
                <a:tc>
                  <a:txBody>
                    <a:bodyPr/>
                    <a:lstStyle/>
                    <a:p>
                      <a:r>
                        <a:rPr lang="en-US" sz="1300" dirty="0">
                          <a:solidFill>
                            <a:srgbClr val="002060"/>
                          </a:solidFill>
                          <a:latin typeface="Arial" panose="020B0604020202020204" pitchFamily="34" charset="0"/>
                          <a:cs typeface="Arial" panose="020B0604020202020204" pitchFamily="34" charset="0"/>
                        </a:rPr>
                        <a:t>Use Continuous Emissions Monitoring Systems (CEMS) to measure and report CO2 emissions. Conduct regular audits for compliance.</a:t>
                      </a:r>
                      <a:endParaRPr lang="en-SG" sz="1300" dirty="0">
                        <a:solidFill>
                          <a:srgbClr val="002060"/>
                        </a:solidFill>
                        <a:latin typeface="Arial" panose="020B0604020202020204" pitchFamily="34" charset="0"/>
                        <a:cs typeface="Arial" panose="020B0604020202020204" pitchFamily="34" charset="0"/>
                      </a:endParaRPr>
                    </a:p>
                  </a:txBody>
                  <a:tcPr/>
                </a:tc>
                <a:tc>
                  <a:txBody>
                    <a:bodyPr/>
                    <a:lstStyle/>
                    <a:p>
                      <a:r>
                        <a:rPr lang="en-US" sz="1300" dirty="0">
                          <a:solidFill>
                            <a:srgbClr val="002060"/>
                          </a:solidFill>
                          <a:latin typeface="Arial" panose="020B0604020202020204" pitchFamily="34" charset="0"/>
                          <a:cs typeface="Arial" panose="020B0604020202020204" pitchFamily="34" charset="0"/>
                        </a:rPr>
                        <a:t>Invest in ultra-supercritical coal-fired technologies to reduce CO2 emissions.</a:t>
                      </a:r>
                      <a:endParaRPr lang="en-SG" sz="1300" dirty="0">
                        <a:solidFill>
                          <a:srgbClr val="002060"/>
                        </a:solidFill>
                        <a:latin typeface="Arial" panose="020B0604020202020204" pitchFamily="34" charset="0"/>
                        <a:cs typeface="Arial" panose="020B0604020202020204" pitchFamily="34" charset="0"/>
                      </a:endParaRPr>
                    </a:p>
                  </a:txBody>
                  <a:tcPr/>
                </a:tc>
                <a:tc>
                  <a:txBody>
                    <a:bodyPr/>
                    <a:lstStyle/>
                    <a:p>
                      <a:r>
                        <a:rPr lang="en-US" sz="1300" dirty="0">
                          <a:solidFill>
                            <a:srgbClr val="002060"/>
                          </a:solidFill>
                          <a:latin typeface="Arial" panose="020B0604020202020204" pitchFamily="34" charset="0"/>
                          <a:cs typeface="Arial" panose="020B0604020202020204" pitchFamily="34" charset="0"/>
                        </a:rPr>
                        <a:t>Capture and store CO2 emissions with Carbon Capture and Storage (CCS) tech. Explore long-term storage or utilization options.</a:t>
                      </a:r>
                      <a:endParaRPr lang="en-SG" sz="13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099813"/>
                  </a:ext>
                </a:extLst>
              </a:tr>
              <a:tr h="418013">
                <a:tc>
                  <a:txBody>
                    <a:bodyPr/>
                    <a:lstStyle/>
                    <a:p>
                      <a:pPr algn="ctr"/>
                      <a:r>
                        <a:rPr lang="en-SG" sz="1800" dirty="0">
                          <a:solidFill>
                            <a:srgbClr val="002060"/>
                          </a:solidFill>
                          <a:latin typeface="Arial" panose="020B0604020202020204" pitchFamily="34" charset="0"/>
                          <a:cs typeface="Arial" panose="020B0604020202020204" pitchFamily="34" charset="0"/>
                        </a:rPr>
                        <a:t>Gas</a:t>
                      </a:r>
                    </a:p>
                  </a:txBody>
                  <a:tcPr/>
                </a:tc>
                <a:tc>
                  <a:txBody>
                    <a:bodyPr/>
                    <a:lstStyle/>
                    <a:p>
                      <a:pPr algn="just">
                        <a:lnSpc>
                          <a:spcPct val="107000"/>
                        </a:lnSpc>
                        <a:spcAft>
                          <a:spcPts val="800"/>
                        </a:spcAft>
                      </a:pPr>
                      <a:r>
                        <a:rPr lang="en-US" sz="13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Use advanced emissions monitoring systems to measure CO2 emissions accurately. Conduct regular emissions audit</a:t>
                      </a:r>
                      <a:endParaRPr lang="en-SG" sz="13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Use high-efficiency gas turbines, combined cycle technologies, and optimized combustion processes to cut CO2 emissions in power generation.</a:t>
                      </a:r>
                      <a:endParaRPr lang="en-SG" sz="13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Examine Carbon Capture and Utilization (CCU) tech for capturing &amp; repurposing CO2 emissions in industry or synthetic fuel prod.</a:t>
                      </a:r>
                      <a:endParaRPr lang="en-SG" sz="13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59344489"/>
                  </a:ext>
                </a:extLst>
              </a:tr>
              <a:tr h="418013">
                <a:tc>
                  <a:txBody>
                    <a:bodyPr/>
                    <a:lstStyle/>
                    <a:p>
                      <a:pPr algn="ctr"/>
                      <a:r>
                        <a:rPr lang="en-SG" sz="1800" dirty="0">
                          <a:solidFill>
                            <a:srgbClr val="002060"/>
                          </a:solidFill>
                          <a:latin typeface="Arial" panose="020B0604020202020204" pitchFamily="34" charset="0"/>
                          <a:cs typeface="Arial" panose="020B0604020202020204" pitchFamily="34" charset="0"/>
                        </a:rPr>
                        <a:t>Biomass</a:t>
                      </a:r>
                    </a:p>
                  </a:txBody>
                  <a:tcPr/>
                </a:tc>
                <a:tc>
                  <a:txBody>
                    <a:bodyPr/>
                    <a:lstStyle/>
                    <a:p>
                      <a:pPr algn="just">
                        <a:lnSpc>
                          <a:spcPct val="107000"/>
                        </a:lnSpc>
                        <a:spcAft>
                          <a:spcPts val="800"/>
                        </a:spcAft>
                      </a:pPr>
                      <a:r>
                        <a:rPr lang="en-US" sz="13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Implement robust CO2 monitoring and transparent reporting for biomass combustion emissions.</a:t>
                      </a:r>
                      <a:endParaRPr lang="en-SG" sz="13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1300" dirty="0">
                          <a:solidFill>
                            <a:srgbClr val="002060"/>
                          </a:solidFill>
                          <a:latin typeface="Arial" panose="020B0604020202020204" pitchFamily="34" charset="0"/>
                          <a:cs typeface="Arial" panose="020B0604020202020204" pitchFamily="34" charset="0"/>
                        </a:rPr>
                        <a:t>Optimize biomass energy extraction and reduce emissions with advanced combustion and gasification technologies.</a:t>
                      </a:r>
                      <a:endParaRPr lang="en-SG" sz="1300" dirty="0">
                        <a:solidFill>
                          <a:srgbClr val="002060"/>
                        </a:solidFill>
                        <a:latin typeface="Arial" panose="020B0604020202020204" pitchFamily="34" charset="0"/>
                        <a:cs typeface="Arial" panose="020B0604020202020204" pitchFamily="34" charset="0"/>
                      </a:endParaRPr>
                    </a:p>
                  </a:txBody>
                  <a:tcPr/>
                </a:tc>
                <a:tc>
                  <a:txBody>
                    <a:bodyPr/>
                    <a:lstStyle/>
                    <a:p>
                      <a:r>
                        <a:rPr lang="en-US" sz="1300" dirty="0">
                          <a:solidFill>
                            <a:srgbClr val="002060"/>
                          </a:solidFill>
                          <a:latin typeface="Arial" panose="020B0604020202020204" pitchFamily="34" charset="0"/>
                          <a:cs typeface="Arial" panose="020B0604020202020204" pitchFamily="34" charset="0"/>
                        </a:rPr>
                        <a:t>Consider biochar production using biomass residues to offset CO2 emissions from biomass power plants.</a:t>
                      </a:r>
                      <a:endParaRPr lang="en-SG" sz="13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1855255"/>
                  </a:ext>
                </a:extLst>
              </a:tr>
              <a:tr h="418013">
                <a:tc>
                  <a:txBody>
                    <a:bodyPr/>
                    <a:lstStyle/>
                    <a:p>
                      <a:pPr algn="ctr"/>
                      <a:r>
                        <a:rPr lang="en-SG" sz="1800" dirty="0">
                          <a:solidFill>
                            <a:srgbClr val="002060"/>
                          </a:solidFill>
                          <a:latin typeface="Arial" panose="020B0604020202020204" pitchFamily="34" charset="0"/>
                          <a:cs typeface="Arial" panose="020B0604020202020204" pitchFamily="34" charset="0"/>
                        </a:rPr>
                        <a:t>Wind</a:t>
                      </a:r>
                    </a:p>
                  </a:txBody>
                  <a:tcPr/>
                </a:tc>
                <a:tc>
                  <a:txBody>
                    <a:bodyPr/>
                    <a:lstStyle/>
                    <a:p>
                      <a:pPr algn="just">
                        <a:lnSpc>
                          <a:spcPct val="107000"/>
                        </a:lnSpc>
                        <a:spcAft>
                          <a:spcPts val="800"/>
                        </a:spcAft>
                      </a:pPr>
                      <a:r>
                        <a:rPr lang="en-US" sz="1300" b="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Regularly monitor the embodied carbon emissions associated with wind turbine manufacturing, installation, and decommissioning</a:t>
                      </a:r>
                      <a:endParaRPr lang="en-SG" sz="1300" b="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1300" dirty="0">
                          <a:solidFill>
                            <a:srgbClr val="002060"/>
                          </a:solidFill>
                          <a:latin typeface="Arial" panose="020B0604020202020204" pitchFamily="34" charset="0"/>
                          <a:cs typeface="Arial" panose="020B0604020202020204" pitchFamily="34" charset="0"/>
                        </a:rPr>
                        <a:t>Research to improve turbine efficiency, reduce material usage, and explore sustainable manufacturing can lower wind power's carbon footprint.</a:t>
                      </a:r>
                      <a:endParaRPr lang="en-SG" sz="1300" dirty="0">
                        <a:solidFill>
                          <a:srgbClr val="002060"/>
                        </a:solidFill>
                        <a:latin typeface="Arial" panose="020B0604020202020204" pitchFamily="34" charset="0"/>
                        <a:cs typeface="Arial" panose="020B0604020202020204" pitchFamily="34" charset="0"/>
                      </a:endParaRPr>
                    </a:p>
                  </a:txBody>
                  <a:tcPr/>
                </a:tc>
                <a:tc>
                  <a:txBody>
                    <a:bodyPr/>
                    <a:lstStyle/>
                    <a:p>
                      <a:r>
                        <a:rPr lang="en-US" sz="1300" dirty="0">
                          <a:solidFill>
                            <a:srgbClr val="002060"/>
                          </a:solidFill>
                          <a:latin typeface="Arial" panose="020B0604020202020204" pitchFamily="34" charset="0"/>
                          <a:cs typeface="Arial" panose="020B0604020202020204" pitchFamily="34" charset="0"/>
                        </a:rPr>
                        <a:t>Invest in reforestation or carbon offsets to offset wind power emissions.</a:t>
                      </a:r>
                      <a:endParaRPr lang="en-SG" sz="13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1144704"/>
                  </a:ext>
                </a:extLst>
              </a:tr>
              <a:tr h="418013">
                <a:tc>
                  <a:txBody>
                    <a:bodyPr/>
                    <a:lstStyle/>
                    <a:p>
                      <a:pPr algn="ctr"/>
                      <a:r>
                        <a:rPr lang="en-SG" sz="1800" dirty="0">
                          <a:solidFill>
                            <a:srgbClr val="002060"/>
                          </a:solidFill>
                          <a:latin typeface="Arial" panose="020B0604020202020204" pitchFamily="34" charset="0"/>
                          <a:cs typeface="Arial" panose="020B0604020202020204" pitchFamily="34" charset="0"/>
                        </a:rPr>
                        <a:t>Solar</a:t>
                      </a:r>
                    </a:p>
                  </a:txBody>
                  <a:tcPr/>
                </a:tc>
                <a:tc>
                  <a:txBody>
                    <a:bodyPr/>
                    <a:lstStyle/>
                    <a:p>
                      <a:r>
                        <a:rPr lang="en-US" sz="1300" dirty="0">
                          <a:solidFill>
                            <a:srgbClr val="002060"/>
                          </a:solidFill>
                          <a:latin typeface="Arial" panose="020B0604020202020204" pitchFamily="34" charset="0"/>
                          <a:cs typeface="Arial" panose="020B0604020202020204" pitchFamily="34" charset="0"/>
                        </a:rPr>
                        <a:t>Quantify the life cycle emissions of solar panels, including manufacturing, installation, and end-of-life considerations.</a:t>
                      </a:r>
                      <a:endParaRPr lang="en-SG" sz="1300" dirty="0">
                        <a:solidFill>
                          <a:srgbClr val="002060"/>
                        </a:solidFill>
                        <a:latin typeface="Arial" panose="020B0604020202020204" pitchFamily="34" charset="0"/>
                        <a:cs typeface="Arial" panose="020B0604020202020204" pitchFamily="34" charset="0"/>
                      </a:endParaRPr>
                    </a:p>
                  </a:txBody>
                  <a:tcPr/>
                </a:tc>
                <a:tc>
                  <a:txBody>
                    <a:bodyPr/>
                    <a:lstStyle/>
                    <a:p>
                      <a:r>
                        <a:rPr lang="en-US" sz="1300" dirty="0">
                          <a:solidFill>
                            <a:srgbClr val="002060"/>
                          </a:solidFill>
                          <a:latin typeface="Arial" panose="020B0604020202020204" pitchFamily="34" charset="0"/>
                          <a:cs typeface="Arial" panose="020B0604020202020204" pitchFamily="34" charset="0"/>
                        </a:rPr>
                        <a:t>Research to improve solar panel manufacturing energy efficiency, reduce material waste, and explore sustainable sourcing.</a:t>
                      </a:r>
                      <a:endParaRPr lang="en-SG" sz="1300" dirty="0">
                        <a:solidFill>
                          <a:srgbClr val="002060"/>
                        </a:solidFill>
                        <a:latin typeface="Arial" panose="020B0604020202020204" pitchFamily="34" charset="0"/>
                        <a:cs typeface="Arial" panose="020B0604020202020204" pitchFamily="34" charset="0"/>
                      </a:endParaRPr>
                    </a:p>
                  </a:txBody>
                  <a:tcPr/>
                </a:tc>
                <a:tc>
                  <a:txBody>
                    <a:bodyPr/>
                    <a:lstStyle/>
                    <a:p>
                      <a:r>
                        <a:rPr lang="en-US" sz="1300" dirty="0">
                          <a:solidFill>
                            <a:srgbClr val="002060"/>
                          </a:solidFill>
                          <a:latin typeface="Arial" panose="020B0604020202020204" pitchFamily="34" charset="0"/>
                          <a:cs typeface="Arial" panose="020B0604020202020204" pitchFamily="34" charset="0"/>
                        </a:rPr>
                        <a:t>Combine solar power projects with carbon sequestration or invest in carbon offsetting programs..</a:t>
                      </a:r>
                      <a:endParaRPr lang="en-SG" sz="13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92856164"/>
                  </a:ext>
                </a:extLst>
              </a:tr>
            </a:tbl>
          </a:graphicData>
        </a:graphic>
      </p:graphicFrame>
      <p:sp>
        <p:nvSpPr>
          <p:cNvPr id="4" name="Footer Placeholder 3">
            <a:extLst>
              <a:ext uri="{FF2B5EF4-FFF2-40B4-BE49-F238E27FC236}">
                <a16:creationId xmlns:a16="http://schemas.microsoft.com/office/drawing/2014/main" id="{AC1E21AE-86BD-3637-9F35-0F70977DBB65}"/>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Tree>
    <p:extLst>
      <p:ext uri="{BB962C8B-B14F-4D97-AF65-F5344CB8AC3E}">
        <p14:creationId xmlns:p14="http://schemas.microsoft.com/office/powerpoint/2010/main" val="2429133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953B-FADC-C070-68CA-7BE7AD1C3A0F}"/>
              </a:ext>
            </a:extLst>
          </p:cNvPr>
          <p:cNvSpPr>
            <a:spLocks noGrp="1"/>
          </p:cNvSpPr>
          <p:nvPr>
            <p:ph type="title"/>
          </p:nvPr>
        </p:nvSpPr>
        <p:spPr/>
        <p:txBody>
          <a:bodyPr/>
          <a:lstStyle/>
          <a:p>
            <a:r>
              <a:rPr lang="en-SG" dirty="0"/>
              <a:t>Policy for Decarbonizing the Power Sector</a:t>
            </a:r>
          </a:p>
        </p:txBody>
      </p:sp>
      <p:graphicFrame>
        <p:nvGraphicFramePr>
          <p:cNvPr id="7" name="Content Placeholder 2">
            <a:extLst>
              <a:ext uri="{FF2B5EF4-FFF2-40B4-BE49-F238E27FC236}">
                <a16:creationId xmlns:a16="http://schemas.microsoft.com/office/drawing/2014/main" id="{2B26D415-7974-0580-F5A6-76B9EDA21CE0}"/>
              </a:ext>
            </a:extLst>
          </p:cNvPr>
          <p:cNvGraphicFramePr>
            <a:graphicFrameLocks noGrp="1"/>
          </p:cNvGraphicFramePr>
          <p:nvPr>
            <p:ph idx="1"/>
            <p:extLst>
              <p:ext uri="{D42A27DB-BD31-4B8C-83A1-F6EECF244321}">
                <p14:modId xmlns:p14="http://schemas.microsoft.com/office/powerpoint/2010/main" val="1945163476"/>
              </p:ext>
            </p:extLst>
          </p:nvPr>
        </p:nvGraphicFramePr>
        <p:xfrm>
          <a:off x="664029" y="1825624"/>
          <a:ext cx="10689771" cy="4455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47F2E4DC-0095-E1AB-5A28-FCA59FC65CE6}"/>
              </a:ext>
            </a:extLst>
          </p:cNvPr>
          <p:cNvSpPr>
            <a:spLocks noGrp="1"/>
          </p:cNvSpPr>
          <p:nvPr>
            <p:ph type="ftr" sz="quarter" idx="10"/>
          </p:nvPr>
        </p:nvSpPr>
        <p:spPr/>
        <p:txBody>
          <a:bodyPr/>
          <a:lstStyle/>
          <a:p>
            <a:r>
              <a:rPr lang="en-US"/>
              <a:t>Environmental Challenges – Power Generation and Carbon Footprint Mapping</a:t>
            </a:r>
            <a:endParaRPr lang="en-US" dirty="0"/>
          </a:p>
        </p:txBody>
      </p:sp>
      <p:sp>
        <p:nvSpPr>
          <p:cNvPr id="8" name="TextBox 7">
            <a:extLst>
              <a:ext uri="{FF2B5EF4-FFF2-40B4-BE49-F238E27FC236}">
                <a16:creationId xmlns:a16="http://schemas.microsoft.com/office/drawing/2014/main" id="{687180A9-E765-492F-5D62-67D3A9D782CA}"/>
              </a:ext>
            </a:extLst>
          </p:cNvPr>
          <p:cNvSpPr txBox="1"/>
          <p:nvPr/>
        </p:nvSpPr>
        <p:spPr>
          <a:xfrm>
            <a:off x="2133482" y="1007090"/>
            <a:ext cx="7925036" cy="646331"/>
          </a:xfrm>
          <a:prstGeom prst="rect">
            <a:avLst/>
          </a:prstGeom>
          <a:noFill/>
        </p:spPr>
        <p:txBody>
          <a:bodyPr wrap="square">
            <a:spAutoFit/>
          </a:bodyPr>
          <a:lstStyle/>
          <a:p>
            <a:r>
              <a:rPr lang="en-US" dirty="0">
                <a:solidFill>
                  <a:srgbClr val="002060"/>
                </a:solidFill>
                <a:latin typeface="Arial" panose="020B0604020202020204" pitchFamily="34" charset="0"/>
                <a:cs typeface="Arial" panose="020B0604020202020204" pitchFamily="34" charset="0"/>
              </a:rPr>
              <a:t>The following points need to be incorporated into Carbon footprint Mapping policies for decarbonizing Power Generation in India (MOEFCC, 2022).</a:t>
            </a:r>
          </a:p>
        </p:txBody>
      </p:sp>
    </p:spTree>
    <p:extLst>
      <p:ext uri="{BB962C8B-B14F-4D97-AF65-F5344CB8AC3E}">
        <p14:creationId xmlns:p14="http://schemas.microsoft.com/office/powerpoint/2010/main" val="2944542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1979D-2F41-C475-DCAF-B143F734C63D}"/>
              </a:ext>
            </a:extLst>
          </p:cNvPr>
          <p:cNvSpPr>
            <a:spLocks noGrp="1"/>
          </p:cNvSpPr>
          <p:nvPr>
            <p:ph type="title"/>
          </p:nvPr>
        </p:nvSpPr>
        <p:spPr/>
        <p:txBody>
          <a:bodyPr/>
          <a:lstStyle/>
          <a:p>
            <a:r>
              <a:rPr lang="en-SG" dirty="0"/>
              <a:t>Way Forward</a:t>
            </a:r>
          </a:p>
        </p:txBody>
      </p:sp>
      <p:sp>
        <p:nvSpPr>
          <p:cNvPr id="3" name="Content Placeholder 2">
            <a:extLst>
              <a:ext uri="{FF2B5EF4-FFF2-40B4-BE49-F238E27FC236}">
                <a16:creationId xmlns:a16="http://schemas.microsoft.com/office/drawing/2014/main" id="{ED19A8F6-49D9-C5D6-B4B5-9A6645723564}"/>
              </a:ext>
            </a:extLst>
          </p:cNvPr>
          <p:cNvSpPr>
            <a:spLocks noGrp="1"/>
          </p:cNvSpPr>
          <p:nvPr>
            <p:ph idx="1"/>
          </p:nvPr>
        </p:nvSpPr>
        <p:spPr>
          <a:xfrm>
            <a:off x="5671457" y="889317"/>
            <a:ext cx="6466113" cy="5342076"/>
          </a:xfrm>
        </p:spPr>
        <p:txBody>
          <a:bodyPr>
            <a:normAutofit/>
          </a:bodyPr>
          <a:lstStyle/>
          <a:p>
            <a:r>
              <a:rPr lang="en-US" sz="1800" dirty="0"/>
              <a:t>Analyzing CO2 emissions is crucial to enhancing eco-design, optimizing processes, and innovating business models for sustainable energy in India.</a:t>
            </a:r>
          </a:p>
          <a:p>
            <a:r>
              <a:rPr lang="en-US" sz="1800" dirty="0"/>
              <a:t>Policymakers, industry players, and the public must address environmental issues within the power generation sector to ensure sustainable energy in India.</a:t>
            </a:r>
          </a:p>
          <a:p>
            <a:r>
              <a:rPr lang="en-US" sz="1800" dirty="0"/>
              <a:t>Mitigating emissions is necessary to promote stability, independence, safety, and an improved quality of life for individuals and their families.</a:t>
            </a:r>
          </a:p>
          <a:p>
            <a:r>
              <a:rPr lang="en-US" sz="1800" dirty="0"/>
              <a:t>The assessment of carbon footprint in Power Generation should encompass scopes 1, 2, and 3, considering all facets of an organization's activities.</a:t>
            </a:r>
          </a:p>
          <a:p>
            <a:r>
              <a:rPr lang="en-US" sz="1800" dirty="0"/>
              <a:t>Utilizing a dashboard to monitor carbon intensity through real-time measurement, satellite, and AI software needs to be implemented.</a:t>
            </a:r>
          </a:p>
          <a:p>
            <a:r>
              <a:rPr lang="en-US" sz="1800" dirty="0"/>
              <a:t>This approach aims to facilitate carbon mitigation through strategies such as carbon capturing, afforestation, process improvement, and more.</a:t>
            </a:r>
          </a:p>
        </p:txBody>
      </p:sp>
      <p:sp>
        <p:nvSpPr>
          <p:cNvPr id="4" name="Footer Placeholder 3">
            <a:extLst>
              <a:ext uri="{FF2B5EF4-FFF2-40B4-BE49-F238E27FC236}">
                <a16:creationId xmlns:a16="http://schemas.microsoft.com/office/drawing/2014/main" id="{4ED35B7C-F5DB-8BA2-B490-22ADE0C7EB95}"/>
              </a:ext>
            </a:extLst>
          </p:cNvPr>
          <p:cNvSpPr>
            <a:spLocks noGrp="1"/>
          </p:cNvSpPr>
          <p:nvPr>
            <p:ph type="ftr" sz="quarter" idx="10"/>
          </p:nvPr>
        </p:nvSpPr>
        <p:spPr/>
        <p:txBody>
          <a:bodyPr/>
          <a:lstStyle/>
          <a:p>
            <a:r>
              <a:rPr lang="en-US"/>
              <a:t>Environmental Challenges – Power Generation and Carbon Footprint Mapping</a:t>
            </a:r>
            <a:endParaRPr lang="en-US" dirty="0"/>
          </a:p>
        </p:txBody>
      </p:sp>
      <p:pic>
        <p:nvPicPr>
          <p:cNvPr id="5" name="Picture 4">
            <a:extLst>
              <a:ext uri="{FF2B5EF4-FFF2-40B4-BE49-F238E27FC236}">
                <a16:creationId xmlns:a16="http://schemas.microsoft.com/office/drawing/2014/main" id="{1DA5EAFD-CC1A-A740-2F35-1BD2F277DF60}"/>
              </a:ext>
            </a:extLst>
          </p:cNvPr>
          <p:cNvPicPr>
            <a:picLocks noChangeAspect="1"/>
          </p:cNvPicPr>
          <p:nvPr/>
        </p:nvPicPr>
        <p:blipFill>
          <a:blip r:embed="rId2"/>
          <a:stretch>
            <a:fillRect/>
          </a:stretch>
        </p:blipFill>
        <p:spPr>
          <a:xfrm>
            <a:off x="54430" y="889317"/>
            <a:ext cx="5342076" cy="5342076"/>
          </a:xfrm>
          <a:prstGeom prst="rect">
            <a:avLst/>
          </a:prstGeom>
        </p:spPr>
      </p:pic>
      <p:sp>
        <p:nvSpPr>
          <p:cNvPr id="6" name="TextBox 5">
            <a:extLst>
              <a:ext uri="{FF2B5EF4-FFF2-40B4-BE49-F238E27FC236}">
                <a16:creationId xmlns:a16="http://schemas.microsoft.com/office/drawing/2014/main" id="{130A7E10-65A8-5779-9CEF-D85D155C7AF3}"/>
              </a:ext>
            </a:extLst>
          </p:cNvPr>
          <p:cNvSpPr txBox="1"/>
          <p:nvPr/>
        </p:nvSpPr>
        <p:spPr>
          <a:xfrm>
            <a:off x="1256829" y="6297362"/>
            <a:ext cx="6096000" cy="276999"/>
          </a:xfrm>
          <a:prstGeom prst="rect">
            <a:avLst/>
          </a:prstGeom>
          <a:noFill/>
        </p:spPr>
        <p:txBody>
          <a:bodyPr wrap="square">
            <a:spAutoFit/>
          </a:bodyPr>
          <a:lstStyle/>
          <a:p>
            <a:r>
              <a:rPr lang="en-US" sz="1200" dirty="0">
                <a:solidFill>
                  <a:srgbClr val="002060"/>
                </a:solidFill>
                <a:latin typeface="Arial" panose="020B0604020202020204" pitchFamily="34" charset="0"/>
                <a:cs typeface="Arial" panose="020B0604020202020204" pitchFamily="34" charset="0"/>
              </a:rPr>
              <a:t>(An ideal decarbonized power plant)</a:t>
            </a:r>
            <a:endParaRPr lang="en-SG"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078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3091471" cy="1617812"/>
            <a:chOff x="0" y="0"/>
            <a:chExt cx="6182942" cy="3235624"/>
          </a:xfrm>
        </p:grpSpPr>
        <p:pic>
          <p:nvPicPr>
            <p:cNvPr id="3" name="Picture 3"/>
            <p:cNvPicPr>
              <a:picLocks noChangeAspect="1"/>
            </p:cNvPicPr>
            <p:nvPr/>
          </p:nvPicPr>
          <p:blipFill>
            <a:blip r:embed="rId2"/>
            <a:srcRect l="36345" r="2554" b="30109"/>
            <a:stretch>
              <a:fillRect/>
            </a:stretch>
          </p:blipFill>
          <p:spPr>
            <a:xfrm>
              <a:off x="0" y="0"/>
              <a:ext cx="6182942" cy="3235624"/>
            </a:xfrm>
            <a:prstGeom prst="rect">
              <a:avLst/>
            </a:prstGeom>
          </p:spPr>
        </p:pic>
      </p:grpSp>
      <p:grpSp>
        <p:nvGrpSpPr>
          <p:cNvPr id="4" name="Group 4"/>
          <p:cNvGrpSpPr/>
          <p:nvPr/>
        </p:nvGrpSpPr>
        <p:grpSpPr>
          <a:xfrm>
            <a:off x="7536587" y="1630116"/>
            <a:ext cx="3091471" cy="1553774"/>
            <a:chOff x="0" y="0"/>
            <a:chExt cx="6182942" cy="3211018"/>
          </a:xfrm>
        </p:grpSpPr>
        <p:pic>
          <p:nvPicPr>
            <p:cNvPr id="5" name="Picture 5"/>
            <p:cNvPicPr>
              <a:picLocks noChangeAspect="1"/>
            </p:cNvPicPr>
            <p:nvPr/>
          </p:nvPicPr>
          <p:blipFill>
            <a:blip r:embed="rId3"/>
            <a:srcRect t="11025" b="11025"/>
            <a:stretch>
              <a:fillRect/>
            </a:stretch>
          </p:blipFill>
          <p:spPr>
            <a:xfrm>
              <a:off x="0" y="0"/>
              <a:ext cx="6182942" cy="3211018"/>
            </a:xfrm>
            <a:prstGeom prst="rect">
              <a:avLst/>
            </a:prstGeom>
          </p:spPr>
        </p:pic>
      </p:grpSp>
      <p:sp>
        <p:nvSpPr>
          <p:cNvPr id="6" name="Freeform 6"/>
          <p:cNvSpPr/>
          <p:nvPr/>
        </p:nvSpPr>
        <p:spPr>
          <a:xfrm>
            <a:off x="1545736" y="1630115"/>
            <a:ext cx="3091471" cy="1565681"/>
          </a:xfrm>
          <a:custGeom>
            <a:avLst/>
            <a:gdLst/>
            <a:ahLst/>
            <a:cxnLst/>
            <a:rect l="l" t="t" r="r" b="b"/>
            <a:pathLst>
              <a:path w="4637207" h="2426718">
                <a:moveTo>
                  <a:pt x="0" y="0"/>
                </a:moveTo>
                <a:lnTo>
                  <a:pt x="4637207" y="0"/>
                </a:lnTo>
                <a:lnTo>
                  <a:pt x="4637207" y="2426718"/>
                </a:lnTo>
                <a:lnTo>
                  <a:pt x="0" y="2426718"/>
                </a:lnTo>
                <a:lnTo>
                  <a:pt x="0" y="0"/>
                </a:lnTo>
                <a:close/>
              </a:path>
            </a:pathLst>
          </a:custGeom>
          <a:blipFill>
            <a:blip r:embed="rId4"/>
            <a:stretch>
              <a:fillRect t="-7724" b="-6928"/>
            </a:stretch>
          </a:blipFill>
        </p:spPr>
        <p:txBody>
          <a:bodyPr/>
          <a:lstStyle/>
          <a:p>
            <a:endParaRPr lang="en-SG"/>
          </a:p>
        </p:txBody>
      </p:sp>
      <p:grpSp>
        <p:nvGrpSpPr>
          <p:cNvPr id="7" name="Group 7"/>
          <p:cNvGrpSpPr/>
          <p:nvPr/>
        </p:nvGrpSpPr>
        <p:grpSpPr>
          <a:xfrm>
            <a:off x="4637207" y="1630116"/>
            <a:ext cx="2899379" cy="1553774"/>
            <a:chOff x="0" y="0"/>
            <a:chExt cx="5798759" cy="3211018"/>
          </a:xfrm>
        </p:grpSpPr>
        <p:pic>
          <p:nvPicPr>
            <p:cNvPr id="8" name="Picture 8"/>
            <p:cNvPicPr>
              <a:picLocks noChangeAspect="1"/>
            </p:cNvPicPr>
            <p:nvPr/>
          </p:nvPicPr>
          <p:blipFill>
            <a:blip r:embed="rId5"/>
            <a:srcRect t="14010" b="2927"/>
            <a:stretch>
              <a:fillRect/>
            </a:stretch>
          </p:blipFill>
          <p:spPr>
            <a:xfrm>
              <a:off x="0" y="0"/>
              <a:ext cx="5798759" cy="3211018"/>
            </a:xfrm>
            <a:prstGeom prst="rect">
              <a:avLst/>
            </a:prstGeom>
          </p:spPr>
        </p:pic>
      </p:grpSp>
      <p:grpSp>
        <p:nvGrpSpPr>
          <p:cNvPr id="9" name="Group 9"/>
          <p:cNvGrpSpPr/>
          <p:nvPr/>
        </p:nvGrpSpPr>
        <p:grpSpPr>
          <a:xfrm>
            <a:off x="9082323" y="12303"/>
            <a:ext cx="3091471" cy="1605509"/>
            <a:chOff x="0" y="0"/>
            <a:chExt cx="6182942" cy="3211018"/>
          </a:xfrm>
        </p:grpSpPr>
        <p:pic>
          <p:nvPicPr>
            <p:cNvPr id="10" name="Picture 10"/>
            <p:cNvPicPr>
              <a:picLocks noChangeAspect="1"/>
            </p:cNvPicPr>
            <p:nvPr/>
          </p:nvPicPr>
          <p:blipFill>
            <a:blip r:embed="rId6"/>
            <a:srcRect t="10051" b="10051"/>
            <a:stretch>
              <a:fillRect/>
            </a:stretch>
          </p:blipFill>
          <p:spPr>
            <a:xfrm>
              <a:off x="0" y="0"/>
              <a:ext cx="6182942" cy="3211018"/>
            </a:xfrm>
            <a:prstGeom prst="rect">
              <a:avLst/>
            </a:prstGeom>
          </p:spPr>
        </p:pic>
      </p:grpSp>
      <p:sp>
        <p:nvSpPr>
          <p:cNvPr id="11" name="Freeform 11"/>
          <p:cNvSpPr/>
          <p:nvPr/>
        </p:nvSpPr>
        <p:spPr>
          <a:xfrm>
            <a:off x="3568688" y="211749"/>
            <a:ext cx="5054624" cy="1194314"/>
          </a:xfrm>
          <a:custGeom>
            <a:avLst/>
            <a:gdLst/>
            <a:ahLst/>
            <a:cxnLst/>
            <a:rect l="l" t="t" r="r" b="b"/>
            <a:pathLst>
              <a:path w="7581936" h="1791471">
                <a:moveTo>
                  <a:pt x="0" y="0"/>
                </a:moveTo>
                <a:lnTo>
                  <a:pt x="7581936" y="0"/>
                </a:lnTo>
                <a:lnTo>
                  <a:pt x="7581936" y="1791472"/>
                </a:lnTo>
                <a:lnTo>
                  <a:pt x="0" y="1791472"/>
                </a:lnTo>
                <a:lnTo>
                  <a:pt x="0" y="0"/>
                </a:lnTo>
                <a:close/>
              </a:path>
            </a:pathLst>
          </a:custGeom>
          <a:blipFill>
            <a:blip r:embed="rId7"/>
            <a:stretch>
              <a:fillRect/>
            </a:stretch>
          </a:blipFill>
        </p:spPr>
        <p:txBody>
          <a:bodyPr/>
          <a:lstStyle/>
          <a:p>
            <a:endParaRPr lang="en-SG"/>
          </a:p>
        </p:txBody>
      </p:sp>
      <p:sp>
        <p:nvSpPr>
          <p:cNvPr id="12" name="TextBox 12"/>
          <p:cNvSpPr txBox="1"/>
          <p:nvPr/>
        </p:nvSpPr>
        <p:spPr>
          <a:xfrm>
            <a:off x="190148" y="3357317"/>
            <a:ext cx="2561770" cy="265714"/>
          </a:xfrm>
          <a:prstGeom prst="rect">
            <a:avLst/>
          </a:prstGeom>
        </p:spPr>
        <p:txBody>
          <a:bodyPr lIns="0" tIns="0" rIns="0" bIns="0" rtlCol="0" anchor="t">
            <a:spAutoFit/>
          </a:bodyPr>
          <a:lstStyle/>
          <a:p>
            <a:pPr algn="ctr" defTabSz="609630">
              <a:lnSpc>
                <a:spcPts val="2239"/>
              </a:lnSpc>
            </a:pPr>
            <a:r>
              <a:rPr lang="en-US" sz="1599" b="1" u="sng" dirty="0">
                <a:solidFill>
                  <a:srgbClr val="002060"/>
                </a:solidFill>
                <a:latin typeface="Tex Gyre Termes Bold"/>
              </a:rPr>
              <a:t>ABOUT NET ZERO THINK</a:t>
            </a:r>
          </a:p>
        </p:txBody>
      </p:sp>
      <p:sp>
        <p:nvSpPr>
          <p:cNvPr id="13" name="TextBox 13"/>
          <p:cNvSpPr txBox="1"/>
          <p:nvPr/>
        </p:nvSpPr>
        <p:spPr>
          <a:xfrm>
            <a:off x="190169" y="3674111"/>
            <a:ext cx="9024949" cy="2172967"/>
          </a:xfrm>
          <a:prstGeom prst="rect">
            <a:avLst/>
          </a:prstGeom>
        </p:spPr>
        <p:txBody>
          <a:bodyPr lIns="0" tIns="0" rIns="0" bIns="0" rtlCol="0" anchor="t">
            <a:spAutoFit/>
          </a:bodyPr>
          <a:lstStyle/>
          <a:p>
            <a:pPr algn="just" defTabSz="609630">
              <a:lnSpc>
                <a:spcPts val="1680"/>
              </a:lnSpc>
            </a:pPr>
            <a:r>
              <a:rPr lang="en-US" sz="1400" dirty="0">
                <a:solidFill>
                  <a:srgbClr val="002060"/>
                </a:solidFill>
                <a:latin typeface="Tex Gyre Termes Bold"/>
              </a:rPr>
              <a:t>NET ZERO THINK (2022)  is the result from several years of research in climate change and the environment. NET ZERO THINK presents itself as a scalable technological initiative developed to fulfil the requirements of corporates, government, NGOs &amp; the private sector to become more sustainable in their business practices.</a:t>
            </a:r>
          </a:p>
          <a:p>
            <a:pPr algn="just" defTabSz="609630">
              <a:lnSpc>
                <a:spcPts val="1680"/>
              </a:lnSpc>
            </a:pPr>
            <a:r>
              <a:rPr lang="en-US" sz="1400" dirty="0">
                <a:solidFill>
                  <a:srgbClr val="002060"/>
                </a:solidFill>
                <a:latin typeface="Tex Gyre Termes Bold"/>
              </a:rPr>
              <a:t>NET ZERO THINK specializes in providing climate centric net-zero solutions for Energy, infrastructure, Transport, Agriculture &amp; Water Sector by </a:t>
            </a:r>
            <a:r>
              <a:rPr lang="en-US" sz="1400" dirty="0" err="1">
                <a:solidFill>
                  <a:srgbClr val="002060"/>
                </a:solidFill>
                <a:latin typeface="Tex Gyre Termes Bold"/>
              </a:rPr>
              <a:t>utilising</a:t>
            </a:r>
            <a:r>
              <a:rPr lang="en-US" sz="1400" dirty="0">
                <a:solidFill>
                  <a:srgbClr val="002060"/>
                </a:solidFill>
                <a:latin typeface="Tex Gyre Termes Bold"/>
              </a:rPr>
              <a:t> Artificial Intelligence &amp; Machine Learning Platforms. It has a multidisciplinary team of professionals who together have over 100 years of experience in implementing cleantech solutions across the manufacturing, </a:t>
            </a:r>
            <a:r>
              <a:rPr lang="en-US" sz="1400" dirty="0" err="1">
                <a:solidFill>
                  <a:srgbClr val="002060"/>
                </a:solidFill>
                <a:latin typeface="Tex Gyre Termes Bold"/>
              </a:rPr>
              <a:t>defence</a:t>
            </a:r>
            <a:r>
              <a:rPr lang="en-US" sz="1400" dirty="0">
                <a:solidFill>
                  <a:srgbClr val="002060"/>
                </a:solidFill>
                <a:latin typeface="Tex Gyre Termes Bold"/>
              </a:rPr>
              <a:t>, energy, IT, Insurance, &amp; Finance sector.</a:t>
            </a:r>
          </a:p>
          <a:p>
            <a:pPr algn="just" defTabSz="609630">
              <a:lnSpc>
                <a:spcPts val="1680"/>
              </a:lnSpc>
            </a:pPr>
            <a:r>
              <a:rPr lang="en-US" sz="1400" dirty="0">
                <a:solidFill>
                  <a:srgbClr val="002060"/>
                </a:solidFill>
                <a:latin typeface="Tex Gyre Termes Bold"/>
              </a:rPr>
              <a:t>NET ZERO THINK is present in India and expanding its services across Asia, Africa, Middle East and Island Nations.</a:t>
            </a:r>
          </a:p>
          <a:p>
            <a:pPr algn="just" defTabSz="609630">
              <a:lnSpc>
                <a:spcPts val="1680"/>
              </a:lnSpc>
            </a:pPr>
            <a:endParaRPr lang="en-US" sz="1400" dirty="0">
              <a:solidFill>
                <a:srgbClr val="002060"/>
              </a:solidFill>
              <a:latin typeface="Tex Gyre Termes Bold"/>
            </a:endParaRPr>
          </a:p>
          <a:p>
            <a:pPr algn="just" defTabSz="609630">
              <a:lnSpc>
                <a:spcPts val="1680"/>
              </a:lnSpc>
            </a:pPr>
            <a:endParaRPr lang="en-US" sz="1400" dirty="0">
              <a:solidFill>
                <a:srgbClr val="002060"/>
              </a:solidFill>
              <a:latin typeface="Tex Gyre Termes Bold"/>
            </a:endParaRPr>
          </a:p>
        </p:txBody>
      </p:sp>
      <p:sp>
        <p:nvSpPr>
          <p:cNvPr id="14" name="TextBox 14"/>
          <p:cNvSpPr txBox="1"/>
          <p:nvPr/>
        </p:nvSpPr>
        <p:spPr>
          <a:xfrm>
            <a:off x="9247366" y="3397250"/>
            <a:ext cx="3039853" cy="265714"/>
          </a:xfrm>
          <a:prstGeom prst="rect">
            <a:avLst/>
          </a:prstGeom>
        </p:spPr>
        <p:txBody>
          <a:bodyPr lIns="0" tIns="0" rIns="0" bIns="0" rtlCol="0" anchor="t">
            <a:spAutoFit/>
          </a:bodyPr>
          <a:lstStyle/>
          <a:p>
            <a:pPr algn="ctr" defTabSz="609630">
              <a:lnSpc>
                <a:spcPts val="2239"/>
              </a:lnSpc>
            </a:pPr>
            <a:r>
              <a:rPr lang="en-US" sz="1599" b="1" u="sng" dirty="0">
                <a:solidFill>
                  <a:srgbClr val="005272"/>
                </a:solidFill>
                <a:latin typeface="Tex Gyre Termes Bold"/>
              </a:rPr>
              <a:t>SERVICES &amp; SOLUTIONS</a:t>
            </a:r>
          </a:p>
        </p:txBody>
      </p:sp>
      <p:grpSp>
        <p:nvGrpSpPr>
          <p:cNvPr id="15" name="Group 15"/>
          <p:cNvGrpSpPr/>
          <p:nvPr/>
        </p:nvGrpSpPr>
        <p:grpSpPr>
          <a:xfrm>
            <a:off x="9452231" y="3858261"/>
            <a:ext cx="2721562" cy="2998835"/>
            <a:chOff x="0" y="0"/>
            <a:chExt cx="1130774" cy="1205475"/>
          </a:xfrm>
        </p:grpSpPr>
        <p:sp>
          <p:nvSpPr>
            <p:cNvPr id="16" name="Freeform 16"/>
            <p:cNvSpPr/>
            <p:nvPr/>
          </p:nvSpPr>
          <p:spPr>
            <a:xfrm>
              <a:off x="0" y="0"/>
              <a:ext cx="1130774" cy="1205475"/>
            </a:xfrm>
            <a:custGeom>
              <a:avLst/>
              <a:gdLst/>
              <a:ahLst/>
              <a:cxnLst/>
              <a:rect l="l" t="t" r="r" b="b"/>
              <a:pathLst>
                <a:path w="1130774" h="1205475">
                  <a:moveTo>
                    <a:pt x="0" y="0"/>
                  </a:moveTo>
                  <a:lnTo>
                    <a:pt x="1130774" y="0"/>
                  </a:lnTo>
                  <a:lnTo>
                    <a:pt x="1130774" y="1205475"/>
                  </a:lnTo>
                  <a:lnTo>
                    <a:pt x="0" y="1205475"/>
                  </a:lnTo>
                  <a:close/>
                </a:path>
              </a:pathLst>
            </a:custGeom>
            <a:solidFill>
              <a:srgbClr val="0097B2"/>
            </a:solidFill>
          </p:spPr>
          <p:txBody>
            <a:bodyPr/>
            <a:lstStyle/>
            <a:p>
              <a:endParaRPr lang="en-SG"/>
            </a:p>
          </p:txBody>
        </p:sp>
        <p:sp>
          <p:nvSpPr>
            <p:cNvPr id="17" name="TextBox 17"/>
            <p:cNvSpPr txBox="1"/>
            <p:nvPr/>
          </p:nvSpPr>
          <p:spPr>
            <a:xfrm>
              <a:off x="0" y="-38100"/>
              <a:ext cx="1130774" cy="1243575"/>
            </a:xfrm>
            <a:prstGeom prst="rect">
              <a:avLst/>
            </a:prstGeom>
          </p:spPr>
          <p:txBody>
            <a:bodyPr lIns="33867" tIns="33867" rIns="33867" bIns="33867" rtlCol="0" anchor="ctr"/>
            <a:lstStyle/>
            <a:p>
              <a:pPr marL="345456" lvl="1" indent="-172728" defTabSz="609630">
                <a:lnSpc>
                  <a:spcPts val="2143"/>
                </a:lnSpc>
                <a:buFont typeface="Arial"/>
                <a:buChar char="•"/>
              </a:pPr>
              <a:r>
                <a:rPr lang="en-US" sz="1599" spc="-63">
                  <a:solidFill>
                    <a:srgbClr val="FFFFFF"/>
                  </a:solidFill>
                  <a:latin typeface="Tex Gyre Termes Bold"/>
                </a:rPr>
                <a:t>GHG Accounting, Scope 3 and SBTi Solutions</a:t>
              </a:r>
            </a:p>
            <a:p>
              <a:pPr marL="345456" lvl="1" indent="-172728" defTabSz="609630">
                <a:lnSpc>
                  <a:spcPts val="1951"/>
                </a:lnSpc>
                <a:buFont typeface="Arial"/>
                <a:buChar char="•"/>
              </a:pPr>
              <a:r>
                <a:rPr lang="en-US" sz="1599" spc="-63">
                  <a:solidFill>
                    <a:srgbClr val="FFFFFF"/>
                  </a:solidFill>
                  <a:latin typeface="Tex Gyre Termes Bold"/>
                </a:rPr>
                <a:t>Sustainability Solutions</a:t>
              </a:r>
            </a:p>
            <a:p>
              <a:pPr marL="345456" lvl="1" indent="-172728" defTabSz="609630">
                <a:lnSpc>
                  <a:spcPts val="1951"/>
                </a:lnSpc>
                <a:buFont typeface="Arial"/>
                <a:buChar char="•"/>
              </a:pPr>
              <a:r>
                <a:rPr lang="en-US" sz="1599" spc="-63">
                  <a:solidFill>
                    <a:srgbClr val="FFFFFF"/>
                  </a:solidFill>
                  <a:latin typeface="Tex Gyre Termes Bold"/>
                </a:rPr>
                <a:t>Industries Solutions</a:t>
              </a:r>
            </a:p>
            <a:p>
              <a:pPr marL="345456" lvl="1" indent="-172728" defTabSz="609630">
                <a:lnSpc>
                  <a:spcPts val="1951"/>
                </a:lnSpc>
                <a:buFont typeface="Arial"/>
                <a:buChar char="•"/>
              </a:pPr>
              <a:r>
                <a:rPr lang="en-US" sz="1599" spc="-63">
                  <a:solidFill>
                    <a:srgbClr val="FFFFFF"/>
                  </a:solidFill>
                  <a:latin typeface="Tex Gyre Termes Bold"/>
                </a:rPr>
                <a:t>Energy Solutions</a:t>
              </a:r>
            </a:p>
            <a:p>
              <a:pPr marL="345456" lvl="1" indent="-172728" defTabSz="609630">
                <a:lnSpc>
                  <a:spcPts val="1951"/>
                </a:lnSpc>
                <a:buFont typeface="Arial"/>
                <a:buChar char="•"/>
              </a:pPr>
              <a:r>
                <a:rPr lang="en-US" sz="1599" spc="-63">
                  <a:solidFill>
                    <a:srgbClr val="FFFFFF"/>
                  </a:solidFill>
                  <a:latin typeface="Tex Gyre Termes Bold"/>
                </a:rPr>
                <a:t>Carbon Credit Solutions</a:t>
              </a:r>
            </a:p>
            <a:p>
              <a:pPr marL="345456" lvl="1" indent="-172728" defTabSz="609630">
                <a:lnSpc>
                  <a:spcPts val="1951"/>
                </a:lnSpc>
                <a:buFont typeface="Arial"/>
                <a:buChar char="•"/>
              </a:pPr>
              <a:r>
                <a:rPr lang="en-US" sz="1599" spc="-63">
                  <a:solidFill>
                    <a:srgbClr val="FFFFFF"/>
                  </a:solidFill>
                  <a:latin typeface="Tex Gyre Termes Bold"/>
                </a:rPr>
                <a:t>Climate Change Impact Assessment</a:t>
              </a:r>
            </a:p>
            <a:p>
              <a:pPr marL="345456" lvl="1" indent="-172728" defTabSz="609630">
                <a:lnSpc>
                  <a:spcPts val="1951"/>
                </a:lnSpc>
                <a:buFont typeface="Arial"/>
                <a:buChar char="•"/>
              </a:pPr>
              <a:r>
                <a:rPr lang="en-US" sz="1599" spc="-63">
                  <a:solidFill>
                    <a:srgbClr val="FFFFFF"/>
                  </a:solidFill>
                  <a:latin typeface="Tex Gyre Termes Bold"/>
                </a:rPr>
                <a:t>Training and Capacity Building </a:t>
              </a:r>
            </a:p>
          </p:txBody>
        </p:sp>
      </p:grpSp>
      <p:grpSp>
        <p:nvGrpSpPr>
          <p:cNvPr id="18" name="Group 18"/>
          <p:cNvGrpSpPr/>
          <p:nvPr/>
        </p:nvGrpSpPr>
        <p:grpSpPr>
          <a:xfrm>
            <a:off x="190169" y="5487297"/>
            <a:ext cx="8390631" cy="351104"/>
            <a:chOff x="0" y="0"/>
            <a:chExt cx="3372875" cy="141137"/>
          </a:xfrm>
        </p:grpSpPr>
        <p:sp>
          <p:nvSpPr>
            <p:cNvPr id="19" name="Freeform 19"/>
            <p:cNvSpPr/>
            <p:nvPr/>
          </p:nvSpPr>
          <p:spPr>
            <a:xfrm>
              <a:off x="0" y="0"/>
              <a:ext cx="3372874" cy="141137"/>
            </a:xfrm>
            <a:custGeom>
              <a:avLst/>
              <a:gdLst/>
              <a:ahLst/>
              <a:cxnLst/>
              <a:rect l="l" t="t" r="r" b="b"/>
              <a:pathLst>
                <a:path w="3372874" h="141137">
                  <a:moveTo>
                    <a:pt x="0" y="0"/>
                  </a:moveTo>
                  <a:lnTo>
                    <a:pt x="3372874" y="0"/>
                  </a:lnTo>
                  <a:lnTo>
                    <a:pt x="3372874" y="141137"/>
                  </a:lnTo>
                  <a:lnTo>
                    <a:pt x="0" y="141137"/>
                  </a:lnTo>
                  <a:close/>
                </a:path>
              </a:pathLst>
            </a:custGeom>
            <a:solidFill>
              <a:srgbClr val="37DF61"/>
            </a:solidFill>
          </p:spPr>
          <p:txBody>
            <a:bodyPr/>
            <a:lstStyle/>
            <a:p>
              <a:endParaRPr lang="en-SG"/>
            </a:p>
          </p:txBody>
        </p:sp>
        <p:sp>
          <p:nvSpPr>
            <p:cNvPr id="20" name="TextBox 20"/>
            <p:cNvSpPr txBox="1"/>
            <p:nvPr/>
          </p:nvSpPr>
          <p:spPr>
            <a:xfrm>
              <a:off x="0" y="-9525"/>
              <a:ext cx="3372875" cy="150662"/>
            </a:xfrm>
            <a:prstGeom prst="rect">
              <a:avLst/>
            </a:prstGeom>
          </p:spPr>
          <p:txBody>
            <a:bodyPr lIns="33867" tIns="33867" rIns="33867" bIns="33867" rtlCol="0" anchor="ctr"/>
            <a:lstStyle/>
            <a:p>
              <a:pPr algn="just" defTabSz="609630">
                <a:lnSpc>
                  <a:spcPts val="1708"/>
                </a:lnSpc>
              </a:pPr>
              <a:r>
                <a:rPr lang="en-US" sz="1400" spc="-56">
                  <a:solidFill>
                    <a:srgbClr val="005272"/>
                  </a:solidFill>
                  <a:latin typeface="Tex Gyre Termes Bold"/>
                </a:rPr>
                <a:t>Net Zero Think is developing climate centric tools to achieve sustainability and net zero goals . To know more contact us.</a:t>
              </a:r>
            </a:p>
          </p:txBody>
        </p:sp>
      </p:grpSp>
      <p:grpSp>
        <p:nvGrpSpPr>
          <p:cNvPr id="21" name="Group 21"/>
          <p:cNvGrpSpPr/>
          <p:nvPr/>
        </p:nvGrpSpPr>
        <p:grpSpPr>
          <a:xfrm>
            <a:off x="12919" y="5953791"/>
            <a:ext cx="9439312" cy="903304"/>
            <a:chOff x="0" y="0"/>
            <a:chExt cx="5074254" cy="485586"/>
          </a:xfrm>
        </p:grpSpPr>
        <p:sp>
          <p:nvSpPr>
            <p:cNvPr id="22" name="Freeform 22"/>
            <p:cNvSpPr/>
            <p:nvPr/>
          </p:nvSpPr>
          <p:spPr>
            <a:xfrm>
              <a:off x="0" y="0"/>
              <a:ext cx="5074255" cy="485586"/>
            </a:xfrm>
            <a:custGeom>
              <a:avLst/>
              <a:gdLst/>
              <a:ahLst/>
              <a:cxnLst/>
              <a:rect l="l" t="t" r="r" b="b"/>
              <a:pathLst>
                <a:path w="5074255" h="485586">
                  <a:moveTo>
                    <a:pt x="0" y="0"/>
                  </a:moveTo>
                  <a:lnTo>
                    <a:pt x="5074255" y="0"/>
                  </a:lnTo>
                  <a:lnTo>
                    <a:pt x="5074255" y="485586"/>
                  </a:lnTo>
                  <a:lnTo>
                    <a:pt x="0" y="485586"/>
                  </a:lnTo>
                  <a:close/>
                </a:path>
              </a:pathLst>
            </a:custGeom>
            <a:solidFill>
              <a:srgbClr val="F8C219"/>
            </a:solidFill>
          </p:spPr>
          <p:txBody>
            <a:bodyPr/>
            <a:lstStyle/>
            <a:p>
              <a:endParaRPr lang="en-SG">
                <a:solidFill>
                  <a:srgbClr val="002060"/>
                </a:solidFill>
              </a:endParaRPr>
            </a:p>
          </p:txBody>
        </p:sp>
        <p:sp>
          <p:nvSpPr>
            <p:cNvPr id="23" name="TextBox 23"/>
            <p:cNvSpPr txBox="1"/>
            <p:nvPr/>
          </p:nvSpPr>
          <p:spPr>
            <a:xfrm>
              <a:off x="0" y="-28575"/>
              <a:ext cx="5074254" cy="514161"/>
            </a:xfrm>
            <a:prstGeom prst="rect">
              <a:avLst/>
            </a:prstGeom>
          </p:spPr>
          <p:txBody>
            <a:bodyPr lIns="33867" tIns="33867" rIns="33867" bIns="33867" rtlCol="0" anchor="ctr"/>
            <a:lstStyle/>
            <a:p>
              <a:pPr algn="ctr" defTabSz="609630">
                <a:lnSpc>
                  <a:spcPts val="1307"/>
                </a:lnSpc>
              </a:pPr>
              <a:endParaRPr sz="1200">
                <a:solidFill>
                  <a:srgbClr val="002060"/>
                </a:solidFill>
                <a:latin typeface="Calibri"/>
              </a:endParaRPr>
            </a:p>
          </p:txBody>
        </p:sp>
      </p:grpSp>
      <p:sp>
        <p:nvSpPr>
          <p:cNvPr id="24" name="TextBox 24"/>
          <p:cNvSpPr txBox="1"/>
          <p:nvPr/>
        </p:nvSpPr>
        <p:spPr>
          <a:xfrm>
            <a:off x="190169" y="6116691"/>
            <a:ext cx="5123498" cy="563552"/>
          </a:xfrm>
          <a:prstGeom prst="rect">
            <a:avLst/>
          </a:prstGeom>
        </p:spPr>
        <p:txBody>
          <a:bodyPr lIns="0" tIns="0" rIns="0" bIns="0" rtlCol="0" anchor="t">
            <a:spAutoFit/>
          </a:bodyPr>
          <a:lstStyle/>
          <a:p>
            <a:pPr defTabSz="609630">
              <a:lnSpc>
                <a:spcPts val="2254"/>
              </a:lnSpc>
            </a:pPr>
            <a:r>
              <a:rPr lang="en-US" sz="1400">
                <a:solidFill>
                  <a:srgbClr val="005272"/>
                </a:solidFill>
                <a:latin typeface="Tex Gyre Termes"/>
              </a:rPr>
              <a:t>Join Climate Innovation Community by scanning the QR code or visit: http://www.cic.netzerothink.com/</a:t>
            </a:r>
          </a:p>
        </p:txBody>
      </p:sp>
      <p:sp>
        <p:nvSpPr>
          <p:cNvPr id="25" name="Freeform 25"/>
          <p:cNvSpPr/>
          <p:nvPr/>
        </p:nvSpPr>
        <p:spPr>
          <a:xfrm>
            <a:off x="5469608" y="6063817"/>
            <a:ext cx="718651" cy="718651"/>
          </a:xfrm>
          <a:custGeom>
            <a:avLst/>
            <a:gdLst/>
            <a:ahLst/>
            <a:cxnLst/>
            <a:rect l="l" t="t" r="r" b="b"/>
            <a:pathLst>
              <a:path w="1077977" h="1077977">
                <a:moveTo>
                  <a:pt x="0" y="0"/>
                </a:moveTo>
                <a:lnTo>
                  <a:pt x="1077978" y="0"/>
                </a:lnTo>
                <a:lnTo>
                  <a:pt x="1077978" y="1077977"/>
                </a:lnTo>
                <a:lnTo>
                  <a:pt x="0" y="1077977"/>
                </a:lnTo>
                <a:lnTo>
                  <a:pt x="0" y="0"/>
                </a:lnTo>
                <a:close/>
              </a:path>
            </a:pathLst>
          </a:custGeom>
          <a:blipFill>
            <a:blip r:embed="rId8"/>
            <a:stretch>
              <a:fillRect/>
            </a:stretch>
          </a:blipFill>
        </p:spPr>
        <p:txBody>
          <a:bodyPr/>
          <a:lstStyle/>
          <a:p>
            <a:endParaRPr lang="en-SG"/>
          </a:p>
        </p:txBody>
      </p:sp>
      <p:sp>
        <p:nvSpPr>
          <p:cNvPr id="26" name="TextBox 26"/>
          <p:cNvSpPr txBox="1"/>
          <p:nvPr/>
        </p:nvSpPr>
        <p:spPr>
          <a:xfrm>
            <a:off x="6774164" y="5973816"/>
            <a:ext cx="3475601" cy="858505"/>
          </a:xfrm>
          <a:prstGeom prst="rect">
            <a:avLst/>
          </a:prstGeom>
        </p:spPr>
        <p:txBody>
          <a:bodyPr lIns="0" tIns="0" rIns="0" bIns="0" rtlCol="0" anchor="t">
            <a:spAutoFit/>
          </a:bodyPr>
          <a:lstStyle/>
          <a:p>
            <a:pPr algn="just" defTabSz="609630">
              <a:lnSpc>
                <a:spcPts val="2254"/>
              </a:lnSpc>
            </a:pPr>
            <a:r>
              <a:rPr lang="en-US" sz="1400">
                <a:solidFill>
                  <a:srgbClr val="005272"/>
                </a:solidFill>
                <a:latin typeface="Tex Gyre Termes"/>
              </a:rPr>
              <a:t>https://netzerothink.com/</a:t>
            </a:r>
          </a:p>
          <a:p>
            <a:pPr algn="just" defTabSz="609630">
              <a:lnSpc>
                <a:spcPts val="2254"/>
              </a:lnSpc>
            </a:pPr>
            <a:r>
              <a:rPr lang="en-US" sz="1400">
                <a:solidFill>
                  <a:srgbClr val="005272"/>
                </a:solidFill>
                <a:latin typeface="Tex Gyre Termes"/>
              </a:rPr>
              <a:t>support@netzerothink.com</a:t>
            </a:r>
          </a:p>
          <a:p>
            <a:pPr algn="just" defTabSz="609630">
              <a:lnSpc>
                <a:spcPts val="2254"/>
              </a:lnSpc>
            </a:pPr>
            <a:r>
              <a:rPr lang="en-US" sz="1400">
                <a:solidFill>
                  <a:srgbClr val="005272"/>
                </a:solidFill>
                <a:latin typeface="Tex Gyre Termes"/>
              </a:rPr>
              <a:t>Bengaluru, Karnataka, India.</a:t>
            </a:r>
          </a:p>
        </p:txBody>
      </p:sp>
      <p:sp>
        <p:nvSpPr>
          <p:cNvPr id="27" name="Freeform 27"/>
          <p:cNvSpPr/>
          <p:nvPr/>
        </p:nvSpPr>
        <p:spPr>
          <a:xfrm>
            <a:off x="6486874" y="6046118"/>
            <a:ext cx="213729" cy="213729"/>
          </a:xfrm>
          <a:custGeom>
            <a:avLst/>
            <a:gdLst/>
            <a:ahLst/>
            <a:cxnLst/>
            <a:rect l="l" t="t" r="r" b="b"/>
            <a:pathLst>
              <a:path w="320594" h="320594">
                <a:moveTo>
                  <a:pt x="0" y="0"/>
                </a:moveTo>
                <a:lnTo>
                  <a:pt x="320594" y="0"/>
                </a:lnTo>
                <a:lnTo>
                  <a:pt x="320594" y="320594"/>
                </a:lnTo>
                <a:lnTo>
                  <a:pt x="0" y="3205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28" name="Freeform 28"/>
          <p:cNvSpPr/>
          <p:nvPr/>
        </p:nvSpPr>
        <p:spPr>
          <a:xfrm>
            <a:off x="6498152" y="6335131"/>
            <a:ext cx="198692" cy="198692"/>
          </a:xfrm>
          <a:custGeom>
            <a:avLst/>
            <a:gdLst/>
            <a:ahLst/>
            <a:cxnLst/>
            <a:rect l="l" t="t" r="r" b="b"/>
            <a:pathLst>
              <a:path w="298038" h="298038">
                <a:moveTo>
                  <a:pt x="0" y="0"/>
                </a:moveTo>
                <a:lnTo>
                  <a:pt x="298038" y="0"/>
                </a:lnTo>
                <a:lnTo>
                  <a:pt x="298038" y="298038"/>
                </a:lnTo>
                <a:lnTo>
                  <a:pt x="0" y="2980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
        <p:nvSpPr>
          <p:cNvPr id="29" name="Freeform 29"/>
          <p:cNvSpPr/>
          <p:nvPr/>
        </p:nvSpPr>
        <p:spPr>
          <a:xfrm>
            <a:off x="6494393" y="6609107"/>
            <a:ext cx="206211" cy="206211"/>
          </a:xfrm>
          <a:custGeom>
            <a:avLst/>
            <a:gdLst/>
            <a:ahLst/>
            <a:cxnLst/>
            <a:rect l="l" t="t" r="r" b="b"/>
            <a:pathLst>
              <a:path w="309316" h="309316">
                <a:moveTo>
                  <a:pt x="0" y="0"/>
                </a:moveTo>
                <a:lnTo>
                  <a:pt x="309316" y="0"/>
                </a:lnTo>
                <a:lnTo>
                  <a:pt x="309316" y="309317"/>
                </a:lnTo>
                <a:lnTo>
                  <a:pt x="0" y="3093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SG"/>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1057</TotalTime>
  <Words>1375</Words>
  <Application>Microsoft Office PowerPoint</Application>
  <PresentationFormat>Widescreen</PresentationFormat>
  <Paragraphs>104</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Tex Gyre Termes</vt:lpstr>
      <vt:lpstr>Tex Gyre Termes Bold</vt:lpstr>
      <vt:lpstr>Office Theme</vt:lpstr>
      <vt:lpstr>Environmental Challenges – Power Generation and Carbon Footprint Mapping</vt:lpstr>
      <vt:lpstr>India’s Energy Consumption</vt:lpstr>
      <vt:lpstr>Power Sector – Dominated by Coal</vt:lpstr>
      <vt:lpstr>Detrimental Effects of Coal (Fossil Fuels)</vt:lpstr>
      <vt:lpstr>Why Carbon Mapping</vt:lpstr>
      <vt:lpstr>Recommendations</vt:lpstr>
      <vt:lpstr>Policy for Decarbonizing the Power Sector</vt:lpstr>
      <vt:lpstr>Way Forward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Challenges – Power Generation and Carbon Footprint Mapping</dc:title>
  <dc:creator>Kruthika Eswaran</dc:creator>
  <cp:lastModifiedBy>Manoj Kumar Singh</cp:lastModifiedBy>
  <cp:revision>43</cp:revision>
  <cp:lastPrinted>2024-02-02T08:31:45Z</cp:lastPrinted>
  <dcterms:created xsi:type="dcterms:W3CDTF">2024-01-31T09:14:41Z</dcterms:created>
  <dcterms:modified xsi:type="dcterms:W3CDTF">2024-02-02T08:36:14Z</dcterms:modified>
</cp:coreProperties>
</file>