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9"/>
  </p:notesMasterIdLst>
  <p:sldIdLst>
    <p:sldId id="288" r:id="rId3"/>
    <p:sldId id="287" r:id="rId4"/>
    <p:sldId id="289" r:id="rId5"/>
    <p:sldId id="281" r:id="rId6"/>
    <p:sldId id="290" r:id="rId7"/>
    <p:sldId id="8195" r:id="rId8"/>
    <p:sldId id="8205" r:id="rId9"/>
    <p:sldId id="8207" r:id="rId10"/>
    <p:sldId id="266" r:id="rId11"/>
    <p:sldId id="8196" r:id="rId12"/>
    <p:sldId id="8206" r:id="rId13"/>
    <p:sldId id="8204" r:id="rId14"/>
    <p:sldId id="267" r:id="rId15"/>
    <p:sldId id="8208" r:id="rId16"/>
    <p:sldId id="815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jit Debroy" initials="AD" lastIdx="1" clrIdx="0">
    <p:extLst>
      <p:ext uri="{19B8F6BF-5375-455C-9EA6-DF929625EA0E}">
        <p15:presenceInfo xmlns:p15="http://schemas.microsoft.com/office/powerpoint/2012/main" userId="S-1-5-21-3550482323-3166891929-30645478-37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rijit%20Debroy\ADR\DNDT\Year%20End%20Report\FY%2023-24\Sasan%20high%20lights%20back%20formate-R0%20FY23-24.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Availability!$L$1</c:f>
              <c:strCache>
                <c:ptCount val="1"/>
                <c:pt idx="0">
                  <c:v>PLF %</c:v>
                </c:pt>
              </c:strCache>
            </c:strRef>
          </c:tx>
          <c:spPr>
            <a:solidFill>
              <a:srgbClr val="00B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Availability!$Q$2:$U$2</c:f>
              <c:strCache>
                <c:ptCount val="5"/>
                <c:pt idx="0">
                  <c:v>FY19-20</c:v>
                </c:pt>
                <c:pt idx="1">
                  <c:v>FY20-21</c:v>
                </c:pt>
                <c:pt idx="2">
                  <c:v>FY21-22</c:v>
                </c:pt>
                <c:pt idx="3">
                  <c:v>FY22-23</c:v>
                </c:pt>
                <c:pt idx="4">
                  <c:v>FY23-24 YTD</c:v>
                </c:pt>
              </c:strCache>
            </c:strRef>
          </c:cat>
          <c:val>
            <c:numRef>
              <c:f>Availability!$Q$3:$U$3</c:f>
              <c:numCache>
                <c:formatCode>0.0%</c:formatCode>
                <c:ptCount val="5"/>
                <c:pt idx="0">
                  <c:v>0.95849000000000006</c:v>
                </c:pt>
                <c:pt idx="1">
                  <c:v>0.96246866841935497</c:v>
                </c:pt>
                <c:pt idx="2">
                  <c:v>0.94186999999999999</c:v>
                </c:pt>
                <c:pt idx="3">
                  <c:v>0.85801000000000005</c:v>
                </c:pt>
                <c:pt idx="4" formatCode="0.00%">
                  <c:v>0.92689999999999995</c:v>
                </c:pt>
              </c:numCache>
            </c:numRef>
          </c:val>
          <c:extLst>
            <c:ext xmlns:c16="http://schemas.microsoft.com/office/drawing/2014/chart" uri="{C3380CC4-5D6E-409C-BE32-E72D297353CC}">
              <c16:uniqueId val="{00000000-0CE5-45A5-9D1D-C01463E2BC3C}"/>
            </c:ext>
          </c:extLst>
        </c:ser>
        <c:dLbls>
          <c:showLegendKey val="0"/>
          <c:showVal val="0"/>
          <c:showCatName val="0"/>
          <c:showSerName val="0"/>
          <c:showPercent val="0"/>
          <c:showBubbleSize val="0"/>
        </c:dLbls>
        <c:gapWidth val="150"/>
        <c:axId val="42572800"/>
        <c:axId val="42586880"/>
      </c:barChart>
      <c:catAx>
        <c:axId val="42572800"/>
        <c:scaling>
          <c:orientation val="minMax"/>
        </c:scaling>
        <c:delete val="0"/>
        <c:axPos val="b"/>
        <c:numFmt formatCode="General" sourceLinked="0"/>
        <c:majorTickMark val="out"/>
        <c:minorTickMark val="none"/>
        <c:tickLblPos val="nextTo"/>
        <c:txPr>
          <a:bodyPr/>
          <a:lstStyle/>
          <a:p>
            <a:pPr>
              <a:defRPr sz="1200" b="1"/>
            </a:pPr>
            <a:endParaRPr lang="en-US"/>
          </a:p>
        </c:txPr>
        <c:crossAx val="42586880"/>
        <c:crosses val="autoZero"/>
        <c:auto val="1"/>
        <c:lblAlgn val="ctr"/>
        <c:lblOffset val="100"/>
        <c:noMultiLvlLbl val="0"/>
      </c:catAx>
      <c:valAx>
        <c:axId val="42586880"/>
        <c:scaling>
          <c:orientation val="minMax"/>
        </c:scaling>
        <c:delete val="1"/>
        <c:axPos val="l"/>
        <c:majorGridlines>
          <c:spPr>
            <a:ln>
              <a:solidFill>
                <a:sysClr val="windowText" lastClr="000000">
                  <a:alpha val="20000"/>
                </a:sysClr>
              </a:solidFill>
            </a:ln>
          </c:spPr>
        </c:majorGridlines>
        <c:numFmt formatCode="0.0%" sourceLinked="1"/>
        <c:majorTickMark val="out"/>
        <c:minorTickMark val="none"/>
        <c:tickLblPos val="none"/>
        <c:crossAx val="42572800"/>
        <c:crosses val="autoZero"/>
        <c:crossBetween val="between"/>
      </c:valAx>
    </c:plotArea>
    <c:plotVisOnly val="1"/>
    <c:dispBlanksAs val="gap"/>
    <c:showDLblsOverMax val="0"/>
  </c:chart>
  <c:spPr>
    <a:ln w="15875">
      <a:solidFill>
        <a:sysClr val="windowText" lastClr="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t>Specific Water Consumption (m</a:t>
            </a:r>
            <a:r>
              <a:rPr lang="en-US" baseline="30000"/>
              <a:t>3</a:t>
            </a:r>
            <a:r>
              <a:rPr lang="en-US"/>
              <a:t>/MWh)</a:t>
            </a:r>
          </a:p>
        </c:rich>
      </c:tx>
      <c:overlay val="0"/>
    </c:title>
    <c:autoTitleDeleted val="0"/>
    <c:plotArea>
      <c:layout/>
      <c:barChart>
        <c:barDir val="col"/>
        <c:grouping val="clustered"/>
        <c:varyColors val="0"/>
        <c:ser>
          <c:idx val="0"/>
          <c:order val="0"/>
          <c:tx>
            <c:strRef>
              <c:f>Availability!$B$20</c:f>
              <c:strCache>
                <c:ptCount val="1"/>
                <c:pt idx="0">
                  <c:v>APC Power Plant%</c:v>
                </c:pt>
              </c:strCache>
            </c:strRef>
          </c:tx>
          <c:spPr>
            <a:solidFill>
              <a:srgbClr val="00B0F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Availability!$S$39:$W$39</c:f>
              <c:strCache>
                <c:ptCount val="5"/>
                <c:pt idx="0">
                  <c:v>FY 19-20</c:v>
                </c:pt>
                <c:pt idx="1">
                  <c:v>FY20-21</c:v>
                </c:pt>
                <c:pt idx="2">
                  <c:v>FY21-22</c:v>
                </c:pt>
                <c:pt idx="3">
                  <c:v>FY22-23</c:v>
                </c:pt>
                <c:pt idx="4">
                  <c:v>FY'23-24</c:v>
                </c:pt>
              </c:strCache>
            </c:strRef>
          </c:cat>
          <c:val>
            <c:numRef>
              <c:f>Availability!$S$45:$W$45</c:f>
              <c:numCache>
                <c:formatCode>0.00</c:formatCode>
                <c:ptCount val="5"/>
                <c:pt idx="0">
                  <c:v>1.9500999613207759</c:v>
                </c:pt>
                <c:pt idx="1">
                  <c:v>1.92</c:v>
                </c:pt>
                <c:pt idx="2">
                  <c:v>1.86</c:v>
                </c:pt>
                <c:pt idx="3">
                  <c:v>1.82</c:v>
                </c:pt>
                <c:pt idx="4">
                  <c:v>1.802</c:v>
                </c:pt>
              </c:numCache>
            </c:numRef>
          </c:val>
          <c:extLst>
            <c:ext xmlns:c16="http://schemas.microsoft.com/office/drawing/2014/chart" uri="{C3380CC4-5D6E-409C-BE32-E72D297353CC}">
              <c16:uniqueId val="{00000000-D808-4C97-B0BE-C3D0ED0789DB}"/>
            </c:ext>
          </c:extLst>
        </c:ser>
        <c:dLbls>
          <c:showLegendKey val="0"/>
          <c:showVal val="0"/>
          <c:showCatName val="0"/>
          <c:showSerName val="0"/>
          <c:showPercent val="0"/>
          <c:showBubbleSize val="0"/>
        </c:dLbls>
        <c:gapWidth val="150"/>
        <c:axId val="42471808"/>
        <c:axId val="42473344"/>
      </c:barChart>
      <c:catAx>
        <c:axId val="42471808"/>
        <c:scaling>
          <c:orientation val="minMax"/>
        </c:scaling>
        <c:delete val="0"/>
        <c:axPos val="b"/>
        <c:numFmt formatCode="General" sourceLinked="0"/>
        <c:majorTickMark val="out"/>
        <c:minorTickMark val="none"/>
        <c:tickLblPos val="nextTo"/>
        <c:txPr>
          <a:bodyPr/>
          <a:lstStyle/>
          <a:p>
            <a:pPr>
              <a:defRPr sz="1200" b="1"/>
            </a:pPr>
            <a:endParaRPr lang="en-US"/>
          </a:p>
        </c:txPr>
        <c:crossAx val="42473344"/>
        <c:crosses val="autoZero"/>
        <c:auto val="1"/>
        <c:lblAlgn val="ctr"/>
        <c:lblOffset val="100"/>
        <c:noMultiLvlLbl val="0"/>
      </c:catAx>
      <c:valAx>
        <c:axId val="42473344"/>
        <c:scaling>
          <c:orientation val="minMax"/>
        </c:scaling>
        <c:delete val="1"/>
        <c:axPos val="l"/>
        <c:majorGridlines>
          <c:spPr>
            <a:ln w="3175">
              <a:solidFill>
                <a:sysClr val="windowText" lastClr="000000">
                  <a:alpha val="21000"/>
                </a:sysClr>
              </a:solidFill>
            </a:ln>
          </c:spPr>
        </c:majorGridlines>
        <c:numFmt formatCode="0.00" sourceLinked="1"/>
        <c:majorTickMark val="out"/>
        <c:minorTickMark val="none"/>
        <c:tickLblPos val="nextTo"/>
        <c:crossAx val="42471808"/>
        <c:crosses val="autoZero"/>
        <c:crossBetween val="between"/>
      </c:valAx>
      <c:spPr>
        <a:solidFill>
          <a:sysClr val="window" lastClr="FFFFFF"/>
        </a:solidFill>
      </c:spPr>
    </c:plotArea>
    <c:plotVisOnly val="1"/>
    <c:dispBlanksAs val="gap"/>
    <c:showDLblsOverMax val="0"/>
  </c:chart>
  <c:spPr>
    <a:ln w="15875">
      <a:solidFill>
        <a:sysClr val="windowText" lastClr="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DM Make-Up %</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Sheet1!$D$3:$D$7</c:f>
              <c:strCache>
                <c:ptCount val="5"/>
                <c:pt idx="0">
                  <c:v>FY 19-20</c:v>
                </c:pt>
                <c:pt idx="1">
                  <c:v>FY 20-21</c:v>
                </c:pt>
                <c:pt idx="2">
                  <c:v>FY 21-22</c:v>
                </c:pt>
                <c:pt idx="3">
                  <c:v>FY 22-23</c:v>
                </c:pt>
                <c:pt idx="4">
                  <c:v>FY 23-24 YTD</c:v>
                </c:pt>
              </c:strCache>
            </c:strRef>
          </c:cat>
          <c:val>
            <c:numRef>
              <c:f>Sheet1!$E$3:$E$7</c:f>
              <c:numCache>
                <c:formatCode>General</c:formatCode>
                <c:ptCount val="5"/>
                <c:pt idx="0">
                  <c:v>0.69</c:v>
                </c:pt>
                <c:pt idx="1">
                  <c:v>0.68</c:v>
                </c:pt>
                <c:pt idx="2">
                  <c:v>0.65</c:v>
                </c:pt>
                <c:pt idx="3">
                  <c:v>0.62</c:v>
                </c:pt>
                <c:pt idx="4">
                  <c:v>0.6</c:v>
                </c:pt>
              </c:numCache>
            </c:numRef>
          </c:val>
          <c:extLst>
            <c:ext xmlns:c16="http://schemas.microsoft.com/office/drawing/2014/chart" uri="{C3380CC4-5D6E-409C-BE32-E72D297353CC}">
              <c16:uniqueId val="{00000000-6A2B-40D7-9F33-FA667389FE8A}"/>
            </c:ext>
          </c:extLst>
        </c:ser>
        <c:dLbls>
          <c:dLblPos val="outEnd"/>
          <c:showLegendKey val="0"/>
          <c:showVal val="1"/>
          <c:showCatName val="0"/>
          <c:showSerName val="0"/>
          <c:showPercent val="0"/>
          <c:showBubbleSize val="0"/>
        </c:dLbls>
        <c:gapWidth val="100"/>
        <c:overlap val="-24"/>
        <c:axId val="1213057727"/>
        <c:axId val="934640287"/>
      </c:barChart>
      <c:catAx>
        <c:axId val="121305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934640287"/>
        <c:crosses val="autoZero"/>
        <c:auto val="1"/>
        <c:lblAlgn val="ctr"/>
        <c:lblOffset val="100"/>
        <c:noMultiLvlLbl val="0"/>
      </c:catAx>
      <c:valAx>
        <c:axId val="934640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2130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8A882-A14C-480C-967D-0ADC47CBD4C5}" type="datetimeFigureOut">
              <a:rPr lang="en-US" smtClean="0"/>
              <a:pPr/>
              <a:t>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E012B-E5D7-4F3F-860E-5B6C70460A7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p:spPr>
        <p:txBody>
          <a:bodyPr/>
          <a:lstStyle/>
          <a:p>
            <a:endParaRPr lang="en-US" dirty="0"/>
          </a:p>
        </p:txBody>
      </p:sp>
      <p:sp>
        <p:nvSpPr>
          <p:cNvPr id="24580" name="Slide Number Placeholder 3"/>
          <p:cNvSpPr>
            <a:spLocks noGrp="1"/>
          </p:cNvSpPr>
          <p:nvPr>
            <p:ph type="sldNum" sz="quarter" idx="5"/>
          </p:nvPr>
        </p:nvSpPr>
        <p:spPr>
          <a:noFill/>
        </p:spPr>
        <p:txBody>
          <a:bodyPr/>
          <a:lstStyle/>
          <a:p>
            <a:fld id="{2CC5B9DF-BF8D-45B8-A7FB-5954AF1221DB}"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7788" y="736600"/>
            <a:ext cx="6580187" cy="3702050"/>
          </a:xfrm>
          <a:ln/>
        </p:spPr>
      </p:sp>
      <p:sp>
        <p:nvSpPr>
          <p:cNvPr id="30723"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For DM make up optimisation</a:t>
            </a:r>
          </a:p>
          <a:p>
            <a:r>
              <a:rPr lang="en-US" sz="1600" dirty="0"/>
              <a:t>We have</a:t>
            </a:r>
            <a:r>
              <a:rPr lang="en-US" sz="1600" baseline="0" dirty="0"/>
              <a:t> optimised the soot blower operation,</a:t>
            </a:r>
          </a:p>
          <a:p>
            <a:r>
              <a:rPr lang="en-US" sz="1600" baseline="0" dirty="0"/>
              <a:t>Also checklist is prepared for identification of leakages &amp; attending them online if possible or during opportunity.</a:t>
            </a:r>
          </a:p>
          <a:p>
            <a:r>
              <a:rPr lang="en-US" sz="1600" baseline="0" dirty="0"/>
              <a:t>The Optimisation of VAM steam inlet pressure set point as per the ambient condition is being carried out.</a:t>
            </a:r>
          </a:p>
          <a:p>
            <a:r>
              <a:rPr lang="en-US" sz="1600" baseline="0" dirty="0"/>
              <a:t>One of the major improvement in this area is by fuel switching from HFO to </a:t>
            </a:r>
            <a:r>
              <a:rPr lang="en-US" sz="1600" dirty="0"/>
              <a:t>HSD</a:t>
            </a:r>
            <a:r>
              <a:rPr lang="en-US" sz="1600" baseline="0" dirty="0"/>
              <a:t>. By this the steam required for atomising the HFO is cut off, which results in considerable reduction in DM consumption.</a:t>
            </a:r>
            <a:endParaRPr lang="en-US" sz="1600" dirty="0"/>
          </a:p>
        </p:txBody>
      </p:sp>
      <p:sp>
        <p:nvSpPr>
          <p:cNvPr id="4" name="Slide Number Placeholder 3"/>
          <p:cNvSpPr>
            <a:spLocks noGrp="1"/>
          </p:cNvSpPr>
          <p:nvPr>
            <p:ph type="sldNum" sz="quarter" idx="10"/>
          </p:nvPr>
        </p:nvSpPr>
        <p:spPr/>
        <p:txBody>
          <a:bodyPr/>
          <a:lstStyle/>
          <a:p>
            <a:fld id="{539DDFD1-78DC-4E1A-8846-EEC069B5D95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PPT_template2011 Front"/>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162" name="Rectangle 18"/>
          <p:cNvSpPr>
            <a:spLocks noGrp="1" noChangeArrowheads="1"/>
          </p:cNvSpPr>
          <p:nvPr>
            <p:ph type="ctrTitle"/>
          </p:nvPr>
        </p:nvSpPr>
        <p:spPr>
          <a:xfrm>
            <a:off x="3048000" y="3352801"/>
            <a:ext cx="8026400" cy="688975"/>
          </a:xfrm>
        </p:spPr>
        <p:txBody>
          <a:bodyPr/>
          <a:lstStyle>
            <a:lvl1pPr>
              <a:defRPr sz="3600">
                <a:solidFill>
                  <a:schemeClr val="bg1"/>
                </a:solidFill>
              </a:defRPr>
            </a:lvl1pPr>
          </a:lstStyle>
          <a:p>
            <a:r>
              <a:rPr lang="en-US"/>
              <a:t>Click to edit Master title style</a:t>
            </a:r>
          </a:p>
        </p:txBody>
      </p:sp>
      <p:sp>
        <p:nvSpPr>
          <p:cNvPr id="6163" name="Rectangle 19"/>
          <p:cNvSpPr>
            <a:spLocks noGrp="1" noChangeArrowheads="1"/>
          </p:cNvSpPr>
          <p:nvPr>
            <p:ph type="subTitle" idx="1"/>
          </p:nvPr>
        </p:nvSpPr>
        <p:spPr>
          <a:xfrm>
            <a:off x="3052233" y="4191000"/>
            <a:ext cx="6096000" cy="685800"/>
          </a:xfrm>
        </p:spPr>
        <p:txBody>
          <a:bodyPr/>
          <a:lstStyle>
            <a:lvl1pPr marL="0" indent="0">
              <a:buFont typeface="Wingdings" pitchFamily="2" charset="2"/>
              <a:buNone/>
              <a:defRPr sz="1800" i="1">
                <a:solidFill>
                  <a:schemeClr val="bg1">
                    <a:lumMod val="85000"/>
                  </a:schemeClr>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838200"/>
            <a:ext cx="2946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838200"/>
            <a:ext cx="8636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 y="41910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11785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0" y="4267200"/>
            <a:ext cx="11785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hart Placeholder 2"/>
          <p:cNvSpPr>
            <a:spLocks noGrp="1"/>
          </p:cNvSpPr>
          <p:nvPr>
            <p:ph type="chart" sz="half" idx="1"/>
          </p:nvPr>
        </p:nvSpPr>
        <p:spPr>
          <a:xfrm>
            <a:off x="101600" y="1752600"/>
            <a:ext cx="5791200" cy="4648200"/>
          </a:xfrm>
        </p:spPr>
        <p:txBody>
          <a:bodyPr/>
          <a:lstStyle/>
          <a:p>
            <a:pPr lvl="0"/>
            <a:r>
              <a:rPr lang="en-US" noProof="0" dirty="0"/>
              <a:t>Click icon to add chart</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quarter" idx="1"/>
          </p:nvPr>
        </p:nvSpPr>
        <p:spPr>
          <a:xfrm>
            <a:off x="101600" y="1752600"/>
            <a:ext cx="5791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1600" y="4038600"/>
            <a:ext cx="5791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PPT_template2011 Front"/>
          <p:cNvPicPr>
            <a:picLocks noChangeAspect="1" noChangeArrowheads="1"/>
          </p:cNvPicPr>
          <p:nvPr/>
        </p:nvPicPr>
        <p:blipFill>
          <a:blip r:embed="rId2" cstate="email"/>
          <a:srcRect/>
          <a:stretch>
            <a:fillRect/>
          </a:stretch>
        </p:blipFill>
        <p:spPr bwMode="auto">
          <a:xfrm>
            <a:off x="0" y="0"/>
            <a:ext cx="12192000" cy="6858000"/>
          </a:xfrm>
          <a:prstGeom prst="rect">
            <a:avLst/>
          </a:prstGeom>
          <a:noFill/>
          <a:ln w="9525">
            <a:noFill/>
            <a:miter lim="800000"/>
            <a:headEnd/>
            <a:tailEnd/>
          </a:ln>
        </p:spPr>
      </p:pic>
      <p:sp>
        <p:nvSpPr>
          <p:cNvPr id="6162" name="Rectangle 18"/>
          <p:cNvSpPr>
            <a:spLocks noGrp="1" noChangeArrowheads="1"/>
          </p:cNvSpPr>
          <p:nvPr>
            <p:ph type="ctrTitle"/>
          </p:nvPr>
        </p:nvSpPr>
        <p:spPr>
          <a:xfrm>
            <a:off x="3048000" y="3352804"/>
            <a:ext cx="8026400" cy="688975"/>
          </a:xfrm>
        </p:spPr>
        <p:txBody>
          <a:bodyPr/>
          <a:lstStyle>
            <a:lvl1pPr>
              <a:defRPr sz="3600">
                <a:solidFill>
                  <a:schemeClr val="bg1"/>
                </a:solidFill>
              </a:defRPr>
            </a:lvl1pPr>
          </a:lstStyle>
          <a:p>
            <a:r>
              <a:rPr lang="en-US"/>
              <a:t>Click to edit Master title style</a:t>
            </a:r>
          </a:p>
        </p:txBody>
      </p:sp>
      <p:sp>
        <p:nvSpPr>
          <p:cNvPr id="6163" name="Rectangle 19"/>
          <p:cNvSpPr>
            <a:spLocks noGrp="1" noChangeArrowheads="1"/>
          </p:cNvSpPr>
          <p:nvPr>
            <p:ph type="subTitle" idx="1"/>
          </p:nvPr>
        </p:nvSpPr>
        <p:spPr>
          <a:xfrm>
            <a:off x="3052233" y="4191000"/>
            <a:ext cx="6096000" cy="685800"/>
          </a:xfrm>
        </p:spPr>
        <p:txBody>
          <a:bodyPr/>
          <a:lstStyle>
            <a:lvl1pPr marL="0" indent="0">
              <a:buFont typeface="Wingdings" pitchFamily="2" charset="2"/>
              <a:buNone/>
              <a:defRPr sz="1800" i="1">
                <a:solidFill>
                  <a:schemeClr val="bg1">
                    <a:lumMod val="85000"/>
                  </a:schemeClr>
                </a:solidFill>
              </a:defRPr>
            </a:lvl1pPr>
          </a:lstStyle>
          <a:p>
            <a:r>
              <a:rPr lang="en-US"/>
              <a:t>Click to edit Master subtitle style</a:t>
            </a:r>
          </a:p>
        </p:txBody>
      </p:sp>
    </p:spTree>
    <p:extLst>
      <p:ext uri="{BB962C8B-B14F-4D97-AF65-F5344CB8AC3E}">
        <p14:creationId xmlns:p14="http://schemas.microsoft.com/office/powerpoint/2010/main" val="14157236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1600" y="1739153"/>
            <a:ext cx="11785600" cy="4648200"/>
          </a:xfrm>
        </p:spPr>
        <p:txBody>
          <a:bodyPr/>
          <a:lstStyle>
            <a:lvl1pPr>
              <a:buSzPct val="70000"/>
              <a:defRPr/>
            </a:lvl1pPr>
            <a:lvl2pPr>
              <a:buFont typeface="Wingdings" pitchFamily="2" charset="2"/>
              <a:buChar char="§"/>
              <a:defRPr/>
            </a:lvl2pPr>
            <a:lvl3pPr>
              <a:buSzPct val="100000"/>
              <a:buFont typeface="Arial" pitchFamily="34" charset="0"/>
              <a:buChar char="–"/>
              <a:defRPr/>
            </a:lvl3pPr>
            <a:lvl4pPr>
              <a:buSzPct val="100000"/>
              <a:buFont typeface="Arial"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885761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1600" y="1739153"/>
            <a:ext cx="11785600" cy="4648200"/>
          </a:xfrm>
        </p:spPr>
        <p:txBody>
          <a:bodyPr/>
          <a:lstStyle>
            <a:lvl1pPr>
              <a:buSzPct val="70000"/>
              <a:defRPr/>
            </a:lvl1pPr>
            <a:lvl2pPr>
              <a:buFont typeface="Wingdings" pitchFamily="2" charset="2"/>
              <a:buChar char="§"/>
              <a:defRPr/>
            </a:lvl2pPr>
            <a:lvl3pPr>
              <a:buSzPct val="100000"/>
              <a:buFont typeface="Arial" pitchFamily="34" charset="0"/>
              <a:buChar char="–"/>
              <a:defRPr/>
            </a:lvl3pPr>
            <a:lvl4pPr>
              <a:buSzPct val="100000"/>
              <a:buFont typeface="Arial"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200" y="2905128"/>
            <a:ext cx="10363200" cy="1057275"/>
          </a:xfrm>
        </p:spPr>
        <p:txBody>
          <a:bodyPr anchor="t"/>
          <a:lstStyle>
            <a:lvl1pPr algn="l">
              <a:defRPr sz="36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203200" y="4114804"/>
            <a:ext cx="10363200" cy="433387"/>
          </a:xfrm>
        </p:spPr>
        <p:txBody>
          <a:bodyPr anchor="b"/>
          <a:lstStyle>
            <a:lvl1pPr marL="0" indent="0">
              <a:buNone/>
              <a:defRPr sz="2000"/>
            </a:lvl1pPr>
            <a:lvl2pPr marL="457077" indent="0">
              <a:buNone/>
              <a:defRPr sz="1800"/>
            </a:lvl2pPr>
            <a:lvl3pPr marL="914156" indent="0">
              <a:buNone/>
              <a:defRPr sz="1600"/>
            </a:lvl3pPr>
            <a:lvl4pPr marL="1371232" indent="0">
              <a:buNone/>
              <a:defRPr sz="1400"/>
            </a:lvl4pPr>
            <a:lvl5pPr marL="1828311" indent="0">
              <a:buNone/>
              <a:defRPr sz="1400"/>
            </a:lvl5pPr>
            <a:lvl6pPr marL="2285389" indent="0">
              <a:buNone/>
              <a:defRPr sz="1400"/>
            </a:lvl6pPr>
            <a:lvl7pPr marL="2742468" indent="0">
              <a:buNone/>
              <a:defRPr sz="1400"/>
            </a:lvl7pPr>
            <a:lvl8pPr marL="3199545" indent="0">
              <a:buNone/>
              <a:defRPr sz="1400"/>
            </a:lvl8pPr>
            <a:lvl9pPr marL="3656622" indent="0">
              <a:buNone/>
              <a:defRPr sz="1400"/>
            </a:lvl9pPr>
          </a:lstStyle>
          <a:p>
            <a:pPr lvl="0"/>
            <a:r>
              <a:rPr lang="en-US"/>
              <a:t>Click to edit Master text styles</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835668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15840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436997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685800"/>
            <a:ext cx="4011084" cy="1162050"/>
          </a:xfrm>
        </p:spPr>
        <p:txBody>
          <a:bodyPr anchor="b"/>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766733" y="685804"/>
            <a:ext cx="6815667"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5" y="1847854"/>
            <a:ext cx="4011084" cy="4691063"/>
          </a:xfrm>
        </p:spPr>
        <p:txBody>
          <a:bodyPr/>
          <a:lstStyle>
            <a:lvl1pPr marL="0" indent="0">
              <a:buNone/>
              <a:defRPr sz="1400"/>
            </a:lvl1pPr>
            <a:lvl2pPr marL="457077" indent="0">
              <a:buNone/>
              <a:defRPr sz="1200"/>
            </a:lvl2pPr>
            <a:lvl3pPr marL="914156" indent="0">
              <a:buNone/>
              <a:defRPr sz="1000"/>
            </a:lvl3pPr>
            <a:lvl4pPr marL="1371232" indent="0">
              <a:buNone/>
              <a:defRPr sz="900"/>
            </a:lvl4pPr>
            <a:lvl5pPr marL="1828311" indent="0">
              <a:buNone/>
              <a:defRPr sz="900"/>
            </a:lvl5pPr>
            <a:lvl6pPr marL="2285389" indent="0">
              <a:buNone/>
              <a:defRPr sz="900"/>
            </a:lvl6pPr>
            <a:lvl7pPr marL="2742468" indent="0">
              <a:buNone/>
              <a:defRPr sz="900"/>
            </a:lvl7pPr>
            <a:lvl8pPr marL="3199545" indent="0">
              <a:buNone/>
              <a:defRPr sz="900"/>
            </a:lvl8pPr>
            <a:lvl9pPr marL="3656622"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678185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863600"/>
            <a:ext cx="11277600" cy="566738"/>
          </a:xfrm>
        </p:spPr>
        <p:txBody>
          <a:bodyPr anchor="b"/>
          <a:lstStyle>
            <a:lvl1pPr algn="l">
              <a:defRPr kumimoji="0" lang="en-US" sz="3200" b="0" i="0" u="none" strike="noStrike" kern="0" cap="none" spc="0" normalizeH="0" baseline="0" noProof="0" dirty="0">
                <a:ln>
                  <a:noFill/>
                </a:ln>
                <a:solidFill>
                  <a:srgbClr val="DA0000"/>
                </a:solidFill>
                <a:effectLst/>
                <a:uLnTx/>
                <a:uFillTx/>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540000" y="1676400"/>
            <a:ext cx="7010400" cy="3810000"/>
          </a:xfrm>
        </p:spPr>
        <p:txBody>
          <a:bodyPr/>
          <a:lstStyle>
            <a:lvl1pPr marL="0" indent="0">
              <a:buNone/>
              <a:defRPr sz="3200"/>
            </a:lvl1pPr>
            <a:lvl2pPr marL="457077" indent="0">
              <a:buNone/>
              <a:defRPr sz="2800"/>
            </a:lvl2pPr>
            <a:lvl3pPr marL="914156" indent="0">
              <a:buNone/>
              <a:defRPr sz="2400"/>
            </a:lvl3pPr>
            <a:lvl4pPr marL="1371232" indent="0">
              <a:buNone/>
              <a:defRPr sz="2000"/>
            </a:lvl4pPr>
            <a:lvl5pPr marL="1828311" indent="0">
              <a:buNone/>
              <a:defRPr sz="2000"/>
            </a:lvl5pPr>
            <a:lvl6pPr marL="2285389" indent="0">
              <a:buNone/>
              <a:defRPr sz="2000"/>
            </a:lvl6pPr>
            <a:lvl7pPr marL="2742468" indent="0">
              <a:buNone/>
              <a:defRPr sz="2000"/>
            </a:lvl7pPr>
            <a:lvl8pPr marL="3199545" indent="0">
              <a:buNone/>
              <a:defRPr sz="2000"/>
            </a:lvl8pPr>
            <a:lvl9pPr marL="365662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540000" y="5638800"/>
            <a:ext cx="7010400" cy="804862"/>
          </a:xfrm>
        </p:spPr>
        <p:txBody>
          <a:bodyPr/>
          <a:lstStyle>
            <a:lvl1pPr marL="0" indent="0">
              <a:buNone/>
              <a:defRPr sz="1400"/>
            </a:lvl1pPr>
            <a:lvl2pPr marL="457077" indent="0">
              <a:buNone/>
              <a:defRPr sz="1200"/>
            </a:lvl2pPr>
            <a:lvl3pPr marL="914156" indent="0">
              <a:buNone/>
              <a:defRPr sz="1000"/>
            </a:lvl3pPr>
            <a:lvl4pPr marL="1371232" indent="0">
              <a:buNone/>
              <a:defRPr sz="900"/>
            </a:lvl4pPr>
            <a:lvl5pPr marL="1828311" indent="0">
              <a:buNone/>
              <a:defRPr sz="900"/>
            </a:lvl5pPr>
            <a:lvl6pPr marL="2285389" indent="0">
              <a:buNone/>
              <a:defRPr sz="900"/>
            </a:lvl6pPr>
            <a:lvl7pPr marL="2742468" indent="0">
              <a:buNone/>
              <a:defRPr sz="900"/>
            </a:lvl7pPr>
            <a:lvl8pPr marL="3199545" indent="0">
              <a:buNone/>
              <a:defRPr sz="900"/>
            </a:lvl8pPr>
            <a:lvl9pPr marL="3656622"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23447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646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838200"/>
            <a:ext cx="2946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838200"/>
            <a:ext cx="8636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968217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 y="41910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14264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52092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15551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200" y="2905126"/>
            <a:ext cx="10363200" cy="1057275"/>
          </a:xfrm>
        </p:spPr>
        <p:txBody>
          <a:bodyPr anchor="t"/>
          <a:lstStyle>
            <a:lvl1pPr algn="l">
              <a:defRPr sz="36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203200" y="4114801"/>
            <a:ext cx="10363200" cy="433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11785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0" y="4267200"/>
            <a:ext cx="11785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596075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hart Placeholder 2"/>
          <p:cNvSpPr>
            <a:spLocks noGrp="1"/>
          </p:cNvSpPr>
          <p:nvPr>
            <p:ph type="chart" sz="half" idx="1"/>
          </p:nvPr>
        </p:nvSpPr>
        <p:spPr>
          <a:xfrm>
            <a:off x="101600" y="1752600"/>
            <a:ext cx="5791200" cy="4648200"/>
          </a:xfrm>
        </p:spPr>
        <p:txBody>
          <a:bodyPr/>
          <a:lstStyle/>
          <a:p>
            <a:pPr lvl="0"/>
            <a:r>
              <a:rPr lang="en-US" noProof="0"/>
              <a:t>Click icon to add chart</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15318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quarter" idx="1"/>
          </p:nvPr>
        </p:nvSpPr>
        <p:spPr>
          <a:xfrm>
            <a:off x="101600" y="1752600"/>
            <a:ext cx="5791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1600" y="4038600"/>
            <a:ext cx="5791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337981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able Placeholder 2"/>
          <p:cNvSpPr>
            <a:spLocks noGrp="1"/>
          </p:cNvSpPr>
          <p:nvPr>
            <p:ph type="tbl" idx="1"/>
          </p:nvPr>
        </p:nvSpPr>
        <p:spPr>
          <a:xfrm>
            <a:off x="101600" y="1739900"/>
            <a:ext cx="11785600" cy="4648200"/>
          </a:xfrm>
        </p:spPr>
        <p:txBody>
          <a:bodyPr/>
          <a:lstStyle/>
          <a:p>
            <a:pPr lvl="0"/>
            <a:r>
              <a:rPr lang="en-US" noProof="0"/>
              <a:t>Click icon to add table</a:t>
            </a:r>
          </a:p>
        </p:txBody>
      </p:sp>
    </p:spTree>
    <p:extLst>
      <p:ext uri="{BB962C8B-B14F-4D97-AF65-F5344CB8AC3E}">
        <p14:creationId xmlns:p14="http://schemas.microsoft.com/office/powerpoint/2010/main" val="11290579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600" y="838200"/>
            <a:ext cx="11785600" cy="554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834847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 y="1739153"/>
            <a:ext cx="57912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739153"/>
            <a:ext cx="5791200" cy="4572000"/>
          </a:xfrm>
        </p:spPr>
        <p:txBody>
          <a:bodyPr/>
          <a:lstStyle>
            <a:lvl1pPr>
              <a:defRPr sz="2400">
                <a:solidFill>
                  <a:srgbClr val="034EA2"/>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09728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5386917"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509837"/>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8568" y="1752600"/>
            <a:ext cx="5389033"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8568" y="2509837"/>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85800"/>
            <a:ext cx="4011084" cy="1162050"/>
          </a:xfrm>
        </p:spPr>
        <p:txBody>
          <a:bodyPr anchor="b"/>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766733" y="685801"/>
            <a:ext cx="6815667"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84785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863600"/>
            <a:ext cx="11277600" cy="566738"/>
          </a:xfrm>
        </p:spPr>
        <p:txBody>
          <a:bodyPr anchor="b"/>
          <a:lstStyle>
            <a:lvl1pPr algn="l">
              <a:defRPr kumimoji="0" lang="en-US" sz="3200" b="0" i="0" u="none" strike="noStrike" kern="0" cap="none" spc="0" normalizeH="0" baseline="0" noProof="0" dirty="0">
                <a:ln>
                  <a:noFill/>
                </a:ln>
                <a:solidFill>
                  <a:srgbClr val="DA0000"/>
                </a:solidFill>
                <a:effectLst/>
                <a:uLnTx/>
                <a:uFillTx/>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540000" y="1676400"/>
            <a:ext cx="7010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540000" y="5638800"/>
            <a:ext cx="7010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12192000" cy="6858000"/>
            <a:chOff x="0" y="0"/>
            <a:chExt cx="9144000" cy="6858000"/>
          </a:xfrm>
        </p:grpSpPr>
        <p:pic>
          <p:nvPicPr>
            <p:cNvPr id="4104" name="Picture 7" descr="PPT_template2011-Inner_top"/>
            <p:cNvPicPr>
              <a:picLocks noChangeAspect="1" noChangeArrowheads="1"/>
            </p:cNvPicPr>
            <p:nvPr userDrawn="1"/>
          </p:nvPicPr>
          <p:blipFill>
            <a:blip r:embed="rId19" cstate="print"/>
            <a:srcRect/>
            <a:stretch>
              <a:fillRect/>
            </a:stretch>
          </p:blipFill>
          <p:spPr bwMode="auto">
            <a:xfrm>
              <a:off x="0" y="0"/>
              <a:ext cx="9140825" cy="549275"/>
            </a:xfrm>
            <a:prstGeom prst="rect">
              <a:avLst/>
            </a:prstGeom>
            <a:noFill/>
            <a:ln w="9525">
              <a:noFill/>
              <a:miter lim="800000"/>
              <a:headEnd/>
              <a:tailEnd/>
            </a:ln>
          </p:spPr>
        </p:pic>
        <p:sp>
          <p:nvSpPr>
            <p:cNvPr id="9" name="Line 10"/>
            <p:cNvSpPr>
              <a:spLocks noChangeShapeType="1"/>
            </p:cNvSpPr>
            <p:nvPr userDrawn="1"/>
          </p:nvSpPr>
          <p:spPr bwMode="auto">
            <a:xfrm>
              <a:off x="0" y="590550"/>
              <a:ext cx="9144000" cy="0"/>
            </a:xfrm>
            <a:prstGeom prst="line">
              <a:avLst/>
            </a:prstGeom>
            <a:noFill/>
            <a:ln w="28575">
              <a:solidFill>
                <a:srgbClr val="034EA8"/>
              </a:solidFill>
              <a:round/>
              <a:headEnd/>
              <a:tailEnd/>
            </a:ln>
            <a:effectLst/>
          </p:spPr>
          <p:txBody>
            <a:bodyPr/>
            <a:lstStyle/>
            <a:p>
              <a:pPr fontAlgn="base">
                <a:spcBef>
                  <a:spcPct val="0"/>
                </a:spcBef>
                <a:spcAft>
                  <a:spcPct val="0"/>
                </a:spcAft>
                <a:defRPr/>
              </a:pPr>
              <a:endParaRPr lang="en-US" sz="1800" dirty="0">
                <a:solidFill>
                  <a:srgbClr val="000000"/>
                </a:solidFill>
                <a:latin typeface="PreciousSansBold" pitchFamily="2" charset="0"/>
              </a:endParaRPr>
            </a:p>
          </p:txBody>
        </p:sp>
        <p:sp>
          <p:nvSpPr>
            <p:cNvPr id="10" name="Rectangle 11"/>
            <p:cNvSpPr>
              <a:spLocks noChangeArrowheads="1"/>
            </p:cNvSpPr>
            <p:nvPr userDrawn="1"/>
          </p:nvSpPr>
          <p:spPr bwMode="auto">
            <a:xfrm>
              <a:off x="0" y="6629400"/>
              <a:ext cx="9144000" cy="228600"/>
            </a:xfrm>
            <a:prstGeom prst="rect">
              <a:avLst/>
            </a:prstGeom>
            <a:solidFill>
              <a:srgbClr val="0348A8"/>
            </a:solidFill>
            <a:ln w="9525">
              <a:noFill/>
              <a:miter lim="800000"/>
              <a:headEnd/>
              <a:tailEnd/>
            </a:ln>
            <a:effectLst/>
          </p:spPr>
          <p:txBody>
            <a:bodyPr wrap="none" anchor="ctr"/>
            <a:lstStyle/>
            <a:p>
              <a:pPr fontAlgn="base">
                <a:spcBef>
                  <a:spcPct val="0"/>
                </a:spcBef>
                <a:spcAft>
                  <a:spcPct val="0"/>
                </a:spcAft>
                <a:defRPr/>
              </a:pPr>
              <a:endParaRPr lang="en-US" sz="1800" dirty="0">
                <a:solidFill>
                  <a:srgbClr val="000000"/>
                </a:solidFill>
                <a:latin typeface="PreciousSansBold" pitchFamily="2" charset="0"/>
              </a:endParaRPr>
            </a:p>
          </p:txBody>
        </p:sp>
      </p:grpSp>
      <p:sp>
        <p:nvSpPr>
          <p:cNvPr id="4099" name="Rectangle 2"/>
          <p:cNvSpPr>
            <a:spLocks noGrp="1" noChangeArrowheads="1"/>
          </p:cNvSpPr>
          <p:nvPr>
            <p:ph type="title"/>
          </p:nvPr>
        </p:nvSpPr>
        <p:spPr bwMode="auto">
          <a:xfrm>
            <a:off x="101600" y="838200"/>
            <a:ext cx="1178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101600" y="1739900"/>
            <a:ext cx="11785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3" name="Text Box 29"/>
          <p:cNvSpPr txBox="1">
            <a:spLocks noChangeArrowheads="1"/>
          </p:cNvSpPr>
          <p:nvPr/>
        </p:nvSpPr>
        <p:spPr bwMode="auto">
          <a:xfrm>
            <a:off x="0" y="6611938"/>
            <a:ext cx="1219200" cy="246062"/>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000" dirty="0">
                <a:solidFill>
                  <a:srgbClr val="FFFFFF"/>
                </a:solidFill>
                <a:cs typeface="Arial" pitchFamily="34" charset="0"/>
              </a:rPr>
              <a:t>Confidential </a:t>
            </a:r>
          </a:p>
        </p:txBody>
      </p:sp>
      <p:sp>
        <p:nvSpPr>
          <p:cNvPr id="8" name="Slide Number Placeholder 7"/>
          <p:cNvSpPr>
            <a:spLocks noGrp="1"/>
          </p:cNvSpPr>
          <p:nvPr>
            <p:ph type="sldNum" sz="quarter" idx="4"/>
          </p:nvPr>
        </p:nvSpPr>
        <p:spPr>
          <a:xfrm>
            <a:off x="11582400" y="6630988"/>
            <a:ext cx="609600" cy="228600"/>
          </a:xfrm>
          <a:prstGeom prst="rect">
            <a:avLst/>
          </a:prstGeom>
        </p:spPr>
        <p:txBody>
          <a:bodyPr vert="horz" lIns="91440" tIns="45720" rIns="91440" bIns="45720" rtlCol="0" anchor="ctr"/>
          <a:lstStyle>
            <a:lvl1pPr algn="l">
              <a:defRPr sz="1000" smtClean="0">
                <a:solidFill>
                  <a:schemeClr val="bg1"/>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1" name="Text Box 29"/>
          <p:cNvSpPr txBox="1">
            <a:spLocks noChangeArrowheads="1"/>
          </p:cNvSpPr>
          <p:nvPr/>
        </p:nvSpPr>
        <p:spPr bwMode="auto">
          <a:xfrm>
            <a:off x="10600267" y="6624638"/>
            <a:ext cx="1117600" cy="246062"/>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00" dirty="0">
                <a:solidFill>
                  <a:srgbClr val="FFFFFF"/>
                </a:solidFill>
                <a:cs typeface="Arial" pitchFamily="34" charset="0"/>
              </a:rPr>
              <a:t>Slide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p:titleStyle>
    <p:bodyStyle>
      <a:lvl1pPr marL="342900" indent="-342900" algn="l" rtl="0" eaLnBrk="1" fontAlgn="base" hangingPunct="1">
        <a:spcBef>
          <a:spcPct val="20000"/>
        </a:spcBef>
        <a:spcAft>
          <a:spcPct val="0"/>
        </a:spcAft>
        <a:buClr>
          <a:srgbClr val="DA0000"/>
        </a:buClr>
        <a:buSzPct val="70000"/>
        <a:buFont typeface="Wingdings" pitchFamily="2" charset="2"/>
        <a:buChar char="q"/>
        <a:defRPr sz="2400">
          <a:solidFill>
            <a:srgbClr val="034EA2"/>
          </a:solidFill>
          <a:latin typeface="+mn-lt"/>
          <a:ea typeface="+mn-ea"/>
          <a:cs typeface="+mn-cs"/>
        </a:defRPr>
      </a:lvl1pPr>
      <a:lvl2pPr marL="742950" indent="-285750" algn="l" rtl="0" eaLnBrk="1" fontAlgn="base" hangingPunct="1">
        <a:spcBef>
          <a:spcPct val="20000"/>
        </a:spcBef>
        <a:spcAft>
          <a:spcPct val="0"/>
        </a:spcAft>
        <a:buClr>
          <a:srgbClr val="DA0000"/>
        </a:buClr>
        <a:buFont typeface="Wingdings" pitchFamily="2" charset="2"/>
        <a:buChar char="§"/>
        <a:defRPr sz="2000">
          <a:solidFill>
            <a:srgbClr val="034EA2"/>
          </a:solidFill>
          <a:latin typeface="+mn-lt"/>
        </a:defRPr>
      </a:lvl2pPr>
      <a:lvl3pPr marL="1143000" indent="-228600" algn="l" rtl="0" eaLnBrk="1" fontAlgn="base" hangingPunct="1">
        <a:spcBef>
          <a:spcPct val="20000"/>
        </a:spcBef>
        <a:spcAft>
          <a:spcPct val="0"/>
        </a:spcAft>
        <a:buClr>
          <a:srgbClr val="DA0000"/>
        </a:buClr>
        <a:buSzPct val="100000"/>
        <a:buFont typeface="Arial" charset="0"/>
        <a:buChar char="–"/>
        <a:defRPr>
          <a:solidFill>
            <a:srgbClr val="034EA2"/>
          </a:solidFill>
          <a:latin typeface="+mn-lt"/>
        </a:defRPr>
      </a:lvl3pPr>
      <a:lvl4pPr marL="1600200" indent="-228600" algn="l" rtl="0" eaLnBrk="1" fontAlgn="base" hangingPunct="1">
        <a:spcBef>
          <a:spcPct val="20000"/>
        </a:spcBef>
        <a:spcAft>
          <a:spcPct val="0"/>
        </a:spcAft>
        <a:buClr>
          <a:srgbClr val="DA0000"/>
        </a:buClr>
        <a:buSzPct val="100000"/>
        <a:buFont typeface="Arial" charset="0"/>
        <a:buChar char="•"/>
        <a:defRPr sz="1600">
          <a:solidFill>
            <a:srgbClr val="034EA2"/>
          </a:solidFill>
          <a:latin typeface="+mn-lt"/>
        </a:defRPr>
      </a:lvl4pPr>
      <a:lvl5pPr marL="2057400" indent="-228600" algn="l" rtl="0" eaLnBrk="1" fontAlgn="base" hangingPunct="1">
        <a:spcBef>
          <a:spcPct val="20000"/>
        </a:spcBef>
        <a:spcAft>
          <a:spcPct val="0"/>
        </a:spcAft>
        <a:buClr>
          <a:srgbClr val="DA0000"/>
        </a:buClr>
        <a:buSzPct val="100000"/>
        <a:buFont typeface="Arial" charset="0"/>
        <a:buChar char="»"/>
        <a:defRPr sz="1400">
          <a:solidFill>
            <a:srgbClr val="034EA2"/>
          </a:solidFill>
          <a:latin typeface="+mn-lt"/>
        </a:defRPr>
      </a:lvl5pPr>
      <a:lvl6pPr marL="25146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6pPr>
      <a:lvl7pPr marL="29718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7pPr>
      <a:lvl8pPr marL="34290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8pPr>
      <a:lvl9pPr marL="38862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12192000" cy="6858000"/>
            <a:chOff x="0" y="0"/>
            <a:chExt cx="9144000" cy="6858000"/>
          </a:xfrm>
        </p:grpSpPr>
        <p:pic>
          <p:nvPicPr>
            <p:cNvPr id="1032" name="Picture 7" descr="PPT_template2011-Inner_top"/>
            <p:cNvPicPr>
              <a:picLocks noChangeAspect="1" noChangeArrowheads="1"/>
            </p:cNvPicPr>
            <p:nvPr userDrawn="1"/>
          </p:nvPicPr>
          <p:blipFill>
            <a:blip r:embed="rId19" cstate="email"/>
            <a:srcRect/>
            <a:stretch>
              <a:fillRect/>
            </a:stretch>
          </p:blipFill>
          <p:spPr bwMode="auto">
            <a:xfrm>
              <a:off x="0" y="0"/>
              <a:ext cx="9140825" cy="549275"/>
            </a:xfrm>
            <a:prstGeom prst="rect">
              <a:avLst/>
            </a:prstGeom>
            <a:noFill/>
            <a:ln w="9525">
              <a:noFill/>
              <a:miter lim="800000"/>
              <a:headEnd/>
              <a:tailEnd/>
            </a:ln>
          </p:spPr>
        </p:pic>
        <p:sp>
          <p:nvSpPr>
            <p:cNvPr id="9" name="Line 10"/>
            <p:cNvSpPr>
              <a:spLocks noChangeShapeType="1"/>
            </p:cNvSpPr>
            <p:nvPr userDrawn="1"/>
          </p:nvSpPr>
          <p:spPr bwMode="auto">
            <a:xfrm>
              <a:off x="0" y="590550"/>
              <a:ext cx="9144000" cy="0"/>
            </a:xfrm>
            <a:prstGeom prst="line">
              <a:avLst/>
            </a:prstGeom>
            <a:noFill/>
            <a:ln w="28575">
              <a:solidFill>
                <a:srgbClr val="034EA8"/>
              </a:solidFill>
              <a:round/>
              <a:headEnd/>
              <a:tailEnd/>
            </a:ln>
            <a:effectLst/>
          </p:spPr>
          <p:txBody>
            <a:bodyPr/>
            <a:lstStyle/>
            <a:p>
              <a:pPr>
                <a:defRPr/>
              </a:pPr>
              <a:endParaRPr lang="en-US" sz="1800">
                <a:latin typeface="PreciousSansBold" pitchFamily="2" charset="0"/>
              </a:endParaRPr>
            </a:p>
          </p:txBody>
        </p:sp>
        <p:sp>
          <p:nvSpPr>
            <p:cNvPr id="10" name="Rectangle 11"/>
            <p:cNvSpPr>
              <a:spLocks noChangeArrowheads="1"/>
            </p:cNvSpPr>
            <p:nvPr userDrawn="1"/>
          </p:nvSpPr>
          <p:spPr bwMode="auto">
            <a:xfrm>
              <a:off x="0" y="6629400"/>
              <a:ext cx="9144000" cy="228600"/>
            </a:xfrm>
            <a:prstGeom prst="rect">
              <a:avLst/>
            </a:prstGeom>
            <a:solidFill>
              <a:srgbClr val="0348A8"/>
            </a:solidFill>
            <a:ln w="9525">
              <a:noFill/>
              <a:miter lim="800000"/>
              <a:headEnd/>
              <a:tailEnd/>
            </a:ln>
            <a:effectLst/>
          </p:spPr>
          <p:txBody>
            <a:bodyPr wrap="none" anchor="ctr"/>
            <a:lstStyle/>
            <a:p>
              <a:pPr>
                <a:defRPr/>
              </a:pPr>
              <a:endParaRPr lang="en-US" sz="1800">
                <a:latin typeface="PreciousSansBold" pitchFamily="2" charset="0"/>
              </a:endParaRPr>
            </a:p>
          </p:txBody>
        </p:sp>
      </p:grpSp>
      <p:sp>
        <p:nvSpPr>
          <p:cNvPr id="1027" name="Rectangle 2"/>
          <p:cNvSpPr>
            <a:spLocks noGrp="1" noChangeArrowheads="1"/>
          </p:cNvSpPr>
          <p:nvPr>
            <p:ph type="title"/>
          </p:nvPr>
        </p:nvSpPr>
        <p:spPr bwMode="auto">
          <a:xfrm>
            <a:off x="101600" y="838200"/>
            <a:ext cx="11785600" cy="6096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1600" y="1739900"/>
            <a:ext cx="11785600" cy="4648200"/>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3" name="Text Box 29"/>
          <p:cNvSpPr txBox="1">
            <a:spLocks noChangeArrowheads="1"/>
          </p:cNvSpPr>
          <p:nvPr/>
        </p:nvSpPr>
        <p:spPr bwMode="auto">
          <a:xfrm>
            <a:off x="0" y="6611942"/>
            <a:ext cx="1219200" cy="250203"/>
          </a:xfrm>
          <a:prstGeom prst="rect">
            <a:avLst/>
          </a:prstGeom>
          <a:noFill/>
          <a:ln w="9525">
            <a:noFill/>
            <a:miter lim="800000"/>
            <a:headEnd/>
            <a:tailEnd/>
          </a:ln>
          <a:effectLst/>
        </p:spPr>
        <p:txBody>
          <a:bodyPr lIns="91416" tIns="45708" rIns="91416" bIns="45708">
            <a:spAutoFit/>
          </a:bodyPr>
          <a:lstStyle/>
          <a:p>
            <a:pPr>
              <a:defRPr/>
            </a:pPr>
            <a:r>
              <a:rPr lang="en-US" sz="1000" dirty="0">
                <a:solidFill>
                  <a:schemeClr val="bg1"/>
                </a:solidFill>
                <a:latin typeface="Arial" pitchFamily="34" charset="0"/>
                <a:cs typeface="Arial" pitchFamily="34" charset="0"/>
              </a:rPr>
              <a:t>Confidential </a:t>
            </a:r>
          </a:p>
        </p:txBody>
      </p:sp>
      <p:sp>
        <p:nvSpPr>
          <p:cNvPr id="8" name="Slide Number Placeholder 7"/>
          <p:cNvSpPr>
            <a:spLocks noGrp="1"/>
          </p:cNvSpPr>
          <p:nvPr>
            <p:ph type="sldNum" sz="quarter" idx="4"/>
          </p:nvPr>
        </p:nvSpPr>
        <p:spPr>
          <a:xfrm>
            <a:off x="11582400" y="6630988"/>
            <a:ext cx="609600" cy="228600"/>
          </a:xfrm>
          <a:prstGeom prst="rect">
            <a:avLst/>
          </a:prstGeom>
        </p:spPr>
        <p:txBody>
          <a:bodyPr vert="horz" lIns="91416" tIns="45708" rIns="91416" bIns="45708" rtlCol="0" anchor="ctr"/>
          <a:lstStyle>
            <a:lvl1pPr algn="l">
              <a:defRPr sz="1000">
                <a:solidFill>
                  <a:schemeClr val="bg1"/>
                </a:solidFill>
                <a:latin typeface="Arial" pitchFamily="34" charset="0"/>
                <a:cs typeface="Arial" pitchFamily="34" charset="0"/>
              </a:defRPr>
            </a:lvl1pPr>
          </a:lstStyle>
          <a:p>
            <a:fld id="{B6F15528-21DE-4FAA-801E-634DDDAF4B2B}" type="slidenum">
              <a:rPr lang="en-US" smtClean="0"/>
              <a:pPr/>
              <a:t>‹#›</a:t>
            </a:fld>
            <a:endParaRPr lang="en-US"/>
          </a:p>
        </p:txBody>
      </p:sp>
      <p:sp>
        <p:nvSpPr>
          <p:cNvPr id="11" name="Text Box 29"/>
          <p:cNvSpPr txBox="1">
            <a:spLocks noChangeArrowheads="1"/>
          </p:cNvSpPr>
          <p:nvPr/>
        </p:nvSpPr>
        <p:spPr bwMode="auto">
          <a:xfrm>
            <a:off x="10600267" y="6624642"/>
            <a:ext cx="1117600" cy="250203"/>
          </a:xfrm>
          <a:prstGeom prst="rect">
            <a:avLst/>
          </a:prstGeom>
          <a:noFill/>
          <a:ln w="9525">
            <a:noFill/>
            <a:miter lim="800000"/>
            <a:headEnd/>
            <a:tailEnd/>
          </a:ln>
          <a:effectLst/>
        </p:spPr>
        <p:txBody>
          <a:bodyPr lIns="91416" tIns="45708" rIns="91416" bIns="45708">
            <a:spAutoFit/>
          </a:bodyPr>
          <a:lstStyle/>
          <a:p>
            <a:pPr algn="r">
              <a:defRPr/>
            </a:pPr>
            <a:r>
              <a:rPr lang="en-US" sz="1000" dirty="0">
                <a:solidFill>
                  <a:schemeClr val="bg1"/>
                </a:solidFill>
                <a:latin typeface="Arial" pitchFamily="34" charset="0"/>
                <a:cs typeface="Arial" pitchFamily="34" charset="0"/>
              </a:rPr>
              <a:t>Slide </a:t>
            </a:r>
          </a:p>
        </p:txBody>
      </p:sp>
    </p:spTree>
    <p:extLst>
      <p:ext uri="{BB962C8B-B14F-4D97-AF65-F5344CB8AC3E}">
        <p14:creationId xmlns:p14="http://schemas.microsoft.com/office/powerpoint/2010/main" val="3291905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077" algn="l" rtl="0" eaLnBrk="1" fontAlgn="base" hangingPunct="1">
        <a:spcBef>
          <a:spcPct val="0"/>
        </a:spcBef>
        <a:spcAft>
          <a:spcPct val="0"/>
        </a:spcAft>
        <a:defRPr sz="3200">
          <a:solidFill>
            <a:srgbClr val="034EA2"/>
          </a:solidFill>
          <a:latin typeface="Arial" charset="0"/>
        </a:defRPr>
      </a:lvl6pPr>
      <a:lvl7pPr marL="914156" algn="l" rtl="0" eaLnBrk="1" fontAlgn="base" hangingPunct="1">
        <a:spcBef>
          <a:spcPct val="0"/>
        </a:spcBef>
        <a:spcAft>
          <a:spcPct val="0"/>
        </a:spcAft>
        <a:defRPr sz="3200">
          <a:solidFill>
            <a:srgbClr val="034EA2"/>
          </a:solidFill>
          <a:latin typeface="Arial" charset="0"/>
        </a:defRPr>
      </a:lvl7pPr>
      <a:lvl8pPr marL="1371232" algn="l" rtl="0" eaLnBrk="1" fontAlgn="base" hangingPunct="1">
        <a:spcBef>
          <a:spcPct val="0"/>
        </a:spcBef>
        <a:spcAft>
          <a:spcPct val="0"/>
        </a:spcAft>
        <a:defRPr sz="3200">
          <a:solidFill>
            <a:srgbClr val="034EA2"/>
          </a:solidFill>
          <a:latin typeface="Arial" charset="0"/>
        </a:defRPr>
      </a:lvl8pPr>
      <a:lvl9pPr marL="1828311" algn="l" rtl="0" eaLnBrk="1" fontAlgn="base" hangingPunct="1">
        <a:spcBef>
          <a:spcPct val="0"/>
        </a:spcBef>
        <a:spcAft>
          <a:spcPct val="0"/>
        </a:spcAft>
        <a:defRPr sz="3200">
          <a:solidFill>
            <a:srgbClr val="034EA2"/>
          </a:solidFill>
          <a:latin typeface="Arial" charset="0"/>
        </a:defRPr>
      </a:lvl9pPr>
    </p:titleStyle>
    <p:bodyStyle>
      <a:lvl1pPr marL="342809" indent="-342809" algn="l" rtl="0" eaLnBrk="1" fontAlgn="base" hangingPunct="1">
        <a:spcBef>
          <a:spcPct val="20000"/>
        </a:spcBef>
        <a:spcAft>
          <a:spcPct val="0"/>
        </a:spcAft>
        <a:buClr>
          <a:srgbClr val="DA0000"/>
        </a:buClr>
        <a:buSzPct val="70000"/>
        <a:buFont typeface="Wingdings" pitchFamily="2" charset="2"/>
        <a:buChar char="q"/>
        <a:defRPr sz="2400">
          <a:solidFill>
            <a:srgbClr val="034EA2"/>
          </a:solidFill>
          <a:latin typeface="+mn-lt"/>
          <a:ea typeface="+mn-ea"/>
          <a:cs typeface="+mn-cs"/>
        </a:defRPr>
      </a:lvl1pPr>
      <a:lvl2pPr marL="742751" indent="-285673" algn="l" rtl="0" eaLnBrk="1" fontAlgn="base" hangingPunct="1">
        <a:spcBef>
          <a:spcPct val="20000"/>
        </a:spcBef>
        <a:spcAft>
          <a:spcPct val="0"/>
        </a:spcAft>
        <a:buClr>
          <a:srgbClr val="DA0000"/>
        </a:buClr>
        <a:buFont typeface="Wingdings" pitchFamily="2" charset="2"/>
        <a:buChar char="§"/>
        <a:defRPr sz="2000">
          <a:solidFill>
            <a:srgbClr val="034EA2"/>
          </a:solidFill>
          <a:latin typeface="+mn-lt"/>
        </a:defRPr>
      </a:lvl2pPr>
      <a:lvl3pPr marL="1142694" indent="-228540" algn="l" rtl="0" eaLnBrk="1" fontAlgn="base" hangingPunct="1">
        <a:spcBef>
          <a:spcPct val="20000"/>
        </a:spcBef>
        <a:spcAft>
          <a:spcPct val="0"/>
        </a:spcAft>
        <a:buClr>
          <a:srgbClr val="DA0000"/>
        </a:buClr>
        <a:buSzPct val="100000"/>
        <a:buFont typeface="Arial" charset="0"/>
        <a:buChar char="–"/>
        <a:defRPr sz="2400">
          <a:solidFill>
            <a:srgbClr val="034EA2"/>
          </a:solidFill>
          <a:latin typeface="+mn-lt"/>
        </a:defRPr>
      </a:lvl3pPr>
      <a:lvl4pPr marL="1599771" indent="-228540" algn="l" rtl="0" eaLnBrk="1" fontAlgn="base" hangingPunct="1">
        <a:spcBef>
          <a:spcPct val="20000"/>
        </a:spcBef>
        <a:spcAft>
          <a:spcPct val="0"/>
        </a:spcAft>
        <a:buClr>
          <a:srgbClr val="DA0000"/>
        </a:buClr>
        <a:buSzPct val="100000"/>
        <a:buFont typeface="Arial" charset="0"/>
        <a:buChar char="•"/>
        <a:defRPr sz="1600">
          <a:solidFill>
            <a:srgbClr val="034EA2"/>
          </a:solidFill>
          <a:latin typeface="+mn-lt"/>
        </a:defRPr>
      </a:lvl4pPr>
      <a:lvl5pPr marL="2056851" indent="-228540" algn="l" rtl="0" eaLnBrk="1" fontAlgn="base" hangingPunct="1">
        <a:spcBef>
          <a:spcPct val="20000"/>
        </a:spcBef>
        <a:spcAft>
          <a:spcPct val="0"/>
        </a:spcAft>
        <a:buClr>
          <a:srgbClr val="DA0000"/>
        </a:buClr>
        <a:buSzPct val="100000"/>
        <a:buFont typeface="Arial" charset="0"/>
        <a:buChar char="»"/>
        <a:defRPr sz="1400">
          <a:solidFill>
            <a:srgbClr val="034EA2"/>
          </a:solidFill>
          <a:latin typeface="+mn-lt"/>
        </a:defRPr>
      </a:lvl5pPr>
      <a:lvl6pPr marL="2513928" indent="-22854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6pPr>
      <a:lvl7pPr marL="2971007" indent="-22854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7pPr>
      <a:lvl8pPr marL="3428083" indent="-22854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8pPr>
      <a:lvl9pPr marL="3885160" indent="-22854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7"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2" algn="l" defTabSz="914156" rtl="0" eaLnBrk="1" latinLnBrk="0" hangingPunct="1">
        <a:defRPr sz="1800" kern="1200">
          <a:solidFill>
            <a:schemeClr val="tx1"/>
          </a:solidFill>
          <a:latin typeface="+mn-lt"/>
          <a:ea typeface="+mn-ea"/>
          <a:cs typeface="+mn-cs"/>
        </a:defRPr>
      </a:lvl4pPr>
      <a:lvl5pPr marL="1828311" algn="l" defTabSz="914156" rtl="0" eaLnBrk="1" latinLnBrk="0" hangingPunct="1">
        <a:defRPr sz="1800" kern="1200">
          <a:solidFill>
            <a:schemeClr val="tx1"/>
          </a:solidFill>
          <a:latin typeface="+mn-lt"/>
          <a:ea typeface="+mn-ea"/>
          <a:cs typeface="+mn-cs"/>
        </a:defRPr>
      </a:lvl5pPr>
      <a:lvl6pPr marL="2285389"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5"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228600" y="1676400"/>
            <a:ext cx="11658600" cy="3657600"/>
          </a:xfrm>
        </p:spPr>
        <p:txBody>
          <a:bodyPr/>
          <a:lstStyle/>
          <a:p>
            <a:pPr algn="ctr" eaLnBrk="1" hangingPunct="1"/>
            <a:r>
              <a:rPr lang="en-US" sz="3200" dirty="0">
                <a:latin typeface="+mn-lt"/>
              </a:rPr>
              <a:t>Water Conservation &amp; Management</a:t>
            </a:r>
            <a:br>
              <a:rPr lang="en-US" sz="3200" dirty="0">
                <a:latin typeface="+mn-lt"/>
              </a:rPr>
            </a:br>
            <a:br>
              <a:rPr lang="en-US" sz="3200" dirty="0">
                <a:latin typeface="+mn-lt"/>
              </a:rPr>
            </a:br>
            <a:r>
              <a:rPr lang="en-US" sz="3200" dirty="0">
                <a:latin typeface="+mn-lt"/>
              </a:rPr>
              <a:t>at</a:t>
            </a:r>
            <a:br>
              <a:rPr lang="en-US" sz="3200" dirty="0">
                <a:latin typeface="+mn-lt"/>
              </a:rPr>
            </a:br>
            <a:br>
              <a:rPr lang="en-US" sz="3200" dirty="0">
                <a:latin typeface="+mn-lt"/>
              </a:rPr>
            </a:br>
            <a:r>
              <a:rPr lang="en-US" sz="3200" dirty="0">
                <a:latin typeface="+mn-lt"/>
              </a:rPr>
              <a:t>Sasan Power Limited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050295" y="2686563"/>
            <a:ext cx="822960" cy="287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D568467-ED03-4626-A5F9-B73B80C15999}"/>
              </a:ext>
            </a:extLst>
          </p:cNvPr>
          <p:cNvGrpSpPr/>
          <p:nvPr/>
        </p:nvGrpSpPr>
        <p:grpSpPr>
          <a:xfrm>
            <a:off x="1828800" y="1066800"/>
            <a:ext cx="8839201" cy="4988876"/>
            <a:chOff x="1478507" y="1524000"/>
            <a:chExt cx="8839201" cy="4988876"/>
          </a:xfrm>
        </p:grpSpPr>
        <p:pic>
          <p:nvPicPr>
            <p:cNvPr id="1027" name="Picture 3"/>
            <p:cNvPicPr>
              <a:picLocks noChangeAspect="1" noChangeArrowheads="1"/>
            </p:cNvPicPr>
            <p:nvPr/>
          </p:nvPicPr>
          <p:blipFill>
            <a:blip r:embed="rId3" cstate="email"/>
            <a:srcRect/>
            <a:stretch>
              <a:fillRect/>
            </a:stretch>
          </p:blipFill>
          <p:spPr bwMode="auto">
            <a:xfrm>
              <a:off x="5904043" y="1524000"/>
              <a:ext cx="4413665" cy="4988876"/>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srcRect/>
            <a:stretch>
              <a:fillRect/>
            </a:stretch>
          </p:blipFill>
          <p:spPr bwMode="auto">
            <a:xfrm>
              <a:off x="1478507" y="1524000"/>
              <a:ext cx="4465093" cy="4975812"/>
            </a:xfrm>
            <a:prstGeom prst="rect">
              <a:avLst/>
            </a:prstGeom>
            <a:noFill/>
            <a:ln w="9525">
              <a:noFill/>
              <a:miter lim="800000"/>
              <a:headEnd/>
              <a:tailEnd/>
            </a:ln>
          </p:spPr>
        </p:pic>
        <p:sp>
          <p:nvSpPr>
            <p:cNvPr id="10" name="TextBox 9"/>
            <p:cNvSpPr txBox="1"/>
            <p:nvPr/>
          </p:nvSpPr>
          <p:spPr>
            <a:xfrm>
              <a:off x="2819400" y="1828800"/>
              <a:ext cx="3124200" cy="1446550"/>
            </a:xfrm>
            <a:prstGeom prst="rect">
              <a:avLst/>
            </a:prstGeom>
            <a:noFill/>
          </p:spPr>
          <p:txBody>
            <a:bodyPr wrap="square" rtlCol="0">
              <a:spAutoFit/>
            </a:bodyPr>
            <a:lstStyle/>
            <a:p>
              <a:r>
                <a:rPr lang="en-US" sz="1400" b="1" dirty="0">
                  <a:solidFill>
                    <a:srgbClr val="034EA2"/>
                  </a:solidFill>
                </a:rPr>
                <a:t>AD Pump (250 kW) running: 4 nos.</a:t>
              </a:r>
            </a:p>
            <a:p>
              <a:r>
                <a:rPr lang="en-US" sz="1400" b="1" dirty="0">
                  <a:solidFill>
                    <a:srgbClr val="034EA2"/>
                  </a:solidFill>
                </a:rPr>
                <a:t>FAHP (110 kW):3 nos.</a:t>
              </a:r>
            </a:p>
            <a:p>
              <a:r>
                <a:rPr lang="en-US" sz="1400" b="1" dirty="0">
                  <a:solidFill>
                    <a:srgbClr val="034EA2"/>
                  </a:solidFill>
                </a:rPr>
                <a:t>Recovery Pump (220 kW): 2 nos.</a:t>
              </a:r>
            </a:p>
            <a:p>
              <a:r>
                <a:rPr lang="en-US" sz="1400" b="1" dirty="0">
                  <a:solidFill>
                    <a:srgbClr val="034EA2"/>
                  </a:solidFill>
                </a:rPr>
                <a:t>Ash : Water ratio: 20% : 80%</a:t>
              </a:r>
            </a:p>
            <a:p>
              <a:r>
                <a:rPr lang="en-US" sz="1600" b="1" dirty="0">
                  <a:solidFill>
                    <a:srgbClr val="034EA2"/>
                  </a:solidFill>
                </a:rPr>
                <a:t> </a:t>
              </a:r>
            </a:p>
            <a:p>
              <a:endParaRPr lang="en-US" sz="1600" b="1" dirty="0">
                <a:solidFill>
                  <a:srgbClr val="034EA2"/>
                </a:solidFill>
                <a:latin typeface="Arial" pitchFamily="34" charset="0"/>
                <a:cs typeface="Arial" pitchFamily="34" charset="0"/>
              </a:endParaRPr>
            </a:p>
          </p:txBody>
        </p:sp>
        <p:sp>
          <p:nvSpPr>
            <p:cNvPr id="11" name="TextBox 10"/>
            <p:cNvSpPr txBox="1"/>
            <p:nvPr/>
          </p:nvSpPr>
          <p:spPr>
            <a:xfrm>
              <a:off x="7315200" y="1789094"/>
              <a:ext cx="2819400" cy="954107"/>
            </a:xfrm>
            <a:prstGeom prst="rect">
              <a:avLst/>
            </a:prstGeom>
            <a:noFill/>
          </p:spPr>
          <p:txBody>
            <a:bodyPr wrap="square" rtlCol="0">
              <a:spAutoFit/>
            </a:bodyPr>
            <a:lstStyle/>
            <a:p>
              <a:r>
                <a:rPr lang="en-US" sz="1400" b="1" dirty="0">
                  <a:solidFill>
                    <a:srgbClr val="034EA2"/>
                  </a:solidFill>
                </a:rPr>
                <a:t>AD Pump running: 2 nos.</a:t>
              </a:r>
            </a:p>
            <a:p>
              <a:r>
                <a:rPr lang="en-US" sz="1400" b="1" dirty="0">
                  <a:solidFill>
                    <a:srgbClr val="034EA2"/>
                  </a:solidFill>
                </a:rPr>
                <a:t>FAHP: 1 no.;</a:t>
              </a:r>
            </a:p>
            <a:p>
              <a:r>
                <a:rPr lang="en-US" sz="1400" b="1" dirty="0">
                  <a:solidFill>
                    <a:srgbClr val="034EA2"/>
                  </a:solidFill>
                </a:rPr>
                <a:t>Recovery Pump: 0.3 nos.;</a:t>
              </a:r>
            </a:p>
            <a:p>
              <a:r>
                <a:rPr lang="en-US" sz="1400" b="1" dirty="0">
                  <a:solidFill>
                    <a:srgbClr val="034EA2"/>
                  </a:solidFill>
                </a:rPr>
                <a:t>Ash : Water ratio: 60% : 40%</a:t>
              </a:r>
            </a:p>
          </p:txBody>
        </p:sp>
        <p:sp>
          <p:nvSpPr>
            <p:cNvPr id="15" name="TextBox 14"/>
            <p:cNvSpPr txBox="1"/>
            <p:nvPr/>
          </p:nvSpPr>
          <p:spPr>
            <a:xfrm>
              <a:off x="3326889" y="4676503"/>
              <a:ext cx="1255472" cy="400110"/>
            </a:xfrm>
            <a:prstGeom prst="rect">
              <a:avLst/>
            </a:prstGeom>
            <a:noFill/>
          </p:spPr>
          <p:txBody>
            <a:bodyPr wrap="none" rtlCol="0">
              <a:spAutoFit/>
            </a:bodyPr>
            <a:lstStyle/>
            <a:p>
              <a:pPr algn="ctr"/>
              <a:r>
                <a:rPr lang="en-US" sz="2000" b="1" dirty="0">
                  <a:solidFill>
                    <a:srgbClr val="034EA2"/>
                  </a:solidFill>
                  <a:latin typeface="Arial" pitchFamily="34" charset="0"/>
                  <a:cs typeface="Arial" pitchFamily="34" charset="0"/>
                </a:rPr>
                <a:t>BEFORE</a:t>
              </a:r>
            </a:p>
          </p:txBody>
        </p:sp>
        <p:sp>
          <p:nvSpPr>
            <p:cNvPr id="16" name="TextBox 15"/>
            <p:cNvSpPr txBox="1"/>
            <p:nvPr/>
          </p:nvSpPr>
          <p:spPr>
            <a:xfrm>
              <a:off x="9168528" y="4476448"/>
              <a:ext cx="1042272" cy="400110"/>
            </a:xfrm>
            <a:prstGeom prst="rect">
              <a:avLst/>
            </a:prstGeom>
            <a:noFill/>
          </p:spPr>
          <p:txBody>
            <a:bodyPr wrap="none" rtlCol="0">
              <a:spAutoFit/>
            </a:bodyPr>
            <a:lstStyle/>
            <a:p>
              <a:pPr algn="ctr"/>
              <a:r>
                <a:rPr lang="en-US" sz="2000" b="1" dirty="0">
                  <a:solidFill>
                    <a:srgbClr val="034EA2"/>
                  </a:solidFill>
                  <a:latin typeface="Arial" pitchFamily="34" charset="0"/>
                  <a:cs typeface="Arial" pitchFamily="34" charset="0"/>
                </a:rPr>
                <a:t>AFTER</a:t>
              </a:r>
            </a:p>
          </p:txBody>
        </p:sp>
      </p:grpSp>
      <p:sp>
        <p:nvSpPr>
          <p:cNvPr id="20" name="Title 1"/>
          <p:cNvSpPr txBox="1">
            <a:spLocks/>
          </p:cNvSpPr>
          <p:nvPr/>
        </p:nvSpPr>
        <p:spPr>
          <a:xfrm>
            <a:off x="76200" y="612097"/>
            <a:ext cx="11963400" cy="1027518"/>
          </a:xfrm>
          <a:prstGeom prst="rect">
            <a:avLst/>
          </a:prstGeom>
        </p:spPr>
        <p:txBody>
          <a:bodyPr>
            <a:normAutofit fontScale="97500"/>
          </a:bodyPr>
          <a:lstStyle/>
          <a:p>
            <a:pPr fontAlgn="base">
              <a:spcBef>
                <a:spcPct val="0"/>
              </a:spcBef>
              <a:spcAft>
                <a:spcPct val="0"/>
              </a:spcAft>
              <a:defRPr/>
            </a:pPr>
            <a:r>
              <a:rPr lang="en-US" sz="1600" b="1" kern="0" dirty="0">
                <a:solidFill>
                  <a:srgbClr val="034EA2"/>
                </a:solidFill>
                <a:latin typeface="+mj-lt"/>
                <a:ea typeface="+mj-ea"/>
                <a:cs typeface="+mj-cs"/>
              </a:rPr>
              <a:t>Innovative use of Hydro Mixed Dust Conditioner (HMDC) for Reduction water consumption &amp; Aux Power Consumption</a:t>
            </a:r>
            <a:endParaRPr lang="en-US" sz="2000" b="1" kern="0" dirty="0">
              <a:solidFill>
                <a:srgbClr val="034EA2"/>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76200" y="641521"/>
            <a:ext cx="11963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fontAlgn="base">
              <a:spcBef>
                <a:spcPct val="0"/>
              </a:spcBef>
              <a:spcAft>
                <a:spcPct val="0"/>
              </a:spcAft>
              <a:buFont typeface="Wingdings" panose="05000000000000000000" pitchFamily="2" charset="2"/>
              <a:buChar char="v"/>
              <a:tabLst>
                <a:tab pos="180975" algn="l"/>
                <a:tab pos="457200" algn="l"/>
              </a:tabLst>
            </a:pPr>
            <a:r>
              <a:rPr lang="en-US" b="1" dirty="0">
                <a:solidFill>
                  <a:srgbClr val="034EA2"/>
                </a:solidFill>
                <a:ea typeface="Calibri" pitchFamily="34" charset="0"/>
                <a:cs typeface="Arial" pitchFamily="34" charset="0"/>
              </a:rPr>
              <a:t>Strategic Water Repurposing: </a:t>
            </a:r>
            <a:r>
              <a:rPr lang="en-US" dirty="0">
                <a:solidFill>
                  <a:srgbClr val="034EA2"/>
                </a:solidFill>
                <a:ea typeface="Calibri" pitchFamily="34" charset="0"/>
                <a:cs typeface="Arial" pitchFamily="34" charset="0"/>
              </a:rPr>
              <a:t>We reuse sludge water for sprinkling in the coal yard, showcasing a strategic approach to water conservation.</a:t>
            </a:r>
          </a:p>
          <a:p>
            <a:pPr marL="285750" indent="-285750" fontAlgn="base">
              <a:spcBef>
                <a:spcPct val="0"/>
              </a:spcBef>
              <a:spcAft>
                <a:spcPct val="0"/>
              </a:spcAft>
              <a:buFont typeface="Wingdings" panose="05000000000000000000" pitchFamily="2" charset="2"/>
              <a:buChar char="v"/>
              <a:tabLst>
                <a:tab pos="180975" algn="l"/>
                <a:tab pos="457200" algn="l"/>
              </a:tabLst>
            </a:pPr>
            <a:r>
              <a:rPr lang="en-US" b="1" dirty="0">
                <a:solidFill>
                  <a:srgbClr val="034EA2"/>
                </a:solidFill>
                <a:ea typeface="Calibri" pitchFamily="34" charset="0"/>
                <a:cs typeface="Arial" pitchFamily="34" charset="0"/>
              </a:rPr>
              <a:t>Dual Purpose Achieved:</a:t>
            </a:r>
          </a:p>
          <a:p>
            <a:pPr marL="628650" lvl="1" indent="-171450" fontAlgn="base">
              <a:spcBef>
                <a:spcPct val="0"/>
              </a:spcBef>
              <a:spcAft>
                <a:spcPct val="0"/>
              </a:spcAft>
              <a:buFont typeface="Arial" panose="020B0604020202020204" pitchFamily="34" charset="0"/>
              <a:buChar char="•"/>
              <a:tabLst>
                <a:tab pos="180975" algn="l"/>
                <a:tab pos="457200" algn="l"/>
              </a:tabLst>
            </a:pPr>
            <a:r>
              <a:rPr lang="en-US" dirty="0">
                <a:solidFill>
                  <a:srgbClr val="034EA2"/>
                </a:solidFill>
                <a:ea typeface="Calibri" pitchFamily="34" charset="0"/>
                <a:cs typeface="Arial" pitchFamily="34" charset="0"/>
              </a:rPr>
              <a:t>It serves the basic purpose of maintaining COC of the CTs.</a:t>
            </a:r>
          </a:p>
          <a:p>
            <a:pPr marL="628650" lvl="1" indent="-171450" fontAlgn="base">
              <a:spcBef>
                <a:spcPct val="0"/>
              </a:spcBef>
              <a:spcAft>
                <a:spcPct val="0"/>
              </a:spcAft>
              <a:buFont typeface="Arial" panose="020B0604020202020204" pitchFamily="34" charset="0"/>
              <a:buChar char="•"/>
              <a:tabLst>
                <a:tab pos="180975" algn="l"/>
                <a:tab pos="457200" algn="l"/>
              </a:tabLst>
            </a:pPr>
            <a:r>
              <a:rPr lang="en-US" dirty="0">
                <a:solidFill>
                  <a:srgbClr val="034EA2"/>
                </a:solidFill>
                <a:ea typeface="Calibri" pitchFamily="34" charset="0"/>
                <a:cs typeface="Arial" pitchFamily="34" charset="0"/>
              </a:rPr>
              <a:t>Addressing Dust Suppression: The system also aids in dust suppression within the coal yard.</a:t>
            </a:r>
          </a:p>
          <a:p>
            <a:pPr marL="285750" indent="-285750" fontAlgn="base">
              <a:spcBef>
                <a:spcPct val="0"/>
              </a:spcBef>
              <a:spcAft>
                <a:spcPct val="0"/>
              </a:spcAft>
              <a:buFont typeface="Wingdings" panose="05000000000000000000" pitchFamily="2" charset="2"/>
              <a:buChar char="v"/>
              <a:tabLst>
                <a:tab pos="180975" algn="l"/>
                <a:tab pos="457200" algn="l"/>
              </a:tabLst>
            </a:pPr>
            <a:r>
              <a:rPr lang="en-US" b="1" dirty="0">
                <a:solidFill>
                  <a:srgbClr val="034EA2"/>
                </a:solidFill>
                <a:ea typeface="Calibri" pitchFamily="34" charset="0"/>
                <a:cs typeface="Arial" pitchFamily="34" charset="0"/>
              </a:rPr>
              <a:t>Water Optimization:</a:t>
            </a:r>
          </a:p>
          <a:p>
            <a:pPr marL="628650" lvl="1" indent="-171450" fontAlgn="base">
              <a:spcBef>
                <a:spcPct val="0"/>
              </a:spcBef>
              <a:spcAft>
                <a:spcPct val="0"/>
              </a:spcAft>
              <a:buFont typeface="Arial" panose="020B0604020202020204" pitchFamily="34" charset="0"/>
              <a:buChar char="•"/>
              <a:tabLst>
                <a:tab pos="180975" algn="l"/>
                <a:tab pos="457200" algn="l"/>
              </a:tabLst>
            </a:pPr>
            <a:r>
              <a:rPr lang="en-US" dirty="0">
                <a:solidFill>
                  <a:srgbClr val="034EA2"/>
                </a:solidFill>
                <a:ea typeface="Calibri" pitchFamily="34" charset="0"/>
                <a:cs typeface="Arial" pitchFamily="34" charset="0"/>
              </a:rPr>
              <a:t>After sprinkling, water containing coal particles drains off the coal yard into Coal Settling Ponds.</a:t>
            </a:r>
          </a:p>
          <a:p>
            <a:pPr marL="628650" lvl="1" indent="-171450" fontAlgn="base">
              <a:spcBef>
                <a:spcPct val="0"/>
              </a:spcBef>
              <a:spcAft>
                <a:spcPct val="0"/>
              </a:spcAft>
              <a:buFont typeface="Arial" panose="020B0604020202020204" pitchFamily="34" charset="0"/>
              <a:buChar char="•"/>
              <a:tabLst>
                <a:tab pos="180975" algn="l"/>
                <a:tab pos="457200" algn="l"/>
              </a:tabLst>
            </a:pPr>
            <a:r>
              <a:rPr lang="en-US" dirty="0">
                <a:solidFill>
                  <a:srgbClr val="034EA2"/>
                </a:solidFill>
                <a:ea typeface="Calibri" pitchFamily="34" charset="0"/>
                <a:cs typeface="Arial" pitchFamily="34" charset="0"/>
              </a:rPr>
              <a:t>After effectively separating coal particles we ensure that the clear water is recycled back into the plant.</a:t>
            </a:r>
          </a:p>
          <a:p>
            <a:pPr marL="628650" lvl="1" indent="-171450" fontAlgn="base">
              <a:spcBef>
                <a:spcPct val="0"/>
              </a:spcBef>
              <a:spcAft>
                <a:spcPct val="0"/>
              </a:spcAft>
              <a:buFont typeface="Arial" panose="020B0604020202020204" pitchFamily="34" charset="0"/>
              <a:buChar char="•"/>
              <a:tabLst>
                <a:tab pos="180975" algn="l"/>
                <a:tab pos="457200" algn="l"/>
              </a:tabLst>
            </a:pPr>
            <a:r>
              <a:rPr lang="en-US" dirty="0">
                <a:solidFill>
                  <a:srgbClr val="034EA2"/>
                </a:solidFill>
                <a:ea typeface="Calibri" pitchFamily="34" charset="0"/>
                <a:cs typeface="Arial" pitchFamily="34" charset="0"/>
              </a:rPr>
              <a:t>This reduces the fresh water demand for Coal Yard.</a:t>
            </a:r>
          </a:p>
        </p:txBody>
      </p:sp>
      <p:sp>
        <p:nvSpPr>
          <p:cNvPr id="6" name="Title 1"/>
          <p:cNvSpPr txBox="1">
            <a:spLocks/>
          </p:cNvSpPr>
          <p:nvPr/>
        </p:nvSpPr>
        <p:spPr bwMode="auto">
          <a:xfrm>
            <a:off x="0" y="0"/>
            <a:ext cx="8839200" cy="6096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fontAlgn="base">
              <a:spcBef>
                <a:spcPct val="0"/>
              </a:spcBef>
              <a:spcAft>
                <a:spcPct val="0"/>
              </a:spcAft>
              <a:defRPr/>
            </a:pPr>
            <a:r>
              <a:rPr lang="en-US" sz="2400" b="1" dirty="0">
                <a:solidFill>
                  <a:schemeClr val="bg1"/>
                </a:solidFill>
                <a:latin typeface="+mj-lt"/>
                <a:ea typeface="+mj-ea"/>
                <a:cs typeface="+mj-cs"/>
              </a:rPr>
              <a:t>Usage of CT Sludge Pump Discharge Water in Coal Yard</a:t>
            </a:r>
          </a:p>
        </p:txBody>
      </p:sp>
      <p:sp>
        <p:nvSpPr>
          <p:cNvPr id="11" name="Slide Number Placeholder 10"/>
          <p:cNvSpPr>
            <a:spLocks noGrp="1"/>
          </p:cNvSpPr>
          <p:nvPr>
            <p:ph type="sldNum" sz="quarter" idx="10"/>
          </p:nvPr>
        </p:nvSpPr>
        <p:spPr/>
        <p:txBody>
          <a:bodyPr/>
          <a:lstStyle/>
          <a:p>
            <a:pPr>
              <a:defRPr/>
            </a:pPr>
            <a:fld id="{16490CFB-7B5A-4022-A1ED-563571EA336F}" type="slidenum">
              <a:rPr lang="en-US" smtClean="0">
                <a:solidFill>
                  <a:srgbClr val="FFFFFF"/>
                </a:solidFill>
              </a:rPr>
              <a:pPr>
                <a:defRPr/>
              </a:pPr>
              <a:t>11</a:t>
            </a:fld>
            <a:endParaRPr lang="en-US" dirty="0">
              <a:solidFill>
                <a:srgbClr val="FFFFFF"/>
              </a:solidFill>
            </a:endParaRPr>
          </a:p>
        </p:txBody>
      </p:sp>
      <p:pic>
        <p:nvPicPr>
          <p:cNvPr id="12" name="Picture 11">
            <a:extLst>
              <a:ext uri="{FF2B5EF4-FFF2-40B4-BE49-F238E27FC236}">
                <a16:creationId xmlns:a16="http://schemas.microsoft.com/office/drawing/2014/main" id="{EFD8AD8D-5553-42F4-962B-F7896E8CBC34}"/>
              </a:ext>
            </a:extLst>
          </p:cNvPr>
          <p:cNvPicPr/>
          <p:nvPr/>
        </p:nvPicPr>
        <p:blipFill rotWithShape="1">
          <a:blip r:embed="rId2" cstate="print"/>
          <a:srcRect b="4762"/>
          <a:stretch/>
        </p:blipFill>
        <p:spPr bwMode="auto">
          <a:xfrm>
            <a:off x="5257800" y="3270413"/>
            <a:ext cx="6781800" cy="3200400"/>
          </a:xfrm>
          <a:prstGeom prst="rect">
            <a:avLst/>
          </a:prstGeom>
          <a:noFill/>
        </p:spPr>
      </p:pic>
      <p:sp>
        <p:nvSpPr>
          <p:cNvPr id="2" name="TextBox 1">
            <a:extLst>
              <a:ext uri="{FF2B5EF4-FFF2-40B4-BE49-F238E27FC236}">
                <a16:creationId xmlns:a16="http://schemas.microsoft.com/office/drawing/2014/main" id="{92DB2219-C6D7-4763-A487-8EB7658A9AC9}"/>
              </a:ext>
            </a:extLst>
          </p:cNvPr>
          <p:cNvSpPr txBox="1"/>
          <p:nvPr/>
        </p:nvSpPr>
        <p:spPr>
          <a:xfrm>
            <a:off x="76200" y="3577951"/>
            <a:ext cx="4724400" cy="2585323"/>
          </a:xfrm>
          <a:prstGeom prst="rect">
            <a:avLst/>
          </a:prstGeom>
          <a:noFill/>
        </p:spPr>
        <p:txBody>
          <a:bodyPr wrap="square" rtlCol="0">
            <a:spAutoFit/>
          </a:bodyPr>
          <a:lstStyle/>
          <a:p>
            <a:pPr marL="285750" indent="-285750" algn="just" fontAlgn="base">
              <a:spcBef>
                <a:spcPct val="0"/>
              </a:spcBef>
              <a:spcAft>
                <a:spcPct val="0"/>
              </a:spcAft>
              <a:buFont typeface="Wingdings" panose="05000000000000000000" pitchFamily="2" charset="2"/>
              <a:buChar char="v"/>
              <a:tabLst>
                <a:tab pos="180975" algn="l"/>
                <a:tab pos="457200" algn="l"/>
              </a:tabLst>
            </a:pPr>
            <a:r>
              <a:rPr lang="en-US" dirty="0">
                <a:solidFill>
                  <a:srgbClr val="034EA2"/>
                </a:solidFill>
                <a:cs typeface="Arial" pitchFamily="34" charset="0"/>
              </a:rPr>
              <a:t>This process of using CT Sludge Pump Discharge for sprinkling and recycling drain water through a coal settling pond is an effective way to conserve water. It reduces the demand for fresh water, lowers operational costs, and contributes to environmental sustainability by minimizing water wastage and promoting recycling</a:t>
            </a:r>
            <a:endParaRPr lang="en-IN" dirty="0">
              <a:solidFill>
                <a:srgbClr val="034EA2"/>
              </a:solidFill>
              <a:cs typeface="Arial" pitchFamily="34" charset="0"/>
            </a:endParaRPr>
          </a:p>
        </p:txBody>
      </p:sp>
    </p:spTree>
    <p:extLst>
      <p:ext uri="{BB962C8B-B14F-4D97-AF65-F5344CB8AC3E}">
        <p14:creationId xmlns:p14="http://schemas.microsoft.com/office/powerpoint/2010/main" val="111300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72B64C-E9ED-4C5E-92B1-67E4E8A915FC}" type="slidenum">
              <a:rPr lang="en-US" smtClean="0"/>
              <a:pPr>
                <a:defRPr/>
              </a:pPr>
              <a:t>12</a:t>
            </a:fld>
            <a:endParaRPr lang="en-US"/>
          </a:p>
        </p:txBody>
      </p:sp>
      <p:sp>
        <p:nvSpPr>
          <p:cNvPr id="4" name="TextBox 3"/>
          <p:cNvSpPr txBox="1"/>
          <p:nvPr/>
        </p:nvSpPr>
        <p:spPr>
          <a:xfrm>
            <a:off x="0" y="799189"/>
            <a:ext cx="4648200" cy="4196020"/>
          </a:xfrm>
          <a:prstGeom prst="rect">
            <a:avLst/>
          </a:prstGeom>
          <a:noFill/>
        </p:spPr>
        <p:txBody>
          <a:bodyPr wrap="square" rtlCol="0">
            <a:spAutoFit/>
          </a:bodyPr>
          <a:lstStyle/>
          <a:p>
            <a:pPr marL="285750" lvl="0" indent="-285750" algn="just" fontAlgn="base">
              <a:lnSpc>
                <a:spcPct val="150000"/>
              </a:lnSpc>
              <a:spcBef>
                <a:spcPct val="0"/>
              </a:spcBef>
              <a:spcAft>
                <a:spcPct val="0"/>
              </a:spcAft>
              <a:buFont typeface="Wingdings" panose="05000000000000000000" pitchFamily="2" charset="2"/>
              <a:buChar char="v"/>
              <a:tabLst>
                <a:tab pos="180975" algn="l"/>
                <a:tab pos="457200" algn="l"/>
              </a:tabLst>
            </a:pPr>
            <a:r>
              <a:rPr lang="en-US" dirty="0">
                <a:solidFill>
                  <a:srgbClr val="034EA2"/>
                </a:solidFill>
                <a:cs typeface="Arial" pitchFamily="34" charset="0"/>
              </a:rPr>
              <a:t>All BTG area drain water ACW (Auxiliary Cooling Water) PHE, ACW Debris filter and Blow down tank water) is collected and transferred to again in Ash Water sump for re-use.</a:t>
            </a:r>
          </a:p>
          <a:p>
            <a:pPr marL="285750" lvl="0" indent="-285750" algn="just" fontAlgn="base">
              <a:lnSpc>
                <a:spcPct val="150000"/>
              </a:lnSpc>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cs typeface="Arial" pitchFamily="34" charset="0"/>
            </a:endParaRPr>
          </a:p>
          <a:p>
            <a:pPr marL="285750" lvl="0" indent="-285750" algn="just" fontAlgn="base">
              <a:lnSpc>
                <a:spcPct val="150000"/>
              </a:lnSpc>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cs typeface="Arial" pitchFamily="34" charset="0"/>
            </a:endParaRPr>
          </a:p>
          <a:p>
            <a:pPr marL="285750" lvl="0" indent="-285750" algn="just" fontAlgn="base">
              <a:lnSpc>
                <a:spcPct val="150000"/>
              </a:lnSpc>
              <a:spcBef>
                <a:spcPct val="0"/>
              </a:spcBef>
              <a:spcAft>
                <a:spcPct val="0"/>
              </a:spcAft>
              <a:buFont typeface="Wingdings" panose="05000000000000000000" pitchFamily="2" charset="2"/>
              <a:buChar char="v"/>
              <a:tabLst>
                <a:tab pos="180975" algn="l"/>
                <a:tab pos="457200" algn="l"/>
              </a:tabLst>
            </a:pPr>
            <a:r>
              <a:rPr lang="en-US" dirty="0">
                <a:solidFill>
                  <a:srgbClr val="034EA2"/>
                </a:solidFill>
                <a:cs typeface="Arial" pitchFamily="34" charset="0"/>
              </a:rPr>
              <a:t>Three strategic location in plant area isolating valve installed for recollection and reuse of drain water .</a:t>
            </a:r>
            <a:endParaRPr lang="en-IN" dirty="0">
              <a:solidFill>
                <a:srgbClr val="034EA2"/>
              </a:solidFill>
              <a:cs typeface="Arial" pitchFamily="34" charset="0"/>
            </a:endParaRPr>
          </a:p>
        </p:txBody>
      </p:sp>
      <p:sp>
        <p:nvSpPr>
          <p:cNvPr id="6" name="Title 1"/>
          <p:cNvSpPr txBox="1">
            <a:spLocks/>
          </p:cNvSpPr>
          <p:nvPr/>
        </p:nvSpPr>
        <p:spPr>
          <a:xfrm>
            <a:off x="0" y="0"/>
            <a:ext cx="8686800" cy="457200"/>
          </a:xfrm>
          <a:prstGeom prst="rect">
            <a:avLst/>
          </a:prstGeom>
        </p:spPr>
        <p:txBody>
          <a:bodyPr/>
          <a:lstStyle/>
          <a:p>
            <a:pPr defTabSz="914156">
              <a:lnSpc>
                <a:spcPct val="150000"/>
              </a:lnSpc>
            </a:pPr>
            <a:r>
              <a:rPr lang="en-GB" sz="2400" b="1" dirty="0">
                <a:solidFill>
                  <a:schemeClr val="bg1"/>
                </a:solidFill>
                <a:latin typeface="Arial"/>
              </a:rPr>
              <a:t>Implementation of Zero Water Discharge</a:t>
            </a:r>
          </a:p>
        </p:txBody>
      </p:sp>
      <p:pic>
        <p:nvPicPr>
          <p:cNvPr id="8" name="Picture 3" descr="C:\Users\41015105\Desktop\Water stop gate.jpg">
            <a:extLst>
              <a:ext uri="{FF2B5EF4-FFF2-40B4-BE49-F238E27FC236}">
                <a16:creationId xmlns:a16="http://schemas.microsoft.com/office/drawing/2014/main" id="{A2325395-C2A8-40DD-A00D-0608CC3574DE}"/>
              </a:ext>
            </a:extLst>
          </p:cNvPr>
          <p:cNvPicPr>
            <a:picLocks noChangeAspect="1" noChangeArrowheads="1"/>
          </p:cNvPicPr>
          <p:nvPr/>
        </p:nvPicPr>
        <p:blipFill rotWithShape="1">
          <a:blip r:embed="rId2" cstate="print"/>
          <a:srcRect b="8333"/>
          <a:stretch/>
        </p:blipFill>
        <p:spPr bwMode="auto">
          <a:xfrm>
            <a:off x="4963366" y="752430"/>
            <a:ext cx="7152434" cy="5648370"/>
          </a:xfrm>
          <a:prstGeom prst="rect">
            <a:avLst/>
          </a:prstGeom>
          <a:noFill/>
        </p:spPr>
      </p:pic>
    </p:spTree>
    <p:extLst>
      <p:ext uri="{BB962C8B-B14F-4D97-AF65-F5344CB8AC3E}">
        <p14:creationId xmlns:p14="http://schemas.microsoft.com/office/powerpoint/2010/main" val="86936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152400" y="1059388"/>
            <a:ext cx="5105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fontAlgn="base">
              <a:spcBef>
                <a:spcPct val="0"/>
              </a:spcBef>
              <a:spcAft>
                <a:spcPct val="0"/>
              </a:spcAft>
              <a:buFont typeface="Wingdings" panose="05000000000000000000" pitchFamily="2" charset="2"/>
              <a:buChar char="v"/>
              <a:tabLst>
                <a:tab pos="180975" algn="l"/>
                <a:tab pos="457200" algn="l"/>
              </a:tabLst>
            </a:pPr>
            <a:r>
              <a:rPr lang="en-US" b="1" dirty="0">
                <a:solidFill>
                  <a:srgbClr val="034EA2"/>
                </a:solidFill>
                <a:ea typeface="Calibri" pitchFamily="34" charset="0"/>
                <a:cs typeface="Arial" pitchFamily="34" charset="0"/>
              </a:rPr>
              <a:t>Recharge pits connected to the storm water drains –</a:t>
            </a:r>
            <a:endParaRPr lang="en-US" dirty="0">
              <a:solidFill>
                <a:srgbClr val="034EA2"/>
              </a:solidFill>
              <a:ea typeface="Calibri" pitchFamily="34" charset="0"/>
              <a:cs typeface="Arial" pitchFamily="34" charset="0"/>
            </a:endParaRPr>
          </a:p>
          <a:p>
            <a:pPr lvl="1" fontAlgn="base">
              <a:spcBef>
                <a:spcPct val="0"/>
              </a:spcBef>
              <a:spcAft>
                <a:spcPct val="0"/>
              </a:spcAft>
              <a:tabLst>
                <a:tab pos="180975" algn="l"/>
                <a:tab pos="457200" algn="l"/>
              </a:tabLst>
            </a:pPr>
            <a:r>
              <a:rPr lang="en-US" dirty="0">
                <a:solidFill>
                  <a:srgbClr val="034EA2"/>
                </a:solidFill>
                <a:ea typeface="Calibri" pitchFamily="34" charset="0"/>
                <a:cs typeface="Arial" pitchFamily="34" charset="0"/>
              </a:rPr>
              <a:t>These pits receive water from storm water drains and help in increasing/recharging ground water table</a:t>
            </a:r>
          </a:p>
          <a:p>
            <a:pPr marL="742950" lvl="1" indent="-285750" fontAlgn="base">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ea typeface="Calibri" pitchFamily="34" charset="0"/>
              <a:cs typeface="Arial" pitchFamily="34" charset="0"/>
            </a:endParaRPr>
          </a:p>
          <a:p>
            <a:pPr marL="742950" lvl="1" indent="-285750" fontAlgn="base">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ea typeface="Calibri" pitchFamily="34" charset="0"/>
              <a:cs typeface="Arial" pitchFamily="34" charset="0"/>
            </a:endParaRPr>
          </a:p>
          <a:p>
            <a:pPr marL="285750" indent="-285750" fontAlgn="base">
              <a:spcBef>
                <a:spcPct val="0"/>
              </a:spcBef>
              <a:spcAft>
                <a:spcPct val="0"/>
              </a:spcAft>
              <a:buFont typeface="Wingdings" panose="05000000000000000000" pitchFamily="2" charset="2"/>
              <a:buChar char="v"/>
              <a:tabLst>
                <a:tab pos="180975" algn="l"/>
                <a:tab pos="457200" algn="l"/>
              </a:tabLst>
            </a:pPr>
            <a:r>
              <a:rPr lang="en-US" dirty="0">
                <a:solidFill>
                  <a:srgbClr val="034EA2"/>
                </a:solidFill>
                <a:ea typeface="Calibri" pitchFamily="34" charset="0"/>
                <a:cs typeface="Arial" pitchFamily="34" charset="0"/>
              </a:rPr>
              <a:t>  </a:t>
            </a:r>
            <a:r>
              <a:rPr lang="en-US" b="1" dirty="0">
                <a:solidFill>
                  <a:srgbClr val="034EA2"/>
                </a:solidFill>
                <a:ea typeface="Calibri" pitchFamily="34" charset="0"/>
                <a:cs typeface="Arial" pitchFamily="34" charset="0"/>
              </a:rPr>
              <a:t>Rain water harvesting ponds –</a:t>
            </a:r>
          </a:p>
          <a:p>
            <a:pPr lvl="1" fontAlgn="base">
              <a:spcBef>
                <a:spcPct val="0"/>
              </a:spcBef>
              <a:spcAft>
                <a:spcPct val="0"/>
              </a:spcAft>
              <a:tabLst>
                <a:tab pos="180975" algn="l"/>
                <a:tab pos="457200" algn="l"/>
              </a:tabLst>
            </a:pPr>
            <a:r>
              <a:rPr lang="en-US" dirty="0">
                <a:solidFill>
                  <a:srgbClr val="034EA2"/>
                </a:solidFill>
                <a:ea typeface="Calibri" pitchFamily="34" charset="0"/>
                <a:cs typeface="Arial" pitchFamily="34" charset="0"/>
              </a:rPr>
              <a:t>Rain water is collected into these artificial ponds created </a:t>
            </a:r>
            <a:r>
              <a:rPr lang="en-US" dirty="0">
                <a:solidFill>
                  <a:srgbClr val="034EA2"/>
                </a:solidFill>
                <a:ea typeface="Calibri" pitchFamily="34" charset="0"/>
              </a:rPr>
              <a:t>at</a:t>
            </a:r>
            <a:r>
              <a:rPr lang="en-US" dirty="0">
                <a:solidFill>
                  <a:srgbClr val="034EA2"/>
                </a:solidFill>
                <a:ea typeface="Calibri" pitchFamily="34" charset="0"/>
                <a:cs typeface="Arial" pitchFamily="34" charset="0"/>
              </a:rPr>
              <a:t> strategic locations. It helps in ground water recharging as well as for gardening in nearby area.</a:t>
            </a:r>
          </a:p>
          <a:p>
            <a:pPr marL="742950" lvl="1" indent="-285750" fontAlgn="base">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ea typeface="Calibri" pitchFamily="34" charset="0"/>
              <a:cs typeface="Arial" pitchFamily="34" charset="0"/>
            </a:endParaRPr>
          </a:p>
          <a:p>
            <a:pPr marL="285750" indent="-285750" fontAlgn="base">
              <a:spcBef>
                <a:spcPct val="0"/>
              </a:spcBef>
              <a:spcAft>
                <a:spcPct val="0"/>
              </a:spcAft>
              <a:buFont typeface="Wingdings" panose="05000000000000000000" pitchFamily="2" charset="2"/>
              <a:buChar char="v"/>
              <a:tabLst>
                <a:tab pos="180975" algn="l"/>
                <a:tab pos="457200" algn="l"/>
              </a:tabLst>
            </a:pPr>
            <a:endParaRPr lang="en-US" dirty="0">
              <a:solidFill>
                <a:srgbClr val="034EA2"/>
              </a:solidFill>
              <a:ea typeface="Calibri" pitchFamily="34" charset="0"/>
              <a:cs typeface="Arial" pitchFamily="34" charset="0"/>
            </a:endParaRPr>
          </a:p>
          <a:p>
            <a:pPr marL="285750" indent="-285750" fontAlgn="base">
              <a:spcBef>
                <a:spcPct val="0"/>
              </a:spcBef>
              <a:spcAft>
                <a:spcPct val="0"/>
              </a:spcAft>
              <a:buFont typeface="Wingdings" panose="05000000000000000000" pitchFamily="2" charset="2"/>
              <a:buChar char="v"/>
              <a:tabLst>
                <a:tab pos="180975" algn="l"/>
                <a:tab pos="457200" algn="l"/>
              </a:tabLst>
            </a:pPr>
            <a:r>
              <a:rPr lang="en-US" b="1" dirty="0">
                <a:solidFill>
                  <a:srgbClr val="034EA2"/>
                </a:solidFill>
                <a:cs typeface="Arial" pitchFamily="34" charset="0"/>
              </a:rPr>
              <a:t>  Construction of Sedimentation ponds –</a:t>
            </a:r>
            <a:endParaRPr lang="en-US" dirty="0">
              <a:solidFill>
                <a:srgbClr val="034EA2"/>
              </a:solidFill>
              <a:cs typeface="Arial" pitchFamily="34" charset="0"/>
            </a:endParaRPr>
          </a:p>
          <a:p>
            <a:pPr lvl="1" fontAlgn="base">
              <a:spcBef>
                <a:spcPct val="0"/>
              </a:spcBef>
              <a:spcAft>
                <a:spcPct val="0"/>
              </a:spcAft>
              <a:tabLst>
                <a:tab pos="180975" algn="l"/>
                <a:tab pos="457200" algn="l"/>
              </a:tabLst>
            </a:pPr>
            <a:r>
              <a:rPr lang="en-US" dirty="0">
                <a:solidFill>
                  <a:srgbClr val="034EA2"/>
                </a:solidFill>
                <a:cs typeface="Arial" pitchFamily="34" charset="0"/>
              </a:rPr>
              <a:t>Clean water after sedimentation is utilized for housekeeping and other miscellaneous works.</a:t>
            </a:r>
          </a:p>
        </p:txBody>
      </p:sp>
      <p:sp>
        <p:nvSpPr>
          <p:cNvPr id="6" name="Title 1"/>
          <p:cNvSpPr txBox="1">
            <a:spLocks/>
          </p:cNvSpPr>
          <p:nvPr/>
        </p:nvSpPr>
        <p:spPr bwMode="auto">
          <a:xfrm>
            <a:off x="0" y="0"/>
            <a:ext cx="8839200" cy="6096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fontAlgn="base">
              <a:spcBef>
                <a:spcPct val="0"/>
              </a:spcBef>
              <a:spcAft>
                <a:spcPct val="0"/>
              </a:spcAft>
              <a:defRPr/>
            </a:pPr>
            <a:r>
              <a:rPr lang="en-US" sz="2400" b="1" dirty="0">
                <a:solidFill>
                  <a:schemeClr val="bg1"/>
                </a:solidFill>
                <a:latin typeface="+mj-lt"/>
                <a:ea typeface="+mj-ea"/>
                <a:cs typeface="+mj-cs"/>
              </a:rPr>
              <a:t>Ground Water Recharge &amp; Water Collection Pits</a:t>
            </a:r>
          </a:p>
        </p:txBody>
      </p:sp>
      <p:pic>
        <p:nvPicPr>
          <p:cNvPr id="7" name="Picture 3" descr="C:\Users\41005640\Desktop\SUMPP\MOPR\new pics\IMG-20160602-WA0047.jpg"/>
          <p:cNvPicPr>
            <a:picLocks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15000" y="4800600"/>
            <a:ext cx="266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5" descr="C:\Users\95000345\Desktop\township.JPG"/>
          <p:cNvPicPr>
            <a:picLocks noChangeArrowheads="1"/>
          </p:cNvPicPr>
          <p:nvPr/>
        </p:nvPicPr>
        <p:blipFill>
          <a:blip r:embed="rId3" cstate="email"/>
          <a:srcRect/>
          <a:stretch>
            <a:fillRect/>
          </a:stretch>
        </p:blipFill>
        <p:spPr bwMode="auto">
          <a:xfrm>
            <a:off x="9220200" y="4800600"/>
            <a:ext cx="2362200" cy="1676400"/>
          </a:xfrm>
          <a:prstGeom prst="rect">
            <a:avLst/>
          </a:prstGeom>
          <a:noFill/>
          <a:ln>
            <a:solidFill>
              <a:schemeClr val="tx1"/>
            </a:solidFill>
          </a:ln>
        </p:spPr>
      </p:pic>
      <p:pic>
        <p:nvPicPr>
          <p:cNvPr id="9" name="Picture 3" descr="\\10.125.170.70\Civil\Hussain\IMG_20160503_102418982.jpg"/>
          <p:cNvPicPr>
            <a:picLocks noChangeArrowheads="1"/>
          </p:cNvPicPr>
          <p:nvPr/>
        </p:nvPicPr>
        <p:blipFill>
          <a:blip r:embed="rId4" cstate="email"/>
          <a:srcRect/>
          <a:stretch>
            <a:fillRect/>
          </a:stretch>
        </p:blipFill>
        <p:spPr bwMode="auto">
          <a:xfrm>
            <a:off x="5715000" y="2742698"/>
            <a:ext cx="5867400" cy="1905502"/>
          </a:xfrm>
          <a:prstGeom prst="rect">
            <a:avLst/>
          </a:prstGeom>
          <a:noFill/>
          <a:ln>
            <a:solidFill>
              <a:schemeClr val="tx1"/>
            </a:solidFill>
          </a:ln>
        </p:spPr>
      </p:pic>
      <p:pic>
        <p:nvPicPr>
          <p:cNvPr id="10" name="Picture 4" descr="C:\Users\95000345\Desktop\pond.JPG"/>
          <p:cNvPicPr>
            <a:picLocks noChangeArrowheads="1"/>
          </p:cNvPicPr>
          <p:nvPr/>
        </p:nvPicPr>
        <p:blipFill>
          <a:blip r:embed="rId5" cstate="email"/>
          <a:srcRect/>
          <a:stretch>
            <a:fillRect/>
          </a:stretch>
        </p:blipFill>
        <p:spPr bwMode="auto">
          <a:xfrm>
            <a:off x="5715000" y="685800"/>
            <a:ext cx="5867400" cy="1905502"/>
          </a:xfrm>
          <a:prstGeom prst="rect">
            <a:avLst/>
          </a:prstGeom>
          <a:noFill/>
          <a:ln>
            <a:solidFill>
              <a:schemeClr val="tx1"/>
            </a:solidFill>
          </a:ln>
        </p:spPr>
      </p:pic>
      <p:sp>
        <p:nvSpPr>
          <p:cNvPr id="11" name="Slide Number Placeholder 10"/>
          <p:cNvSpPr>
            <a:spLocks noGrp="1"/>
          </p:cNvSpPr>
          <p:nvPr>
            <p:ph type="sldNum" sz="quarter" idx="10"/>
          </p:nvPr>
        </p:nvSpPr>
        <p:spPr/>
        <p:txBody>
          <a:bodyPr/>
          <a:lstStyle/>
          <a:p>
            <a:pPr>
              <a:defRPr/>
            </a:pPr>
            <a:fld id="{16490CFB-7B5A-4022-A1ED-563571EA336F}" type="slidenum">
              <a:rPr lang="en-US" smtClean="0">
                <a:solidFill>
                  <a:srgbClr val="FFFFFF"/>
                </a:solidFill>
              </a:rPr>
              <a:pPr>
                <a:defRPr/>
              </a:pPr>
              <a:t>13</a:t>
            </a:fld>
            <a:endParaRPr lang="en-US"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72B64C-E9ED-4C5E-92B1-67E4E8A915FC}" type="slidenum">
              <a:rPr lang="en-US" smtClean="0"/>
              <a:pPr>
                <a:defRPr/>
              </a:pPr>
              <a:t>14</a:t>
            </a:fld>
            <a:endParaRPr lang="en-US"/>
          </a:p>
        </p:txBody>
      </p:sp>
      <p:sp>
        <p:nvSpPr>
          <p:cNvPr id="4" name="TextBox 3"/>
          <p:cNvSpPr txBox="1"/>
          <p:nvPr/>
        </p:nvSpPr>
        <p:spPr>
          <a:xfrm>
            <a:off x="304800" y="585542"/>
            <a:ext cx="5700305" cy="6048322"/>
          </a:xfrm>
          <a:prstGeom prst="rect">
            <a:avLst/>
          </a:prstGeom>
          <a:noFill/>
        </p:spPr>
        <p:txBody>
          <a:bodyPr wrap="square" rtlCol="0">
            <a:spAutoFit/>
          </a:bodyPr>
          <a:lstStyle/>
          <a:p>
            <a:pPr marL="180000" indent="-342900" fontAlgn="base">
              <a:lnSpc>
                <a:spcPct val="150000"/>
              </a:lnSpc>
              <a:spcAft>
                <a:spcPts val="1200"/>
              </a:spcAft>
              <a:buFont typeface="+mj-lt"/>
              <a:buAutoNum type="arabicPeriod"/>
              <a:tabLst>
                <a:tab pos="180975" algn="l"/>
                <a:tab pos="457200" algn="l"/>
              </a:tabLst>
            </a:pPr>
            <a:r>
              <a:rPr lang="en-US" sz="1600" dirty="0">
                <a:solidFill>
                  <a:srgbClr val="034EA2"/>
                </a:solidFill>
                <a:cs typeface="Arial" pitchFamily="34" charset="0"/>
              </a:rPr>
              <a:t>CT Blowdown taken from hot end rather from cold end as per actual OEM design to reduce evaporation loss, heat load in CT and more flow to condenser.</a:t>
            </a:r>
          </a:p>
          <a:p>
            <a:pPr marL="180000" indent="-342900" fontAlgn="base">
              <a:lnSpc>
                <a:spcPct val="150000"/>
              </a:lnSpc>
              <a:spcAft>
                <a:spcPts val="1200"/>
              </a:spcAft>
              <a:buFont typeface="+mj-lt"/>
              <a:buAutoNum type="arabicPeriod"/>
              <a:tabLst>
                <a:tab pos="180975" algn="l"/>
                <a:tab pos="457200" algn="l"/>
              </a:tabLst>
            </a:pPr>
            <a:r>
              <a:rPr lang="en-US" sz="1600" dirty="0">
                <a:solidFill>
                  <a:srgbClr val="034EA2"/>
                </a:solidFill>
                <a:cs typeface="Arial" pitchFamily="34" charset="0"/>
              </a:rPr>
              <a:t>All unit cartridge filter backwash water which was earlier connected to N Pit through waste water pump had been modified by connecting the pump discharge line to Bottom ash hopper for reuse in the system saving 6480 m</a:t>
            </a:r>
            <a:r>
              <a:rPr lang="en-US" sz="1600" baseline="30000" dirty="0">
                <a:solidFill>
                  <a:srgbClr val="034EA2"/>
                </a:solidFill>
                <a:cs typeface="Arial" pitchFamily="34" charset="0"/>
              </a:rPr>
              <a:t>3</a:t>
            </a:r>
            <a:r>
              <a:rPr lang="en-US" sz="1600" dirty="0">
                <a:solidFill>
                  <a:srgbClr val="034EA2"/>
                </a:solidFill>
                <a:cs typeface="Arial" pitchFamily="34" charset="0"/>
              </a:rPr>
              <a:t>/year raw water.</a:t>
            </a:r>
            <a:endParaRPr lang="en-IN" sz="1600" dirty="0">
              <a:solidFill>
                <a:srgbClr val="034EA2"/>
              </a:solidFill>
              <a:cs typeface="Arial" pitchFamily="34" charset="0"/>
            </a:endParaRPr>
          </a:p>
          <a:p>
            <a:pPr marL="180000" indent="-342900" fontAlgn="base">
              <a:lnSpc>
                <a:spcPct val="150000"/>
              </a:lnSpc>
              <a:spcAft>
                <a:spcPts val="1200"/>
              </a:spcAft>
              <a:buFont typeface="+mj-lt"/>
              <a:buAutoNum type="arabicPeriod"/>
              <a:tabLst>
                <a:tab pos="180975" algn="l"/>
                <a:tab pos="457200" algn="l"/>
              </a:tabLst>
            </a:pPr>
            <a:r>
              <a:rPr lang="en-US" sz="1600" dirty="0">
                <a:solidFill>
                  <a:srgbClr val="034EA2"/>
                </a:solidFill>
                <a:cs typeface="Arial" pitchFamily="34" charset="0"/>
              </a:rPr>
              <a:t>Plantation done alongside the water reservoir to partially reduce the evaporation loss.</a:t>
            </a:r>
            <a:endParaRPr lang="en-IN" sz="1600" dirty="0">
              <a:solidFill>
                <a:srgbClr val="034EA2"/>
              </a:solidFill>
              <a:cs typeface="Arial" pitchFamily="34" charset="0"/>
            </a:endParaRPr>
          </a:p>
          <a:p>
            <a:pPr marL="180000" indent="-342900" fontAlgn="base">
              <a:lnSpc>
                <a:spcPct val="150000"/>
              </a:lnSpc>
              <a:spcAft>
                <a:spcPts val="1200"/>
              </a:spcAft>
              <a:buFont typeface="+mj-lt"/>
              <a:buAutoNum type="arabicPeriod"/>
              <a:tabLst>
                <a:tab pos="180975" algn="l"/>
                <a:tab pos="457200" algn="l"/>
              </a:tabLst>
            </a:pPr>
            <a:r>
              <a:rPr lang="en-US" sz="1600" dirty="0">
                <a:solidFill>
                  <a:srgbClr val="034EA2"/>
                </a:solidFill>
                <a:cs typeface="Arial" pitchFamily="34" charset="0"/>
              </a:rPr>
              <a:t>Installation of water flow meter at specific locations to carry out water consumption audits. Regular water audits are conducted by O&amp;E team and observations related to DM water wastage are noted by field engineers during BTG walkdown.</a:t>
            </a:r>
          </a:p>
        </p:txBody>
      </p:sp>
      <p:sp>
        <p:nvSpPr>
          <p:cNvPr id="6" name="Title 1"/>
          <p:cNvSpPr txBox="1">
            <a:spLocks/>
          </p:cNvSpPr>
          <p:nvPr/>
        </p:nvSpPr>
        <p:spPr>
          <a:xfrm>
            <a:off x="0" y="76200"/>
            <a:ext cx="8686800" cy="435638"/>
          </a:xfrm>
          <a:prstGeom prst="rect">
            <a:avLst/>
          </a:prstGeom>
        </p:spPr>
        <p:txBody>
          <a:bodyPr/>
          <a:lstStyle/>
          <a:p>
            <a:pPr fontAlgn="base">
              <a:spcBef>
                <a:spcPct val="0"/>
              </a:spcBef>
              <a:spcAft>
                <a:spcPct val="0"/>
              </a:spcAft>
              <a:defRPr/>
            </a:pPr>
            <a:r>
              <a:rPr lang="en-US" sz="2400" b="1" kern="0" dirty="0">
                <a:solidFill>
                  <a:schemeClr val="bg1">
                    <a:lumMod val="95000"/>
                  </a:schemeClr>
                </a:solidFill>
                <a:latin typeface="+mj-lt"/>
                <a:ea typeface="+mj-ea"/>
                <a:cs typeface="+mj-cs"/>
              </a:rPr>
              <a:t>Other Ingenious Water Conservation Initiatives at SPL</a:t>
            </a:r>
          </a:p>
        </p:txBody>
      </p:sp>
      <p:pic>
        <p:nvPicPr>
          <p:cNvPr id="5" name="Picture 4">
            <a:extLst>
              <a:ext uri="{FF2B5EF4-FFF2-40B4-BE49-F238E27FC236}">
                <a16:creationId xmlns:a16="http://schemas.microsoft.com/office/drawing/2014/main" id="{35A2110F-D91D-4C3F-BD45-12AAB6B00C3D}"/>
              </a:ext>
            </a:extLst>
          </p:cNvPr>
          <p:cNvPicPr>
            <a:picLocks noChangeAspect="1"/>
          </p:cNvPicPr>
          <p:nvPr/>
        </p:nvPicPr>
        <p:blipFill>
          <a:blip r:embed="rId2"/>
          <a:stretch>
            <a:fillRect/>
          </a:stretch>
        </p:blipFill>
        <p:spPr>
          <a:xfrm>
            <a:off x="6096000" y="1741503"/>
            <a:ext cx="6096000" cy="3003220"/>
          </a:xfrm>
          <a:prstGeom prst="rect">
            <a:avLst/>
          </a:prstGeom>
        </p:spPr>
      </p:pic>
    </p:spTree>
    <p:extLst>
      <p:ext uri="{BB962C8B-B14F-4D97-AF65-F5344CB8AC3E}">
        <p14:creationId xmlns:p14="http://schemas.microsoft.com/office/powerpoint/2010/main" val="125435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38332DE8-6127-4569-B6C0-06D31E9AF11A}"/>
              </a:ext>
            </a:extLst>
          </p:cNvPr>
          <p:cNvGraphicFramePr>
            <a:graphicFrameLocks/>
          </p:cNvGraphicFramePr>
          <p:nvPr>
            <p:extLst>
              <p:ext uri="{D42A27DB-BD31-4B8C-83A1-F6EECF244321}">
                <p14:modId xmlns:p14="http://schemas.microsoft.com/office/powerpoint/2010/main" val="4101170095"/>
              </p:ext>
            </p:extLst>
          </p:nvPr>
        </p:nvGraphicFramePr>
        <p:xfrm>
          <a:off x="6705600" y="2895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4035" name="Title 1"/>
          <p:cNvSpPr>
            <a:spLocks noGrp="1"/>
          </p:cNvSpPr>
          <p:nvPr>
            <p:ph type="title"/>
          </p:nvPr>
        </p:nvSpPr>
        <p:spPr>
          <a:xfrm>
            <a:off x="0" y="60036"/>
            <a:ext cx="8686800" cy="533208"/>
          </a:xfrm>
        </p:spPr>
        <p:txBody>
          <a:bodyPr/>
          <a:lstStyle/>
          <a:p>
            <a:r>
              <a:rPr lang="en-US" sz="2400" b="1" dirty="0">
                <a:solidFill>
                  <a:schemeClr val="bg1">
                    <a:lumMod val="95000"/>
                  </a:schemeClr>
                </a:solidFill>
              </a:rPr>
              <a:t>DM Make Up Optimization</a:t>
            </a:r>
          </a:p>
        </p:txBody>
      </p:sp>
      <p:sp>
        <p:nvSpPr>
          <p:cNvPr id="6" name="Rounded Rectangle 5"/>
          <p:cNvSpPr/>
          <p:nvPr/>
        </p:nvSpPr>
        <p:spPr>
          <a:xfrm>
            <a:off x="301656" y="745644"/>
            <a:ext cx="3771900" cy="767580"/>
          </a:xfrm>
          <a:prstGeom prst="roundRect">
            <a:avLst/>
          </a:prstGeom>
          <a:solidFill>
            <a:srgbClr val="0070C0"/>
          </a:solidFill>
          <a:ln>
            <a:solidFill>
              <a:srgbClr val="0070C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Boiler water treatment switched from AVT to OT</a:t>
            </a:r>
            <a:endParaRPr lang="en-US" b="1" dirty="0">
              <a:solidFill>
                <a:schemeClr val="bg1"/>
              </a:solidFill>
            </a:endParaRPr>
          </a:p>
        </p:txBody>
      </p:sp>
      <p:sp>
        <p:nvSpPr>
          <p:cNvPr id="7" name="Rounded Rectangle 6"/>
          <p:cNvSpPr/>
          <p:nvPr/>
        </p:nvSpPr>
        <p:spPr>
          <a:xfrm>
            <a:off x="914400" y="1671012"/>
            <a:ext cx="3886200" cy="838200"/>
          </a:xfrm>
          <a:prstGeom prst="roundRect">
            <a:avLst/>
          </a:prstGeom>
          <a:solidFill>
            <a:srgbClr val="0070C0"/>
          </a:solidFill>
          <a:ln>
            <a:solidFill>
              <a:srgbClr val="0070C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Optimization of Soot Blowers Operation</a:t>
            </a:r>
          </a:p>
        </p:txBody>
      </p:sp>
      <p:sp>
        <p:nvSpPr>
          <p:cNvPr id="9" name="Rounded Rectangle 8"/>
          <p:cNvSpPr/>
          <p:nvPr/>
        </p:nvSpPr>
        <p:spPr>
          <a:xfrm>
            <a:off x="6629400" y="1676400"/>
            <a:ext cx="3429000" cy="990600"/>
          </a:xfrm>
          <a:prstGeom prst="round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Reduction in DM water Loss</a:t>
            </a:r>
          </a:p>
        </p:txBody>
      </p:sp>
      <p:cxnSp>
        <p:nvCxnSpPr>
          <p:cNvPr id="10" name="Straight Arrow Connector 9"/>
          <p:cNvCxnSpPr>
            <a:cxnSpLocks/>
            <a:stCxn id="6" idx="3"/>
            <a:endCxn id="9" idx="1"/>
          </p:cNvCxnSpPr>
          <p:nvPr/>
        </p:nvCxnSpPr>
        <p:spPr>
          <a:xfrm>
            <a:off x="4073556" y="1129434"/>
            <a:ext cx="2555844" cy="10422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a:stCxn id="7" idx="3"/>
            <a:endCxn id="9" idx="1"/>
          </p:cNvCxnSpPr>
          <p:nvPr/>
        </p:nvCxnSpPr>
        <p:spPr>
          <a:xfrm>
            <a:off x="4800600" y="2090112"/>
            <a:ext cx="1828800" cy="8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 name="Rounded Rectangle 14"/>
          <p:cNvSpPr/>
          <p:nvPr/>
        </p:nvSpPr>
        <p:spPr>
          <a:xfrm>
            <a:off x="1676399" y="2661612"/>
            <a:ext cx="3812959" cy="762000"/>
          </a:xfrm>
          <a:prstGeom prst="roundRect">
            <a:avLst/>
          </a:prstGeom>
          <a:solidFill>
            <a:srgbClr val="0070C0"/>
          </a:solidFill>
          <a:ln>
            <a:solidFill>
              <a:srgbClr val="0070C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Fuel switching from HFO to HSD</a:t>
            </a:r>
          </a:p>
        </p:txBody>
      </p:sp>
      <p:cxnSp>
        <p:nvCxnSpPr>
          <p:cNvPr id="16" name="Straight Arrow Connector 15"/>
          <p:cNvCxnSpPr>
            <a:cxnSpLocks/>
            <a:stCxn id="15" idx="3"/>
            <a:endCxn id="9" idx="1"/>
          </p:cNvCxnSpPr>
          <p:nvPr/>
        </p:nvCxnSpPr>
        <p:spPr>
          <a:xfrm flipV="1">
            <a:off x="5489358" y="2171700"/>
            <a:ext cx="1140042" cy="87091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pic>
        <p:nvPicPr>
          <p:cNvPr id="50178" name="Picture 2" descr="C:\Users\salil\Desktop\11971226461837926102lagartoflojo_Water_Drop.svg.med.png"/>
          <p:cNvPicPr>
            <a:picLocks noChangeAspect="1" noChangeArrowheads="1"/>
          </p:cNvPicPr>
          <p:nvPr/>
        </p:nvPicPr>
        <p:blipFill>
          <a:blip r:embed="rId4" cstate="email"/>
          <a:srcRect/>
          <a:stretch>
            <a:fillRect/>
          </a:stretch>
        </p:blipFill>
        <p:spPr bwMode="auto">
          <a:xfrm>
            <a:off x="10250009" y="1610206"/>
            <a:ext cx="838200" cy="1117600"/>
          </a:xfrm>
          <a:prstGeom prst="rect">
            <a:avLst/>
          </a:prstGeom>
          <a:noFill/>
        </p:spPr>
      </p:pic>
      <p:sp>
        <p:nvSpPr>
          <p:cNvPr id="13" name="Rounded Rectangle 7"/>
          <p:cNvSpPr>
            <a:spLocks noChangeArrowheads="1"/>
          </p:cNvSpPr>
          <p:nvPr/>
        </p:nvSpPr>
        <p:spPr bwMode="auto">
          <a:xfrm>
            <a:off x="1752600" y="5867400"/>
            <a:ext cx="8610600" cy="685800"/>
          </a:xfrm>
          <a:prstGeom prst="roundRect">
            <a:avLst>
              <a:gd name="adj" fmla="val 16667"/>
            </a:avLst>
          </a:prstGeom>
          <a:solidFill>
            <a:schemeClr val="accent2">
              <a:lumMod val="20000"/>
              <a:lumOff val="80000"/>
            </a:schemeClr>
          </a:solidFill>
          <a:ln w="9525" algn="ctr">
            <a:solidFill>
              <a:schemeClr val="bg1"/>
            </a:solidFill>
            <a:round/>
            <a:headEnd/>
            <a:tailEnd/>
          </a:ln>
          <a:effectLst>
            <a:innerShdw blurRad="63500" dist="50800" dir="8100000">
              <a:prstClr val="black">
                <a:alpha val="50000"/>
              </a:prstClr>
            </a:innerShdw>
          </a:effectLst>
        </p:spPr>
        <p:txBody>
          <a:bodyPr anchor="ctr"/>
          <a:lstStyle/>
          <a:p>
            <a:pPr marL="0" lvl="1" algn="ctr"/>
            <a:r>
              <a:rPr lang="en-US" b="1" dirty="0"/>
              <a:t>Every 1 % increase in DM make up causes heat rate loss of 5 KCal/kwh.</a:t>
            </a:r>
          </a:p>
        </p:txBody>
      </p:sp>
      <p:sp>
        <p:nvSpPr>
          <p:cNvPr id="17" name="Rounded Rectangle 16"/>
          <p:cNvSpPr/>
          <p:nvPr/>
        </p:nvSpPr>
        <p:spPr>
          <a:xfrm>
            <a:off x="2060359" y="3576012"/>
            <a:ext cx="3958332" cy="838200"/>
          </a:xfrm>
          <a:prstGeom prst="roundRect">
            <a:avLst/>
          </a:prstGeom>
          <a:solidFill>
            <a:srgbClr val="0070C0"/>
          </a:solidFill>
          <a:ln>
            <a:solidFill>
              <a:srgbClr val="0070C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High energy drain valves passing survey &amp; rectification</a:t>
            </a:r>
          </a:p>
        </p:txBody>
      </p:sp>
      <p:cxnSp>
        <p:nvCxnSpPr>
          <p:cNvPr id="26" name="Straight Arrow Connector 25"/>
          <p:cNvCxnSpPr>
            <a:cxnSpLocks/>
            <a:stCxn id="17" idx="3"/>
            <a:endCxn id="9" idx="1"/>
          </p:cNvCxnSpPr>
          <p:nvPr/>
        </p:nvCxnSpPr>
        <p:spPr>
          <a:xfrm flipV="1">
            <a:off x="6018691" y="2171700"/>
            <a:ext cx="610709" cy="18234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2" name="Right Arrow 21"/>
          <p:cNvSpPr/>
          <p:nvPr/>
        </p:nvSpPr>
        <p:spPr>
          <a:xfrm rot="1056860">
            <a:off x="7379905" y="3573681"/>
            <a:ext cx="3445799" cy="45719"/>
          </a:xfrm>
          <a:prstGeom prs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30439" y="4572000"/>
            <a:ext cx="3582509" cy="914400"/>
          </a:xfrm>
          <a:prstGeom prst="roundRect">
            <a:avLst/>
          </a:prstGeom>
          <a:solidFill>
            <a:srgbClr val="0070C0"/>
          </a:solidFill>
          <a:ln>
            <a:solidFill>
              <a:srgbClr val="0070C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ctr"/>
            <a:r>
              <a:rPr lang="en-US" b="1" dirty="0">
                <a:solidFill>
                  <a:schemeClr val="bg1"/>
                </a:solidFill>
              </a:rPr>
              <a:t>Reuse of VAM condensate DM water  for reduction of total DM water consumption</a:t>
            </a:r>
          </a:p>
        </p:txBody>
      </p:sp>
      <p:cxnSp>
        <p:nvCxnSpPr>
          <p:cNvPr id="19" name="Straight Arrow Connector 18"/>
          <p:cNvCxnSpPr>
            <a:cxnSpLocks/>
            <a:stCxn id="18" idx="3"/>
            <a:endCxn id="9" idx="1"/>
          </p:cNvCxnSpPr>
          <p:nvPr/>
        </p:nvCxnSpPr>
        <p:spPr>
          <a:xfrm flipV="1">
            <a:off x="6312948" y="2171700"/>
            <a:ext cx="316452" cy="2857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4563668" y="3334243"/>
            <a:ext cx="2895600" cy="688975"/>
          </a:xfrm>
        </p:spPr>
        <p:txBody>
          <a:bodyPr/>
          <a:lstStyle/>
          <a:p>
            <a:pPr eaLnBrk="1" hangingPunct="1"/>
            <a:r>
              <a:rPr lang="en-US" dirty="0"/>
              <a:t>THANK YOU</a:t>
            </a:r>
          </a:p>
        </p:txBody>
      </p:sp>
      <p:sp>
        <p:nvSpPr>
          <p:cNvPr id="4" name="Oval 3"/>
          <p:cNvSpPr/>
          <p:nvPr/>
        </p:nvSpPr>
        <p:spPr>
          <a:xfrm>
            <a:off x="1083463" y="4038600"/>
            <a:ext cx="1643074" cy="1643056"/>
          </a:xfrm>
          <a:prstGeom prst="ellipse">
            <a:avLst/>
          </a:prstGeom>
          <a:blipFill dpi="0" rotWithShape="1">
            <a:blip r:embed="rId2" cstate="email"/>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5" name="Oval 4"/>
          <p:cNvSpPr/>
          <p:nvPr/>
        </p:nvSpPr>
        <p:spPr>
          <a:xfrm>
            <a:off x="5189931" y="4036328"/>
            <a:ext cx="1643074" cy="1643056"/>
          </a:xfrm>
          <a:prstGeom prst="ellipse">
            <a:avLst/>
          </a:prstGeom>
          <a:blipFill>
            <a:blip r:embed="rId3" cstate="email"/>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6" name="Oval 5"/>
          <p:cNvSpPr/>
          <p:nvPr/>
        </p:nvSpPr>
        <p:spPr>
          <a:xfrm>
            <a:off x="9296400" y="4038600"/>
            <a:ext cx="1643074" cy="1643056"/>
          </a:xfrm>
          <a:prstGeom prst="ellipse">
            <a:avLst/>
          </a:prstGeom>
          <a:blipFill>
            <a:blip r:embed="rId4" cstate="email"/>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7" name="Rectangle 6"/>
          <p:cNvSpPr/>
          <p:nvPr/>
        </p:nvSpPr>
        <p:spPr>
          <a:xfrm>
            <a:off x="762000" y="901006"/>
            <a:ext cx="10972800" cy="954107"/>
          </a:xfrm>
          <a:prstGeom prst="rect">
            <a:avLst/>
          </a:prstGeom>
        </p:spPr>
        <p:txBody>
          <a:bodyPr wrap="square">
            <a:spAutoFit/>
          </a:bodyPr>
          <a:lstStyle/>
          <a:p>
            <a:r>
              <a:rPr lang="en-US" sz="2800" dirty="0">
                <a:solidFill>
                  <a:schemeClr val="bg1"/>
                </a:solidFill>
              </a:rPr>
              <a:t>Think Big, Think Fast, Think Ahead. Ideas Are No One’s Monopoly.</a:t>
            </a:r>
            <a:br>
              <a:rPr lang="en-US" sz="2800" dirty="0">
                <a:solidFill>
                  <a:schemeClr val="bg1"/>
                </a:solidFill>
              </a:rPr>
            </a:br>
            <a:endParaRPr lang="en-US" sz="2800" dirty="0">
              <a:solidFill>
                <a:schemeClr val="bg1"/>
              </a:solidFill>
            </a:endParaRPr>
          </a:p>
        </p:txBody>
      </p:sp>
      <p:sp>
        <p:nvSpPr>
          <p:cNvPr id="9" name="Rectangle 5"/>
          <p:cNvSpPr txBox="1">
            <a:spLocks noChangeArrowheads="1"/>
          </p:cNvSpPr>
          <p:nvPr/>
        </p:nvSpPr>
        <p:spPr bwMode="auto">
          <a:xfrm>
            <a:off x="5562600" y="5943600"/>
            <a:ext cx="6477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20000"/>
              </a:spcBef>
              <a:spcAft>
                <a:spcPct val="0"/>
              </a:spcAft>
              <a:buClr>
                <a:srgbClr val="DA0000"/>
              </a:buClr>
              <a:buSzPct val="70000"/>
              <a:defRPr/>
            </a:pPr>
            <a:r>
              <a:rPr lang="en-US" sz="2400" kern="0" dirty="0" err="1">
                <a:solidFill>
                  <a:schemeClr val="bg1">
                    <a:lumMod val="85000"/>
                  </a:schemeClr>
                </a:solidFill>
              </a:rPr>
              <a:t>Sasan</a:t>
            </a:r>
            <a:r>
              <a:rPr lang="en-US" sz="2400" kern="0" dirty="0">
                <a:solidFill>
                  <a:schemeClr val="bg1">
                    <a:lumMod val="85000"/>
                  </a:schemeClr>
                </a:solidFill>
              </a:rPr>
              <a:t> Power Limited</a:t>
            </a:r>
          </a:p>
        </p:txBody>
      </p:sp>
      <p:sp>
        <p:nvSpPr>
          <p:cNvPr id="10" name="Rectangle 9"/>
          <p:cNvSpPr/>
          <p:nvPr/>
        </p:nvSpPr>
        <p:spPr>
          <a:xfrm>
            <a:off x="762000" y="1446170"/>
            <a:ext cx="4419600" cy="830997"/>
          </a:xfrm>
          <a:prstGeom prst="rect">
            <a:avLst/>
          </a:prstGeom>
        </p:spPr>
        <p:txBody>
          <a:bodyPr wrap="square">
            <a:spAutoFit/>
          </a:bodyPr>
          <a:lstStyle/>
          <a:p>
            <a:r>
              <a:rPr lang="en-US" sz="2400" dirty="0">
                <a:solidFill>
                  <a:schemeClr val="bg1"/>
                </a:solidFill>
              </a:rPr>
              <a:t>- Dhirubhai  Ambani</a:t>
            </a:r>
            <a:br>
              <a:rPr lang="en-US" sz="2400" dirty="0">
                <a:solidFill>
                  <a:schemeClr val="bg1"/>
                </a:solidFill>
              </a:rPr>
            </a:br>
            <a:r>
              <a:rPr lang="en-US" sz="2400" dirty="0">
                <a:solidFill>
                  <a:schemeClr val="bg1"/>
                </a:solidFill>
              </a:rPr>
              <a:t>Founder, Reliance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4200" y="1716087"/>
            <a:ext cx="6629400" cy="1447800"/>
          </a:xfrm>
        </p:spPr>
        <p:txBody>
          <a:bodyPr/>
          <a:lstStyle/>
          <a:p>
            <a:r>
              <a:rPr lang="en-GB" sz="2000" dirty="0"/>
              <a:t>Prakash Upadhyay</a:t>
            </a:r>
            <a:br>
              <a:rPr lang="en-GB" sz="2000" dirty="0"/>
            </a:br>
            <a:r>
              <a:rPr lang="en-GB" sz="2000" dirty="0"/>
              <a:t>HOD (Operation)</a:t>
            </a:r>
            <a:br>
              <a:rPr lang="en-GB" sz="2000" dirty="0"/>
            </a:br>
            <a:r>
              <a:rPr lang="en-GB" sz="2000" dirty="0"/>
              <a:t>Sasan Power Limited</a:t>
            </a:r>
            <a:br>
              <a:rPr lang="en-US" sz="2000" dirty="0"/>
            </a:br>
            <a:r>
              <a:rPr lang="en-GB" sz="2000" dirty="0"/>
              <a:t>Experience – 26 years for O&amp;M of Thermal Power Plant</a:t>
            </a:r>
            <a:endParaRPr lang="en-US" sz="2000" dirty="0"/>
          </a:p>
        </p:txBody>
      </p:sp>
      <p:sp>
        <p:nvSpPr>
          <p:cNvPr id="7" name="Title 3"/>
          <p:cNvSpPr txBox="1">
            <a:spLocks/>
          </p:cNvSpPr>
          <p:nvPr/>
        </p:nvSpPr>
        <p:spPr bwMode="auto">
          <a:xfrm>
            <a:off x="3124200" y="4168216"/>
            <a:ext cx="6629400" cy="14478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fontAlgn="base">
              <a:spcBef>
                <a:spcPct val="0"/>
              </a:spcBef>
              <a:spcAft>
                <a:spcPct val="0"/>
              </a:spcAft>
              <a:defRPr/>
            </a:pPr>
            <a:r>
              <a:rPr lang="en-GB" sz="2000" kern="0" dirty="0">
                <a:solidFill>
                  <a:schemeClr val="bg1"/>
                </a:solidFill>
                <a:latin typeface="+mj-lt"/>
                <a:ea typeface="+mj-ea"/>
                <a:cs typeface="+mj-cs"/>
              </a:rPr>
              <a:t>Arijit Debroy</a:t>
            </a:r>
            <a:br>
              <a:rPr lang="en-GB" sz="2000" kern="0" dirty="0">
                <a:solidFill>
                  <a:schemeClr val="bg1"/>
                </a:solidFill>
                <a:latin typeface="+mj-lt"/>
                <a:ea typeface="+mj-ea"/>
                <a:cs typeface="+mj-cs"/>
              </a:rPr>
            </a:br>
            <a:r>
              <a:rPr lang="en-GB" sz="2000" kern="0" dirty="0">
                <a:solidFill>
                  <a:schemeClr val="bg1"/>
                </a:solidFill>
                <a:latin typeface="+mj-lt"/>
                <a:ea typeface="+mj-ea"/>
                <a:cs typeface="+mj-cs"/>
              </a:rPr>
              <a:t>DGM (O&amp;E)</a:t>
            </a:r>
          </a:p>
          <a:p>
            <a:pPr fontAlgn="base">
              <a:spcBef>
                <a:spcPct val="0"/>
              </a:spcBef>
              <a:spcAft>
                <a:spcPct val="0"/>
              </a:spcAft>
              <a:defRPr/>
            </a:pPr>
            <a:r>
              <a:rPr lang="en-GB" sz="2000" kern="0" dirty="0">
                <a:solidFill>
                  <a:schemeClr val="bg1"/>
                </a:solidFill>
                <a:latin typeface="+mj-lt"/>
                <a:ea typeface="+mj-ea"/>
                <a:cs typeface="+mj-cs"/>
              </a:rPr>
              <a:t>Sasan Power Limited</a:t>
            </a:r>
            <a:br>
              <a:rPr lang="en-US" sz="2000" kern="0" dirty="0">
                <a:solidFill>
                  <a:schemeClr val="bg1"/>
                </a:solidFill>
                <a:latin typeface="+mj-lt"/>
                <a:ea typeface="+mj-ea"/>
                <a:cs typeface="+mj-cs"/>
              </a:rPr>
            </a:br>
            <a:r>
              <a:rPr lang="en-GB" sz="2000" kern="0" dirty="0">
                <a:solidFill>
                  <a:schemeClr val="bg1"/>
                </a:solidFill>
                <a:latin typeface="+mj-lt"/>
                <a:ea typeface="+mj-ea"/>
                <a:cs typeface="+mj-cs"/>
              </a:rPr>
              <a:t>Experience – 13 years for O&amp;M of Thermal Power Plant</a:t>
            </a:r>
            <a:endParaRPr lang="en-US" sz="2000" kern="0" dirty="0">
              <a:solidFill>
                <a:schemeClr val="bg1"/>
              </a:solidFill>
              <a:latin typeface="+mj-lt"/>
              <a:ea typeface="+mj-ea"/>
              <a:cs typeface="+mj-cs"/>
            </a:endParaRPr>
          </a:p>
        </p:txBody>
      </p:sp>
      <p:pic>
        <p:nvPicPr>
          <p:cNvPr id="1026" name="Picture 2" descr="C:\Users\95000019\Desktop\N-SPL-Debroy.jpg"/>
          <p:cNvPicPr>
            <a:picLocks noChangeAspect="1" noChangeArrowheads="1"/>
          </p:cNvPicPr>
          <p:nvPr/>
        </p:nvPicPr>
        <p:blipFill>
          <a:blip r:embed="rId2" cstate="print"/>
          <a:stretch>
            <a:fillRect/>
          </a:stretch>
        </p:blipFill>
        <p:spPr bwMode="auto">
          <a:xfrm>
            <a:off x="1066800" y="3706814"/>
            <a:ext cx="1794102" cy="2370604"/>
          </a:xfrm>
          <a:prstGeom prst="rect">
            <a:avLst/>
          </a:prstGeom>
          <a:noFill/>
        </p:spPr>
      </p:pic>
      <p:pic>
        <p:nvPicPr>
          <p:cNvPr id="3" name="Picture 2">
            <a:extLst>
              <a:ext uri="{FF2B5EF4-FFF2-40B4-BE49-F238E27FC236}">
                <a16:creationId xmlns:a16="http://schemas.microsoft.com/office/drawing/2014/main" id="{B5B1489B-4223-46DA-962A-4127CB405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11349" y="1427049"/>
            <a:ext cx="1905004" cy="179410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E:\O&amp;E (Anuj)\Awards &amp; Conference\Sasan best practices\pics\DSC_091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7" name="Title 1"/>
          <p:cNvSpPr txBox="1">
            <a:spLocks/>
          </p:cNvSpPr>
          <p:nvPr/>
        </p:nvSpPr>
        <p:spPr bwMode="auto">
          <a:xfrm>
            <a:off x="304800" y="76200"/>
            <a:ext cx="11582400" cy="16002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algn="ctr" eaLnBrk="0" fontAlgn="base" hangingPunct="0">
              <a:spcBef>
                <a:spcPct val="0"/>
              </a:spcBef>
              <a:spcAft>
                <a:spcPct val="0"/>
              </a:spcAft>
              <a:defRPr/>
            </a:pPr>
            <a:r>
              <a:rPr lang="en-US" sz="2800" kern="0" dirty="0">
                <a:solidFill>
                  <a:srgbClr val="C00000"/>
                </a:solidFill>
                <a:latin typeface="+mj-lt"/>
                <a:ea typeface="+mj-ea"/>
                <a:cs typeface="+mj-cs"/>
              </a:rPr>
              <a:t>SASAN POWER LIMITED</a:t>
            </a:r>
            <a:br>
              <a:rPr lang="en-US" sz="3200" kern="0" dirty="0">
                <a:solidFill>
                  <a:srgbClr val="C00000"/>
                </a:solidFill>
                <a:latin typeface="+mj-lt"/>
                <a:ea typeface="+mj-ea"/>
                <a:cs typeface="+mj-cs"/>
              </a:rPr>
            </a:br>
            <a:r>
              <a:rPr lang="pt-BR" sz="3200" b="1" kern="0" dirty="0">
                <a:solidFill>
                  <a:srgbClr val="DA0000"/>
                </a:solidFill>
                <a:latin typeface="+mj-lt"/>
                <a:ea typeface="+mj-ea"/>
                <a:cs typeface="+mj-cs"/>
              </a:rPr>
              <a:t> </a:t>
            </a:r>
            <a:r>
              <a:rPr lang="pt-BR" sz="2000" kern="0" dirty="0">
                <a:solidFill>
                  <a:srgbClr val="C00000"/>
                </a:solidFill>
                <a:latin typeface="+mj-lt"/>
                <a:ea typeface="+mj-ea"/>
                <a:cs typeface="+mj-cs"/>
              </a:rPr>
              <a:t>ISO-9001,ISO-14001,ISO 45001 &amp; ISO 50001 Certified Company </a:t>
            </a:r>
            <a:br>
              <a:rPr lang="en-US" sz="3200" kern="0" dirty="0">
                <a:solidFill>
                  <a:srgbClr val="C00000"/>
                </a:solidFill>
                <a:latin typeface="+mj-lt"/>
                <a:ea typeface="+mj-ea"/>
                <a:cs typeface="+mj-cs"/>
              </a:rPr>
            </a:br>
            <a:r>
              <a:rPr lang="en-US" sz="2000" kern="0" dirty="0">
                <a:solidFill>
                  <a:srgbClr val="C00000"/>
                </a:solidFill>
                <a:latin typeface="+mj-lt"/>
                <a:ea typeface="+mj-ea"/>
                <a:cs typeface="+mj-cs"/>
              </a:rPr>
              <a:t>World’s Largest Integrated Coal Mine and Power Project At A Single Location</a:t>
            </a:r>
            <a:endParaRPr lang="en-US" sz="2800" kern="0" dirty="0">
              <a:solidFill>
                <a:srgbClr val="C00000"/>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lstStyle/>
          <a:p>
            <a:r>
              <a:rPr lang="en-US" sz="2400" b="1" dirty="0">
                <a:solidFill>
                  <a:schemeClr val="bg1"/>
                </a:solidFill>
              </a:rPr>
              <a:t>Sasan Project Salient Features</a:t>
            </a:r>
          </a:p>
        </p:txBody>
      </p:sp>
      <p:sp>
        <p:nvSpPr>
          <p:cNvPr id="3" name="Content Placeholder 2"/>
          <p:cNvSpPr>
            <a:spLocks noGrp="1"/>
          </p:cNvSpPr>
          <p:nvPr>
            <p:ph idx="1"/>
          </p:nvPr>
        </p:nvSpPr>
        <p:spPr>
          <a:xfrm>
            <a:off x="152400" y="609600"/>
            <a:ext cx="11887200" cy="5867400"/>
          </a:xfrm>
        </p:spPr>
        <p:txBody>
          <a:bodyPr/>
          <a:lstStyle/>
          <a:p>
            <a:pPr>
              <a:lnSpc>
                <a:spcPct val="150000"/>
              </a:lnSpc>
              <a:spcBef>
                <a:spcPts val="0"/>
              </a:spcBef>
              <a:buFont typeface="Wingdings" pitchFamily="2" charset="2"/>
              <a:buChar char="v"/>
            </a:pPr>
            <a:r>
              <a:rPr lang="en-US" sz="1800" dirty="0">
                <a:solidFill>
                  <a:srgbClr val="0060B0"/>
                </a:solidFill>
                <a:sym typeface="Wingdings" pitchFamily="2" charset="2"/>
              </a:rPr>
              <a:t>The First Integrated Ultra Mega Power Project along with Integrated Captive Mine which provides power at most competitive tariff in the country to 14 DISCOMs in 7 states.</a:t>
            </a:r>
          </a:p>
          <a:p>
            <a:pPr>
              <a:lnSpc>
                <a:spcPct val="150000"/>
              </a:lnSpc>
              <a:spcBef>
                <a:spcPts val="0"/>
              </a:spcBef>
              <a:buFont typeface="Wingdings" pitchFamily="2" charset="2"/>
              <a:buChar char="v"/>
            </a:pPr>
            <a:r>
              <a:rPr lang="en-US" sz="1800" dirty="0">
                <a:solidFill>
                  <a:srgbClr val="0060B0"/>
                </a:solidFill>
                <a:sym typeface="Wingdings" pitchFamily="2" charset="2"/>
              </a:rPr>
              <a:t>First and Only Ultra Mega Power Project based on Domestic coal with 20 MTPA Coal Production capacity &amp; “State of Art” mining equipment and Largest Size HEMM</a:t>
            </a:r>
          </a:p>
          <a:p>
            <a:pPr>
              <a:lnSpc>
                <a:spcPct val="150000"/>
              </a:lnSpc>
              <a:spcBef>
                <a:spcPts val="0"/>
              </a:spcBef>
              <a:buFont typeface="Wingdings" pitchFamily="2" charset="2"/>
              <a:buChar char="v"/>
            </a:pPr>
            <a:r>
              <a:rPr lang="en-US" sz="1800" dirty="0">
                <a:solidFill>
                  <a:srgbClr val="0060B0"/>
                </a:solidFill>
                <a:sym typeface="Wingdings" pitchFamily="2" charset="2"/>
              </a:rPr>
              <a:t>Super Critical Technology which reduces approx 2.5 MMT of carbon di-oxide emission over a time span of 25 years.</a:t>
            </a:r>
          </a:p>
          <a:p>
            <a:pPr>
              <a:lnSpc>
                <a:spcPct val="150000"/>
              </a:lnSpc>
              <a:spcBef>
                <a:spcPts val="0"/>
              </a:spcBef>
              <a:buFont typeface="Wingdings" pitchFamily="2" charset="2"/>
              <a:buChar char="v"/>
            </a:pPr>
            <a:r>
              <a:rPr lang="en-US" sz="1800" dirty="0">
                <a:solidFill>
                  <a:srgbClr val="0060B0"/>
                </a:solidFill>
                <a:sym typeface="Wingdings" pitchFamily="2" charset="2"/>
              </a:rPr>
              <a:t>Sasan Power Limited clocked more than 94% PLF (Plant Load Factor) from FY’19 to FY’22, thus consolidating its top-most position amongst all thermal power plants of India for four consecutive years. </a:t>
            </a:r>
          </a:p>
          <a:p>
            <a:pPr>
              <a:lnSpc>
                <a:spcPct val="150000"/>
              </a:lnSpc>
              <a:spcBef>
                <a:spcPts val="0"/>
              </a:spcBef>
              <a:buFont typeface="Wingdings" pitchFamily="2" charset="2"/>
              <a:buChar char="v"/>
            </a:pPr>
            <a:r>
              <a:rPr lang="en-US" sz="1800" dirty="0">
                <a:solidFill>
                  <a:srgbClr val="0060B0"/>
                </a:solidFill>
                <a:sym typeface="Wingdings" pitchFamily="2" charset="2"/>
              </a:rPr>
              <a:t>Lowest Specific Water Consumption amongst all similar capacity supercritical thermal power plants in India (SWC &lt;1.85 m</a:t>
            </a:r>
            <a:r>
              <a:rPr lang="en-US" sz="1800" baseline="30000" dirty="0">
                <a:solidFill>
                  <a:srgbClr val="0060B0"/>
                </a:solidFill>
                <a:sym typeface="Wingdings" pitchFamily="2" charset="2"/>
              </a:rPr>
              <a:t>3</a:t>
            </a:r>
            <a:r>
              <a:rPr lang="en-US" sz="1800" dirty="0">
                <a:solidFill>
                  <a:srgbClr val="0060B0"/>
                </a:solidFill>
                <a:sym typeface="Wingdings" pitchFamily="2" charset="2"/>
              </a:rPr>
              <a:t>/MWh)</a:t>
            </a:r>
          </a:p>
          <a:p>
            <a:pPr lvl="0">
              <a:lnSpc>
                <a:spcPct val="150000"/>
              </a:lnSpc>
              <a:spcBef>
                <a:spcPts val="0"/>
              </a:spcBef>
              <a:buFont typeface="Wingdings" pitchFamily="2" charset="2"/>
              <a:buChar char="v"/>
            </a:pPr>
            <a:r>
              <a:rPr lang="en-US" sz="1800" dirty="0">
                <a:solidFill>
                  <a:srgbClr val="0060B0"/>
                </a:solidFill>
              </a:rPr>
              <a:t>Environment friendly, Cheapest, Fastest Overland conveying system of length 14.2 km conveying 4500 TPH coal with VFD driven drive at 5.6 m/s belt speed</a:t>
            </a:r>
          </a:p>
          <a:p>
            <a:pPr lvl="0">
              <a:lnSpc>
                <a:spcPct val="150000"/>
              </a:lnSpc>
              <a:spcBef>
                <a:spcPts val="0"/>
              </a:spcBef>
              <a:buFont typeface="Wingdings" pitchFamily="2" charset="2"/>
              <a:buChar char="v"/>
            </a:pPr>
            <a:r>
              <a:rPr lang="en-US" sz="1800" dirty="0">
                <a:solidFill>
                  <a:srgbClr val="0060B0"/>
                </a:solidFill>
              </a:rPr>
              <a:t>Robust Power Evacuation –  4 transmission lines of 765 kV and 4 lines of  </a:t>
            </a:r>
            <a:r>
              <a:rPr lang="en-US" sz="1800" dirty="0">
                <a:solidFill>
                  <a:srgbClr val="0060B0"/>
                </a:solidFill>
                <a:sym typeface="Wingdings" pitchFamily="2" charset="2"/>
              </a:rPr>
              <a:t>400 kV.</a:t>
            </a:r>
          </a:p>
        </p:txBody>
      </p:sp>
      <p:sp>
        <p:nvSpPr>
          <p:cNvPr id="4" name="Slide Number Placeholder 3"/>
          <p:cNvSpPr>
            <a:spLocks noGrp="1"/>
          </p:cNvSpPr>
          <p:nvPr>
            <p:ph type="sldNum" sz="quarter" idx="10"/>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912660" fontAlgn="base">
              <a:spcBef>
                <a:spcPct val="0"/>
              </a:spcBef>
              <a:spcAft>
                <a:spcPct val="0"/>
              </a:spcAft>
            </a:pPr>
            <a:fld id="{5B61F248-E54B-4EC3-B7A8-5AE79B87AF9D}" type="slidenum">
              <a:rPr lang="en-US" smtClean="0"/>
              <a:pPr defTabSz="912660" fontAlgn="base">
                <a:spcBef>
                  <a:spcPct val="0"/>
                </a:spcBef>
                <a:spcAft>
                  <a:spcPct val="0"/>
                </a:spcAft>
              </a:pPr>
              <a:t>5</a:t>
            </a:fld>
            <a:endParaRPr lang="en-US" dirty="0"/>
          </a:p>
        </p:txBody>
      </p:sp>
      <p:sp>
        <p:nvSpPr>
          <p:cNvPr id="11" name="Title 1"/>
          <p:cNvSpPr txBox="1">
            <a:spLocks/>
          </p:cNvSpPr>
          <p:nvPr/>
        </p:nvSpPr>
        <p:spPr bwMode="auto">
          <a:xfrm>
            <a:off x="76200" y="-15240"/>
            <a:ext cx="8839200" cy="609600"/>
          </a:xfrm>
          <a:prstGeom prst="rect">
            <a:avLst/>
          </a:prstGeom>
          <a:noFill/>
          <a:ln w="9525">
            <a:noFill/>
            <a:miter lim="800000"/>
            <a:headEnd/>
            <a:tailEnd/>
          </a:ln>
        </p:spPr>
        <p:txBody>
          <a:bodyPr lIns="91424" tIns="45712" rIns="91424" bIns="45712" anchor="ctr"/>
          <a:lstStyle/>
          <a:p>
            <a:pPr fontAlgn="base">
              <a:spcBef>
                <a:spcPct val="0"/>
              </a:spcBef>
              <a:spcAft>
                <a:spcPct val="0"/>
              </a:spcAft>
              <a:defRPr/>
            </a:pPr>
            <a:r>
              <a:rPr lang="en-US" sz="2400" b="1" dirty="0">
                <a:solidFill>
                  <a:schemeClr val="bg1"/>
                </a:solidFill>
                <a:latin typeface="+mj-lt"/>
                <a:ea typeface="+mj-ea"/>
                <a:cs typeface="Calibri" panose="020F0502020204030204" pitchFamily="34" charset="0"/>
              </a:rPr>
              <a:t>Performance Parameters: Y-o-Y Progress</a:t>
            </a:r>
          </a:p>
        </p:txBody>
      </p:sp>
      <p:graphicFrame>
        <p:nvGraphicFramePr>
          <p:cNvPr id="10" name="Chart 9">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2449748875"/>
              </p:ext>
            </p:extLst>
          </p:nvPr>
        </p:nvGraphicFramePr>
        <p:xfrm>
          <a:off x="6045826" y="692458"/>
          <a:ext cx="6055178" cy="5632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7ADF45F-EDF6-4944-8DBC-306C7C1EAAB7}"/>
              </a:ext>
            </a:extLst>
          </p:cNvPr>
          <p:cNvGraphicFramePr>
            <a:graphicFrameLocks/>
          </p:cNvGraphicFramePr>
          <p:nvPr>
            <p:extLst>
              <p:ext uri="{D42A27DB-BD31-4B8C-83A1-F6EECF244321}">
                <p14:modId xmlns:p14="http://schemas.microsoft.com/office/powerpoint/2010/main" val="1035858321"/>
              </p:ext>
            </p:extLst>
          </p:nvPr>
        </p:nvGraphicFramePr>
        <p:xfrm>
          <a:off x="120405" y="692458"/>
          <a:ext cx="5939477" cy="56211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72B64C-E9ED-4C5E-92B1-67E4E8A915FC}" type="slidenum">
              <a:rPr lang="en-US" smtClean="0"/>
              <a:pPr>
                <a:defRPr/>
              </a:pPr>
              <a:t>6</a:t>
            </a:fld>
            <a:endParaRPr lang="en-US"/>
          </a:p>
        </p:txBody>
      </p:sp>
      <p:sp>
        <p:nvSpPr>
          <p:cNvPr id="6" name="Title 1"/>
          <p:cNvSpPr txBox="1">
            <a:spLocks/>
          </p:cNvSpPr>
          <p:nvPr/>
        </p:nvSpPr>
        <p:spPr>
          <a:xfrm>
            <a:off x="0" y="76200"/>
            <a:ext cx="8686800" cy="435638"/>
          </a:xfrm>
          <a:prstGeom prst="rect">
            <a:avLst/>
          </a:prstGeom>
        </p:spPr>
        <p:txBody>
          <a:bodyPr/>
          <a:lstStyle/>
          <a:p>
            <a:pPr fontAlgn="base">
              <a:spcBef>
                <a:spcPct val="0"/>
              </a:spcBef>
              <a:spcAft>
                <a:spcPct val="0"/>
              </a:spcAft>
              <a:defRPr/>
            </a:pPr>
            <a:r>
              <a:rPr lang="en-US" sz="2000" b="1" kern="0" dirty="0">
                <a:solidFill>
                  <a:schemeClr val="bg1">
                    <a:lumMod val="95000"/>
                  </a:schemeClr>
                </a:solidFill>
                <a:latin typeface="+mj-lt"/>
                <a:ea typeface="+mj-ea"/>
                <a:cs typeface="+mj-cs"/>
              </a:rPr>
              <a:t>Water Requirement, Source &amp; Challenge for Sasan Power Limited</a:t>
            </a:r>
          </a:p>
        </p:txBody>
      </p:sp>
      <p:sp>
        <p:nvSpPr>
          <p:cNvPr id="9" name="TextBox 8">
            <a:extLst>
              <a:ext uri="{FF2B5EF4-FFF2-40B4-BE49-F238E27FC236}">
                <a16:creationId xmlns:a16="http://schemas.microsoft.com/office/drawing/2014/main" id="{E65A914B-7184-4895-B469-9FA78EDAE12F}"/>
              </a:ext>
            </a:extLst>
          </p:cNvPr>
          <p:cNvSpPr txBox="1"/>
          <p:nvPr/>
        </p:nvSpPr>
        <p:spPr>
          <a:xfrm>
            <a:off x="76200" y="604898"/>
            <a:ext cx="12039600" cy="4253537"/>
          </a:xfrm>
          <a:prstGeom prst="rect">
            <a:avLst/>
          </a:prstGeom>
          <a:noFill/>
        </p:spPr>
        <p:txBody>
          <a:bodyPr wrap="square">
            <a:spAutoFit/>
          </a:bodyPr>
          <a:lstStyle/>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Water is one of the key requirement for thermal power plant generation. Water is required  for process cooling in condenser, ash disposal, removal of heat generated in plant  auxiliaries and other various plant consumptive usage.</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Sasan Power has been allocated 70 MCM water per year from Govind Vallabh Pant Sagar reservoir.</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The Raw water in take pump house is situated at a distance of 25 km from plant site. We have infrastructure to meet 270 % of our daily water requirement. 3 x 6500 m3/h capacity pumps are installed. Concrete based Water Reservoir with total capacity of 15.6 Lacs m3 is established in  Plant, which can meet water demand of plant for 8 days at full load operation &amp; we regularly monitor the Rihand dam level as well.</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Initially large quantity of water was needed for the power plant post project completion phase. In FY 14-15 approx. 2.1 m</a:t>
            </a:r>
            <a:r>
              <a:rPr lang="en-US" sz="1400" baseline="30000" dirty="0">
                <a:solidFill>
                  <a:srgbClr val="0060B0"/>
                </a:solidFill>
              </a:rPr>
              <a:t>3</a:t>
            </a:r>
            <a:r>
              <a:rPr lang="en-US" sz="1400" dirty="0">
                <a:solidFill>
                  <a:srgbClr val="0060B0"/>
                </a:solidFill>
              </a:rPr>
              <a:t>/MWh was required. Now only 1.8 m</a:t>
            </a:r>
            <a:r>
              <a:rPr lang="en-US" sz="1400" baseline="30000" dirty="0">
                <a:solidFill>
                  <a:srgbClr val="0060B0"/>
                </a:solidFill>
              </a:rPr>
              <a:t>3</a:t>
            </a:r>
            <a:r>
              <a:rPr lang="en-US" sz="1400" dirty="0">
                <a:solidFill>
                  <a:srgbClr val="0060B0"/>
                </a:solidFill>
              </a:rPr>
              <a:t>/MWh water is used for full generation of Sasan  Power Limited (6*660=3960 MW).</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C00000"/>
                </a:solidFill>
              </a:rPr>
              <a:t>Recently, the state government of Madhya Pradesh has taken significant steps in response to the growing water scarcity in the State.</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C00000"/>
                </a:solidFill>
              </a:rPr>
              <a:t>Water charges have been increased by approximately 60 to 70%. Raw water charges have seen a notable rise from 5.5 Rs/m³ to 8.0 Rs/m³ after December 2022 and also there will be an annual increase of 5% in water costs.</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With the lowest tariff in the country, Sasan Power had to accept the challenge and curtail the raw water requirement at plant to cope up with the annual growth in the Water Cost.</a:t>
            </a:r>
          </a:p>
        </p:txBody>
      </p:sp>
      <p:pic>
        <p:nvPicPr>
          <p:cNvPr id="10" name="object 7">
            <a:extLst>
              <a:ext uri="{FF2B5EF4-FFF2-40B4-BE49-F238E27FC236}">
                <a16:creationId xmlns:a16="http://schemas.microsoft.com/office/drawing/2014/main" id="{F208AC96-1BD2-4AFC-973D-11ED831EF3C4}"/>
              </a:ext>
            </a:extLst>
          </p:cNvPr>
          <p:cNvPicPr/>
          <p:nvPr/>
        </p:nvPicPr>
        <p:blipFill>
          <a:blip r:embed="rId2" cstate="print"/>
          <a:stretch>
            <a:fillRect/>
          </a:stretch>
        </p:blipFill>
        <p:spPr>
          <a:xfrm>
            <a:off x="8229600" y="4573588"/>
            <a:ext cx="3886200" cy="2057400"/>
          </a:xfrm>
          <a:prstGeom prst="rect">
            <a:avLst/>
          </a:prstGeom>
        </p:spPr>
      </p:pic>
      <p:pic>
        <p:nvPicPr>
          <p:cNvPr id="11" name="object 6">
            <a:extLst>
              <a:ext uri="{FF2B5EF4-FFF2-40B4-BE49-F238E27FC236}">
                <a16:creationId xmlns:a16="http://schemas.microsoft.com/office/drawing/2014/main" id="{93F9947A-13D8-476F-9DC3-CE1A965CDD7C}"/>
              </a:ext>
            </a:extLst>
          </p:cNvPr>
          <p:cNvPicPr/>
          <p:nvPr/>
        </p:nvPicPr>
        <p:blipFill>
          <a:blip r:embed="rId3" cstate="print"/>
          <a:stretch>
            <a:fillRect/>
          </a:stretch>
        </p:blipFill>
        <p:spPr>
          <a:xfrm>
            <a:off x="4191000" y="4573588"/>
            <a:ext cx="4038600" cy="19931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2362200" y="2070889"/>
            <a:ext cx="8026400" cy="505267"/>
          </a:xfrm>
          <a:prstGeom prst="rect">
            <a:avLst/>
          </a:prstGeom>
        </p:spPr>
        <p:txBody>
          <a:bodyPr vert="horz" wrap="square" lIns="0" tIns="12700" rIns="0" bIns="0" numCol="1" rtlCol="0" anchor="ctr" anchorCtr="0" compatLnSpc="1">
            <a:prstTxWarp prst="textNoShape">
              <a:avLst/>
            </a:prstTxWarp>
            <a:spAutoFit/>
          </a:bodyPr>
          <a:lstStyle/>
          <a:p>
            <a:pPr marL="12700">
              <a:spcBef>
                <a:spcPts val="100"/>
              </a:spcBef>
            </a:pPr>
            <a:r>
              <a:rPr lang="en-US" sz="3200" b="1" spc="-5" dirty="0">
                <a:solidFill>
                  <a:schemeClr val="bg1"/>
                </a:solidFill>
                <a:latin typeface="Arial"/>
                <a:cs typeface="Arial"/>
              </a:rPr>
              <a:t>WATER CONSERVATION GUIDELINES</a:t>
            </a:r>
            <a:endParaRPr sz="3200" dirty="0">
              <a:solidFill>
                <a:schemeClr val="bg1"/>
              </a:solidFill>
              <a:latin typeface="Arial"/>
              <a:cs typeface="Arial"/>
            </a:endParaRPr>
          </a:p>
        </p:txBody>
      </p:sp>
      <p:sp>
        <p:nvSpPr>
          <p:cNvPr id="4" name="object 4"/>
          <p:cNvSpPr txBox="1">
            <a:spLocks noGrp="1"/>
          </p:cNvSpPr>
          <p:nvPr>
            <p:ph type="ftr" sz="quarter" idx="4294967295"/>
          </p:nvPr>
        </p:nvSpPr>
        <p:spPr>
          <a:xfrm>
            <a:off x="0" y="6654800"/>
            <a:ext cx="692150" cy="16827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bg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IN" spc="-5"/>
              <a:t>Con</a:t>
            </a:r>
            <a:r>
              <a:rPr lang="en-IN"/>
              <a:t>f</a:t>
            </a:r>
            <a:r>
              <a:rPr lang="en-IN" spc="-10"/>
              <a:t>i</a:t>
            </a:r>
            <a:r>
              <a:rPr lang="en-IN" spc="-5"/>
              <a:t>d</a:t>
            </a:r>
            <a:r>
              <a:rPr lang="en-IN" spc="-10"/>
              <a:t>e</a:t>
            </a:r>
            <a:r>
              <a:rPr lang="en-IN" spc="-5"/>
              <a:t>nt</a:t>
            </a:r>
            <a:r>
              <a:rPr lang="en-IN" spc="-15"/>
              <a:t>i</a:t>
            </a:r>
            <a:r>
              <a:rPr lang="en-IN" spc="-5"/>
              <a:t>al</a:t>
            </a:r>
            <a:endParaRPr spc="-5" dirty="0"/>
          </a:p>
        </p:txBody>
      </p:sp>
      <p:sp>
        <p:nvSpPr>
          <p:cNvPr id="5" name="object 5"/>
          <p:cNvSpPr txBox="1"/>
          <p:nvPr/>
        </p:nvSpPr>
        <p:spPr>
          <a:xfrm>
            <a:off x="9929241" y="6667087"/>
            <a:ext cx="483234" cy="155171"/>
          </a:xfrm>
          <a:prstGeom prst="rect">
            <a:avLst/>
          </a:prstGeom>
        </p:spPr>
        <p:txBody>
          <a:bodyPr vert="horz" wrap="square" lIns="0" tIns="1270" rIns="0" bIns="0" rtlCol="0">
            <a:spAutoFit/>
          </a:bodyPr>
          <a:lstStyle/>
          <a:p>
            <a:pPr marL="12700">
              <a:spcBef>
                <a:spcPts val="10"/>
              </a:spcBef>
            </a:pPr>
            <a:r>
              <a:rPr sz="1000" spc="-5" dirty="0">
                <a:solidFill>
                  <a:srgbClr val="FFFFFF"/>
                </a:solidFill>
                <a:latin typeface="Arial MT"/>
                <a:cs typeface="Arial MT"/>
              </a:rPr>
              <a:t>Slide</a:t>
            </a:r>
            <a:r>
              <a:rPr sz="1000" spc="300" dirty="0">
                <a:solidFill>
                  <a:srgbClr val="FFFFFF"/>
                </a:solidFill>
                <a:latin typeface="Arial MT"/>
                <a:cs typeface="Arial MT"/>
              </a:rPr>
              <a:t> </a:t>
            </a:r>
            <a:fld id="{81D60167-4931-47E6-BA6A-407CBD079E47}" type="slidenum">
              <a:rPr sz="1000" spc="-5" dirty="0">
                <a:solidFill>
                  <a:srgbClr val="FFFFFF"/>
                </a:solidFill>
                <a:latin typeface="Arial MT"/>
                <a:cs typeface="Arial MT"/>
              </a:rPr>
              <a:pPr marL="12700">
                <a:spcBef>
                  <a:spcPts val="10"/>
                </a:spcBef>
              </a:pPr>
              <a:t>7</a:t>
            </a:fld>
            <a:endParaRPr sz="1000">
              <a:latin typeface="Arial MT"/>
              <a:cs typeface="Arial MT"/>
            </a:endParaRPr>
          </a:p>
        </p:txBody>
      </p:sp>
      <p:sp>
        <p:nvSpPr>
          <p:cNvPr id="2" name="TextBox 1">
            <a:extLst>
              <a:ext uri="{FF2B5EF4-FFF2-40B4-BE49-F238E27FC236}">
                <a16:creationId xmlns:a16="http://schemas.microsoft.com/office/drawing/2014/main" id="{138BC73D-259F-4EC8-85CA-857B5B858569}"/>
              </a:ext>
            </a:extLst>
          </p:cNvPr>
          <p:cNvSpPr txBox="1"/>
          <p:nvPr/>
        </p:nvSpPr>
        <p:spPr>
          <a:xfrm>
            <a:off x="1143000" y="3200400"/>
            <a:ext cx="9525000" cy="1200329"/>
          </a:xfrm>
          <a:prstGeom prst="rect">
            <a:avLst/>
          </a:prstGeom>
          <a:noFill/>
        </p:spPr>
        <p:txBody>
          <a:bodyPr wrap="square" rtlCol="0">
            <a:spAutoFit/>
          </a:bodyPr>
          <a:lstStyle/>
          <a:p>
            <a:pPr algn="just"/>
            <a:r>
              <a:rPr lang="en-US" sz="2400" dirty="0">
                <a:solidFill>
                  <a:schemeClr val="bg1"/>
                </a:solidFill>
              </a:rPr>
              <a:t>As per guidelines of MOEF&amp;CC, dated; 07-Dec-2015, all the cooling tower based power plant shall reduce specific water consumption up-to maximum of 3.5 m3/MWh</a:t>
            </a:r>
            <a:endParaRPr lang="en-IN"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831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156">
              <a:defRPr/>
            </a:pPr>
            <a:fld id="{6372B64C-E9ED-4C5E-92B1-67E4E8A915FC}" type="slidenum">
              <a:rPr lang="en-US">
                <a:solidFill>
                  <a:srgbClr val="FFFFFF"/>
                </a:solidFill>
              </a:rPr>
              <a:pPr defTabSz="914156">
                <a:defRPr/>
              </a:pPr>
              <a:t>8</a:t>
            </a:fld>
            <a:endParaRPr lang="en-US">
              <a:solidFill>
                <a:srgbClr val="FFFFFF"/>
              </a:solidFill>
            </a:endParaRPr>
          </a:p>
        </p:txBody>
      </p:sp>
      <p:sp>
        <p:nvSpPr>
          <p:cNvPr id="4" name="TextBox 3"/>
          <p:cNvSpPr txBox="1"/>
          <p:nvPr/>
        </p:nvSpPr>
        <p:spPr>
          <a:xfrm>
            <a:off x="76200" y="609600"/>
            <a:ext cx="6172200" cy="5642570"/>
          </a:xfrm>
          <a:prstGeom prst="rect">
            <a:avLst/>
          </a:prstGeom>
          <a:noFill/>
        </p:spPr>
        <p:txBody>
          <a:bodyPr wrap="square" rtlCol="0">
            <a:spAutoFit/>
          </a:bodyPr>
          <a:lstStyle/>
          <a:p>
            <a:pPr defTabSz="914156">
              <a:lnSpc>
                <a:spcPct val="150000"/>
              </a:lnSpc>
              <a:spcAft>
                <a:spcPts val="600"/>
              </a:spcAft>
              <a:buFont typeface="Arial" pitchFamily="34" charset="0"/>
              <a:buChar char="•"/>
            </a:pPr>
            <a:r>
              <a:rPr lang="en-GB" dirty="0">
                <a:solidFill>
                  <a:srgbClr val="002060"/>
                </a:solidFill>
                <a:latin typeface="Arial"/>
              </a:rPr>
              <a:t>Change over from LCDS to HCDS</a:t>
            </a:r>
          </a:p>
          <a:p>
            <a:pPr defTabSz="914156">
              <a:lnSpc>
                <a:spcPct val="150000"/>
              </a:lnSpc>
              <a:spcAft>
                <a:spcPts val="600"/>
              </a:spcAft>
              <a:buFont typeface="Arial" pitchFamily="34" charset="0"/>
              <a:buChar char="•"/>
            </a:pPr>
            <a:r>
              <a:rPr lang="en-GB" dirty="0">
                <a:solidFill>
                  <a:srgbClr val="002060"/>
                </a:solidFill>
                <a:latin typeface="Arial"/>
              </a:rPr>
              <a:t>Increasing COC from 5 to 7</a:t>
            </a:r>
          </a:p>
          <a:p>
            <a:pPr defTabSz="914156">
              <a:lnSpc>
                <a:spcPct val="150000"/>
              </a:lnSpc>
              <a:spcAft>
                <a:spcPts val="600"/>
              </a:spcAft>
              <a:buFont typeface="Arial" pitchFamily="34" charset="0"/>
              <a:buChar char="•"/>
            </a:pPr>
            <a:r>
              <a:rPr lang="en-GB" dirty="0">
                <a:solidFill>
                  <a:srgbClr val="002060"/>
                </a:solidFill>
                <a:latin typeface="Arial"/>
              </a:rPr>
              <a:t>Recycle &amp; Reuse of drain water</a:t>
            </a:r>
          </a:p>
          <a:p>
            <a:pPr defTabSz="914156">
              <a:lnSpc>
                <a:spcPct val="150000"/>
              </a:lnSpc>
              <a:spcAft>
                <a:spcPts val="600"/>
              </a:spcAft>
              <a:buFont typeface="Arial" pitchFamily="34" charset="0"/>
              <a:buChar char="•"/>
            </a:pPr>
            <a:r>
              <a:rPr lang="en-GB" dirty="0">
                <a:solidFill>
                  <a:srgbClr val="002060"/>
                </a:solidFill>
                <a:latin typeface="Arial"/>
              </a:rPr>
              <a:t>Implementation of Zero water discharge</a:t>
            </a:r>
          </a:p>
          <a:p>
            <a:pPr defTabSz="914156">
              <a:lnSpc>
                <a:spcPct val="150000"/>
              </a:lnSpc>
              <a:spcAft>
                <a:spcPts val="600"/>
              </a:spcAft>
              <a:buFont typeface="Arial" pitchFamily="34" charset="0"/>
              <a:buChar char="•"/>
            </a:pPr>
            <a:r>
              <a:rPr lang="en-US" kern="0" dirty="0">
                <a:solidFill>
                  <a:srgbClr val="002060"/>
                </a:solidFill>
                <a:latin typeface="Arial"/>
              </a:rPr>
              <a:t>All the BTG area drain water collected and transferred to Ash water sump for reuse.</a:t>
            </a:r>
          </a:p>
          <a:p>
            <a:pPr defTabSz="914156">
              <a:lnSpc>
                <a:spcPct val="150000"/>
              </a:lnSpc>
              <a:spcAft>
                <a:spcPts val="600"/>
              </a:spcAft>
              <a:buFont typeface="Arial" pitchFamily="34" charset="0"/>
              <a:buChar char="•"/>
            </a:pPr>
            <a:r>
              <a:rPr lang="en-US" kern="0" dirty="0">
                <a:solidFill>
                  <a:srgbClr val="002060"/>
                </a:solidFill>
                <a:latin typeface="Arial"/>
              </a:rPr>
              <a:t>Usage of all CT Sludge Pump Discharge Water in Coal Yard.</a:t>
            </a:r>
          </a:p>
          <a:p>
            <a:pPr defTabSz="914156">
              <a:lnSpc>
                <a:spcPct val="150000"/>
              </a:lnSpc>
              <a:spcAft>
                <a:spcPts val="600"/>
              </a:spcAft>
              <a:buFont typeface="Arial" pitchFamily="34" charset="0"/>
              <a:buChar char="•"/>
            </a:pPr>
            <a:r>
              <a:rPr lang="en-US" kern="0" dirty="0">
                <a:solidFill>
                  <a:srgbClr val="002060"/>
                </a:solidFill>
                <a:latin typeface="Arial"/>
              </a:rPr>
              <a:t>Fuel switching had been done in SPL from HFO to HSD</a:t>
            </a:r>
            <a:endParaRPr lang="en-IN" kern="0" dirty="0">
              <a:solidFill>
                <a:srgbClr val="002060"/>
              </a:solidFill>
              <a:latin typeface="Arial"/>
            </a:endParaRPr>
          </a:p>
          <a:p>
            <a:pPr defTabSz="914156">
              <a:lnSpc>
                <a:spcPct val="150000"/>
              </a:lnSpc>
              <a:spcAft>
                <a:spcPts val="600"/>
              </a:spcAft>
              <a:buFont typeface="Arial" pitchFamily="34" charset="0"/>
              <a:buChar char="•"/>
            </a:pPr>
            <a:r>
              <a:rPr lang="en-US" kern="0" dirty="0">
                <a:solidFill>
                  <a:srgbClr val="002060"/>
                </a:solidFill>
                <a:latin typeface="Arial"/>
              </a:rPr>
              <a:t>All unit cartridge filter backwash water connected to Bottom hopper over flow tank for reuse.</a:t>
            </a:r>
          </a:p>
          <a:p>
            <a:pPr defTabSz="914156">
              <a:lnSpc>
                <a:spcPct val="150000"/>
              </a:lnSpc>
              <a:spcAft>
                <a:spcPts val="600"/>
              </a:spcAft>
              <a:buFont typeface="Arial" pitchFamily="34" charset="0"/>
              <a:buChar char="•"/>
            </a:pPr>
            <a:r>
              <a:rPr lang="en-US" kern="0" dirty="0">
                <a:solidFill>
                  <a:srgbClr val="002060"/>
                </a:solidFill>
                <a:latin typeface="Arial"/>
              </a:rPr>
              <a:t>Ground Water Recharge &amp; water collection pits</a:t>
            </a:r>
          </a:p>
        </p:txBody>
      </p:sp>
      <p:pic>
        <p:nvPicPr>
          <p:cNvPr id="1026" name="Picture 2"/>
          <p:cNvPicPr>
            <a:picLocks noChangeAspect="1" noChangeArrowheads="1"/>
          </p:cNvPicPr>
          <p:nvPr/>
        </p:nvPicPr>
        <p:blipFill>
          <a:blip r:embed="rId2" cstate="email"/>
          <a:srcRect/>
          <a:stretch>
            <a:fillRect/>
          </a:stretch>
        </p:blipFill>
        <p:spPr bwMode="auto">
          <a:xfrm>
            <a:off x="6655295" y="699240"/>
            <a:ext cx="5257798" cy="5459520"/>
          </a:xfrm>
          <a:prstGeom prst="rect">
            <a:avLst/>
          </a:prstGeom>
          <a:noFill/>
          <a:ln w="9525">
            <a:noFill/>
            <a:miter lim="800000"/>
            <a:headEnd/>
            <a:tailEnd/>
          </a:ln>
        </p:spPr>
      </p:pic>
      <p:sp>
        <p:nvSpPr>
          <p:cNvPr id="6" name="Title 1"/>
          <p:cNvSpPr txBox="1">
            <a:spLocks/>
          </p:cNvSpPr>
          <p:nvPr/>
        </p:nvSpPr>
        <p:spPr>
          <a:xfrm>
            <a:off x="0" y="47732"/>
            <a:ext cx="8686800" cy="609600"/>
          </a:xfrm>
          <a:prstGeom prst="rect">
            <a:avLst/>
          </a:prstGeom>
        </p:spPr>
        <p:txBody>
          <a:bodyPr/>
          <a:lstStyle/>
          <a:p>
            <a:pPr fontAlgn="base">
              <a:spcBef>
                <a:spcPct val="0"/>
              </a:spcBef>
              <a:spcAft>
                <a:spcPct val="0"/>
              </a:spcAft>
              <a:defRPr/>
            </a:pPr>
            <a:r>
              <a:rPr lang="en-US" sz="2400" b="1" kern="0" dirty="0">
                <a:solidFill>
                  <a:srgbClr val="FFFFFF">
                    <a:lumMod val="95000"/>
                  </a:srgbClr>
                </a:solidFill>
                <a:latin typeface="Arial"/>
              </a:rPr>
              <a:t>RAW Water Optimization Initiatives Summary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Ash dyke"/>
          <p:cNvSpPr>
            <a:spLocks noChangeAspect="1" noChangeArrowheads="1"/>
          </p:cNvSpPr>
          <p:nvPr/>
        </p:nvSpPr>
        <p:spPr bwMode="auto">
          <a:xfrm>
            <a:off x="1679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Image result for Ash dyke"/>
          <p:cNvSpPr>
            <a:spLocks noChangeAspect="1" noChangeArrowheads="1"/>
          </p:cNvSpPr>
          <p:nvPr/>
        </p:nvSpPr>
        <p:spPr bwMode="auto">
          <a:xfrm>
            <a:off x="1679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193" name="Table 192"/>
          <p:cNvGraphicFramePr>
            <a:graphicFrameLocks noGrp="1"/>
          </p:cNvGraphicFramePr>
          <p:nvPr>
            <p:extLst>
              <p:ext uri="{D42A27DB-BD31-4B8C-83A1-F6EECF244321}">
                <p14:modId xmlns:p14="http://schemas.microsoft.com/office/powerpoint/2010/main" val="374477535"/>
              </p:ext>
            </p:extLst>
          </p:nvPr>
        </p:nvGraphicFramePr>
        <p:xfrm>
          <a:off x="9756672" y="4444363"/>
          <a:ext cx="2297936" cy="2057821"/>
        </p:xfrm>
        <a:graphic>
          <a:graphicData uri="http://schemas.openxmlformats.org/drawingml/2006/table">
            <a:tbl>
              <a:tblPr/>
              <a:tblGrid>
                <a:gridCol w="257623">
                  <a:extLst>
                    <a:ext uri="{9D8B030D-6E8A-4147-A177-3AD203B41FA5}">
                      <a16:colId xmlns:a16="http://schemas.microsoft.com/office/drawing/2014/main" val="20000"/>
                    </a:ext>
                  </a:extLst>
                </a:gridCol>
                <a:gridCol w="1060963">
                  <a:extLst>
                    <a:ext uri="{9D8B030D-6E8A-4147-A177-3AD203B41FA5}">
                      <a16:colId xmlns:a16="http://schemas.microsoft.com/office/drawing/2014/main" val="20001"/>
                    </a:ext>
                  </a:extLst>
                </a:gridCol>
                <a:gridCol w="489675">
                  <a:extLst>
                    <a:ext uri="{9D8B030D-6E8A-4147-A177-3AD203B41FA5}">
                      <a16:colId xmlns:a16="http://schemas.microsoft.com/office/drawing/2014/main" val="20002"/>
                    </a:ext>
                  </a:extLst>
                </a:gridCol>
                <a:gridCol w="489675">
                  <a:extLst>
                    <a:ext uri="{9D8B030D-6E8A-4147-A177-3AD203B41FA5}">
                      <a16:colId xmlns:a16="http://schemas.microsoft.com/office/drawing/2014/main" val="20003"/>
                    </a:ext>
                  </a:extLst>
                </a:gridCol>
              </a:tblGrid>
              <a:tr h="260143">
                <a:tc rowSpan="2">
                  <a:txBody>
                    <a:bodyPr/>
                    <a:lstStyle/>
                    <a:p>
                      <a:pPr algn="ctr" fontAlgn="ctr"/>
                      <a:r>
                        <a:rPr lang="en-US" sz="1100" b="1" i="0" u="none" strike="noStrike" dirty="0">
                          <a:solidFill>
                            <a:schemeClr val="bg1"/>
                          </a:solidFill>
                          <a:latin typeface="Arial"/>
                        </a:rPr>
                        <a:t>Sl.no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B4"/>
                    </a:solidFill>
                  </a:tcPr>
                </a:tc>
                <a:tc rowSpan="2">
                  <a:txBody>
                    <a:bodyPr/>
                    <a:lstStyle/>
                    <a:p>
                      <a:pPr algn="ctr" fontAlgn="ctr"/>
                      <a:r>
                        <a:rPr lang="en-US" sz="1100" b="1" i="0" u="none" strike="noStrike" dirty="0">
                          <a:solidFill>
                            <a:schemeClr val="bg1"/>
                          </a:solidFill>
                          <a:latin typeface="Arial"/>
                        </a:rPr>
                        <a:t>Description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B4"/>
                    </a:solidFill>
                  </a:tcPr>
                </a:tc>
                <a:tc gridSpan="2">
                  <a:txBody>
                    <a:bodyPr/>
                    <a:lstStyle/>
                    <a:p>
                      <a:pPr algn="ctr" fontAlgn="ctr"/>
                      <a:r>
                        <a:rPr lang="en-US" sz="1100" b="1" i="0" u="none" strike="noStrike" dirty="0">
                          <a:solidFill>
                            <a:schemeClr val="bg1"/>
                          </a:solidFill>
                          <a:latin typeface="Arial"/>
                        </a:rPr>
                        <a:t>Running Qty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B4"/>
                    </a:solidFill>
                  </a:tcPr>
                </a:tc>
                <a:tc hMerge="1">
                  <a:txBody>
                    <a:bodyPr/>
                    <a:lstStyle/>
                    <a:p>
                      <a:endParaRPr lang="en-US"/>
                    </a:p>
                  </a:txBody>
                  <a:tcPr/>
                </a:tc>
                <a:extLst>
                  <a:ext uri="{0D108BD9-81ED-4DB2-BD59-A6C34878D82A}">
                    <a16:rowId xmlns:a16="http://schemas.microsoft.com/office/drawing/2014/main" val="10000"/>
                  </a:ext>
                </a:extLst>
              </a:tr>
              <a:tr h="204818">
                <a:tc vMerge="1">
                  <a:txBody>
                    <a:bodyPr/>
                    <a:lstStyle/>
                    <a:p>
                      <a:endParaRPr lang="en-US"/>
                    </a:p>
                  </a:txBody>
                  <a:tcPr/>
                </a:tc>
                <a:tc vMerge="1">
                  <a:txBody>
                    <a:bodyPr/>
                    <a:lstStyle/>
                    <a:p>
                      <a:endParaRPr lang="en-US"/>
                    </a:p>
                  </a:txBody>
                  <a:tcPr/>
                </a:tc>
                <a:tc>
                  <a:txBody>
                    <a:bodyPr/>
                    <a:lstStyle/>
                    <a:p>
                      <a:pPr algn="ctr" fontAlgn="b"/>
                      <a:r>
                        <a:rPr lang="en-US" sz="1100" b="1" i="0" u="none" strike="noStrike">
                          <a:solidFill>
                            <a:schemeClr val="bg1"/>
                          </a:solidFill>
                          <a:latin typeface="Arial"/>
                        </a:rPr>
                        <a:t>Earlier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B4"/>
                    </a:solidFill>
                  </a:tcPr>
                </a:tc>
                <a:tc>
                  <a:txBody>
                    <a:bodyPr/>
                    <a:lstStyle/>
                    <a:p>
                      <a:pPr algn="ctr" fontAlgn="b"/>
                      <a:r>
                        <a:rPr lang="en-US" sz="1100" b="1" i="0" u="none" strike="noStrike" dirty="0">
                          <a:solidFill>
                            <a:schemeClr val="bg1"/>
                          </a:solidFill>
                          <a:latin typeface="Arial"/>
                        </a:rPr>
                        <a:t>Now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4B4"/>
                    </a:solidFill>
                  </a:tcPr>
                </a:tc>
                <a:extLst>
                  <a:ext uri="{0D108BD9-81ED-4DB2-BD59-A6C34878D82A}">
                    <a16:rowId xmlns:a16="http://schemas.microsoft.com/office/drawing/2014/main" val="10001"/>
                  </a:ext>
                </a:extLst>
              </a:tr>
              <a:tr h="316264">
                <a:tc>
                  <a:txBody>
                    <a:bodyPr/>
                    <a:lstStyle/>
                    <a:p>
                      <a:pPr algn="ctr" fontAlgn="ctr"/>
                      <a:r>
                        <a:rPr lang="en-US" sz="1100" b="0" i="0" u="none" strike="noStrike" dirty="0">
                          <a:solidFill>
                            <a:srgbClr val="00206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FAHP-Pump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206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264">
                <a:tc>
                  <a:txBody>
                    <a:bodyPr/>
                    <a:lstStyle/>
                    <a:p>
                      <a:pPr algn="ctr" fontAlgn="ctr"/>
                      <a:r>
                        <a:rPr lang="en-US" sz="1100" b="0" i="0" u="none" strike="noStrike">
                          <a:solidFill>
                            <a:srgbClr val="00206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Ash disposal pump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206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5527">
                <a:tc>
                  <a:txBody>
                    <a:bodyPr/>
                    <a:lstStyle/>
                    <a:p>
                      <a:pPr algn="ctr" fontAlgn="ctr"/>
                      <a:r>
                        <a:rPr lang="en-US" sz="1100" b="0" i="0" u="none" strike="noStrike">
                          <a:solidFill>
                            <a:srgbClr val="00206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2060"/>
                          </a:solidFill>
                          <a:latin typeface="Arial"/>
                        </a:rPr>
                        <a:t>Recovery Water pump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2060"/>
                          </a:solidFill>
                          <a:latin typeface="Arial"/>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264">
                <a:tc>
                  <a:txBody>
                    <a:bodyPr/>
                    <a:lstStyle/>
                    <a:p>
                      <a:pPr algn="ctr" fontAlgn="ctr"/>
                      <a:r>
                        <a:rPr lang="en-US" sz="1100" b="0" i="0" u="none" strike="noStrike">
                          <a:solidFill>
                            <a:srgbClr val="00206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2060"/>
                          </a:solidFill>
                          <a:latin typeface="Arial"/>
                        </a:rPr>
                        <a:t>Feeder ejector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206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206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1" name="TextBox 200"/>
          <p:cNvSpPr txBox="1"/>
          <p:nvPr/>
        </p:nvSpPr>
        <p:spPr>
          <a:xfrm>
            <a:off x="3087" y="44951"/>
            <a:ext cx="5102314"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Change Over from LCSD to HCSD</a:t>
            </a:r>
          </a:p>
        </p:txBody>
      </p:sp>
      <p:sp>
        <p:nvSpPr>
          <p:cNvPr id="241" name="TextBox 240"/>
          <p:cNvSpPr txBox="1"/>
          <p:nvPr/>
        </p:nvSpPr>
        <p:spPr>
          <a:xfrm>
            <a:off x="9478243" y="640262"/>
            <a:ext cx="2576365" cy="2893100"/>
          </a:xfrm>
          <a:prstGeom prst="rect">
            <a:avLst/>
          </a:prstGeom>
          <a:noFill/>
        </p:spPr>
        <p:txBody>
          <a:bodyPr wrap="square" rtlCol="0">
            <a:spAutoFit/>
          </a:bodyPr>
          <a:lstStyle/>
          <a:p>
            <a:r>
              <a:rPr lang="en-US" sz="1400" b="1" dirty="0">
                <a:solidFill>
                  <a:srgbClr val="002060"/>
                </a:solidFill>
              </a:rPr>
              <a:t>Modification – </a:t>
            </a:r>
          </a:p>
          <a:p>
            <a:r>
              <a:rPr lang="en-US" sz="1400" dirty="0">
                <a:solidFill>
                  <a:srgbClr val="002060"/>
                </a:solidFill>
              </a:rPr>
              <a:t>Ash conditioners with RVF installed top of ash slurry sump. Inlet line from  ash silos to Ash conditioner. Outlet of Ash conditioner in the ratio of 80:20 (Water: Ash) and was directly taken into ash slurry sump to increase ash concentration  up to 40:60 (Water: Ash) . Air purging given for agitation when required.</a:t>
            </a:r>
            <a:endParaRPr lang="en-US" sz="1400" dirty="0">
              <a:solidFill>
                <a:srgbClr val="002060"/>
              </a:solidFill>
              <a:latin typeface="Arial" pitchFamily="34" charset="0"/>
              <a:cs typeface="Arial" pitchFamily="34" charset="0"/>
            </a:endParaRPr>
          </a:p>
        </p:txBody>
      </p:sp>
      <p:pic>
        <p:nvPicPr>
          <p:cNvPr id="19" name="Picture 18">
            <a:extLst>
              <a:ext uri="{FF2B5EF4-FFF2-40B4-BE49-F238E27FC236}">
                <a16:creationId xmlns:a16="http://schemas.microsoft.com/office/drawing/2014/main" id="{CCA97B46-4039-41AF-BB18-DDEDAD769848}"/>
              </a:ext>
            </a:extLst>
          </p:cNvPr>
          <p:cNvPicPr>
            <a:picLocks noChangeAspect="1"/>
          </p:cNvPicPr>
          <p:nvPr/>
        </p:nvPicPr>
        <p:blipFill>
          <a:blip r:embed="rId2"/>
          <a:stretch>
            <a:fillRect/>
          </a:stretch>
        </p:blipFill>
        <p:spPr>
          <a:xfrm>
            <a:off x="137392" y="640263"/>
            <a:ext cx="9086850" cy="5953125"/>
          </a:xfrm>
          <a:prstGeom prst="rect">
            <a:avLst/>
          </a:prstGeom>
        </p:spPr>
      </p:pic>
    </p:spTree>
  </p:cSld>
  <p:clrMapOvr>
    <a:masterClrMapping/>
  </p:clrMapOvr>
</p:sld>
</file>

<file path=ppt/theme/theme1.xml><?xml version="1.0" encoding="utf-8"?>
<a:theme xmlns:a="http://schemas.openxmlformats.org/drawingml/2006/main" name="Theme1">
  <a:themeElements>
    <a:clrScheme name="Custom 4">
      <a:dk1>
        <a:srgbClr val="000000"/>
      </a:dk1>
      <a:lt1>
        <a:srgbClr val="FFFFFF"/>
      </a:lt1>
      <a:dk2>
        <a:srgbClr val="000000"/>
      </a:dk2>
      <a:lt2>
        <a:srgbClr val="808080"/>
      </a:lt2>
      <a:accent1>
        <a:srgbClr val="00B0F0"/>
      </a:accent1>
      <a:accent2>
        <a:srgbClr val="333399"/>
      </a:accent2>
      <a:accent3>
        <a:srgbClr val="92D050"/>
      </a:accent3>
      <a:accent4>
        <a:srgbClr val="9966FF"/>
      </a:accent4>
      <a:accent5>
        <a:srgbClr val="FFC000"/>
      </a:accent5>
      <a:accent6>
        <a:srgbClr val="93E2FF"/>
      </a:accent6>
      <a:hlink>
        <a:srgbClr val="0070C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solidFill>
              <a:srgbClr val="034EA2"/>
            </a:solidFill>
            <a:latin typeface="Arial" pitchFamily="34" charset="0"/>
            <a:cs typeface="Arial" pitchFamily="34" charset="0"/>
          </a:defRPr>
        </a:defPPr>
      </a:lstStyle>
    </a:txDef>
  </a:objectDefaults>
  <a:extraClrSchemeLst>
    <a:extraClrScheme>
      <a:clrScheme name="Relian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lian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lian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lian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lian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lian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lian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lian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lian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lian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lian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lian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Custom 4">
      <a:dk1>
        <a:srgbClr val="000000"/>
      </a:dk1>
      <a:lt1>
        <a:srgbClr val="FFFFFF"/>
      </a:lt1>
      <a:dk2>
        <a:srgbClr val="000000"/>
      </a:dk2>
      <a:lt2>
        <a:srgbClr val="808080"/>
      </a:lt2>
      <a:accent1>
        <a:srgbClr val="00B0F0"/>
      </a:accent1>
      <a:accent2>
        <a:srgbClr val="333399"/>
      </a:accent2>
      <a:accent3>
        <a:srgbClr val="92D050"/>
      </a:accent3>
      <a:accent4>
        <a:srgbClr val="9966FF"/>
      </a:accent4>
      <a:accent5>
        <a:srgbClr val="FFC000"/>
      </a:accent5>
      <a:accent6>
        <a:srgbClr val="93E2FF"/>
      </a:accent6>
      <a:hlink>
        <a:srgbClr val="0070C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solidFill>
              <a:srgbClr val="034EA2"/>
            </a:solidFill>
            <a:latin typeface="Arial" pitchFamily="34" charset="0"/>
            <a:cs typeface="Arial" pitchFamily="34" charset="0"/>
          </a:defRPr>
        </a:defPPr>
      </a:lstStyle>
    </a:txDef>
  </a:objectDefaults>
  <a:extraClrSchemeLst>
    <a:extraClrScheme>
      <a:clrScheme name="Relian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lian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lian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lian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lian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lian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lian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lian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lian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lian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lian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lian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1997</TotalTime>
  <Words>1545</Words>
  <Application>Microsoft Office PowerPoint</Application>
  <PresentationFormat>Widescreen</PresentationFormat>
  <Paragraphs>133</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MT</vt:lpstr>
      <vt:lpstr>Arial Narrow</vt:lpstr>
      <vt:lpstr>Calibri</vt:lpstr>
      <vt:lpstr>PreciousSansBold</vt:lpstr>
      <vt:lpstr>Wingdings</vt:lpstr>
      <vt:lpstr>Theme1</vt:lpstr>
      <vt:lpstr>1_Theme1</vt:lpstr>
      <vt:lpstr>Water Conservation &amp; Management  at  Sasan Power Limited</vt:lpstr>
      <vt:lpstr>Prakash Upadhyay HOD (Operation) Sasan Power Limited Experience – 26 years for O&amp;M of Thermal Power Plant</vt:lpstr>
      <vt:lpstr>PowerPoint Presentation</vt:lpstr>
      <vt:lpstr>Sasan Project Salient Features</vt:lpstr>
      <vt:lpstr>PowerPoint Presentation</vt:lpstr>
      <vt:lpstr>PowerPoint Presentation</vt:lpstr>
      <vt:lpstr>WATER CONSERVATION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DM Make Up Optimization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Arijit Debroy</dc:creator>
  <cp:lastModifiedBy>Arijit Debroy</cp:lastModifiedBy>
  <cp:revision>177</cp:revision>
  <dcterms:created xsi:type="dcterms:W3CDTF">2006-08-16T00:00:00Z</dcterms:created>
  <dcterms:modified xsi:type="dcterms:W3CDTF">2024-02-02T10:28:49Z</dcterms:modified>
</cp:coreProperties>
</file>