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36" r:id="rId3"/>
    <p:sldId id="337" r:id="rId4"/>
    <p:sldId id="347" r:id="rId5"/>
    <p:sldId id="350" r:id="rId6"/>
    <p:sldId id="348" r:id="rId7"/>
    <p:sldId id="351" r:id="rId8"/>
    <p:sldId id="349" r:id="rId9"/>
    <p:sldId id="352" r:id="rId10"/>
    <p:sldId id="346" r:id="rId11"/>
    <p:sldId id="353" r:id="rId12"/>
    <p:sldId id="354" r:id="rId13"/>
    <p:sldId id="355" r:id="rId14"/>
    <p:sldId id="356" r:id="rId15"/>
    <p:sldId id="357" r:id="rId16"/>
    <p:sldId id="358" r:id="rId17"/>
    <p:sldId id="360" r:id="rId18"/>
    <p:sldId id="361" r:id="rId19"/>
    <p:sldId id="362" r:id="rId20"/>
    <p:sldId id="363" r:id="rId21"/>
    <p:sldId id="364" r:id="rId22"/>
    <p:sldId id="365" r:id="rId23"/>
    <p:sldId id="366" r:id="rId24"/>
    <p:sldId id="344" r:id="rId25"/>
    <p:sldId id="367" r:id="rId26"/>
    <p:sldId id="368" r:id="rId27"/>
    <p:sldId id="2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22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434" autoAdjust="0"/>
  </p:normalViewPr>
  <p:slideViewPr>
    <p:cSldViewPr snapToGrid="0">
      <p:cViewPr varScale="1">
        <p:scale>
          <a:sx n="73" d="100"/>
          <a:sy n="73" d="100"/>
        </p:scale>
        <p:origin x="96"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BEEA86-E10B-4A05-84C8-3CD23D904B97}" type="datetimeFigureOut">
              <a:rPr lang="en-IN" smtClean="0"/>
              <a:t>02-02-2024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311DA-83A7-4819-B81E-B785886C8BDF}" type="slidenum">
              <a:rPr lang="en-IN" smtClean="0"/>
              <a:t>‹#›</a:t>
            </a:fld>
            <a:endParaRPr lang="en-IN"/>
          </a:p>
        </p:txBody>
      </p:sp>
    </p:spTree>
    <p:extLst>
      <p:ext uri="{BB962C8B-B14F-4D97-AF65-F5344CB8AC3E}">
        <p14:creationId xmlns:p14="http://schemas.microsoft.com/office/powerpoint/2010/main" val="184145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216D8F2-BCE4-4097-928F-66DF27658CC2}" type="datetime1">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A13AB-B1B4-4C25-83E9-219E2200BC73}" type="slidenum">
              <a:rPr lang="en-US" smtClean="0"/>
              <a:t>‹#›</a:t>
            </a:fld>
            <a:endParaRPr lang="en-US"/>
          </a:p>
        </p:txBody>
      </p:sp>
    </p:spTree>
    <p:extLst>
      <p:ext uri="{BB962C8B-B14F-4D97-AF65-F5344CB8AC3E}">
        <p14:creationId xmlns:p14="http://schemas.microsoft.com/office/powerpoint/2010/main" val="1998487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D55AAF-BCB1-455F-8E25-530D15BFE974}" type="datetime1">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A13AB-B1B4-4C25-83E9-219E2200BC73}" type="slidenum">
              <a:rPr lang="en-US" smtClean="0"/>
              <a:t>‹#›</a:t>
            </a:fld>
            <a:endParaRPr lang="en-US"/>
          </a:p>
        </p:txBody>
      </p:sp>
    </p:spTree>
    <p:extLst>
      <p:ext uri="{BB962C8B-B14F-4D97-AF65-F5344CB8AC3E}">
        <p14:creationId xmlns:p14="http://schemas.microsoft.com/office/powerpoint/2010/main" val="3698683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E6BA55-706A-4826-8AD7-4002D55A1484}" type="datetime1">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A13AB-B1B4-4C25-83E9-219E2200BC73}" type="slidenum">
              <a:rPr lang="en-US" smtClean="0"/>
              <a:t>‹#›</a:t>
            </a:fld>
            <a:endParaRPr lang="en-US"/>
          </a:p>
        </p:txBody>
      </p:sp>
    </p:spTree>
    <p:extLst>
      <p:ext uri="{BB962C8B-B14F-4D97-AF65-F5344CB8AC3E}">
        <p14:creationId xmlns:p14="http://schemas.microsoft.com/office/powerpoint/2010/main" val="442899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EACA2B-F2AA-491E-824E-2A5B2218018E}" type="datetime1">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A13AB-B1B4-4C25-83E9-219E2200BC73}" type="slidenum">
              <a:rPr lang="en-US" smtClean="0"/>
              <a:t>‹#›</a:t>
            </a:fld>
            <a:endParaRPr lang="en-US"/>
          </a:p>
        </p:txBody>
      </p:sp>
    </p:spTree>
    <p:extLst>
      <p:ext uri="{BB962C8B-B14F-4D97-AF65-F5344CB8AC3E}">
        <p14:creationId xmlns:p14="http://schemas.microsoft.com/office/powerpoint/2010/main" val="1065562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6D124C-9372-460A-B30B-51ADEA253C90}" type="datetime1">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A13AB-B1B4-4C25-83E9-219E2200BC73}" type="slidenum">
              <a:rPr lang="en-US" smtClean="0"/>
              <a:t>‹#›</a:t>
            </a:fld>
            <a:endParaRPr lang="en-US"/>
          </a:p>
        </p:txBody>
      </p:sp>
    </p:spTree>
    <p:extLst>
      <p:ext uri="{BB962C8B-B14F-4D97-AF65-F5344CB8AC3E}">
        <p14:creationId xmlns:p14="http://schemas.microsoft.com/office/powerpoint/2010/main" val="43957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782885-2258-4154-9FD1-B7D778F3529F}" type="datetime1">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A13AB-B1B4-4C25-83E9-219E2200BC73}" type="slidenum">
              <a:rPr lang="en-US" smtClean="0"/>
              <a:t>‹#›</a:t>
            </a:fld>
            <a:endParaRPr lang="en-US"/>
          </a:p>
        </p:txBody>
      </p:sp>
    </p:spTree>
    <p:extLst>
      <p:ext uri="{BB962C8B-B14F-4D97-AF65-F5344CB8AC3E}">
        <p14:creationId xmlns:p14="http://schemas.microsoft.com/office/powerpoint/2010/main" val="4241222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EEA5DB-410C-4EFE-8CF8-3896EC6A4AAA}" type="datetime1">
              <a:rPr lang="en-US" smtClean="0"/>
              <a:t>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2A13AB-B1B4-4C25-83E9-219E2200BC73}" type="slidenum">
              <a:rPr lang="en-US" smtClean="0"/>
              <a:t>‹#›</a:t>
            </a:fld>
            <a:endParaRPr lang="en-US"/>
          </a:p>
        </p:txBody>
      </p:sp>
    </p:spTree>
    <p:extLst>
      <p:ext uri="{BB962C8B-B14F-4D97-AF65-F5344CB8AC3E}">
        <p14:creationId xmlns:p14="http://schemas.microsoft.com/office/powerpoint/2010/main" val="3439680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1E3E1A-D79E-4AE5-9F25-92E1A489BA8C}" type="datetime1">
              <a:rPr lang="en-US" smtClean="0"/>
              <a:t>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2A13AB-B1B4-4C25-83E9-219E2200BC73}" type="slidenum">
              <a:rPr lang="en-US" smtClean="0"/>
              <a:t>‹#›</a:t>
            </a:fld>
            <a:endParaRPr lang="en-US"/>
          </a:p>
        </p:txBody>
      </p:sp>
    </p:spTree>
    <p:extLst>
      <p:ext uri="{BB962C8B-B14F-4D97-AF65-F5344CB8AC3E}">
        <p14:creationId xmlns:p14="http://schemas.microsoft.com/office/powerpoint/2010/main" val="218137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31E02-5BAC-4A66-BF58-D2DF8B94D68C}" type="datetime1">
              <a:rPr lang="en-US" smtClean="0"/>
              <a:t>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2A13AB-B1B4-4C25-83E9-219E2200BC73}" type="slidenum">
              <a:rPr lang="en-US" smtClean="0"/>
              <a:t>‹#›</a:t>
            </a:fld>
            <a:endParaRPr lang="en-US"/>
          </a:p>
        </p:txBody>
      </p:sp>
    </p:spTree>
    <p:extLst>
      <p:ext uri="{BB962C8B-B14F-4D97-AF65-F5344CB8AC3E}">
        <p14:creationId xmlns:p14="http://schemas.microsoft.com/office/powerpoint/2010/main" val="2838766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412843-0A40-4A7B-9294-D84C6B901195}" type="datetime1">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A13AB-B1B4-4C25-83E9-219E2200BC73}" type="slidenum">
              <a:rPr lang="en-US" smtClean="0"/>
              <a:t>‹#›</a:t>
            </a:fld>
            <a:endParaRPr lang="en-US"/>
          </a:p>
        </p:txBody>
      </p:sp>
    </p:spTree>
    <p:extLst>
      <p:ext uri="{BB962C8B-B14F-4D97-AF65-F5344CB8AC3E}">
        <p14:creationId xmlns:p14="http://schemas.microsoft.com/office/powerpoint/2010/main" val="49978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027B62-B00C-4EC5-8085-148C1CAE02E2}" type="datetime1">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A13AB-B1B4-4C25-83E9-219E2200BC73}" type="slidenum">
              <a:rPr lang="en-US" smtClean="0"/>
              <a:t>‹#›</a:t>
            </a:fld>
            <a:endParaRPr lang="en-US"/>
          </a:p>
        </p:txBody>
      </p:sp>
    </p:spTree>
    <p:extLst>
      <p:ext uri="{BB962C8B-B14F-4D97-AF65-F5344CB8AC3E}">
        <p14:creationId xmlns:p14="http://schemas.microsoft.com/office/powerpoint/2010/main" val="2537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94917-F473-4D7C-A757-2011C56728E6}" type="datetime1">
              <a:rPr lang="en-US" smtClean="0"/>
              <a:t>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A13AB-B1B4-4C25-83E9-219E2200BC73}" type="slidenum">
              <a:rPr lang="en-US" smtClean="0"/>
              <a:t>‹#›</a:t>
            </a:fld>
            <a:endParaRPr lang="en-US"/>
          </a:p>
        </p:txBody>
      </p:sp>
    </p:spTree>
    <p:extLst>
      <p:ext uri="{BB962C8B-B14F-4D97-AF65-F5344CB8AC3E}">
        <p14:creationId xmlns:p14="http://schemas.microsoft.com/office/powerpoint/2010/main" val="4284191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7"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5.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7"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jpeg"/><Relationship Id="rId4" Type="http://schemas.openxmlformats.org/officeDocument/2006/relationships/image" Target="../media/image9.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8904" y="1068253"/>
            <a:ext cx="10654525" cy="1452192"/>
          </a:xfrm>
          <a:prstGeom prst="rect">
            <a:avLst/>
          </a:prstGeom>
        </p:spPr>
        <p:txBody>
          <a:bodyPr wrap="square">
            <a:spAutoFit/>
          </a:bodyPr>
          <a:lstStyle/>
          <a:p>
            <a:pPr algn="ctr">
              <a:lnSpc>
                <a:spcPct val="107000"/>
              </a:lnSpc>
              <a:spcAft>
                <a:spcPts val="800"/>
              </a:spcAft>
            </a:pPr>
            <a:r>
              <a:rPr lang="en-US"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Analysis and Modelling of Specific Energy Consumption using CFD for Transportation of Coal Ash Slurries in Thermal Power Plants</a:t>
            </a:r>
            <a:endPar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p:cNvSpPr txBox="1"/>
          <p:nvPr/>
        </p:nvSpPr>
        <p:spPr>
          <a:xfrm>
            <a:off x="1225485" y="3171515"/>
            <a:ext cx="10180948" cy="584775"/>
          </a:xfrm>
          <a:prstGeom prst="rect">
            <a:avLst/>
          </a:prstGeom>
          <a:noFill/>
        </p:spPr>
        <p:txBody>
          <a:bodyPr wrap="square" rtlCol="0">
            <a:spAutoFit/>
          </a:bodyPr>
          <a:lstStyle/>
          <a:p>
            <a:pPr algn="ctr"/>
            <a:r>
              <a:rPr lang="en-US" sz="3200" b="1" dirty="0">
                <a:solidFill>
                  <a:srgbClr val="0070C0"/>
                </a:solidFill>
              </a:rPr>
              <a:t>Ankit Prakash, A. K. Upadhyay &amp; </a:t>
            </a:r>
            <a:r>
              <a:rPr lang="en-US" sz="3200" b="1" u="sng" dirty="0">
                <a:solidFill>
                  <a:srgbClr val="0070C0"/>
                </a:solidFill>
              </a:rPr>
              <a:t>Anubhav Rawat</a:t>
            </a:r>
            <a:endParaRPr lang="en-US" sz="3200" b="1" dirty="0">
              <a:solidFill>
                <a:srgbClr val="0070C0"/>
              </a:solidFill>
            </a:endParaRPr>
          </a:p>
        </p:txBody>
      </p:sp>
      <p:sp>
        <p:nvSpPr>
          <p:cNvPr id="6" name="TextBox 5"/>
          <p:cNvSpPr txBox="1"/>
          <p:nvPr/>
        </p:nvSpPr>
        <p:spPr>
          <a:xfrm>
            <a:off x="5847007" y="2491144"/>
            <a:ext cx="734096" cy="523220"/>
          </a:xfrm>
          <a:prstGeom prst="rect">
            <a:avLst/>
          </a:prstGeom>
          <a:noFill/>
        </p:spPr>
        <p:txBody>
          <a:bodyPr wrap="square" rtlCol="0">
            <a:spAutoFit/>
          </a:bodyPr>
          <a:lstStyle/>
          <a:p>
            <a:r>
              <a:rPr lang="en-US" sz="2800" b="1" dirty="0"/>
              <a:t>by</a:t>
            </a:r>
          </a:p>
        </p:txBody>
      </p:sp>
      <p:sp>
        <p:nvSpPr>
          <p:cNvPr id="7" name="Rectangle 6"/>
          <p:cNvSpPr/>
          <p:nvPr/>
        </p:nvSpPr>
        <p:spPr>
          <a:xfrm>
            <a:off x="3809390" y="4989206"/>
            <a:ext cx="4809330" cy="1569660"/>
          </a:xfrm>
          <a:prstGeom prst="rect">
            <a:avLst/>
          </a:prstGeom>
        </p:spPr>
        <p:txBody>
          <a:bodyPr wrap="none">
            <a:spAutoFit/>
          </a:bodyPr>
          <a:lstStyle/>
          <a:p>
            <a:pPr algn="ctr"/>
            <a:r>
              <a:rPr lang="en-US" sz="3200" b="1" dirty="0">
                <a:solidFill>
                  <a:srgbClr val="B42295"/>
                </a:solidFill>
                <a:effectLst/>
                <a:latin typeface="Century Gothic" panose="020B0502020202020204" pitchFamily="34" charset="0"/>
                <a:ea typeface="Times New Roman" panose="02020603050405020304" pitchFamily="18" charset="0"/>
                <a:cs typeface="Times New Roman" panose="02020603050405020304" pitchFamily="18" charset="0"/>
              </a:rPr>
              <a:t>IPS-2024</a:t>
            </a:r>
          </a:p>
          <a:p>
            <a:pPr algn="ctr"/>
            <a:r>
              <a:rPr lang="en-US" sz="3200" b="1" dirty="0">
                <a:solidFill>
                  <a:srgbClr val="B42295"/>
                </a:solidFill>
                <a:latin typeface="Century Gothic" panose="020B0502020202020204" pitchFamily="34" charset="0"/>
                <a:ea typeface="Times New Roman" panose="02020603050405020304" pitchFamily="18" charset="0"/>
                <a:cs typeface="Times New Roman" panose="02020603050405020304" pitchFamily="18" charset="0"/>
              </a:rPr>
              <a:t>NTPC O&amp;M Conference</a:t>
            </a:r>
            <a:endParaRPr lang="en-US" sz="3200" b="1" dirty="0">
              <a:solidFill>
                <a:srgbClr val="B42295"/>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algn="ctr"/>
            <a:r>
              <a:rPr lang="en-US" sz="3200" b="1" dirty="0">
                <a:solidFill>
                  <a:srgbClr val="B42295"/>
                </a:solidFill>
                <a:latin typeface="Century Gothic" panose="020B0502020202020204" pitchFamily="34" charset="0"/>
                <a:cs typeface="Times New Roman" panose="02020603050405020304" pitchFamily="18" charset="0"/>
              </a:rPr>
              <a:t>Raipur</a:t>
            </a:r>
            <a:endParaRPr lang="en-US" sz="3200" dirty="0">
              <a:solidFill>
                <a:srgbClr val="B42295"/>
              </a:solidFill>
            </a:endParaRPr>
          </a:p>
        </p:txBody>
      </p:sp>
      <p:pic>
        <p:nvPicPr>
          <p:cNvPr id="1028" name="Picture 4" descr="NTPC Limited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9464" y="208801"/>
            <a:ext cx="1338375" cy="71937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893019" y="6431536"/>
            <a:ext cx="2773516" cy="369332"/>
          </a:xfrm>
          <a:prstGeom prst="rect">
            <a:avLst/>
          </a:prstGeom>
        </p:spPr>
        <p:txBody>
          <a:bodyPr wrap="none">
            <a:spAutoFit/>
          </a:bodyPr>
          <a:lstStyle/>
          <a:p>
            <a:r>
              <a:rPr lang="en-US" b="1" dirty="0">
                <a:solidFill>
                  <a:srgbClr val="00B050"/>
                </a:solidFill>
                <a:effectLst/>
                <a:latin typeface="Century Gothic" panose="020B0502020202020204" pitchFamily="34" charset="0"/>
                <a:ea typeface="Times New Roman" panose="02020603050405020304" pitchFamily="18" charset="0"/>
                <a:cs typeface="Arial" panose="020B0604020202020204" pitchFamily="34" charset="0"/>
              </a:rPr>
              <a:t>13</a:t>
            </a:r>
            <a:r>
              <a:rPr lang="en-US" b="1" baseline="30000" dirty="0">
                <a:solidFill>
                  <a:srgbClr val="00B050"/>
                </a:solidFill>
                <a:effectLst/>
                <a:latin typeface="Century Gothic" panose="020B0502020202020204" pitchFamily="34" charset="0"/>
                <a:ea typeface="Times New Roman" panose="02020603050405020304" pitchFamily="18" charset="0"/>
                <a:cs typeface="Arial" panose="020B0604020202020204" pitchFamily="34" charset="0"/>
              </a:rPr>
              <a:t>th</a:t>
            </a:r>
            <a:r>
              <a:rPr lang="en-US" b="1" dirty="0">
                <a:solidFill>
                  <a:srgbClr val="00B050"/>
                </a:solidFill>
                <a:effectLst/>
                <a:latin typeface="Century Gothic" panose="020B0502020202020204" pitchFamily="34" charset="0"/>
                <a:ea typeface="Times New Roman" panose="02020603050405020304" pitchFamily="18" charset="0"/>
                <a:cs typeface="Arial" panose="020B0604020202020204" pitchFamily="34" charset="0"/>
              </a:rPr>
              <a:t> -15</a:t>
            </a:r>
            <a:r>
              <a:rPr lang="en-US" b="1" baseline="30000" dirty="0">
                <a:solidFill>
                  <a:srgbClr val="00B050"/>
                </a:solidFill>
                <a:effectLst/>
                <a:latin typeface="Century Gothic" panose="020B0502020202020204" pitchFamily="34" charset="0"/>
                <a:ea typeface="Times New Roman" panose="02020603050405020304" pitchFamily="18" charset="0"/>
                <a:cs typeface="Arial" panose="020B0604020202020204" pitchFamily="34" charset="0"/>
              </a:rPr>
              <a:t>th</a:t>
            </a:r>
            <a:r>
              <a:rPr lang="en-US" b="1" dirty="0">
                <a:solidFill>
                  <a:srgbClr val="00B050"/>
                </a:solidFill>
                <a:effectLst/>
                <a:latin typeface="Century Gothic" panose="020B0502020202020204" pitchFamily="34" charset="0"/>
                <a:ea typeface="Times New Roman" panose="02020603050405020304" pitchFamily="18" charset="0"/>
                <a:cs typeface="Arial" panose="020B0604020202020204" pitchFamily="34" charset="0"/>
              </a:rPr>
              <a:t> February 2024</a:t>
            </a:r>
            <a:endParaRPr lang="en-US" b="1" dirty="0">
              <a:solidFill>
                <a:srgbClr val="00B050"/>
              </a:solidFill>
            </a:endParaRPr>
          </a:p>
        </p:txBody>
      </p:sp>
      <p:sp>
        <p:nvSpPr>
          <p:cNvPr id="9" name="TextBox 8"/>
          <p:cNvSpPr txBox="1"/>
          <p:nvPr/>
        </p:nvSpPr>
        <p:spPr>
          <a:xfrm>
            <a:off x="7954363" y="3679874"/>
            <a:ext cx="3141493" cy="1200329"/>
          </a:xfrm>
          <a:prstGeom prst="rect">
            <a:avLst/>
          </a:prstGeom>
          <a:noFill/>
        </p:spPr>
        <p:txBody>
          <a:bodyPr wrap="square" rtlCol="0">
            <a:spAutoFit/>
          </a:bodyPr>
          <a:lstStyle/>
          <a:p>
            <a:pPr algn="ctr"/>
            <a:r>
              <a:rPr lang="en-US" b="1" dirty="0">
                <a:solidFill>
                  <a:schemeClr val="accent6">
                    <a:lumMod val="50000"/>
                  </a:schemeClr>
                </a:solidFill>
              </a:rPr>
              <a:t>Assistant Professor</a:t>
            </a:r>
          </a:p>
          <a:p>
            <a:pPr algn="ctr"/>
            <a:r>
              <a:rPr lang="en-US" b="1" dirty="0">
                <a:solidFill>
                  <a:schemeClr val="accent6">
                    <a:lumMod val="50000"/>
                  </a:schemeClr>
                </a:solidFill>
              </a:rPr>
              <a:t>Motilal Nehru National Institute of Technology Allahabad</a:t>
            </a:r>
          </a:p>
        </p:txBody>
      </p:sp>
      <p:sp>
        <p:nvSpPr>
          <p:cNvPr id="2" name="TextBox 1">
            <a:extLst>
              <a:ext uri="{FF2B5EF4-FFF2-40B4-BE49-F238E27FC236}">
                <a16:creationId xmlns:a16="http://schemas.microsoft.com/office/drawing/2014/main" id="{1C180BBF-C4B4-C144-E85B-980CDC559C79}"/>
              </a:ext>
            </a:extLst>
          </p:cNvPr>
          <p:cNvSpPr txBox="1"/>
          <p:nvPr/>
        </p:nvSpPr>
        <p:spPr>
          <a:xfrm>
            <a:off x="4643308" y="3682877"/>
            <a:ext cx="3141493" cy="1200329"/>
          </a:xfrm>
          <a:prstGeom prst="rect">
            <a:avLst/>
          </a:prstGeom>
          <a:noFill/>
        </p:spPr>
        <p:txBody>
          <a:bodyPr wrap="square" rtlCol="0">
            <a:spAutoFit/>
          </a:bodyPr>
          <a:lstStyle/>
          <a:p>
            <a:pPr algn="ctr"/>
            <a:r>
              <a:rPr lang="en-US" b="1" dirty="0">
                <a:solidFill>
                  <a:schemeClr val="accent6">
                    <a:lumMod val="50000"/>
                  </a:schemeClr>
                </a:solidFill>
              </a:rPr>
              <a:t>Associate Professor</a:t>
            </a:r>
          </a:p>
          <a:p>
            <a:pPr algn="ctr"/>
            <a:r>
              <a:rPr lang="en-US" b="1" dirty="0">
                <a:solidFill>
                  <a:schemeClr val="accent6">
                    <a:lumMod val="50000"/>
                  </a:schemeClr>
                </a:solidFill>
              </a:rPr>
              <a:t>Motilal Nehru National Institute of Technology Allahabad</a:t>
            </a:r>
          </a:p>
        </p:txBody>
      </p:sp>
      <p:sp>
        <p:nvSpPr>
          <p:cNvPr id="3" name="TextBox 2">
            <a:extLst>
              <a:ext uri="{FF2B5EF4-FFF2-40B4-BE49-F238E27FC236}">
                <a16:creationId xmlns:a16="http://schemas.microsoft.com/office/drawing/2014/main" id="{6ADCC3DB-D0E0-442D-7F75-129FB47F2683}"/>
              </a:ext>
            </a:extLst>
          </p:cNvPr>
          <p:cNvSpPr txBox="1"/>
          <p:nvPr/>
        </p:nvSpPr>
        <p:spPr>
          <a:xfrm>
            <a:off x="1225485" y="3682877"/>
            <a:ext cx="3141493" cy="1200329"/>
          </a:xfrm>
          <a:prstGeom prst="rect">
            <a:avLst/>
          </a:prstGeom>
          <a:noFill/>
        </p:spPr>
        <p:txBody>
          <a:bodyPr wrap="square" rtlCol="0">
            <a:spAutoFit/>
          </a:bodyPr>
          <a:lstStyle/>
          <a:p>
            <a:pPr algn="ctr"/>
            <a:r>
              <a:rPr lang="en-US" b="1" dirty="0">
                <a:solidFill>
                  <a:schemeClr val="accent6">
                    <a:lumMod val="50000"/>
                  </a:schemeClr>
                </a:solidFill>
              </a:rPr>
              <a:t>Research Scholar</a:t>
            </a:r>
          </a:p>
          <a:p>
            <a:pPr algn="ctr"/>
            <a:r>
              <a:rPr lang="en-US" b="1" dirty="0">
                <a:solidFill>
                  <a:schemeClr val="accent6">
                    <a:lumMod val="50000"/>
                  </a:schemeClr>
                </a:solidFill>
              </a:rPr>
              <a:t>Motilal Nehru National Institute of Technology Allahabad</a:t>
            </a:r>
          </a:p>
        </p:txBody>
      </p:sp>
      <p:sp>
        <p:nvSpPr>
          <p:cNvPr id="11" name="Slide Number Placeholder 10">
            <a:extLst>
              <a:ext uri="{FF2B5EF4-FFF2-40B4-BE49-F238E27FC236}">
                <a16:creationId xmlns:a16="http://schemas.microsoft.com/office/drawing/2014/main" id="{A9F59C7C-9258-5C88-6F1D-0DD908CE3498}"/>
              </a:ext>
            </a:extLst>
          </p:cNvPr>
          <p:cNvSpPr>
            <a:spLocks noGrp="1"/>
          </p:cNvSpPr>
          <p:nvPr>
            <p:ph type="sldNum" sz="quarter" idx="12"/>
          </p:nvPr>
        </p:nvSpPr>
        <p:spPr/>
        <p:txBody>
          <a:bodyPr/>
          <a:lstStyle/>
          <a:p>
            <a:fld id="{7F2A13AB-B1B4-4C25-83E9-219E2200BC73}" type="slidenum">
              <a:rPr lang="en-US" smtClean="0"/>
              <a:t>1</a:t>
            </a:fld>
            <a:endParaRPr lang="en-US" dirty="0"/>
          </a:p>
        </p:txBody>
      </p:sp>
      <p:pic>
        <p:nvPicPr>
          <p:cNvPr id="2050" name="Picture 2" descr="Index of /institutelogo">
            <a:extLst>
              <a:ext uri="{FF2B5EF4-FFF2-40B4-BE49-F238E27FC236}">
                <a16:creationId xmlns:a16="http://schemas.microsoft.com/office/drawing/2014/main" id="{22E0B310-D3C7-4C61-B2FB-E4F403065F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533" y="7046"/>
            <a:ext cx="919371" cy="12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354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NTPC Limited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9464" y="208801"/>
            <a:ext cx="1338375" cy="71937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31349DA-3289-E7D8-82FE-C7BB637DFC9A}"/>
              </a:ext>
            </a:extLst>
          </p:cNvPr>
          <p:cNvSpPr>
            <a:spLocks noGrp="1"/>
          </p:cNvSpPr>
          <p:nvPr>
            <p:ph type="sldNum" sz="quarter" idx="12"/>
          </p:nvPr>
        </p:nvSpPr>
        <p:spPr/>
        <p:txBody>
          <a:bodyPr/>
          <a:lstStyle/>
          <a:p>
            <a:fld id="{7F2A13AB-B1B4-4C25-83E9-219E2200BC73}" type="slidenum">
              <a:rPr lang="en-US" smtClean="0"/>
              <a:t>10</a:t>
            </a:fld>
            <a:endParaRPr lang="en-US"/>
          </a:p>
        </p:txBody>
      </p:sp>
      <p:sp>
        <p:nvSpPr>
          <p:cNvPr id="4" name="TextBox 3">
            <a:extLst>
              <a:ext uri="{FF2B5EF4-FFF2-40B4-BE49-F238E27FC236}">
                <a16:creationId xmlns:a16="http://schemas.microsoft.com/office/drawing/2014/main" id="{0C0DB4A9-5C86-EDD8-F3C6-2E5C1B90854C}"/>
              </a:ext>
            </a:extLst>
          </p:cNvPr>
          <p:cNvSpPr txBox="1"/>
          <p:nvPr/>
        </p:nvSpPr>
        <p:spPr>
          <a:xfrm>
            <a:off x="581903" y="1665723"/>
            <a:ext cx="3477234" cy="707886"/>
          </a:xfrm>
          <a:prstGeom prst="rect">
            <a:avLst/>
          </a:prstGeom>
          <a:noFill/>
        </p:spPr>
        <p:txBody>
          <a:bodyPr wrap="none" rtlCol="0">
            <a:spAutoFit/>
          </a:bodyPr>
          <a:lstStyle/>
          <a:p>
            <a:pPr algn="just"/>
            <a:r>
              <a:rPr lang="en-IN" sz="2000" dirty="0">
                <a:latin typeface="Times New Roman" panose="02020603050405020304" pitchFamily="18" charset="0"/>
                <a:cs typeface="Times New Roman" panose="02020603050405020304" pitchFamily="18" charset="0"/>
              </a:rPr>
              <a:t>D = 75, 100, 125, 150, 200 mm </a:t>
            </a:r>
          </a:p>
          <a:p>
            <a:pPr algn="just"/>
            <a:r>
              <a:rPr lang="en-IN" sz="2000" dirty="0">
                <a:latin typeface="Times New Roman" panose="02020603050405020304" pitchFamily="18" charset="0"/>
                <a:cs typeface="Times New Roman" panose="02020603050405020304" pitchFamily="18" charset="0"/>
              </a:rPr>
              <a:t>a = 10 mm</a:t>
            </a:r>
          </a:p>
        </p:txBody>
      </p:sp>
      <p:pic>
        <p:nvPicPr>
          <p:cNvPr id="5" name="Picture 4">
            <a:extLst>
              <a:ext uri="{FF2B5EF4-FFF2-40B4-BE49-F238E27FC236}">
                <a16:creationId xmlns:a16="http://schemas.microsoft.com/office/drawing/2014/main" id="{A90138BC-8CD0-245C-0969-9BB07891F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899" y="2483705"/>
            <a:ext cx="7360459" cy="3888946"/>
          </a:xfrm>
          <a:prstGeom prst="rect">
            <a:avLst/>
          </a:prstGeom>
          <a:ln>
            <a:solidFill>
              <a:schemeClr val="tx1"/>
            </a:solidFill>
          </a:ln>
        </p:spPr>
      </p:pic>
      <p:sp>
        <p:nvSpPr>
          <p:cNvPr id="6" name="TextBox 5">
            <a:extLst>
              <a:ext uri="{FF2B5EF4-FFF2-40B4-BE49-F238E27FC236}">
                <a16:creationId xmlns:a16="http://schemas.microsoft.com/office/drawing/2014/main" id="{C3895DFC-6C81-5E9F-3AB4-461D9EA2AABF}"/>
              </a:ext>
            </a:extLst>
          </p:cNvPr>
          <p:cNvSpPr txBox="1"/>
          <p:nvPr/>
        </p:nvSpPr>
        <p:spPr>
          <a:xfrm>
            <a:off x="4517367" y="1575764"/>
            <a:ext cx="7364517" cy="707886"/>
          </a:xfrm>
          <a:prstGeom prst="rect">
            <a:avLst/>
          </a:prstGeom>
          <a:noFill/>
        </p:spPr>
        <p:txBody>
          <a:bodyPr wrap="none" rtlCol="0">
            <a:spAutoFit/>
          </a:bodyPr>
          <a:lstStyle/>
          <a:p>
            <a:pPr algn="just"/>
            <a:r>
              <a:rPr lang="en-IN" sz="2000" dirty="0">
                <a:latin typeface="Times New Roman" panose="02020603050405020304" pitchFamily="18" charset="0"/>
                <a:cs typeface="Times New Roman" panose="02020603050405020304" pitchFamily="18" charset="0"/>
              </a:rPr>
              <a:t>l = 5, 6, 8, 8, 9, 12 m respectively so that study could be conducted on</a:t>
            </a:r>
          </a:p>
          <a:p>
            <a:pPr algn="just"/>
            <a:r>
              <a:rPr lang="en-IN" sz="2000" dirty="0">
                <a:latin typeface="Times New Roman" panose="02020603050405020304" pitchFamily="18" charset="0"/>
                <a:cs typeface="Times New Roman" panose="02020603050405020304" pitchFamily="18" charset="0"/>
              </a:rPr>
              <a:t> fully developed flow.</a:t>
            </a:r>
          </a:p>
        </p:txBody>
      </p:sp>
      <p:pic>
        <p:nvPicPr>
          <p:cNvPr id="7" name="Picture 6">
            <a:extLst>
              <a:ext uri="{FF2B5EF4-FFF2-40B4-BE49-F238E27FC236}">
                <a16:creationId xmlns:a16="http://schemas.microsoft.com/office/drawing/2014/main" id="{F7188B51-9322-EDEC-DDA8-AC1C272741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942" y="2539918"/>
            <a:ext cx="4207995" cy="3888946"/>
          </a:xfrm>
          <a:prstGeom prst="rect">
            <a:avLst/>
          </a:prstGeom>
          <a:ln>
            <a:solidFill>
              <a:schemeClr val="tx1"/>
            </a:solidFill>
          </a:ln>
        </p:spPr>
      </p:pic>
      <p:sp>
        <p:nvSpPr>
          <p:cNvPr id="8" name="TextBox 7">
            <a:extLst>
              <a:ext uri="{FF2B5EF4-FFF2-40B4-BE49-F238E27FC236}">
                <a16:creationId xmlns:a16="http://schemas.microsoft.com/office/drawing/2014/main" id="{1FA8DD00-D876-DC34-7E0F-C19C0FB90694}"/>
              </a:ext>
            </a:extLst>
          </p:cNvPr>
          <p:cNvSpPr txBox="1"/>
          <p:nvPr/>
        </p:nvSpPr>
        <p:spPr>
          <a:xfrm>
            <a:off x="2707364" y="6498285"/>
            <a:ext cx="6530904" cy="338554"/>
          </a:xfrm>
          <a:prstGeom prst="rect">
            <a:avLst/>
          </a:prstGeom>
          <a:noFill/>
        </p:spPr>
        <p:txBody>
          <a:bodyPr wrap="square" rtlCol="0">
            <a:spAutoFit/>
          </a:bodyPr>
          <a:lstStyle/>
          <a:p>
            <a:pPr algn="just">
              <a:spcAft>
                <a:spcPts val="1000"/>
              </a:spcAft>
            </a:pPr>
            <a:r>
              <a:rPr lang="en-IN" sz="1600" b="1" dirty="0">
                <a:effectLst/>
                <a:latin typeface="Times New Roman" panose="02020603050405020304" pitchFamily="18" charset="0"/>
                <a:ea typeface="Calibri" panose="020F0502020204030204" pitchFamily="34" charset="0"/>
                <a:cs typeface="Times New Roman" panose="02020603050405020304" pitchFamily="18" charset="0"/>
              </a:rPr>
              <a:t>Figure 6  Cross- sectional view and profile view of the horizontal pipe</a:t>
            </a:r>
          </a:p>
        </p:txBody>
      </p:sp>
      <p:sp>
        <p:nvSpPr>
          <p:cNvPr id="2" name="TextBox 1">
            <a:extLst>
              <a:ext uri="{FF2B5EF4-FFF2-40B4-BE49-F238E27FC236}">
                <a16:creationId xmlns:a16="http://schemas.microsoft.com/office/drawing/2014/main" id="{5620B93E-219C-3603-AB35-215084FE1A76}"/>
              </a:ext>
            </a:extLst>
          </p:cNvPr>
          <p:cNvSpPr txBox="1"/>
          <p:nvPr/>
        </p:nvSpPr>
        <p:spPr>
          <a:xfrm>
            <a:off x="4002742" y="206134"/>
            <a:ext cx="5979458" cy="646331"/>
          </a:xfrm>
          <a:prstGeom prst="rect">
            <a:avLst/>
          </a:prstGeom>
          <a:noFill/>
        </p:spPr>
        <p:txBody>
          <a:bodyPr wrap="square" rtlCol="1">
            <a:spAutoFit/>
          </a:bodyPr>
          <a:lstStyle/>
          <a:p>
            <a:r>
              <a:rPr lang="en-US" sz="3600" b="1" dirty="0">
                <a:latin typeface="Times New Roman" panose="02020603050405020304" pitchFamily="18" charset="0"/>
                <a:cs typeface="Times New Roman" panose="02020603050405020304" pitchFamily="18" charset="0"/>
              </a:rPr>
              <a:t>Geometry</a:t>
            </a:r>
            <a:endParaRPr lang="he-IL" sz="3600" b="1" dirty="0">
              <a:latin typeface="Times New Roman" panose="02020603050405020304" pitchFamily="18" charset="0"/>
              <a:cs typeface="Times New Roman" panose="02020603050405020304" pitchFamily="18" charset="0"/>
            </a:endParaRPr>
          </a:p>
        </p:txBody>
      </p:sp>
      <p:pic>
        <p:nvPicPr>
          <p:cNvPr id="12" name="Picture 2" descr="Index of /institutelogo">
            <a:extLst>
              <a:ext uri="{FF2B5EF4-FFF2-40B4-BE49-F238E27FC236}">
                <a16:creationId xmlns:a16="http://schemas.microsoft.com/office/drawing/2014/main" id="{B3D1F728-FDAA-4BC3-8D4A-2DBEE48948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533" y="7046"/>
            <a:ext cx="919371" cy="12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538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NTPC Limited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9464" y="208801"/>
            <a:ext cx="1338375" cy="71937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31349DA-3289-E7D8-82FE-C7BB637DFC9A}"/>
              </a:ext>
            </a:extLst>
          </p:cNvPr>
          <p:cNvSpPr>
            <a:spLocks noGrp="1"/>
          </p:cNvSpPr>
          <p:nvPr>
            <p:ph type="sldNum" sz="quarter" idx="12"/>
          </p:nvPr>
        </p:nvSpPr>
        <p:spPr/>
        <p:txBody>
          <a:bodyPr/>
          <a:lstStyle/>
          <a:p>
            <a:fld id="{7F2A13AB-B1B4-4C25-83E9-219E2200BC73}" type="slidenum">
              <a:rPr lang="en-US" smtClean="0"/>
              <a:t>11</a:t>
            </a:fld>
            <a:endParaRPr lang="en-US"/>
          </a:p>
        </p:txBody>
      </p:sp>
      <p:pic>
        <p:nvPicPr>
          <p:cNvPr id="2" name="Picture 1">
            <a:extLst>
              <a:ext uri="{FF2B5EF4-FFF2-40B4-BE49-F238E27FC236}">
                <a16:creationId xmlns:a16="http://schemas.microsoft.com/office/drawing/2014/main" id="{D771AEF4-223F-4778-2DB2-3236407BA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331" y="2652802"/>
            <a:ext cx="3534848" cy="3369387"/>
          </a:xfrm>
          <a:prstGeom prst="rect">
            <a:avLst/>
          </a:prstGeom>
          <a:ln>
            <a:solidFill>
              <a:schemeClr val="tx1"/>
            </a:solidFill>
          </a:ln>
        </p:spPr>
      </p:pic>
      <p:pic>
        <p:nvPicPr>
          <p:cNvPr id="9" name="Picture 8">
            <a:extLst>
              <a:ext uri="{FF2B5EF4-FFF2-40B4-BE49-F238E27FC236}">
                <a16:creationId xmlns:a16="http://schemas.microsoft.com/office/drawing/2014/main" id="{0CD421F9-5DC2-0551-FD06-C51D488CB1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4635" y="2646985"/>
            <a:ext cx="5822994" cy="3375204"/>
          </a:xfrm>
          <a:prstGeom prst="rect">
            <a:avLst/>
          </a:prstGeom>
          <a:ln>
            <a:solidFill>
              <a:schemeClr val="tx1"/>
            </a:solidFill>
          </a:ln>
        </p:spPr>
      </p:pic>
      <p:sp>
        <p:nvSpPr>
          <p:cNvPr id="10" name="TextBox 9">
            <a:extLst>
              <a:ext uri="{FF2B5EF4-FFF2-40B4-BE49-F238E27FC236}">
                <a16:creationId xmlns:a16="http://schemas.microsoft.com/office/drawing/2014/main" id="{B4B08059-84DB-946F-355D-ED6CCF95F7FD}"/>
              </a:ext>
            </a:extLst>
          </p:cNvPr>
          <p:cNvSpPr txBox="1"/>
          <p:nvPr/>
        </p:nvSpPr>
        <p:spPr>
          <a:xfrm>
            <a:off x="3561728" y="6261917"/>
            <a:ext cx="3771674" cy="338554"/>
          </a:xfrm>
          <a:prstGeom prst="rect">
            <a:avLst/>
          </a:prstGeom>
          <a:noFill/>
        </p:spPr>
        <p:txBody>
          <a:bodyPr wrap="none" rtlCol="0">
            <a:spAutoFit/>
          </a:bodyPr>
          <a:lstStyle/>
          <a:p>
            <a:pPr algn="just">
              <a:spcAft>
                <a:spcPts val="1000"/>
              </a:spcAft>
            </a:pPr>
            <a:r>
              <a:rPr lang="en-IN" sz="1600" b="1" dirty="0">
                <a:effectLst/>
                <a:latin typeface="Times New Roman" panose="02020603050405020304" pitchFamily="18" charset="0"/>
                <a:ea typeface="Calibri" panose="020F0502020204030204" pitchFamily="34" charset="0"/>
                <a:cs typeface="Times New Roman" panose="02020603050405020304" pitchFamily="18" charset="0"/>
              </a:rPr>
              <a:t>Figure 7  Hexahedral Multizone meshing</a:t>
            </a:r>
          </a:p>
        </p:txBody>
      </p:sp>
      <p:sp>
        <p:nvSpPr>
          <p:cNvPr id="12" name="TextBox 11">
            <a:extLst>
              <a:ext uri="{FF2B5EF4-FFF2-40B4-BE49-F238E27FC236}">
                <a16:creationId xmlns:a16="http://schemas.microsoft.com/office/drawing/2014/main" id="{B18638B8-D104-325D-FE8A-AAF7AB1C5D35}"/>
              </a:ext>
            </a:extLst>
          </p:cNvPr>
          <p:cNvSpPr txBox="1"/>
          <p:nvPr/>
        </p:nvSpPr>
        <p:spPr>
          <a:xfrm>
            <a:off x="1219331" y="1699369"/>
            <a:ext cx="9648298" cy="707888"/>
          </a:xfrm>
          <a:prstGeom prst="rect">
            <a:avLst/>
          </a:prstGeom>
          <a:noFill/>
        </p:spPr>
        <p:txBody>
          <a:bodyPr wrap="square" rtlCol="0">
            <a:spAutoFit/>
          </a:bodyPr>
          <a:lstStyle/>
          <a:p>
            <a:pPr algn="just"/>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In the meshing tool, Multizone mesh method is used along edge sizing and inflation to make fine and structured grid.</a:t>
            </a:r>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B55FB90-DFFA-D6E9-E0D7-8A15B5A6BDA8}"/>
              </a:ext>
            </a:extLst>
          </p:cNvPr>
          <p:cNvSpPr txBox="1"/>
          <p:nvPr/>
        </p:nvSpPr>
        <p:spPr>
          <a:xfrm>
            <a:off x="4002742" y="206134"/>
            <a:ext cx="5979458" cy="646331"/>
          </a:xfrm>
          <a:prstGeom prst="rect">
            <a:avLst/>
          </a:prstGeom>
          <a:noFill/>
        </p:spPr>
        <p:txBody>
          <a:bodyPr wrap="square" rtlCol="1">
            <a:spAutoFit/>
          </a:bodyPr>
          <a:lstStyle/>
          <a:p>
            <a:r>
              <a:rPr lang="en-US" sz="3600" b="1" dirty="0">
                <a:latin typeface="Times New Roman" panose="02020603050405020304" pitchFamily="18" charset="0"/>
                <a:cs typeface="Times New Roman" panose="02020603050405020304" pitchFamily="18" charset="0"/>
              </a:rPr>
              <a:t>Meshing</a:t>
            </a:r>
            <a:endParaRPr lang="he-IL" sz="3600" b="1" dirty="0">
              <a:latin typeface="Times New Roman" panose="02020603050405020304" pitchFamily="18" charset="0"/>
              <a:cs typeface="Times New Roman" panose="02020603050405020304" pitchFamily="18" charset="0"/>
            </a:endParaRPr>
          </a:p>
        </p:txBody>
      </p:sp>
      <p:pic>
        <p:nvPicPr>
          <p:cNvPr id="13" name="Picture 2" descr="Index of /institutelogo">
            <a:extLst>
              <a:ext uri="{FF2B5EF4-FFF2-40B4-BE49-F238E27FC236}">
                <a16:creationId xmlns:a16="http://schemas.microsoft.com/office/drawing/2014/main" id="{E8FD7F8E-EB13-4D8D-BE3A-E7949C35D6B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533" y="7046"/>
            <a:ext cx="919371" cy="12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706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NTPC Limited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9464" y="208801"/>
            <a:ext cx="1338375" cy="71937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31349DA-3289-E7D8-82FE-C7BB637DFC9A}"/>
              </a:ext>
            </a:extLst>
          </p:cNvPr>
          <p:cNvSpPr>
            <a:spLocks noGrp="1"/>
          </p:cNvSpPr>
          <p:nvPr>
            <p:ph type="sldNum" sz="quarter" idx="12"/>
          </p:nvPr>
        </p:nvSpPr>
        <p:spPr/>
        <p:txBody>
          <a:bodyPr/>
          <a:lstStyle/>
          <a:p>
            <a:fld id="{7F2A13AB-B1B4-4C25-83E9-219E2200BC73}" type="slidenum">
              <a:rPr lang="en-US" smtClean="0"/>
              <a:t>12</a:t>
            </a:fld>
            <a:endParaRPr lang="en-US"/>
          </a:p>
        </p:txBody>
      </p:sp>
      <p:pic>
        <p:nvPicPr>
          <p:cNvPr id="4" name="Picture 3">
            <a:extLst>
              <a:ext uri="{FF2B5EF4-FFF2-40B4-BE49-F238E27FC236}">
                <a16:creationId xmlns:a16="http://schemas.microsoft.com/office/drawing/2014/main" id="{E79FDF11-84A0-52E6-000F-153E23576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0134" y="1316350"/>
            <a:ext cx="8695147" cy="5040000"/>
          </a:xfrm>
          <a:prstGeom prst="rect">
            <a:avLst/>
          </a:prstGeom>
        </p:spPr>
      </p:pic>
      <p:sp>
        <p:nvSpPr>
          <p:cNvPr id="5" name="TextBox 4">
            <a:extLst>
              <a:ext uri="{FF2B5EF4-FFF2-40B4-BE49-F238E27FC236}">
                <a16:creationId xmlns:a16="http://schemas.microsoft.com/office/drawing/2014/main" id="{09ADF136-3B4C-56FE-8C35-6F7178A5C0FA}"/>
              </a:ext>
            </a:extLst>
          </p:cNvPr>
          <p:cNvSpPr txBox="1"/>
          <p:nvPr/>
        </p:nvSpPr>
        <p:spPr>
          <a:xfrm>
            <a:off x="4110805" y="6436745"/>
            <a:ext cx="3326039" cy="338554"/>
          </a:xfrm>
          <a:prstGeom prst="rect">
            <a:avLst/>
          </a:prstGeom>
          <a:noFill/>
        </p:spPr>
        <p:txBody>
          <a:bodyPr wrap="none" rtlCol="0">
            <a:spAutoFit/>
          </a:bodyPr>
          <a:lstStyle/>
          <a:p>
            <a:pPr algn="just">
              <a:spcAft>
                <a:spcPts val="1000"/>
              </a:spcAft>
            </a:pPr>
            <a:r>
              <a:rPr lang="en-IN" sz="1600" b="1" dirty="0">
                <a:effectLst/>
                <a:latin typeface="Times New Roman" panose="02020603050405020304" pitchFamily="18" charset="0"/>
                <a:ea typeface="Calibri" panose="020F0502020204030204" pitchFamily="34" charset="0"/>
                <a:cs typeface="Times New Roman" panose="02020603050405020304" pitchFamily="18" charset="0"/>
              </a:rPr>
              <a:t>Figure 8  Sectional view of the mesh</a:t>
            </a:r>
          </a:p>
        </p:txBody>
      </p:sp>
      <p:sp>
        <p:nvSpPr>
          <p:cNvPr id="2" name="TextBox 1">
            <a:extLst>
              <a:ext uri="{FF2B5EF4-FFF2-40B4-BE49-F238E27FC236}">
                <a16:creationId xmlns:a16="http://schemas.microsoft.com/office/drawing/2014/main" id="{BE60A2F4-8F6A-79C4-5AAC-83A8F0E9744C}"/>
              </a:ext>
            </a:extLst>
          </p:cNvPr>
          <p:cNvSpPr txBox="1"/>
          <p:nvPr/>
        </p:nvSpPr>
        <p:spPr>
          <a:xfrm>
            <a:off x="4002742" y="206134"/>
            <a:ext cx="5979458" cy="646331"/>
          </a:xfrm>
          <a:prstGeom prst="rect">
            <a:avLst/>
          </a:prstGeom>
          <a:noFill/>
        </p:spPr>
        <p:txBody>
          <a:bodyPr wrap="square" rtlCol="1">
            <a:spAutoFit/>
          </a:bodyPr>
          <a:lstStyle/>
          <a:p>
            <a:r>
              <a:rPr lang="en-US" sz="3600" b="1" dirty="0">
                <a:latin typeface="Times New Roman" panose="02020603050405020304" pitchFamily="18" charset="0"/>
                <a:cs typeface="Times New Roman" panose="02020603050405020304" pitchFamily="18" charset="0"/>
              </a:rPr>
              <a:t>Meshing</a:t>
            </a:r>
            <a:endParaRPr lang="he-IL" sz="3600" b="1" dirty="0">
              <a:latin typeface="Times New Roman" panose="02020603050405020304" pitchFamily="18" charset="0"/>
              <a:cs typeface="Times New Roman" panose="02020603050405020304" pitchFamily="18" charset="0"/>
            </a:endParaRPr>
          </a:p>
        </p:txBody>
      </p:sp>
      <p:pic>
        <p:nvPicPr>
          <p:cNvPr id="8" name="Picture 2" descr="Index of /institutelogo">
            <a:extLst>
              <a:ext uri="{FF2B5EF4-FFF2-40B4-BE49-F238E27FC236}">
                <a16:creationId xmlns:a16="http://schemas.microsoft.com/office/drawing/2014/main" id="{9A8C83DF-6047-4FF2-8959-D4F3D9C6DF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533" y="7046"/>
            <a:ext cx="919371" cy="12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467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NTPC Limited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9464" y="208801"/>
            <a:ext cx="1338375" cy="71937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31349DA-3289-E7D8-82FE-C7BB637DFC9A}"/>
              </a:ext>
            </a:extLst>
          </p:cNvPr>
          <p:cNvSpPr>
            <a:spLocks noGrp="1"/>
          </p:cNvSpPr>
          <p:nvPr>
            <p:ph type="sldNum" sz="quarter" idx="12"/>
          </p:nvPr>
        </p:nvSpPr>
        <p:spPr/>
        <p:txBody>
          <a:bodyPr/>
          <a:lstStyle/>
          <a:p>
            <a:fld id="{7F2A13AB-B1B4-4C25-83E9-219E2200BC73}" type="slidenum">
              <a:rPr lang="en-US" smtClean="0"/>
              <a:t>13</a:t>
            </a:fld>
            <a:endParaRPr lang="en-US"/>
          </a:p>
        </p:txBody>
      </p:sp>
      <p:sp>
        <p:nvSpPr>
          <p:cNvPr id="2" name="Subtitle 2">
            <a:extLst>
              <a:ext uri="{FF2B5EF4-FFF2-40B4-BE49-F238E27FC236}">
                <a16:creationId xmlns:a16="http://schemas.microsoft.com/office/drawing/2014/main" id="{072E12C7-4D32-2BA8-9738-455943FBDBA8}"/>
              </a:ext>
            </a:extLst>
          </p:cNvPr>
          <p:cNvSpPr txBox="1">
            <a:spLocks/>
          </p:cNvSpPr>
          <p:nvPr/>
        </p:nvSpPr>
        <p:spPr>
          <a:xfrm>
            <a:off x="0" y="1656624"/>
            <a:ext cx="10668000" cy="56216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50000"/>
              </a:lnSpc>
            </a:pPr>
            <a:r>
              <a:rPr lang="en-IN" dirty="0">
                <a:latin typeface="Times New Roman" panose="02020603050405020304" pitchFamily="18" charset="0"/>
                <a:cs typeface="Times New Roman" panose="02020603050405020304" pitchFamily="18" charset="0"/>
              </a:rPr>
              <a:t>Boundary Conditions:</a:t>
            </a:r>
          </a:p>
          <a:p>
            <a:pPr marL="971550" lvl="1" indent="-514350" algn="just">
              <a:lnSpc>
                <a:spcPct val="150000"/>
              </a:lnSpc>
              <a:buFont typeface="+mj-lt"/>
              <a:buAutoNum type="romanUcPeriod"/>
            </a:pPr>
            <a:r>
              <a:rPr lang="en-IN" dirty="0">
                <a:latin typeface="Times New Roman" panose="02020603050405020304" pitchFamily="18" charset="0"/>
                <a:cs typeface="Times New Roman" panose="02020603050405020304" pitchFamily="18" charset="0"/>
              </a:rPr>
              <a:t>Inlet_mesh: Velocity-inlet [Velocity: constant; Gauge Pressure: 0 Pa]</a:t>
            </a:r>
          </a:p>
          <a:p>
            <a:pPr marL="971550" lvl="1" indent="-514350" algn="just">
              <a:lnSpc>
                <a:spcPct val="150000"/>
              </a:lnSpc>
              <a:buFont typeface="+mj-lt"/>
              <a:buAutoNum type="romanUcPeriod"/>
            </a:pPr>
            <a:r>
              <a:rPr lang="en-IN" dirty="0">
                <a:latin typeface="Times New Roman" panose="02020603050405020304" pitchFamily="18" charset="0"/>
                <a:cs typeface="Times New Roman" panose="02020603050405020304" pitchFamily="18" charset="0"/>
              </a:rPr>
              <a:t>Interior-part-solid_mesh: Interior</a:t>
            </a:r>
          </a:p>
          <a:p>
            <a:pPr marL="971550" lvl="1" indent="-514350" algn="just">
              <a:lnSpc>
                <a:spcPct val="150000"/>
              </a:lnSpc>
              <a:buFont typeface="+mj-lt"/>
              <a:buAutoNum type="romanUcPeriod"/>
            </a:pPr>
            <a:r>
              <a:rPr lang="en-IN" dirty="0">
                <a:latin typeface="Times New Roman" panose="02020603050405020304" pitchFamily="18" charset="0"/>
                <a:cs typeface="Times New Roman" panose="02020603050405020304" pitchFamily="18" charset="0"/>
              </a:rPr>
              <a:t>Outlet_mesh: Outflow [=1]</a:t>
            </a:r>
          </a:p>
          <a:p>
            <a:pPr marL="971550" lvl="1" indent="-514350" algn="just">
              <a:lnSpc>
                <a:spcPct val="150000"/>
              </a:lnSpc>
              <a:buFont typeface="+mj-lt"/>
              <a:buAutoNum type="romanUcPeriod"/>
            </a:pPr>
            <a:r>
              <a:rPr lang="en-IN" dirty="0">
                <a:latin typeface="Times New Roman" panose="02020603050405020304" pitchFamily="18" charset="0"/>
                <a:cs typeface="Times New Roman" panose="02020603050405020304" pitchFamily="18" charset="0"/>
              </a:rPr>
              <a:t>Pipe wall_mesh: Wall [Wall Motion: Stationary wall ; Shear Condition: No Slip ; Roughness constant: default] </a:t>
            </a:r>
          </a:p>
        </p:txBody>
      </p:sp>
      <p:sp>
        <p:nvSpPr>
          <p:cNvPr id="4" name="TextBox 3">
            <a:extLst>
              <a:ext uri="{FF2B5EF4-FFF2-40B4-BE49-F238E27FC236}">
                <a16:creationId xmlns:a16="http://schemas.microsoft.com/office/drawing/2014/main" id="{9CD0CB5D-002B-C233-AFE8-7A9D48E84DD3}"/>
              </a:ext>
            </a:extLst>
          </p:cNvPr>
          <p:cNvSpPr txBox="1"/>
          <p:nvPr/>
        </p:nvSpPr>
        <p:spPr>
          <a:xfrm>
            <a:off x="4002742" y="206134"/>
            <a:ext cx="5979458" cy="646331"/>
          </a:xfrm>
          <a:prstGeom prst="rect">
            <a:avLst/>
          </a:prstGeom>
          <a:noFill/>
        </p:spPr>
        <p:txBody>
          <a:bodyPr wrap="square" rtlCol="1">
            <a:spAutoFit/>
          </a:bodyPr>
          <a:lstStyle/>
          <a:p>
            <a:r>
              <a:rPr lang="en-US" sz="3600" b="1" dirty="0">
                <a:latin typeface="Times New Roman" panose="02020603050405020304" pitchFamily="18" charset="0"/>
                <a:cs typeface="Times New Roman" panose="02020603050405020304" pitchFamily="18" charset="0"/>
              </a:rPr>
              <a:t>Boundary Conditions</a:t>
            </a:r>
            <a:endParaRPr lang="he-IL" sz="3600" b="1" dirty="0">
              <a:latin typeface="Times New Roman" panose="02020603050405020304" pitchFamily="18" charset="0"/>
              <a:cs typeface="Times New Roman" panose="02020603050405020304" pitchFamily="18" charset="0"/>
            </a:endParaRPr>
          </a:p>
        </p:txBody>
      </p:sp>
      <p:pic>
        <p:nvPicPr>
          <p:cNvPr id="7" name="Picture 2" descr="Index of /institutelogo">
            <a:extLst>
              <a:ext uri="{FF2B5EF4-FFF2-40B4-BE49-F238E27FC236}">
                <a16:creationId xmlns:a16="http://schemas.microsoft.com/office/drawing/2014/main" id="{B5696042-D49A-44AF-9F67-0A4D7F5BDF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533" y="7046"/>
            <a:ext cx="919371" cy="12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655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NTPC Limited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9464" y="208801"/>
            <a:ext cx="1338375" cy="71937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31349DA-3289-E7D8-82FE-C7BB637DFC9A}"/>
              </a:ext>
            </a:extLst>
          </p:cNvPr>
          <p:cNvSpPr>
            <a:spLocks noGrp="1"/>
          </p:cNvSpPr>
          <p:nvPr>
            <p:ph type="sldNum" sz="quarter" idx="12"/>
          </p:nvPr>
        </p:nvSpPr>
        <p:spPr/>
        <p:txBody>
          <a:bodyPr/>
          <a:lstStyle/>
          <a:p>
            <a:fld id="{7F2A13AB-B1B4-4C25-83E9-219E2200BC73}" type="slidenum">
              <a:rPr lang="en-US" smtClean="0"/>
              <a:t>14</a:t>
            </a:fld>
            <a:endParaRPr lang="en-US"/>
          </a:p>
        </p:txBody>
      </p:sp>
      <p:sp>
        <p:nvSpPr>
          <p:cNvPr id="4" name="TextBox 3">
            <a:extLst>
              <a:ext uri="{FF2B5EF4-FFF2-40B4-BE49-F238E27FC236}">
                <a16:creationId xmlns:a16="http://schemas.microsoft.com/office/drawing/2014/main" id="{9EA0C4A1-BC49-C78E-A96E-4800B7307312}"/>
              </a:ext>
            </a:extLst>
          </p:cNvPr>
          <p:cNvSpPr txBox="1"/>
          <p:nvPr/>
        </p:nvSpPr>
        <p:spPr>
          <a:xfrm>
            <a:off x="5962261" y="1584628"/>
            <a:ext cx="5542383" cy="511531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From figure it is clear that k-</a:t>
            </a:r>
            <a:r>
              <a:rPr lang="el-GR" sz="2000" dirty="0">
                <a:latin typeface="Times New Roman" panose="02020603050405020304" pitchFamily="18" charset="0"/>
                <a:cs typeface="Times New Roman" panose="02020603050405020304" pitchFamily="18" charset="0"/>
              </a:rPr>
              <a:t>ω</a:t>
            </a:r>
            <a:r>
              <a:rPr lang="en-US" sz="2000" dirty="0">
                <a:latin typeface="Times New Roman" panose="02020603050405020304" pitchFamily="18" charset="0"/>
                <a:cs typeface="Times New Roman" panose="02020603050405020304" pitchFamily="18" charset="0"/>
              </a:rPr>
              <a:t> SST is most suitable as the percentage deviation lies in the range of 4-14%.</a:t>
            </a:r>
          </a:p>
          <a:p>
            <a:pPr marL="285750" indent="-28575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Although, k-</a:t>
            </a:r>
            <a:r>
              <a:rPr lang="el-GR" sz="2000" dirty="0">
                <a:latin typeface="Times New Roman" panose="02020603050405020304" pitchFamily="18" charset="0"/>
                <a:cs typeface="Times New Roman" panose="02020603050405020304" pitchFamily="18" charset="0"/>
              </a:rPr>
              <a:t>ω</a:t>
            </a:r>
            <a:r>
              <a:rPr lang="en-US" sz="2000" dirty="0">
                <a:latin typeface="Times New Roman" panose="02020603050405020304" pitchFamily="18" charset="0"/>
                <a:cs typeface="Times New Roman" panose="02020603050405020304" pitchFamily="18" charset="0"/>
              </a:rPr>
              <a:t> BSL and k-</a:t>
            </a:r>
            <a:r>
              <a:rPr lang="el-GR" sz="2000" dirty="0">
                <a:latin typeface="Times New Roman" panose="02020603050405020304" pitchFamily="18" charset="0"/>
                <a:cs typeface="Times New Roman" panose="02020603050405020304" pitchFamily="18" charset="0"/>
              </a:rPr>
              <a:t>ε</a:t>
            </a:r>
            <a:r>
              <a:rPr lang="en-US" sz="2000" dirty="0">
                <a:latin typeface="Times New Roman" panose="02020603050405020304" pitchFamily="18" charset="0"/>
                <a:cs typeface="Times New Roman" panose="02020603050405020304" pitchFamily="18" charset="0"/>
              </a:rPr>
              <a:t> RNG are also close to the experimental result but k-</a:t>
            </a:r>
            <a:r>
              <a:rPr lang="el-GR" sz="2000" dirty="0">
                <a:latin typeface="Times New Roman" panose="02020603050405020304" pitchFamily="18" charset="0"/>
                <a:cs typeface="Times New Roman" panose="02020603050405020304" pitchFamily="18" charset="0"/>
              </a:rPr>
              <a:t>ω</a:t>
            </a:r>
            <a:r>
              <a:rPr lang="en-US" sz="2000" dirty="0">
                <a:latin typeface="Times New Roman" panose="02020603050405020304" pitchFamily="18" charset="0"/>
                <a:cs typeface="Times New Roman" panose="02020603050405020304" pitchFamily="18" charset="0"/>
              </a:rPr>
              <a:t> SST  gives minimum deviation.</a:t>
            </a:r>
          </a:p>
          <a:p>
            <a:pPr marL="285750" indent="-28575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Literature review also supports the result.</a:t>
            </a:r>
          </a:p>
          <a:p>
            <a:pPr marL="285750" indent="-28575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Thus, k-</a:t>
            </a:r>
            <a:r>
              <a:rPr lang="el-GR" sz="2000" dirty="0">
                <a:latin typeface="Times New Roman" panose="02020603050405020304" pitchFamily="18" charset="0"/>
                <a:cs typeface="Times New Roman" panose="02020603050405020304" pitchFamily="18" charset="0"/>
              </a:rPr>
              <a:t>ω</a:t>
            </a:r>
            <a:r>
              <a:rPr lang="en-US" sz="2000" dirty="0">
                <a:latin typeface="Times New Roman" panose="02020603050405020304" pitchFamily="18" charset="0"/>
                <a:cs typeface="Times New Roman" panose="02020603050405020304" pitchFamily="18" charset="0"/>
              </a:rPr>
              <a:t> SST is selected for further study.</a:t>
            </a:r>
          </a:p>
          <a:p>
            <a:pPr marL="285750" indent="-285750" algn="just">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Laminar flow regime is validated by using Buckingham-Reiner equation which gives minimal deviation from computational result.</a:t>
            </a:r>
            <a:endParaRPr lang="en-IN" sz="2000"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5D3AD9E2-EDBC-2C21-4312-56C7813257AA}"/>
              </a:ext>
            </a:extLst>
          </p:cNvPr>
          <p:cNvGrpSpPr>
            <a:grpSpLocks noChangeAspect="1"/>
          </p:cNvGrpSpPr>
          <p:nvPr/>
        </p:nvGrpSpPr>
        <p:grpSpPr>
          <a:xfrm>
            <a:off x="449802" y="1676350"/>
            <a:ext cx="5022694" cy="4553681"/>
            <a:chOff x="0" y="0"/>
            <a:chExt cx="3657600" cy="3316058"/>
          </a:xfrm>
        </p:grpSpPr>
        <p:pic>
          <p:nvPicPr>
            <p:cNvPr id="6" name="Picture 5">
              <a:extLst>
                <a:ext uri="{FF2B5EF4-FFF2-40B4-BE49-F238E27FC236}">
                  <a16:creationId xmlns:a16="http://schemas.microsoft.com/office/drawing/2014/main" id="{3B37E2E2-3E98-5D08-7EB2-AB6DF5D63B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47" t="7758" r="29537" b="25528"/>
            <a:stretch/>
          </p:blipFill>
          <p:spPr bwMode="auto">
            <a:xfrm>
              <a:off x="0" y="0"/>
              <a:ext cx="3657600" cy="2948940"/>
            </a:xfrm>
            <a:prstGeom prst="rect">
              <a:avLst/>
            </a:prstGeom>
            <a:noFill/>
            <a:ln>
              <a:noFill/>
            </a:ln>
            <a:extLst>
              <a:ext uri="{53640926-AAD7-44D8-BBD7-CCE9431645EC}">
                <a14:shadowObscured xmlns:a14="http://schemas.microsoft.com/office/drawing/2010/main"/>
              </a:ext>
            </a:extLst>
          </p:spPr>
        </p:pic>
        <p:sp>
          <p:nvSpPr>
            <p:cNvPr id="7" name="Text Box 2">
              <a:extLst>
                <a:ext uri="{FF2B5EF4-FFF2-40B4-BE49-F238E27FC236}">
                  <a16:creationId xmlns:a16="http://schemas.microsoft.com/office/drawing/2014/main" id="{A63E10C6-05A3-807B-A8EB-D5195EF4BF20}"/>
                </a:ext>
              </a:extLst>
            </p:cNvPr>
            <p:cNvSpPr txBox="1"/>
            <p:nvPr/>
          </p:nvSpPr>
          <p:spPr>
            <a:xfrm>
              <a:off x="411480" y="3002280"/>
              <a:ext cx="3246120" cy="313778"/>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just">
                <a:spcAft>
                  <a:spcPts val="1000"/>
                </a:spcAft>
              </a:pP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Figure </a:t>
              </a:r>
              <a:r>
                <a:rPr lang="en-IN" sz="1400" b="1" dirty="0">
                  <a:latin typeface="Times New Roman" panose="02020603050405020304" pitchFamily="18" charset="0"/>
                  <a:ea typeface="Calibri" panose="020F0502020204030204" pitchFamily="34" charset="0"/>
                  <a:cs typeface="Times New Roman" panose="02020603050405020304" pitchFamily="18" charset="0"/>
                </a:rPr>
                <a:t>9</a:t>
              </a: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 Pressure Drop vs velocity at various models and comparison with experimental result of Verma et al. (</a:t>
              </a:r>
              <a:r>
                <a:rPr lang="en-IN" sz="1400" b="1" dirty="0">
                  <a:latin typeface="Times New Roman" panose="02020603050405020304" pitchFamily="18" charset="0"/>
                  <a:ea typeface="Calibri" panose="020F0502020204030204" pitchFamily="34" charset="0"/>
                  <a:cs typeface="Times New Roman" panose="02020603050405020304" pitchFamily="18" charset="0"/>
                </a:rPr>
                <a:t>2010</a:t>
              </a: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a:t>
              </a:r>
            </a:p>
          </p:txBody>
        </p:sp>
      </p:grpSp>
      <p:sp>
        <p:nvSpPr>
          <p:cNvPr id="2" name="TextBox 1">
            <a:extLst>
              <a:ext uri="{FF2B5EF4-FFF2-40B4-BE49-F238E27FC236}">
                <a16:creationId xmlns:a16="http://schemas.microsoft.com/office/drawing/2014/main" id="{64674373-4575-42AF-7848-D225E30AB3E2}"/>
              </a:ext>
            </a:extLst>
          </p:cNvPr>
          <p:cNvSpPr txBox="1"/>
          <p:nvPr/>
        </p:nvSpPr>
        <p:spPr>
          <a:xfrm>
            <a:off x="4002742" y="206134"/>
            <a:ext cx="5979458" cy="646331"/>
          </a:xfrm>
          <a:prstGeom prst="rect">
            <a:avLst/>
          </a:prstGeom>
          <a:noFill/>
        </p:spPr>
        <p:txBody>
          <a:bodyPr wrap="square" rtlCol="1">
            <a:spAutoFit/>
          </a:bodyPr>
          <a:lstStyle/>
          <a:p>
            <a:r>
              <a:rPr lang="en-US" sz="3600" b="1" dirty="0">
                <a:latin typeface="Times New Roman" panose="02020603050405020304" pitchFamily="18" charset="0"/>
                <a:cs typeface="Times New Roman" panose="02020603050405020304" pitchFamily="18" charset="0"/>
              </a:rPr>
              <a:t>Validation</a:t>
            </a:r>
            <a:endParaRPr lang="he-IL" sz="3600" b="1" dirty="0">
              <a:latin typeface="Times New Roman" panose="02020603050405020304" pitchFamily="18" charset="0"/>
              <a:cs typeface="Times New Roman" panose="02020603050405020304" pitchFamily="18" charset="0"/>
            </a:endParaRPr>
          </a:p>
        </p:txBody>
      </p:sp>
      <p:pic>
        <p:nvPicPr>
          <p:cNvPr id="10" name="Picture 2" descr="Index of /institutelogo">
            <a:extLst>
              <a:ext uri="{FF2B5EF4-FFF2-40B4-BE49-F238E27FC236}">
                <a16:creationId xmlns:a16="http://schemas.microsoft.com/office/drawing/2014/main" id="{85DEC996-690F-48DA-BFCB-87C58FED1D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533" y="7046"/>
            <a:ext cx="919371" cy="12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224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NTPC Limited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9464" y="208801"/>
            <a:ext cx="1338375" cy="71937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31349DA-3289-E7D8-82FE-C7BB637DFC9A}"/>
              </a:ext>
            </a:extLst>
          </p:cNvPr>
          <p:cNvSpPr>
            <a:spLocks noGrp="1"/>
          </p:cNvSpPr>
          <p:nvPr>
            <p:ph type="sldNum" sz="quarter" idx="12"/>
          </p:nvPr>
        </p:nvSpPr>
        <p:spPr/>
        <p:txBody>
          <a:bodyPr/>
          <a:lstStyle/>
          <a:p>
            <a:fld id="{7F2A13AB-B1B4-4C25-83E9-219E2200BC73}" type="slidenum">
              <a:rPr lang="en-US" smtClean="0"/>
              <a:t>15</a:t>
            </a:fld>
            <a:endParaRPr lang="en-US"/>
          </a:p>
        </p:txBody>
      </p:sp>
      <p:sp>
        <p:nvSpPr>
          <p:cNvPr id="2" name="TextBox 1">
            <a:extLst>
              <a:ext uri="{FF2B5EF4-FFF2-40B4-BE49-F238E27FC236}">
                <a16:creationId xmlns:a16="http://schemas.microsoft.com/office/drawing/2014/main" id="{3917DC14-A361-A6C0-94E8-008D24320598}"/>
              </a:ext>
            </a:extLst>
          </p:cNvPr>
          <p:cNvSpPr txBox="1"/>
          <p:nvPr/>
        </p:nvSpPr>
        <p:spPr>
          <a:xfrm>
            <a:off x="525330" y="6265874"/>
            <a:ext cx="8187906" cy="400110"/>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M* is the selected mesh after GIT for further study.</a:t>
            </a:r>
            <a:endParaRPr lang="en-IN" sz="2000" dirty="0">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7ECE3714-23B9-3C26-44DD-121920E966F1}"/>
              </a:ext>
            </a:extLst>
          </p:cNvPr>
          <p:cNvGrpSpPr>
            <a:grpSpLocks noChangeAspect="1"/>
          </p:cNvGrpSpPr>
          <p:nvPr/>
        </p:nvGrpSpPr>
        <p:grpSpPr>
          <a:xfrm>
            <a:off x="525330" y="1507064"/>
            <a:ext cx="5693304" cy="4684462"/>
            <a:chOff x="0" y="0"/>
            <a:chExt cx="4152900" cy="3417015"/>
          </a:xfrm>
        </p:grpSpPr>
        <p:pic>
          <p:nvPicPr>
            <p:cNvPr id="9" name="Picture 8">
              <a:extLst>
                <a:ext uri="{FF2B5EF4-FFF2-40B4-BE49-F238E27FC236}">
                  <a16:creationId xmlns:a16="http://schemas.microsoft.com/office/drawing/2014/main" id="{592809B8-CFFB-C63D-6343-42DA46261F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0" t="7414" r="26612" b="22596"/>
            <a:stretch/>
          </p:blipFill>
          <p:spPr bwMode="auto">
            <a:xfrm>
              <a:off x="0" y="0"/>
              <a:ext cx="4152900" cy="3093720"/>
            </a:xfrm>
            <a:prstGeom prst="rect">
              <a:avLst/>
            </a:prstGeom>
            <a:noFill/>
            <a:ln>
              <a:noFill/>
            </a:ln>
            <a:extLst>
              <a:ext uri="{53640926-AAD7-44D8-BBD7-CCE9431645EC}">
                <a14:shadowObscured xmlns:a14="http://schemas.microsoft.com/office/drawing/2010/main"/>
              </a:ext>
            </a:extLst>
          </p:spPr>
        </p:pic>
        <p:sp>
          <p:nvSpPr>
            <p:cNvPr id="10" name="Text Box 8">
              <a:extLst>
                <a:ext uri="{FF2B5EF4-FFF2-40B4-BE49-F238E27FC236}">
                  <a16:creationId xmlns:a16="http://schemas.microsoft.com/office/drawing/2014/main" id="{671CDC60-3F08-3296-6A41-01CB0C46882B}"/>
                </a:ext>
              </a:extLst>
            </p:cNvPr>
            <p:cNvSpPr txBox="1"/>
            <p:nvPr/>
          </p:nvSpPr>
          <p:spPr>
            <a:xfrm>
              <a:off x="403231" y="3259862"/>
              <a:ext cx="3660216" cy="157153"/>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Figure 10  GIT of Pressure Drop vs Mesh Elements at D = 0.075m</a:t>
              </a:r>
            </a:p>
          </p:txBody>
        </p:sp>
      </p:grpSp>
      <p:grpSp>
        <p:nvGrpSpPr>
          <p:cNvPr id="12" name="Group 11">
            <a:extLst>
              <a:ext uri="{FF2B5EF4-FFF2-40B4-BE49-F238E27FC236}">
                <a16:creationId xmlns:a16="http://schemas.microsoft.com/office/drawing/2014/main" id="{3AB86123-D45E-A1D1-1BCE-C8F46490A3DE}"/>
              </a:ext>
            </a:extLst>
          </p:cNvPr>
          <p:cNvGrpSpPr>
            <a:grpSpLocks noChangeAspect="1"/>
          </p:cNvGrpSpPr>
          <p:nvPr/>
        </p:nvGrpSpPr>
        <p:grpSpPr>
          <a:xfrm>
            <a:off x="6392966" y="1604535"/>
            <a:ext cx="5632752" cy="4529001"/>
            <a:chOff x="0" y="0"/>
            <a:chExt cx="4099560" cy="3296242"/>
          </a:xfrm>
        </p:grpSpPr>
        <p:pic>
          <p:nvPicPr>
            <p:cNvPr id="13" name="Picture 12">
              <a:extLst>
                <a:ext uri="{FF2B5EF4-FFF2-40B4-BE49-F238E27FC236}">
                  <a16:creationId xmlns:a16="http://schemas.microsoft.com/office/drawing/2014/main" id="{9A8306B9-BDF3-6DDA-E56B-032B9A4708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96" t="6551" r="27277" b="23631"/>
            <a:stretch/>
          </p:blipFill>
          <p:spPr bwMode="auto">
            <a:xfrm>
              <a:off x="0" y="0"/>
              <a:ext cx="4099560" cy="3086100"/>
            </a:xfrm>
            <a:prstGeom prst="rect">
              <a:avLst/>
            </a:prstGeom>
            <a:noFill/>
            <a:ln>
              <a:noFill/>
            </a:ln>
            <a:extLst>
              <a:ext uri="{53640926-AAD7-44D8-BBD7-CCE9431645EC}">
                <a14:shadowObscured xmlns:a14="http://schemas.microsoft.com/office/drawing/2010/main"/>
              </a:ext>
            </a:extLst>
          </p:spPr>
        </p:pic>
        <p:sp>
          <p:nvSpPr>
            <p:cNvPr id="14" name="Text Box 17">
              <a:extLst>
                <a:ext uri="{FF2B5EF4-FFF2-40B4-BE49-F238E27FC236}">
                  <a16:creationId xmlns:a16="http://schemas.microsoft.com/office/drawing/2014/main" id="{EDF116D4-B020-9127-E6B1-06E5593740BB}"/>
                </a:ext>
              </a:extLst>
            </p:cNvPr>
            <p:cNvSpPr txBox="1"/>
            <p:nvPr/>
          </p:nvSpPr>
          <p:spPr>
            <a:xfrm>
              <a:off x="245833" y="3139440"/>
              <a:ext cx="3729215" cy="156802"/>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Figure 11 GIT of Pressure Drop vs Mesh Elements at D = 0.1m</a:t>
              </a:r>
            </a:p>
          </p:txBody>
        </p:sp>
      </p:grpSp>
      <p:sp>
        <p:nvSpPr>
          <p:cNvPr id="4" name="TextBox 3">
            <a:extLst>
              <a:ext uri="{FF2B5EF4-FFF2-40B4-BE49-F238E27FC236}">
                <a16:creationId xmlns:a16="http://schemas.microsoft.com/office/drawing/2014/main" id="{B2CE15DC-0754-3DC0-3D19-49B0DD47CF7F}"/>
              </a:ext>
            </a:extLst>
          </p:cNvPr>
          <p:cNvSpPr txBox="1"/>
          <p:nvPr/>
        </p:nvSpPr>
        <p:spPr>
          <a:xfrm>
            <a:off x="4002742" y="206134"/>
            <a:ext cx="5979458" cy="646331"/>
          </a:xfrm>
          <a:prstGeom prst="rect">
            <a:avLst/>
          </a:prstGeom>
          <a:noFill/>
        </p:spPr>
        <p:txBody>
          <a:bodyPr wrap="square" rtlCol="1">
            <a:spAutoFit/>
          </a:bodyPr>
          <a:lstStyle/>
          <a:p>
            <a:r>
              <a:rPr lang="en-US" sz="3600" b="1" dirty="0">
                <a:latin typeface="Times New Roman" panose="02020603050405020304" pitchFamily="18" charset="0"/>
                <a:cs typeface="Times New Roman" panose="02020603050405020304" pitchFamily="18" charset="0"/>
              </a:rPr>
              <a:t>GIT</a:t>
            </a:r>
            <a:endParaRPr lang="he-IL" sz="3600" b="1" dirty="0">
              <a:latin typeface="Times New Roman" panose="02020603050405020304" pitchFamily="18" charset="0"/>
              <a:cs typeface="Times New Roman" panose="02020603050405020304" pitchFamily="18" charset="0"/>
            </a:endParaRPr>
          </a:p>
        </p:txBody>
      </p:sp>
      <p:pic>
        <p:nvPicPr>
          <p:cNvPr id="16" name="Picture 2" descr="Index of /institutelogo">
            <a:extLst>
              <a:ext uri="{FF2B5EF4-FFF2-40B4-BE49-F238E27FC236}">
                <a16:creationId xmlns:a16="http://schemas.microsoft.com/office/drawing/2014/main" id="{BAB6E30E-3C30-472D-BE2F-DB0125F3E7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533" y="7046"/>
            <a:ext cx="919371" cy="12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10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NTPC Limited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9464" y="208801"/>
            <a:ext cx="1338375" cy="71937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31349DA-3289-E7D8-82FE-C7BB637DFC9A}"/>
              </a:ext>
            </a:extLst>
          </p:cNvPr>
          <p:cNvSpPr>
            <a:spLocks noGrp="1"/>
          </p:cNvSpPr>
          <p:nvPr>
            <p:ph type="sldNum" sz="quarter" idx="12"/>
          </p:nvPr>
        </p:nvSpPr>
        <p:spPr/>
        <p:txBody>
          <a:bodyPr/>
          <a:lstStyle/>
          <a:p>
            <a:fld id="{7F2A13AB-B1B4-4C25-83E9-219E2200BC73}" type="slidenum">
              <a:rPr lang="en-US" smtClean="0"/>
              <a:t>16</a:t>
            </a:fld>
            <a:endParaRPr lang="en-US"/>
          </a:p>
        </p:txBody>
      </p:sp>
      <p:grpSp>
        <p:nvGrpSpPr>
          <p:cNvPr id="4" name="Group 3">
            <a:extLst>
              <a:ext uri="{FF2B5EF4-FFF2-40B4-BE49-F238E27FC236}">
                <a16:creationId xmlns:a16="http://schemas.microsoft.com/office/drawing/2014/main" id="{4CABE340-54A9-458C-7A9A-9A5C1A65EFAD}"/>
              </a:ext>
            </a:extLst>
          </p:cNvPr>
          <p:cNvGrpSpPr>
            <a:grpSpLocks noChangeAspect="1"/>
          </p:cNvGrpSpPr>
          <p:nvPr/>
        </p:nvGrpSpPr>
        <p:grpSpPr>
          <a:xfrm>
            <a:off x="271443" y="1676350"/>
            <a:ext cx="5923922" cy="4538581"/>
            <a:chOff x="0" y="0"/>
            <a:chExt cx="4427220" cy="3391891"/>
          </a:xfrm>
        </p:grpSpPr>
        <p:pic>
          <p:nvPicPr>
            <p:cNvPr id="5" name="Picture 4">
              <a:extLst>
                <a:ext uri="{FF2B5EF4-FFF2-40B4-BE49-F238E27FC236}">
                  <a16:creationId xmlns:a16="http://schemas.microsoft.com/office/drawing/2014/main" id="{331F261B-99F2-8382-D8BC-2BEF727A11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64" t="7413" r="23821" b="20873"/>
            <a:stretch/>
          </p:blipFill>
          <p:spPr bwMode="auto">
            <a:xfrm>
              <a:off x="0" y="0"/>
              <a:ext cx="4427220" cy="3169920"/>
            </a:xfrm>
            <a:prstGeom prst="rect">
              <a:avLst/>
            </a:prstGeom>
            <a:noFill/>
            <a:ln>
              <a:noFill/>
            </a:ln>
            <a:extLst>
              <a:ext uri="{53640926-AAD7-44D8-BBD7-CCE9431645EC}">
                <a14:shadowObscured xmlns:a14="http://schemas.microsoft.com/office/drawing/2010/main"/>
              </a:ext>
            </a:extLst>
          </p:spPr>
        </p:pic>
        <p:sp>
          <p:nvSpPr>
            <p:cNvPr id="6" name="Text Box 21">
              <a:extLst>
                <a:ext uri="{FF2B5EF4-FFF2-40B4-BE49-F238E27FC236}">
                  <a16:creationId xmlns:a16="http://schemas.microsoft.com/office/drawing/2014/main" id="{9027DBAD-0B26-A973-1B92-5A29217EBADC}"/>
                </a:ext>
              </a:extLst>
            </p:cNvPr>
            <p:cNvSpPr txBox="1"/>
            <p:nvPr/>
          </p:nvSpPr>
          <p:spPr>
            <a:xfrm>
              <a:off x="339610" y="3230880"/>
              <a:ext cx="3883150" cy="161011"/>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Figure 12 GIT of Pressure Drop vs Mesh Elements at D = 0.125m</a:t>
              </a:r>
            </a:p>
          </p:txBody>
        </p:sp>
      </p:grpSp>
      <p:grpSp>
        <p:nvGrpSpPr>
          <p:cNvPr id="7" name="Group 6">
            <a:extLst>
              <a:ext uri="{FF2B5EF4-FFF2-40B4-BE49-F238E27FC236}">
                <a16:creationId xmlns:a16="http://schemas.microsoft.com/office/drawing/2014/main" id="{42CB09A3-248E-4FDC-EC53-A8ABF66D1847}"/>
              </a:ext>
            </a:extLst>
          </p:cNvPr>
          <p:cNvGrpSpPr>
            <a:grpSpLocks noChangeAspect="1"/>
          </p:cNvGrpSpPr>
          <p:nvPr/>
        </p:nvGrpSpPr>
        <p:grpSpPr>
          <a:xfrm>
            <a:off x="6216807" y="1676350"/>
            <a:ext cx="5703750" cy="4529819"/>
            <a:chOff x="0" y="0"/>
            <a:chExt cx="4160520" cy="3304213"/>
          </a:xfrm>
        </p:grpSpPr>
        <p:pic>
          <p:nvPicPr>
            <p:cNvPr id="16" name="Picture 15">
              <a:extLst>
                <a:ext uri="{FF2B5EF4-FFF2-40B4-BE49-F238E27FC236}">
                  <a16:creationId xmlns:a16="http://schemas.microsoft.com/office/drawing/2014/main" id="{5D1DC922-3975-42B1-B4E0-155DB47092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7" t="6896" r="26612" b="23287"/>
            <a:stretch/>
          </p:blipFill>
          <p:spPr bwMode="auto">
            <a:xfrm>
              <a:off x="0" y="0"/>
              <a:ext cx="4160520" cy="3086100"/>
            </a:xfrm>
            <a:prstGeom prst="rect">
              <a:avLst/>
            </a:prstGeom>
            <a:noFill/>
            <a:ln>
              <a:noFill/>
            </a:ln>
            <a:extLst>
              <a:ext uri="{53640926-AAD7-44D8-BBD7-CCE9431645EC}">
                <a14:shadowObscured xmlns:a14="http://schemas.microsoft.com/office/drawing/2010/main"/>
              </a:ext>
            </a:extLst>
          </p:spPr>
        </p:pic>
        <p:sp>
          <p:nvSpPr>
            <p:cNvPr id="17" name="Text Box 24">
              <a:extLst>
                <a:ext uri="{FF2B5EF4-FFF2-40B4-BE49-F238E27FC236}">
                  <a16:creationId xmlns:a16="http://schemas.microsoft.com/office/drawing/2014/main" id="{11C24806-2A93-25F2-7580-90EDF7B51488}"/>
                </a:ext>
              </a:extLst>
            </p:cNvPr>
            <p:cNvSpPr txBox="1"/>
            <p:nvPr/>
          </p:nvSpPr>
          <p:spPr>
            <a:xfrm>
              <a:off x="368004" y="3147060"/>
              <a:ext cx="3598033" cy="157153"/>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en-IN" sz="1400" b="1" dirty="0">
                  <a:effectLst/>
                  <a:latin typeface="Times New Roman" panose="02020603050405020304" pitchFamily="18" charset="0"/>
                  <a:ea typeface="Calibri" panose="020F0502020204030204" pitchFamily="34" charset="0"/>
                  <a:cs typeface="Times New Roman" panose="02020603050405020304" pitchFamily="18" charset="0"/>
                </a:rPr>
                <a:t>Figure 13 GIT of Pressure Drop vs Mesh Elements at D = 0.15m</a:t>
              </a:r>
            </a:p>
          </p:txBody>
        </p:sp>
      </p:grpSp>
      <p:pic>
        <p:nvPicPr>
          <p:cNvPr id="12" name="Picture 2" descr="Index of /institutelogo">
            <a:extLst>
              <a:ext uri="{FF2B5EF4-FFF2-40B4-BE49-F238E27FC236}">
                <a16:creationId xmlns:a16="http://schemas.microsoft.com/office/drawing/2014/main" id="{660E87E0-70C4-4D96-AA3F-676E2DB26D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533" y="7046"/>
            <a:ext cx="919371" cy="12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918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526" y="21187"/>
            <a:ext cx="8596668" cy="1320800"/>
          </a:xfrm>
        </p:spPr>
        <p:txBody>
          <a:bodyPr/>
          <a:lstStyle/>
          <a:p>
            <a:r>
              <a:rPr lang="en-US" b="1" dirty="0">
                <a:solidFill>
                  <a:srgbClr val="FF0000"/>
                </a:solidFill>
                <a:latin typeface="Times New Roman" panose="02020603050405020304" pitchFamily="18" charset="0"/>
                <a:cs typeface="Times New Roman" panose="02020603050405020304" pitchFamily="18" charset="0"/>
              </a:rPr>
              <a:t>Results and Discussions:</a:t>
            </a:r>
            <a:endParaRPr lang="en-US" dirty="0">
              <a:solidFill>
                <a:srgbClr val="FF0000"/>
              </a:solidFill>
            </a:endParaRPr>
          </a:p>
        </p:txBody>
      </p:sp>
      <p:pic>
        <p:nvPicPr>
          <p:cNvPr id="7" name="Picture 4" descr="NTPC Limited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6585" y="68154"/>
            <a:ext cx="1338375" cy="719377"/>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98BE512E-873E-3DC5-DB27-8A7A1B2637FA}"/>
              </a:ext>
            </a:extLst>
          </p:cNvPr>
          <p:cNvSpPr>
            <a:spLocks noGrp="1"/>
          </p:cNvSpPr>
          <p:nvPr>
            <p:ph type="sldNum" sz="quarter" idx="12"/>
          </p:nvPr>
        </p:nvSpPr>
        <p:spPr/>
        <p:txBody>
          <a:bodyPr/>
          <a:lstStyle/>
          <a:p>
            <a:fld id="{7F2A13AB-B1B4-4C25-83E9-219E2200BC73}" type="slidenum">
              <a:rPr lang="en-US" smtClean="0"/>
              <a:t>17</a:t>
            </a:fld>
            <a:endParaRPr lang="en-US"/>
          </a:p>
        </p:txBody>
      </p:sp>
      <p:sp>
        <p:nvSpPr>
          <p:cNvPr id="12" name="TextBox 11">
            <a:extLst>
              <a:ext uri="{FF2B5EF4-FFF2-40B4-BE49-F238E27FC236}">
                <a16:creationId xmlns:a16="http://schemas.microsoft.com/office/drawing/2014/main" id="{1EE9D5A9-8CD0-CDB1-4C10-86B7D4C06091}"/>
              </a:ext>
            </a:extLst>
          </p:cNvPr>
          <p:cNvSpPr txBox="1"/>
          <p:nvPr/>
        </p:nvSpPr>
        <p:spPr>
          <a:xfrm>
            <a:off x="1078128" y="1446115"/>
            <a:ext cx="8008722" cy="470000"/>
          </a:xfrm>
          <a:prstGeom prst="rect">
            <a:avLst/>
          </a:prstGeom>
          <a:noFill/>
        </p:spPr>
        <p:txBody>
          <a:bodyPr wrap="square">
            <a:spAutoFit/>
          </a:bodyPr>
          <a:lstStyle/>
          <a:p>
            <a:pPr algn="just">
              <a:lnSpc>
                <a:spcPct val="107000"/>
              </a:lnSpc>
              <a:spcAft>
                <a:spcPts val="800"/>
              </a:spcAft>
            </a:pPr>
            <a:r>
              <a:rPr lang="en-IN" sz="2400" b="1" kern="100" dirty="0">
                <a:effectLst/>
                <a:ea typeface="Calibri" panose="020F0502020204030204" pitchFamily="34" charset="0"/>
                <a:cs typeface="Mangal" panose="02040503050203030202" pitchFamily="18" charset="0"/>
              </a:rPr>
              <a:t>Effect of solid concentration on energy consumption (specific)</a:t>
            </a:r>
            <a:endParaRPr lang="en-IN" sz="3200" kern="100" dirty="0">
              <a:effectLst/>
              <a:ea typeface="Calibri" panose="020F0502020204030204" pitchFamily="34" charset="0"/>
              <a:cs typeface="Mangal" panose="02040503050203030202" pitchFamily="18" charset="0"/>
            </a:endParaRPr>
          </a:p>
        </p:txBody>
      </p:sp>
      <p:grpSp>
        <p:nvGrpSpPr>
          <p:cNvPr id="17" name="Group 16">
            <a:extLst>
              <a:ext uri="{FF2B5EF4-FFF2-40B4-BE49-F238E27FC236}">
                <a16:creationId xmlns:a16="http://schemas.microsoft.com/office/drawing/2014/main" id="{990D7DCA-3ADC-9411-66C0-8FF88A93D470}"/>
              </a:ext>
            </a:extLst>
          </p:cNvPr>
          <p:cNvGrpSpPr/>
          <p:nvPr/>
        </p:nvGrpSpPr>
        <p:grpSpPr>
          <a:xfrm>
            <a:off x="602041" y="2121310"/>
            <a:ext cx="10932027" cy="4604480"/>
            <a:chOff x="602041" y="2121310"/>
            <a:chExt cx="10932027" cy="4604480"/>
          </a:xfrm>
        </p:grpSpPr>
        <p:pic>
          <p:nvPicPr>
            <p:cNvPr id="13" name="Picture 12">
              <a:extLst>
                <a:ext uri="{FF2B5EF4-FFF2-40B4-BE49-F238E27FC236}">
                  <a16:creationId xmlns:a16="http://schemas.microsoft.com/office/drawing/2014/main" id="{30D8F077-860C-5263-6B11-0C7CBC9916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06" t="7398" r="28321" b="23214"/>
            <a:stretch/>
          </p:blipFill>
          <p:spPr bwMode="auto">
            <a:xfrm>
              <a:off x="602041" y="2121310"/>
              <a:ext cx="5054100" cy="3960000"/>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59E1F91E-2AEF-B0DC-1ADB-C99C4E9712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83" t="7398" r="28125" b="23214"/>
            <a:stretch/>
          </p:blipFill>
          <p:spPr bwMode="auto">
            <a:xfrm>
              <a:off x="6535861" y="2121310"/>
              <a:ext cx="4998207" cy="3960000"/>
            </a:xfrm>
            <a:prstGeom prst="rect">
              <a:avLst/>
            </a:prstGeom>
            <a:noFill/>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id="{66BF26DC-7FBF-C403-A31F-F1BB6DA298B1}"/>
                </a:ext>
              </a:extLst>
            </p:cNvPr>
            <p:cNvSpPr txBox="1"/>
            <p:nvPr/>
          </p:nvSpPr>
          <p:spPr>
            <a:xfrm>
              <a:off x="1895475" y="6055670"/>
              <a:ext cx="8781109" cy="670120"/>
            </a:xfrm>
            <a:prstGeom prst="rect">
              <a:avLst/>
            </a:prstGeom>
            <a:noFill/>
          </p:spPr>
          <p:txBody>
            <a:bodyPr wrap="square">
              <a:spAutoFit/>
            </a:bodyPr>
            <a:lstStyle/>
            <a:p>
              <a:pPr marL="342900" lvl="0" indent="-342900" algn="just">
                <a:lnSpc>
                  <a:spcPct val="107000"/>
                </a:lnSpc>
                <a:buFont typeface="Times New Roman" panose="02020603050405020304" pitchFamily="18" charset="0"/>
                <a:buAutoNum type="alphaLcParenBoth"/>
              </a:pPr>
              <a:r>
                <a:rPr lang="en-IN" sz="1800" kern="100" dirty="0">
                  <a:effectLst/>
                  <a:latin typeface="Arial" panose="020B0604020202020204" pitchFamily="34" charset="0"/>
                  <a:ea typeface="Calibri" panose="020F0502020204030204" pitchFamily="34" charset="0"/>
                  <a:cs typeface="Mangal" panose="02040503050203030202" pitchFamily="18" charset="0"/>
                </a:rPr>
                <a:t>D = 0.2 m						(b) V = 2 m/s</a:t>
              </a:r>
              <a:endParaRPr lang="en-IN" sz="2400" kern="100" dirty="0">
                <a:effectLst/>
                <a:latin typeface="Calibri" panose="020F0502020204030204" pitchFamily="34" charset="0"/>
                <a:ea typeface="Calibri" panose="020F0502020204030204" pitchFamily="34" charset="0"/>
                <a:cs typeface="Mangal" panose="02040503050203030202" pitchFamily="18" charset="0"/>
              </a:endParaRPr>
            </a:p>
            <a:p>
              <a:pPr marL="1371600" algn="just">
                <a:lnSpc>
                  <a:spcPct val="107000"/>
                </a:lnSpc>
                <a:spcAft>
                  <a:spcPts val="800"/>
                </a:spcAft>
              </a:pPr>
              <a:r>
                <a:rPr lang="en-IN" sz="1800" kern="100" dirty="0">
                  <a:effectLst/>
                  <a:latin typeface="Arial" panose="020B0604020202020204" pitchFamily="34" charset="0"/>
                  <a:ea typeface="Calibri" panose="020F0502020204030204" pitchFamily="34" charset="0"/>
                  <a:cs typeface="Mangal" panose="02040503050203030202" pitchFamily="18" charset="0"/>
                </a:rPr>
                <a:t>	</a:t>
              </a:r>
              <a:r>
                <a:rPr lang="en-IN" sz="1600" b="1" kern="100" dirty="0">
                  <a:effectLst/>
                  <a:latin typeface="Times New Roman" panose="02020603050405020304" pitchFamily="18" charset="0"/>
                  <a:ea typeface="Calibri" panose="020F0502020204030204" pitchFamily="34" charset="0"/>
                  <a:cs typeface="Times New Roman" panose="02020603050405020304" pitchFamily="18" charset="0"/>
                </a:rPr>
                <a:t>Figure </a:t>
              </a:r>
              <a:r>
                <a:rPr lang="en-IN" sz="1600" b="1" kern="100" dirty="0">
                  <a:latin typeface="Times New Roman" panose="02020603050405020304" pitchFamily="18" charset="0"/>
                  <a:ea typeface="Calibri" panose="020F0502020204030204" pitchFamily="34" charset="0"/>
                  <a:cs typeface="Times New Roman" panose="02020603050405020304" pitchFamily="18" charset="0"/>
                </a:rPr>
                <a:t>14</a:t>
              </a:r>
              <a:r>
                <a:rPr lang="en-IN" sz="1600" b="1" kern="100" dirty="0">
                  <a:effectLst/>
                  <a:latin typeface="Times New Roman" panose="02020603050405020304" pitchFamily="18" charset="0"/>
                  <a:ea typeface="Calibri" panose="020F0502020204030204" pitchFamily="34" charset="0"/>
                  <a:cs typeface="Times New Roman" panose="02020603050405020304" pitchFamily="18" charset="0"/>
                </a:rPr>
                <a:t> SEC vs Solid Concentration (C</a:t>
              </a:r>
              <a:r>
                <a:rPr lang="en-IN" sz="1600" b="1" kern="100" baseline="-25000" dirty="0">
                  <a:effectLst/>
                  <a:latin typeface="Times New Roman" panose="02020603050405020304" pitchFamily="18" charset="0"/>
                  <a:ea typeface="Calibri" panose="020F0502020204030204" pitchFamily="34" charset="0"/>
                  <a:cs typeface="Times New Roman" panose="02020603050405020304" pitchFamily="18" charset="0"/>
                </a:rPr>
                <a:t>w</a:t>
              </a:r>
              <a:r>
                <a:rPr lang="en-IN" sz="16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1" name="Picture 2" descr="Index of /institutelogo">
            <a:extLst>
              <a:ext uri="{FF2B5EF4-FFF2-40B4-BE49-F238E27FC236}">
                <a16:creationId xmlns:a16="http://schemas.microsoft.com/office/drawing/2014/main" id="{DF118865-E1B6-437B-BE84-841DAC5C9A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533" y="7046"/>
            <a:ext cx="919371" cy="12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031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NTPC Limited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6585" y="68154"/>
            <a:ext cx="1338375" cy="719377"/>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98BE512E-873E-3DC5-DB27-8A7A1B2637FA}"/>
              </a:ext>
            </a:extLst>
          </p:cNvPr>
          <p:cNvSpPr>
            <a:spLocks noGrp="1"/>
          </p:cNvSpPr>
          <p:nvPr>
            <p:ph type="sldNum" sz="quarter" idx="12"/>
          </p:nvPr>
        </p:nvSpPr>
        <p:spPr/>
        <p:txBody>
          <a:bodyPr/>
          <a:lstStyle/>
          <a:p>
            <a:fld id="{7F2A13AB-B1B4-4C25-83E9-219E2200BC73}" type="slidenum">
              <a:rPr lang="en-US" smtClean="0"/>
              <a:t>18</a:t>
            </a:fld>
            <a:endParaRPr lang="en-US"/>
          </a:p>
        </p:txBody>
      </p:sp>
      <p:sp>
        <p:nvSpPr>
          <p:cNvPr id="12" name="TextBox 11">
            <a:extLst>
              <a:ext uri="{FF2B5EF4-FFF2-40B4-BE49-F238E27FC236}">
                <a16:creationId xmlns:a16="http://schemas.microsoft.com/office/drawing/2014/main" id="{1EE9D5A9-8CD0-CDB1-4C10-86B7D4C06091}"/>
              </a:ext>
            </a:extLst>
          </p:cNvPr>
          <p:cNvSpPr txBox="1"/>
          <p:nvPr/>
        </p:nvSpPr>
        <p:spPr>
          <a:xfrm>
            <a:off x="1078128" y="1446115"/>
            <a:ext cx="8008722" cy="470000"/>
          </a:xfrm>
          <a:prstGeom prst="rect">
            <a:avLst/>
          </a:prstGeom>
          <a:noFill/>
        </p:spPr>
        <p:txBody>
          <a:bodyPr wrap="square">
            <a:spAutoFit/>
          </a:bodyPr>
          <a:lstStyle/>
          <a:p>
            <a:pPr algn="just">
              <a:lnSpc>
                <a:spcPct val="107000"/>
              </a:lnSpc>
              <a:spcAft>
                <a:spcPts val="800"/>
              </a:spcAft>
            </a:pPr>
            <a:r>
              <a:rPr lang="en-IN" sz="2400" b="1" kern="100" dirty="0">
                <a:effectLst/>
                <a:ea typeface="Calibri" panose="020F0502020204030204" pitchFamily="34" charset="0"/>
                <a:cs typeface="Mangal" panose="02040503050203030202" pitchFamily="18" charset="0"/>
              </a:rPr>
              <a:t>Effect of Pipe diameter on energy consumption (specific)</a:t>
            </a:r>
            <a:endParaRPr lang="en-IN" sz="3200" kern="100" dirty="0">
              <a:effectLst/>
              <a:ea typeface="Calibri" panose="020F0502020204030204" pitchFamily="34" charset="0"/>
              <a:cs typeface="Mangal" panose="02040503050203030202" pitchFamily="18" charset="0"/>
            </a:endParaRPr>
          </a:p>
        </p:txBody>
      </p:sp>
      <p:grpSp>
        <p:nvGrpSpPr>
          <p:cNvPr id="5" name="Group 4">
            <a:extLst>
              <a:ext uri="{FF2B5EF4-FFF2-40B4-BE49-F238E27FC236}">
                <a16:creationId xmlns:a16="http://schemas.microsoft.com/office/drawing/2014/main" id="{3F88BEE7-97EA-E7F7-1DE3-362BF384C320}"/>
              </a:ext>
            </a:extLst>
          </p:cNvPr>
          <p:cNvGrpSpPr/>
          <p:nvPr/>
        </p:nvGrpSpPr>
        <p:grpSpPr>
          <a:xfrm>
            <a:off x="602041" y="2121310"/>
            <a:ext cx="10846983" cy="4604480"/>
            <a:chOff x="602041" y="2121310"/>
            <a:chExt cx="10846983" cy="4604480"/>
          </a:xfrm>
        </p:grpSpPr>
        <p:sp>
          <p:nvSpPr>
            <p:cNvPr id="16" name="TextBox 15">
              <a:extLst>
                <a:ext uri="{FF2B5EF4-FFF2-40B4-BE49-F238E27FC236}">
                  <a16:creationId xmlns:a16="http://schemas.microsoft.com/office/drawing/2014/main" id="{66BF26DC-7FBF-C403-A31F-F1BB6DA298B1}"/>
                </a:ext>
              </a:extLst>
            </p:cNvPr>
            <p:cNvSpPr txBox="1"/>
            <p:nvPr/>
          </p:nvSpPr>
          <p:spPr>
            <a:xfrm>
              <a:off x="1895475" y="6055670"/>
              <a:ext cx="8781109" cy="670120"/>
            </a:xfrm>
            <a:prstGeom prst="rect">
              <a:avLst/>
            </a:prstGeom>
            <a:noFill/>
          </p:spPr>
          <p:txBody>
            <a:bodyPr wrap="square">
              <a:spAutoFit/>
            </a:bodyPr>
            <a:lstStyle/>
            <a:p>
              <a:pPr marL="342900" lvl="0" indent="-342900" algn="just">
                <a:lnSpc>
                  <a:spcPct val="107000"/>
                </a:lnSpc>
                <a:buFont typeface="Times New Roman" panose="02020603050405020304" pitchFamily="18" charset="0"/>
                <a:buAutoNum type="alphaLcParenBoth"/>
              </a:pPr>
              <a:r>
                <a:rPr lang="en-IN" kern="100" dirty="0">
                  <a:latin typeface="Arial" panose="020B0604020202020204" pitchFamily="34" charset="0"/>
                  <a:ea typeface="Calibri" panose="020F0502020204030204" pitchFamily="34" charset="0"/>
                  <a:cs typeface="Mangal" panose="02040503050203030202" pitchFamily="18" charset="0"/>
                </a:rPr>
                <a:t>V</a:t>
              </a:r>
              <a:r>
                <a:rPr lang="en-IN" sz="1800" kern="100" dirty="0">
                  <a:effectLst/>
                  <a:latin typeface="Arial" panose="020B0604020202020204" pitchFamily="34" charset="0"/>
                  <a:ea typeface="Calibri" panose="020F0502020204030204" pitchFamily="34" charset="0"/>
                  <a:cs typeface="Mangal" panose="02040503050203030202" pitchFamily="18" charset="0"/>
                </a:rPr>
                <a:t> = 2 m/s						(b) C</a:t>
              </a:r>
              <a:r>
                <a:rPr lang="en-IN" sz="1800" kern="100" baseline="-25000" dirty="0">
                  <a:effectLst/>
                  <a:latin typeface="Arial" panose="020B0604020202020204" pitchFamily="34" charset="0"/>
                  <a:ea typeface="Calibri" panose="020F0502020204030204" pitchFamily="34" charset="0"/>
                  <a:cs typeface="Mangal" panose="02040503050203030202" pitchFamily="18" charset="0"/>
                </a:rPr>
                <a:t>w</a:t>
              </a:r>
              <a:r>
                <a:rPr lang="en-IN" sz="1800" kern="100" dirty="0">
                  <a:effectLst/>
                  <a:latin typeface="Arial" panose="020B0604020202020204" pitchFamily="34" charset="0"/>
                  <a:ea typeface="Calibri" panose="020F0502020204030204" pitchFamily="34" charset="0"/>
                  <a:cs typeface="Mangal" panose="02040503050203030202" pitchFamily="18" charset="0"/>
                </a:rPr>
                <a:t> = 60%</a:t>
              </a:r>
              <a:endParaRPr lang="en-IN" sz="2400" kern="100" dirty="0">
                <a:effectLst/>
                <a:latin typeface="Calibri" panose="020F0502020204030204" pitchFamily="34" charset="0"/>
                <a:ea typeface="Calibri" panose="020F0502020204030204" pitchFamily="34" charset="0"/>
                <a:cs typeface="Mangal" panose="02040503050203030202" pitchFamily="18" charset="0"/>
              </a:endParaRPr>
            </a:p>
            <a:p>
              <a:pPr marL="1371600" algn="just">
                <a:lnSpc>
                  <a:spcPct val="107000"/>
                </a:lnSpc>
                <a:spcAft>
                  <a:spcPts val="800"/>
                </a:spcAft>
              </a:pPr>
              <a:r>
                <a:rPr lang="en-IN" sz="1800" kern="100" dirty="0">
                  <a:effectLst/>
                  <a:latin typeface="Arial" panose="020B0604020202020204" pitchFamily="34" charset="0"/>
                  <a:ea typeface="Calibri" panose="020F0502020204030204" pitchFamily="34" charset="0"/>
                  <a:cs typeface="Mangal" panose="02040503050203030202" pitchFamily="18" charset="0"/>
                </a:rPr>
                <a:t>	</a:t>
              </a:r>
              <a:r>
                <a:rPr lang="en-IN" sz="1600" b="1" kern="100" dirty="0">
                  <a:effectLst/>
                  <a:latin typeface="Times New Roman" panose="02020603050405020304" pitchFamily="18" charset="0"/>
                  <a:ea typeface="Calibri" panose="020F0502020204030204" pitchFamily="34" charset="0"/>
                  <a:cs typeface="Times New Roman" panose="02020603050405020304" pitchFamily="18" charset="0"/>
                </a:rPr>
                <a:t>Figure 15 SEC vs Pipe Diameter (D)</a:t>
              </a:r>
              <a:endParaRPr lang="en-IN"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FE28C45E-21CC-3E52-B20E-AFC4AA63AD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78" t="6887" r="28321" b="24236"/>
            <a:stretch/>
          </p:blipFill>
          <p:spPr bwMode="auto">
            <a:xfrm>
              <a:off x="602041" y="2121310"/>
              <a:ext cx="5005194" cy="3960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7FD15BBD-8ED7-82D8-561E-10FC8AFEC6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82" t="7398" r="28515" b="24490"/>
            <a:stretch/>
          </p:blipFill>
          <p:spPr bwMode="auto">
            <a:xfrm>
              <a:off x="6387937" y="2125516"/>
              <a:ext cx="5061087" cy="3960000"/>
            </a:xfrm>
            <a:prstGeom prst="rect">
              <a:avLst/>
            </a:prstGeom>
            <a:noFill/>
            <a:ln>
              <a:noFill/>
            </a:ln>
            <a:extLst>
              <a:ext uri="{53640926-AAD7-44D8-BBD7-CCE9431645EC}">
                <a14:shadowObscured xmlns:a14="http://schemas.microsoft.com/office/drawing/2010/main"/>
              </a:ext>
            </a:extLst>
          </p:spPr>
        </p:pic>
      </p:grpSp>
      <p:pic>
        <p:nvPicPr>
          <p:cNvPr id="10" name="Picture 2" descr="Index of /institutelogo">
            <a:extLst>
              <a:ext uri="{FF2B5EF4-FFF2-40B4-BE49-F238E27FC236}">
                <a16:creationId xmlns:a16="http://schemas.microsoft.com/office/drawing/2014/main" id="{F5DD0278-0326-4262-8855-65F7414E941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533" y="7046"/>
            <a:ext cx="919371" cy="12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7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NTPC Limited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6585" y="68154"/>
            <a:ext cx="1338375" cy="719377"/>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98BE512E-873E-3DC5-DB27-8A7A1B2637FA}"/>
              </a:ext>
            </a:extLst>
          </p:cNvPr>
          <p:cNvSpPr>
            <a:spLocks noGrp="1"/>
          </p:cNvSpPr>
          <p:nvPr>
            <p:ph type="sldNum" sz="quarter" idx="12"/>
          </p:nvPr>
        </p:nvSpPr>
        <p:spPr/>
        <p:txBody>
          <a:bodyPr/>
          <a:lstStyle/>
          <a:p>
            <a:fld id="{7F2A13AB-B1B4-4C25-83E9-219E2200BC73}" type="slidenum">
              <a:rPr lang="en-US" smtClean="0"/>
              <a:t>19</a:t>
            </a:fld>
            <a:endParaRPr lang="en-US"/>
          </a:p>
        </p:txBody>
      </p:sp>
      <p:sp>
        <p:nvSpPr>
          <p:cNvPr id="12" name="TextBox 11">
            <a:extLst>
              <a:ext uri="{FF2B5EF4-FFF2-40B4-BE49-F238E27FC236}">
                <a16:creationId xmlns:a16="http://schemas.microsoft.com/office/drawing/2014/main" id="{1EE9D5A9-8CD0-CDB1-4C10-86B7D4C06091}"/>
              </a:ext>
            </a:extLst>
          </p:cNvPr>
          <p:cNvSpPr txBox="1"/>
          <p:nvPr/>
        </p:nvSpPr>
        <p:spPr>
          <a:xfrm>
            <a:off x="1078128" y="1446115"/>
            <a:ext cx="8008722" cy="470000"/>
          </a:xfrm>
          <a:prstGeom prst="rect">
            <a:avLst/>
          </a:prstGeom>
          <a:noFill/>
        </p:spPr>
        <p:txBody>
          <a:bodyPr wrap="square">
            <a:spAutoFit/>
          </a:bodyPr>
          <a:lstStyle/>
          <a:p>
            <a:pPr algn="just">
              <a:lnSpc>
                <a:spcPct val="107000"/>
              </a:lnSpc>
              <a:spcAft>
                <a:spcPts val="800"/>
              </a:spcAft>
            </a:pPr>
            <a:r>
              <a:rPr lang="en-IN" sz="2400" b="1" kern="100" dirty="0">
                <a:effectLst/>
                <a:ea typeface="Calibri" panose="020F0502020204030204" pitchFamily="34" charset="0"/>
                <a:cs typeface="Mangal" panose="02040503050203030202" pitchFamily="18" charset="0"/>
              </a:rPr>
              <a:t>Effect of Flow Velocity on energy consumption (specific)</a:t>
            </a:r>
            <a:endParaRPr lang="en-IN" sz="3200" kern="100" dirty="0">
              <a:effectLst/>
              <a:ea typeface="Calibri" panose="020F0502020204030204" pitchFamily="34" charset="0"/>
              <a:cs typeface="Mangal" panose="02040503050203030202" pitchFamily="18" charset="0"/>
            </a:endParaRPr>
          </a:p>
        </p:txBody>
      </p:sp>
      <p:sp>
        <p:nvSpPr>
          <p:cNvPr id="16" name="TextBox 15">
            <a:extLst>
              <a:ext uri="{FF2B5EF4-FFF2-40B4-BE49-F238E27FC236}">
                <a16:creationId xmlns:a16="http://schemas.microsoft.com/office/drawing/2014/main" id="{66BF26DC-7FBF-C403-A31F-F1BB6DA298B1}"/>
              </a:ext>
            </a:extLst>
          </p:cNvPr>
          <p:cNvSpPr txBox="1"/>
          <p:nvPr/>
        </p:nvSpPr>
        <p:spPr>
          <a:xfrm>
            <a:off x="1895475" y="6055670"/>
            <a:ext cx="8781109" cy="670120"/>
          </a:xfrm>
          <a:prstGeom prst="rect">
            <a:avLst/>
          </a:prstGeom>
          <a:noFill/>
        </p:spPr>
        <p:txBody>
          <a:bodyPr wrap="square">
            <a:spAutoFit/>
          </a:bodyPr>
          <a:lstStyle/>
          <a:p>
            <a:pPr marL="342900" lvl="0" indent="-342900" algn="just">
              <a:lnSpc>
                <a:spcPct val="107000"/>
              </a:lnSpc>
              <a:buFont typeface="Times New Roman" panose="02020603050405020304" pitchFamily="18" charset="0"/>
              <a:buAutoNum type="alphaLcParenBoth"/>
            </a:pPr>
            <a:r>
              <a:rPr lang="en-IN" sz="1800" kern="100" dirty="0">
                <a:effectLst/>
                <a:latin typeface="Arial" panose="020B0604020202020204" pitchFamily="34" charset="0"/>
                <a:ea typeface="Calibri" panose="020F0502020204030204" pitchFamily="34" charset="0"/>
                <a:cs typeface="Mangal" panose="02040503050203030202" pitchFamily="18" charset="0"/>
              </a:rPr>
              <a:t>D = 0.2 m						(b) C</a:t>
            </a:r>
            <a:r>
              <a:rPr lang="en-IN" sz="1800" kern="100" baseline="-25000" dirty="0">
                <a:effectLst/>
                <a:latin typeface="Arial" panose="020B0604020202020204" pitchFamily="34" charset="0"/>
                <a:ea typeface="Calibri" panose="020F0502020204030204" pitchFamily="34" charset="0"/>
                <a:cs typeface="Mangal" panose="02040503050203030202" pitchFamily="18" charset="0"/>
              </a:rPr>
              <a:t>w</a:t>
            </a:r>
            <a:r>
              <a:rPr lang="en-IN" sz="1800" kern="100" dirty="0">
                <a:effectLst/>
                <a:latin typeface="Arial" panose="020B0604020202020204" pitchFamily="34" charset="0"/>
                <a:ea typeface="Calibri" panose="020F0502020204030204" pitchFamily="34" charset="0"/>
                <a:cs typeface="Mangal" panose="02040503050203030202" pitchFamily="18" charset="0"/>
              </a:rPr>
              <a:t> = 60%</a:t>
            </a:r>
            <a:endParaRPr lang="en-IN" sz="2400" kern="100" dirty="0">
              <a:effectLst/>
              <a:latin typeface="Calibri" panose="020F0502020204030204" pitchFamily="34" charset="0"/>
              <a:ea typeface="Calibri" panose="020F0502020204030204" pitchFamily="34" charset="0"/>
              <a:cs typeface="Mangal" panose="02040503050203030202" pitchFamily="18" charset="0"/>
            </a:endParaRPr>
          </a:p>
          <a:p>
            <a:pPr marL="1371600" algn="just">
              <a:lnSpc>
                <a:spcPct val="107000"/>
              </a:lnSpc>
              <a:spcAft>
                <a:spcPts val="800"/>
              </a:spcAft>
            </a:pPr>
            <a:r>
              <a:rPr lang="en-IN" sz="1800" kern="100" dirty="0">
                <a:effectLst/>
                <a:latin typeface="Arial" panose="020B0604020202020204" pitchFamily="34" charset="0"/>
                <a:ea typeface="Calibri" panose="020F0502020204030204" pitchFamily="34" charset="0"/>
                <a:cs typeface="Mangal" panose="02040503050203030202" pitchFamily="18" charset="0"/>
              </a:rPr>
              <a:t>	</a:t>
            </a:r>
            <a:r>
              <a:rPr lang="en-IN" sz="1600" b="1" kern="100" dirty="0">
                <a:effectLst/>
                <a:latin typeface="Times New Roman" panose="02020603050405020304" pitchFamily="18" charset="0"/>
                <a:ea typeface="Calibri" panose="020F0502020204030204" pitchFamily="34" charset="0"/>
                <a:cs typeface="Times New Roman" panose="02020603050405020304" pitchFamily="18" charset="0"/>
              </a:rPr>
              <a:t>Figure 16 SEC vs Flow velocity (</a:t>
            </a:r>
            <a:r>
              <a:rPr lang="en-IN" sz="1600" b="1" kern="100" dirty="0">
                <a:latin typeface="Times New Roman" panose="02020603050405020304" pitchFamily="18" charset="0"/>
                <a:ea typeface="Calibri" panose="020F0502020204030204" pitchFamily="34" charset="0"/>
                <a:cs typeface="Times New Roman" panose="02020603050405020304" pitchFamily="18" charset="0"/>
              </a:rPr>
              <a:t>V</a:t>
            </a:r>
            <a:r>
              <a:rPr lang="en-IN" sz="16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91B3553-6E63-ACA6-8021-0D181CC782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07" t="7143" r="28906" b="23980"/>
          <a:stretch/>
        </p:blipFill>
        <p:spPr bwMode="auto">
          <a:xfrm>
            <a:off x="387031" y="2125516"/>
            <a:ext cx="5045716" cy="3960000"/>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8CABDE1A-3D2C-EE0E-3D2A-9C6844DD40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84" t="6633" r="28710" b="24235"/>
          <a:stretch/>
        </p:blipFill>
        <p:spPr bwMode="auto">
          <a:xfrm>
            <a:off x="6241920" y="2131273"/>
            <a:ext cx="4966069" cy="3960000"/>
          </a:xfrm>
          <a:prstGeom prst="rect">
            <a:avLst/>
          </a:prstGeom>
          <a:noFill/>
          <a:ln>
            <a:noFill/>
          </a:ln>
          <a:extLst>
            <a:ext uri="{53640926-AAD7-44D8-BBD7-CCE9431645EC}">
              <a14:shadowObscured xmlns:a14="http://schemas.microsoft.com/office/drawing/2010/main"/>
            </a:ext>
          </a:extLst>
        </p:spPr>
      </p:pic>
      <p:pic>
        <p:nvPicPr>
          <p:cNvPr id="10" name="Picture 2" descr="Index of /institutelogo">
            <a:extLst>
              <a:ext uri="{FF2B5EF4-FFF2-40B4-BE49-F238E27FC236}">
                <a16:creationId xmlns:a16="http://schemas.microsoft.com/office/drawing/2014/main" id="{29387B32-0D8C-475B-9ACB-7F37F7DF8A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533" y="7046"/>
            <a:ext cx="919371" cy="12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747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46489" y="105492"/>
            <a:ext cx="5979458" cy="646331"/>
          </a:xfrm>
          <a:prstGeom prst="rect">
            <a:avLst/>
          </a:prstGeom>
          <a:noFill/>
        </p:spPr>
        <p:txBody>
          <a:bodyPr wrap="square" rtlCol="1">
            <a:spAutoFit/>
          </a:bodyPr>
          <a:lstStyle/>
          <a:p>
            <a:r>
              <a:rPr lang="en-US" sz="3600" b="1" dirty="0">
                <a:latin typeface="Times New Roman" panose="02020603050405020304" pitchFamily="18" charset="0"/>
                <a:cs typeface="Times New Roman" panose="02020603050405020304" pitchFamily="18" charset="0"/>
              </a:rPr>
              <a:t>Introduction</a:t>
            </a:r>
            <a:endParaRPr lang="he-IL" sz="3600" b="1" dirty="0">
              <a:latin typeface="Times New Roman" panose="02020603050405020304" pitchFamily="18" charset="0"/>
              <a:cs typeface="Times New Roman" panose="02020603050405020304" pitchFamily="18" charset="0"/>
            </a:endParaRPr>
          </a:p>
        </p:txBody>
      </p:sp>
      <p:pic>
        <p:nvPicPr>
          <p:cNvPr id="11" name="Picture 4" descr="NTPC Limited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9464" y="208801"/>
            <a:ext cx="1338375" cy="719377"/>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6E392766-2EA5-2367-F145-CFA9ED412250}"/>
              </a:ext>
            </a:extLst>
          </p:cNvPr>
          <p:cNvGrpSpPr/>
          <p:nvPr/>
        </p:nvGrpSpPr>
        <p:grpSpPr>
          <a:xfrm>
            <a:off x="6978412" y="1281834"/>
            <a:ext cx="4380239" cy="907117"/>
            <a:chOff x="7033846" y="913434"/>
            <a:chExt cx="4380239" cy="907117"/>
          </a:xfrm>
        </p:grpSpPr>
        <p:sp>
          <p:nvSpPr>
            <p:cNvPr id="27" name="Rectangle 26">
              <a:extLst>
                <a:ext uri="{FF2B5EF4-FFF2-40B4-BE49-F238E27FC236}">
                  <a16:creationId xmlns:a16="http://schemas.microsoft.com/office/drawing/2014/main" id="{C5D49823-51D1-8343-8856-45EBB8D9529C}"/>
                </a:ext>
              </a:extLst>
            </p:cNvPr>
            <p:cNvSpPr/>
            <p:nvPr/>
          </p:nvSpPr>
          <p:spPr>
            <a:xfrm>
              <a:off x="8642137" y="1034360"/>
              <a:ext cx="1117614" cy="738664"/>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en-US" sz="1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National </a:t>
              </a:r>
            </a:p>
            <a:p>
              <a:pPr algn="ctr"/>
              <a:r>
                <a:rPr lang="en-US" sz="1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“Economic” </a:t>
              </a:r>
            </a:p>
            <a:p>
              <a:pPr algn="ctr"/>
              <a:r>
                <a:rPr lang="en-US" sz="1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Engine</a:t>
              </a:r>
            </a:p>
          </p:txBody>
        </p:sp>
        <p:sp>
          <p:nvSpPr>
            <p:cNvPr id="28" name="Arrow: Right 27">
              <a:extLst>
                <a:ext uri="{FF2B5EF4-FFF2-40B4-BE49-F238E27FC236}">
                  <a16:creationId xmlns:a16="http://schemas.microsoft.com/office/drawing/2014/main" id="{C1A305D2-3532-0FA4-2716-9D59BA097882}"/>
                </a:ext>
              </a:extLst>
            </p:cNvPr>
            <p:cNvSpPr/>
            <p:nvPr/>
          </p:nvSpPr>
          <p:spPr>
            <a:xfrm>
              <a:off x="7033846" y="1217810"/>
              <a:ext cx="1577591" cy="321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Arrow: Right 28">
              <a:extLst>
                <a:ext uri="{FF2B5EF4-FFF2-40B4-BE49-F238E27FC236}">
                  <a16:creationId xmlns:a16="http://schemas.microsoft.com/office/drawing/2014/main" id="{10BC57D2-13A5-42CE-F45E-89257FC218E8}"/>
                </a:ext>
              </a:extLst>
            </p:cNvPr>
            <p:cNvSpPr/>
            <p:nvPr/>
          </p:nvSpPr>
          <p:spPr>
            <a:xfrm>
              <a:off x="9836494" y="1217809"/>
              <a:ext cx="1577591" cy="321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TextBox 29">
              <a:extLst>
                <a:ext uri="{FF2B5EF4-FFF2-40B4-BE49-F238E27FC236}">
                  <a16:creationId xmlns:a16="http://schemas.microsoft.com/office/drawing/2014/main" id="{319FDA1B-F25A-DCCC-7A97-45EE5689AAC3}"/>
                </a:ext>
              </a:extLst>
            </p:cNvPr>
            <p:cNvSpPr txBox="1"/>
            <p:nvPr/>
          </p:nvSpPr>
          <p:spPr>
            <a:xfrm>
              <a:off x="7401925" y="918979"/>
              <a:ext cx="844061"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Input</a:t>
              </a:r>
              <a:endParaRPr lang="en-IN" sz="2000" b="1"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AE113D77-EE08-3E64-207B-7991173BF96E}"/>
                </a:ext>
              </a:extLst>
            </p:cNvPr>
            <p:cNvSpPr txBox="1"/>
            <p:nvPr/>
          </p:nvSpPr>
          <p:spPr>
            <a:xfrm>
              <a:off x="10144532" y="913434"/>
              <a:ext cx="103047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Output</a:t>
              </a:r>
              <a:endParaRPr lang="en-IN" sz="2000" b="1"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93CF3308-0AFF-F566-1D7F-1692F603DB7F}"/>
                </a:ext>
              </a:extLst>
            </p:cNvPr>
            <p:cNvSpPr txBox="1"/>
            <p:nvPr/>
          </p:nvSpPr>
          <p:spPr>
            <a:xfrm>
              <a:off x="7252878" y="1420441"/>
              <a:ext cx="1117613"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(Energy)</a:t>
              </a:r>
              <a:endParaRPr lang="en-IN" sz="20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477466A7-F239-BD44-08E9-813FE3DFB8CF}"/>
                </a:ext>
              </a:extLst>
            </p:cNvPr>
            <p:cNvSpPr txBox="1"/>
            <p:nvPr/>
          </p:nvSpPr>
          <p:spPr>
            <a:xfrm>
              <a:off x="10066482" y="1420441"/>
              <a:ext cx="1117613"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(GDP)</a:t>
              </a:r>
              <a:endParaRPr lang="en-IN" sz="2000" dirty="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80D215B-D83B-5AC9-A3AB-87CBB14839CF}"/>
                  </a:ext>
                </a:extLst>
              </p:cNvPr>
              <p:cNvSpPr txBox="1"/>
              <p:nvPr/>
            </p:nvSpPr>
            <p:spPr>
              <a:xfrm>
                <a:off x="6795319" y="2440255"/>
                <a:ext cx="4827930" cy="536365"/>
              </a:xfrm>
              <a:prstGeom prst="rect">
                <a:avLst/>
              </a:prstGeom>
              <a:noFill/>
            </p:spPr>
            <p:txBody>
              <a:bodyPr wrap="square" rtlCol="0">
                <a:spAutoFit/>
              </a:bodyPr>
              <a:lstStyle/>
              <a:p>
                <a:r>
                  <a:rPr lang="en-US" dirty="0"/>
                  <a:t>Efficiency Factor ’f’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𝐺𝐷𝑃</m:t>
                        </m:r>
                        <m:r>
                          <a:rPr lang="en-US" b="0" i="1" smtClean="0">
                            <a:latin typeface="Cambria Math" panose="02040503050406030204" pitchFamily="18" charset="0"/>
                          </a:rPr>
                          <m:t> ($ </m:t>
                        </m:r>
                        <m:r>
                          <a:rPr lang="en-US" b="0" i="1" smtClean="0">
                            <a:latin typeface="Cambria Math" panose="02040503050406030204" pitchFamily="18" charset="0"/>
                          </a:rPr>
                          <m:t>𝑜𝑟</m:t>
                        </m:r>
                        <m:r>
                          <a:rPr lang="en-US" b="0" i="1" smtClean="0">
                            <a:latin typeface="Cambria Math" panose="02040503050406030204" pitchFamily="18" charset="0"/>
                          </a:rPr>
                          <m:t> </m:t>
                        </m:r>
                        <m:r>
                          <a:rPr lang="en-US" b="0" i="1" smtClean="0">
                            <a:latin typeface="Cambria Math" panose="02040503050406030204" pitchFamily="18" charset="0"/>
                          </a:rPr>
                          <m:t>𝑅𝑠</m:t>
                        </m:r>
                        <m:r>
                          <a:rPr lang="en-US" b="0" i="1" smtClean="0">
                            <a:latin typeface="Cambria Math" panose="02040503050406030204" pitchFamily="18" charset="0"/>
                          </a:rPr>
                          <m:t>.)</m:t>
                        </m:r>
                      </m:num>
                      <m:den>
                        <m:r>
                          <a:rPr lang="en-US" b="0" i="1" smtClean="0">
                            <a:latin typeface="Cambria Math" panose="02040503050406030204" pitchFamily="18" charset="0"/>
                          </a:rPr>
                          <m:t>𝐸𝑛𝑒𝑟𝑔𝑦</m:t>
                        </m:r>
                        <m:r>
                          <a:rPr lang="en-US" b="0" i="1" smtClean="0">
                            <a:latin typeface="Cambria Math" panose="02040503050406030204" pitchFamily="18" charset="0"/>
                          </a:rPr>
                          <m:t> </m:t>
                        </m:r>
                        <m:r>
                          <a:rPr lang="en-US" b="0" i="1" smtClean="0">
                            <a:latin typeface="Cambria Math" panose="02040503050406030204" pitchFamily="18" charset="0"/>
                          </a:rPr>
                          <m:t>𝐶𝑜𝑛𝑠𝑢𝑚𝑝𝑡𝑖𝑜𝑛</m:t>
                        </m:r>
                        <m:r>
                          <a:rPr lang="en-US" b="0" i="1" smtClean="0">
                            <a:latin typeface="Cambria Math" panose="02040503050406030204" pitchFamily="18" charset="0"/>
                          </a:rPr>
                          <m:t> (</m:t>
                        </m:r>
                        <m:r>
                          <a:rPr lang="en-US" b="0" i="1" smtClean="0">
                            <a:latin typeface="Cambria Math" panose="02040503050406030204" pitchFamily="18" charset="0"/>
                          </a:rPr>
                          <m:t>𝐺𝐽</m:t>
                        </m:r>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r>
                          <a:rPr lang="en-US" b="0" i="1" smtClean="0">
                            <a:latin typeface="Cambria Math" panose="02040503050406030204" pitchFamily="18" charset="0"/>
                          </a:rPr>
                          <m:t>𝑇𝐽</m:t>
                        </m:r>
                        <m:r>
                          <a:rPr lang="en-US" b="0" i="1" smtClean="0">
                            <a:latin typeface="Cambria Math" panose="02040503050406030204" pitchFamily="18" charset="0"/>
                          </a:rPr>
                          <m:t>)</m:t>
                        </m:r>
                      </m:den>
                    </m:f>
                  </m:oMath>
                </a14:m>
                <a:endParaRPr lang="en-IN" dirty="0"/>
              </a:p>
            </p:txBody>
          </p:sp>
        </mc:Choice>
        <mc:Fallback xmlns="">
          <p:sp>
            <p:nvSpPr>
              <p:cNvPr id="35" name="TextBox 34">
                <a:extLst>
                  <a:ext uri="{FF2B5EF4-FFF2-40B4-BE49-F238E27FC236}">
                    <a16:creationId xmlns:a16="http://schemas.microsoft.com/office/drawing/2014/main" id="{480D215B-D83B-5AC9-A3AB-87CBB14839CF}"/>
                  </a:ext>
                </a:extLst>
              </p:cNvPr>
              <p:cNvSpPr txBox="1">
                <a:spLocks noRot="1" noChangeAspect="1" noMove="1" noResize="1" noEditPoints="1" noAdjustHandles="1" noChangeArrowheads="1" noChangeShapeType="1" noTextEdit="1"/>
              </p:cNvSpPr>
              <p:nvPr/>
            </p:nvSpPr>
            <p:spPr>
              <a:xfrm>
                <a:off x="6795319" y="2440255"/>
                <a:ext cx="4827930" cy="536365"/>
              </a:xfrm>
              <a:prstGeom prst="rect">
                <a:avLst/>
              </a:prstGeom>
              <a:blipFill>
                <a:blip r:embed="rId4"/>
                <a:stretch>
                  <a:fillRect l="-1136" b="-6818"/>
                </a:stretch>
              </a:blipFill>
            </p:spPr>
            <p:txBody>
              <a:bodyPr/>
              <a:lstStyle/>
              <a:p>
                <a:r>
                  <a:rPr lang="en-IN">
                    <a:noFill/>
                  </a:rPr>
                  <a:t> </a:t>
                </a:r>
              </a:p>
            </p:txBody>
          </p:sp>
        </mc:Fallback>
      </mc:AlternateContent>
      <p:grpSp>
        <p:nvGrpSpPr>
          <p:cNvPr id="36" name="Group 35">
            <a:extLst>
              <a:ext uri="{FF2B5EF4-FFF2-40B4-BE49-F238E27FC236}">
                <a16:creationId xmlns:a16="http://schemas.microsoft.com/office/drawing/2014/main" id="{E60D6E18-CFEC-BACC-89F2-FF1A0D52C439}"/>
              </a:ext>
            </a:extLst>
          </p:cNvPr>
          <p:cNvGrpSpPr/>
          <p:nvPr/>
        </p:nvGrpSpPr>
        <p:grpSpPr>
          <a:xfrm>
            <a:off x="1165044" y="1044541"/>
            <a:ext cx="5713121" cy="2978263"/>
            <a:chOff x="330006" y="939215"/>
            <a:chExt cx="5713121" cy="2978263"/>
          </a:xfrm>
        </p:grpSpPr>
        <p:pic>
          <p:nvPicPr>
            <p:cNvPr id="37" name="Picture 36">
              <a:extLst>
                <a:ext uri="{FF2B5EF4-FFF2-40B4-BE49-F238E27FC236}">
                  <a16:creationId xmlns:a16="http://schemas.microsoft.com/office/drawing/2014/main" id="{34154DBC-BF95-CF06-7778-516D94C21C93}"/>
                </a:ext>
              </a:extLst>
            </p:cNvPr>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330006" y="939215"/>
              <a:ext cx="5713121" cy="2520000"/>
            </a:xfrm>
            <a:prstGeom prst="rect">
              <a:avLst/>
            </a:prstGeom>
          </p:spPr>
        </p:pic>
        <p:sp>
          <p:nvSpPr>
            <p:cNvPr id="38" name="Text Box 2">
              <a:extLst>
                <a:ext uri="{FF2B5EF4-FFF2-40B4-BE49-F238E27FC236}">
                  <a16:creationId xmlns:a16="http://schemas.microsoft.com/office/drawing/2014/main" id="{5C792B40-DE6A-5626-F0FB-5E6E5E0B04CB}"/>
                </a:ext>
              </a:extLst>
            </p:cNvPr>
            <p:cNvSpPr txBox="1"/>
            <p:nvPr/>
          </p:nvSpPr>
          <p:spPr>
            <a:xfrm>
              <a:off x="330006" y="3548146"/>
              <a:ext cx="5713120" cy="369332"/>
            </a:xfrm>
            <a:prstGeom prst="rect">
              <a:avLst/>
            </a:prstGeom>
            <a:solidFill>
              <a:schemeClr val="bg2">
                <a:lumMod val="90000"/>
                <a:alpha val="29000"/>
              </a:schemeClr>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just">
                <a:spcAft>
                  <a:spcPts val="1000"/>
                </a:spcAft>
              </a:pPr>
              <a:r>
                <a:rPr lang="en-IN" sz="1200" b="1" dirty="0">
                  <a:effectLst/>
                  <a:latin typeface="Times New Roman" panose="02020603050405020304" pitchFamily="18" charset="0"/>
                  <a:ea typeface="Calibri" panose="020F0502020204030204" pitchFamily="34" charset="0"/>
                  <a:cs typeface="Times New Roman" panose="02020603050405020304" pitchFamily="18" charset="0"/>
                </a:rPr>
                <a:t>Figure </a:t>
              </a:r>
              <a:r>
                <a:rPr lang="en-IN" sz="1200" b="1" dirty="0">
                  <a:latin typeface="Times New Roman" panose="02020603050405020304" pitchFamily="18" charset="0"/>
                  <a:ea typeface="Calibri" panose="020F0502020204030204" pitchFamily="34" charset="0"/>
                  <a:cs typeface="Times New Roman" panose="02020603050405020304" pitchFamily="18" charset="0"/>
                </a:rPr>
                <a:t>1 World oil production estimates for 100 years. Hubbert’s Peak curve, [Figure source: “Hubbert’s Peak”, Kenneth S. Deffeyes, Princeton University Press, 2006] [1]</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39" name="Group 38">
            <a:extLst>
              <a:ext uri="{FF2B5EF4-FFF2-40B4-BE49-F238E27FC236}">
                <a16:creationId xmlns:a16="http://schemas.microsoft.com/office/drawing/2014/main" id="{F91E49CB-E1F8-05F2-C6DB-15382A20E052}"/>
              </a:ext>
            </a:extLst>
          </p:cNvPr>
          <p:cNvGrpSpPr/>
          <p:nvPr/>
        </p:nvGrpSpPr>
        <p:grpSpPr>
          <a:xfrm>
            <a:off x="7372807" y="3194021"/>
            <a:ext cx="3985844" cy="3452929"/>
            <a:chOff x="6263857" y="3381205"/>
            <a:chExt cx="3985844" cy="3452929"/>
          </a:xfrm>
        </p:grpSpPr>
        <p:pic>
          <p:nvPicPr>
            <p:cNvPr id="40" name="Picture 39">
              <a:extLst>
                <a:ext uri="{FF2B5EF4-FFF2-40B4-BE49-F238E27FC236}">
                  <a16:creationId xmlns:a16="http://schemas.microsoft.com/office/drawing/2014/main" id="{60C9239D-BABE-6A9A-4F7A-8A3D4D90EA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3523" y="3381205"/>
              <a:ext cx="3966512" cy="2880000"/>
            </a:xfrm>
            <a:prstGeom prst="rect">
              <a:avLst/>
            </a:prstGeom>
          </p:spPr>
        </p:pic>
        <p:sp>
          <p:nvSpPr>
            <p:cNvPr id="41" name="TextBox 40">
              <a:extLst>
                <a:ext uri="{FF2B5EF4-FFF2-40B4-BE49-F238E27FC236}">
                  <a16:creationId xmlns:a16="http://schemas.microsoft.com/office/drawing/2014/main" id="{1970B40C-0FA3-F701-436F-99AFC5B266C6}"/>
                </a:ext>
              </a:extLst>
            </p:cNvPr>
            <p:cNvSpPr txBox="1"/>
            <p:nvPr/>
          </p:nvSpPr>
          <p:spPr>
            <a:xfrm>
              <a:off x="6263857" y="6372469"/>
              <a:ext cx="3985844" cy="461665"/>
            </a:xfrm>
            <a:prstGeom prst="rect">
              <a:avLst/>
            </a:prstGeom>
            <a:noFill/>
          </p:spPr>
          <p:txBody>
            <a:bodyPr wrap="square" rtlCol="0">
              <a:spAutoFit/>
            </a:bodyPr>
            <a:lstStyle/>
            <a:p>
              <a:pPr algn="just">
                <a:spcAft>
                  <a:spcPts val="1000"/>
                </a:spcAft>
              </a:pPr>
              <a:r>
                <a:rPr lang="en-IN" sz="1200" b="1" dirty="0">
                  <a:effectLst/>
                  <a:latin typeface="Times New Roman" panose="02020603050405020304" pitchFamily="18" charset="0"/>
                  <a:ea typeface="Calibri" panose="020F0502020204030204" pitchFamily="34" charset="0"/>
                  <a:cs typeface="Times New Roman" panose="02020603050405020304" pitchFamily="18" charset="0"/>
                </a:rPr>
                <a:t>Figure 2 People without access to electricity (million) in 2014 [Source: World Development Indicators] [2]</a:t>
              </a:r>
            </a:p>
          </p:txBody>
        </p:sp>
      </p:grpSp>
      <p:sp>
        <p:nvSpPr>
          <p:cNvPr id="42" name="TextBox 41">
            <a:extLst>
              <a:ext uri="{FF2B5EF4-FFF2-40B4-BE49-F238E27FC236}">
                <a16:creationId xmlns:a16="http://schemas.microsoft.com/office/drawing/2014/main" id="{8BC36825-9095-C630-8413-17244B5D40E5}"/>
              </a:ext>
            </a:extLst>
          </p:cNvPr>
          <p:cNvSpPr txBox="1"/>
          <p:nvPr/>
        </p:nvSpPr>
        <p:spPr>
          <a:xfrm>
            <a:off x="1058831" y="4295823"/>
            <a:ext cx="5918479" cy="2246769"/>
          </a:xfrm>
          <a:prstGeom prst="rect">
            <a:avLst/>
          </a:prstGeom>
          <a:noFill/>
        </p:spPr>
        <p:txBody>
          <a:bodyPr wrap="square" rtlCol="0">
            <a:spAutoFit/>
          </a:bodyPr>
          <a:lstStyle/>
          <a:p>
            <a:pPr algn="just"/>
            <a:r>
              <a:rPr lang="en-IN" sz="2000" dirty="0">
                <a:latin typeface="Times New Roman" panose="02020603050405020304" pitchFamily="18" charset="0"/>
                <a:ea typeface="Calibri" panose="020F0502020204030204" pitchFamily="34" charset="0"/>
                <a:cs typeface="Times New Roman" panose="02020603050405020304" pitchFamily="18" charset="0"/>
              </a:rPr>
              <a:t>World oil production throughout the year 2000 is shown as heavy dots. Deffeyes (2006) explains Hubbert’s method used to estimate the most likely future production. The dashed lines on the right show the probable production rates if the ultimate discoverable oil is 1.8 trillion barrels (lower curve) or 2.1 trillion barrels (upper curve).</a:t>
            </a:r>
            <a:endParaRPr lang="en-IN" sz="2000" dirty="0">
              <a:latin typeface="Times New Roman" panose="02020603050405020304" pitchFamily="18" charset="0"/>
              <a:cs typeface="Times New Roman" panose="02020603050405020304" pitchFamily="18" charset="0"/>
            </a:endParaRPr>
          </a:p>
        </p:txBody>
      </p:sp>
      <p:sp>
        <p:nvSpPr>
          <p:cNvPr id="43" name="Slide Number Placeholder 42">
            <a:extLst>
              <a:ext uri="{FF2B5EF4-FFF2-40B4-BE49-F238E27FC236}">
                <a16:creationId xmlns:a16="http://schemas.microsoft.com/office/drawing/2014/main" id="{45D2B41C-80B4-1748-817B-3531E2819E57}"/>
              </a:ext>
            </a:extLst>
          </p:cNvPr>
          <p:cNvSpPr>
            <a:spLocks noGrp="1"/>
          </p:cNvSpPr>
          <p:nvPr>
            <p:ph type="sldNum" sz="quarter" idx="12"/>
          </p:nvPr>
        </p:nvSpPr>
        <p:spPr/>
        <p:txBody>
          <a:bodyPr/>
          <a:lstStyle/>
          <a:p>
            <a:fld id="{7F2A13AB-B1B4-4C25-83E9-219E2200BC73}" type="slidenum">
              <a:rPr lang="en-US" smtClean="0"/>
              <a:t>2</a:t>
            </a:fld>
            <a:endParaRPr lang="en-US"/>
          </a:p>
        </p:txBody>
      </p:sp>
      <p:pic>
        <p:nvPicPr>
          <p:cNvPr id="22" name="Picture 2" descr="Index of /institutelogo">
            <a:extLst>
              <a:ext uri="{FF2B5EF4-FFF2-40B4-BE49-F238E27FC236}">
                <a16:creationId xmlns:a16="http://schemas.microsoft.com/office/drawing/2014/main" id="{1CCA8033-FDF9-4AA0-8D37-3039B083C4B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533" y="7046"/>
            <a:ext cx="919371" cy="12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580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NTPC Limited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6585" y="68154"/>
            <a:ext cx="1338375" cy="719377"/>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98BE512E-873E-3DC5-DB27-8A7A1B2637FA}"/>
              </a:ext>
            </a:extLst>
          </p:cNvPr>
          <p:cNvSpPr>
            <a:spLocks noGrp="1"/>
          </p:cNvSpPr>
          <p:nvPr>
            <p:ph type="sldNum" sz="quarter" idx="12"/>
          </p:nvPr>
        </p:nvSpPr>
        <p:spPr/>
        <p:txBody>
          <a:bodyPr/>
          <a:lstStyle/>
          <a:p>
            <a:fld id="{7F2A13AB-B1B4-4C25-83E9-219E2200BC73}" type="slidenum">
              <a:rPr lang="en-US" smtClean="0"/>
              <a:t>20</a:t>
            </a:fld>
            <a:endParaRPr lang="en-US"/>
          </a:p>
        </p:txBody>
      </p:sp>
      <p:sp>
        <p:nvSpPr>
          <p:cNvPr id="12" name="TextBox 11">
            <a:extLst>
              <a:ext uri="{FF2B5EF4-FFF2-40B4-BE49-F238E27FC236}">
                <a16:creationId xmlns:a16="http://schemas.microsoft.com/office/drawing/2014/main" id="{1EE9D5A9-8CD0-CDB1-4C10-86B7D4C06091}"/>
              </a:ext>
            </a:extLst>
          </p:cNvPr>
          <p:cNvSpPr txBox="1"/>
          <p:nvPr/>
        </p:nvSpPr>
        <p:spPr>
          <a:xfrm>
            <a:off x="1078128" y="1446115"/>
            <a:ext cx="8008722" cy="470000"/>
          </a:xfrm>
          <a:prstGeom prst="rect">
            <a:avLst/>
          </a:prstGeom>
          <a:noFill/>
        </p:spPr>
        <p:txBody>
          <a:bodyPr wrap="square">
            <a:spAutoFit/>
          </a:bodyPr>
          <a:lstStyle/>
          <a:p>
            <a:pPr algn="just">
              <a:lnSpc>
                <a:spcPct val="107000"/>
              </a:lnSpc>
              <a:spcAft>
                <a:spcPts val="800"/>
              </a:spcAft>
            </a:pPr>
            <a:r>
              <a:rPr lang="en-IN" sz="2400" b="1" kern="100" dirty="0">
                <a:effectLst/>
                <a:ea typeface="Calibri" panose="020F0502020204030204" pitchFamily="34" charset="0"/>
                <a:cs typeface="Mangal" panose="02040503050203030202" pitchFamily="18" charset="0"/>
              </a:rPr>
              <a:t>Effect of solid throughput on energy consumption (specific)</a:t>
            </a:r>
            <a:endParaRPr lang="en-IN" sz="3200" kern="100" dirty="0">
              <a:effectLst/>
              <a:ea typeface="Calibri" panose="020F0502020204030204" pitchFamily="34" charset="0"/>
              <a:cs typeface="Mangal" panose="02040503050203030202" pitchFamily="18" charset="0"/>
            </a:endParaRPr>
          </a:p>
        </p:txBody>
      </p:sp>
      <p:sp>
        <p:nvSpPr>
          <p:cNvPr id="3" name="TextBox 2">
            <a:extLst>
              <a:ext uri="{FF2B5EF4-FFF2-40B4-BE49-F238E27FC236}">
                <a16:creationId xmlns:a16="http://schemas.microsoft.com/office/drawing/2014/main" id="{C544B9E1-0A49-A5AE-DCB1-9835705D4E1F}"/>
              </a:ext>
            </a:extLst>
          </p:cNvPr>
          <p:cNvSpPr txBox="1"/>
          <p:nvPr/>
        </p:nvSpPr>
        <p:spPr>
          <a:xfrm>
            <a:off x="1078128" y="2020243"/>
            <a:ext cx="10125269" cy="1015663"/>
          </a:xfrm>
          <a:prstGeom prst="rect">
            <a:avLst/>
          </a:prstGeom>
          <a:noFill/>
        </p:spPr>
        <p:txBody>
          <a:bodyPr wrap="square" rtlCol="0">
            <a:spAutoFit/>
          </a:bodyPr>
          <a:lstStyle/>
          <a:p>
            <a:pPr algn="just"/>
            <a:r>
              <a:rPr lang="en-US" sz="2000" b="1" u="sng" dirty="0"/>
              <a:t>Solid Throughput (ST)</a:t>
            </a:r>
            <a:r>
              <a:rPr lang="en-US" sz="2000" dirty="0"/>
              <a:t>: In thermal power plants, generally the fly ash slurry is measured in solid throughput. Which is given by </a:t>
            </a:r>
          </a:p>
          <a:p>
            <a:pPr algn="just"/>
            <a:endParaRPr lang="en-IN" sz="20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F135422-BBBB-EBD4-14ED-FB2349766F29}"/>
                  </a:ext>
                </a:extLst>
              </p:cNvPr>
              <p:cNvSpPr txBox="1"/>
              <p:nvPr/>
            </p:nvSpPr>
            <p:spPr>
              <a:xfrm>
                <a:off x="2769782" y="3171719"/>
                <a:ext cx="3871914" cy="827214"/>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ST = </a:t>
                </a:r>
                <a14:m>
                  <m:oMath xmlns:m="http://schemas.openxmlformats.org/officeDocument/2006/math">
                    <m:f>
                      <m:fPr>
                        <m:ctrlPr>
                          <a:rPr lang="en-US" sz="3600" i="1" smtClean="0">
                            <a:latin typeface="Cambria Math" panose="02040503050406030204" pitchFamily="18" charset="0"/>
                          </a:rPr>
                        </m:ctrlPr>
                      </m:fPr>
                      <m:num>
                        <m:r>
                          <m:rPr>
                            <m:sty m:val="p"/>
                          </m:rPr>
                          <a:rPr lang="el-GR" sz="3600" i="1" smtClean="0">
                            <a:latin typeface="Cambria Math" panose="02040503050406030204" pitchFamily="18" charset="0"/>
                          </a:rPr>
                          <m:t>π</m:t>
                        </m:r>
                      </m:num>
                      <m:den>
                        <m:r>
                          <a:rPr lang="en-US" sz="3600" b="0" i="1" smtClean="0">
                            <a:latin typeface="Cambria Math" panose="02040503050406030204" pitchFamily="18" charset="0"/>
                          </a:rPr>
                          <m:t>4</m:t>
                        </m:r>
                      </m:den>
                    </m:f>
                    <m:sSup>
                      <m:sSupPr>
                        <m:ctrlPr>
                          <a:rPr lang="en-US" sz="3600" i="1" smtClean="0">
                            <a:latin typeface="Cambria Math" panose="02040503050406030204" pitchFamily="18" charset="0"/>
                          </a:rPr>
                        </m:ctrlPr>
                      </m:sSupPr>
                      <m:e>
                        <m:r>
                          <a:rPr lang="en-US" sz="3600" b="0" i="1" smtClean="0">
                            <a:latin typeface="Cambria Math" panose="02040503050406030204" pitchFamily="18" charset="0"/>
                          </a:rPr>
                          <m:t>𝐷</m:t>
                        </m:r>
                      </m:e>
                      <m:sup>
                        <m:r>
                          <a:rPr lang="en-US" sz="3600" b="0" i="1" smtClean="0">
                            <a:latin typeface="Cambria Math" panose="02040503050406030204" pitchFamily="18" charset="0"/>
                          </a:rPr>
                          <m:t>2</m:t>
                        </m:r>
                      </m:sup>
                    </m:sSup>
                    <m:r>
                      <a:rPr lang="en-US" sz="3600" b="0" i="1" smtClean="0">
                        <a:latin typeface="Cambria Math" panose="02040503050406030204" pitchFamily="18" charset="0"/>
                      </a:rPr>
                      <m:t>𝑉</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𝐶</m:t>
                        </m:r>
                      </m:e>
                      <m:sub>
                        <m:r>
                          <a:rPr lang="en-US" sz="3600" b="0" i="1" smtClean="0">
                            <a:latin typeface="Cambria Math" panose="02040503050406030204" pitchFamily="18" charset="0"/>
                          </a:rPr>
                          <m:t>𝑣</m:t>
                        </m:r>
                      </m:sub>
                    </m:sSub>
                    <m:sSub>
                      <m:sSubPr>
                        <m:ctrlPr>
                          <a:rPr lang="en-US" sz="3600" b="0" i="1" smtClean="0">
                            <a:latin typeface="Cambria Math" panose="02040503050406030204" pitchFamily="18" charset="0"/>
                          </a:rPr>
                        </m:ctrlPr>
                      </m:sSubPr>
                      <m:e>
                        <m:r>
                          <m:rPr>
                            <m:sty m:val="p"/>
                          </m:rPr>
                          <a:rPr lang="el-GR" sz="3600" b="0" i="1" smtClean="0">
                            <a:latin typeface="Cambria Math" panose="02040503050406030204" pitchFamily="18" charset="0"/>
                          </a:rPr>
                          <m:t>ρ</m:t>
                        </m:r>
                      </m:e>
                      <m:sub>
                        <m:r>
                          <a:rPr lang="en-US" sz="3600" b="0" i="1" smtClean="0">
                            <a:latin typeface="Cambria Math" panose="02040503050406030204" pitchFamily="18" charset="0"/>
                          </a:rPr>
                          <m:t>𝑠</m:t>
                        </m:r>
                      </m:sub>
                    </m:sSub>
                  </m:oMath>
                </a14:m>
                <a:endParaRPr lang="en-IN" sz="3600" dirty="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4F135422-BBBB-EBD4-14ED-FB2349766F29}"/>
                  </a:ext>
                </a:extLst>
              </p:cNvPr>
              <p:cNvSpPr txBox="1">
                <a:spLocks noRot="1" noChangeAspect="1" noMove="1" noResize="1" noEditPoints="1" noAdjustHandles="1" noChangeArrowheads="1" noChangeShapeType="1" noTextEdit="1"/>
              </p:cNvSpPr>
              <p:nvPr/>
            </p:nvSpPr>
            <p:spPr>
              <a:xfrm>
                <a:off x="2769782" y="3171719"/>
                <a:ext cx="3871914" cy="827214"/>
              </a:xfrm>
              <a:prstGeom prst="rect">
                <a:avLst/>
              </a:prstGeom>
              <a:blipFill>
                <a:blip r:embed="rId4"/>
                <a:stretch>
                  <a:fillRect t="-4412" b="-1176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C93ED72-4AC1-09FB-9129-2F2023AAC6E2}"/>
                  </a:ext>
                </a:extLst>
              </p:cNvPr>
              <p:cNvSpPr txBox="1"/>
              <p:nvPr/>
            </p:nvSpPr>
            <p:spPr>
              <a:xfrm>
                <a:off x="6641696" y="2811647"/>
                <a:ext cx="5038725" cy="1323439"/>
              </a:xfrm>
              <a:prstGeom prst="rect">
                <a:avLst/>
              </a:prstGeom>
              <a:noFill/>
            </p:spPr>
            <p:txBody>
              <a:bodyPr wrap="square" rtlCol="0">
                <a:spAutoFit/>
              </a:bodyPr>
              <a:lstStyle/>
              <a:p>
                <a:pPr algn="just"/>
                <a:r>
                  <a:rPr lang="en-US" sz="2000" dirty="0"/>
                  <a:t>Where,  D = pipe diameter</a:t>
                </a:r>
              </a:p>
              <a:p>
                <a:pPr algn="just"/>
                <a:r>
                  <a:rPr lang="en-US" sz="2000" dirty="0"/>
                  <a:t>	V = velocity</a:t>
                </a:r>
              </a:p>
              <a:p>
                <a:pPr algn="just"/>
                <a:r>
                  <a:rPr lang="en-US" sz="2000" dirty="0"/>
                  <a: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𝐶</m:t>
                        </m:r>
                      </m:e>
                      <m:sub>
                        <m:r>
                          <a:rPr lang="en-US" sz="2000" b="0" i="1" smtClean="0">
                            <a:latin typeface="Cambria Math" panose="02040503050406030204" pitchFamily="18" charset="0"/>
                          </a:rPr>
                          <m:t>𝑣</m:t>
                        </m:r>
                      </m:sub>
                    </m:sSub>
                  </m:oMath>
                </a14:m>
                <a:r>
                  <a:rPr lang="en-US" sz="2000" dirty="0"/>
                  <a:t>= vol. concentration of slurry</a:t>
                </a:r>
              </a:p>
              <a:p>
                <a:pPr algn="just"/>
                <a:r>
                  <a:rPr lang="en-US" sz="2000" dirty="0"/>
                  <a:t>	</a:t>
                </a:r>
                <a14:m>
                  <m:oMath xmlns:m="http://schemas.openxmlformats.org/officeDocument/2006/math">
                    <m:sSub>
                      <m:sSubPr>
                        <m:ctrlPr>
                          <a:rPr lang="en-US" sz="2000" i="1" smtClean="0">
                            <a:latin typeface="Cambria Math" panose="02040503050406030204" pitchFamily="18" charset="0"/>
                          </a:rPr>
                        </m:ctrlPr>
                      </m:sSubPr>
                      <m:e>
                        <m:r>
                          <m:rPr>
                            <m:sty m:val="p"/>
                          </m:rPr>
                          <a:rPr lang="el-GR" sz="2000" i="1" smtClean="0">
                            <a:latin typeface="Cambria Math" panose="02040503050406030204" pitchFamily="18" charset="0"/>
                          </a:rPr>
                          <m:t>ρ</m:t>
                        </m:r>
                      </m:e>
                      <m:sub>
                        <m:r>
                          <a:rPr lang="en-US" sz="2000" b="0" i="1" smtClean="0">
                            <a:latin typeface="Cambria Math" panose="02040503050406030204" pitchFamily="18" charset="0"/>
                          </a:rPr>
                          <m:t>𝑠</m:t>
                        </m:r>
                      </m:sub>
                    </m:sSub>
                  </m:oMath>
                </a14:m>
                <a:r>
                  <a:rPr lang="en-US" sz="2000" dirty="0"/>
                  <a:t>= fly ash density</a:t>
                </a:r>
              </a:p>
            </p:txBody>
          </p:sp>
        </mc:Choice>
        <mc:Fallback xmlns="">
          <p:sp>
            <p:nvSpPr>
              <p:cNvPr id="10" name="TextBox 9">
                <a:extLst>
                  <a:ext uri="{FF2B5EF4-FFF2-40B4-BE49-F238E27FC236}">
                    <a16:creationId xmlns:a16="http://schemas.microsoft.com/office/drawing/2014/main" id="{CC93ED72-4AC1-09FB-9129-2F2023AAC6E2}"/>
                  </a:ext>
                </a:extLst>
              </p:cNvPr>
              <p:cNvSpPr txBox="1">
                <a:spLocks noRot="1" noChangeAspect="1" noMove="1" noResize="1" noEditPoints="1" noAdjustHandles="1" noChangeArrowheads="1" noChangeShapeType="1" noTextEdit="1"/>
              </p:cNvSpPr>
              <p:nvPr/>
            </p:nvSpPr>
            <p:spPr>
              <a:xfrm>
                <a:off x="6641696" y="2811647"/>
                <a:ext cx="5038725" cy="1323439"/>
              </a:xfrm>
              <a:prstGeom prst="rect">
                <a:avLst/>
              </a:prstGeom>
              <a:blipFill>
                <a:blip r:embed="rId5"/>
                <a:stretch>
                  <a:fillRect l="-1332" t="-2304" b="-7373"/>
                </a:stretch>
              </a:blipFill>
            </p:spPr>
            <p:txBody>
              <a:bodyPr/>
              <a:lstStyle/>
              <a:p>
                <a:r>
                  <a:rPr lang="en-IN">
                    <a:noFill/>
                  </a:rPr>
                  <a:t> </a:t>
                </a:r>
              </a:p>
            </p:txBody>
          </p:sp>
        </mc:Fallback>
      </mc:AlternateContent>
      <p:sp>
        <p:nvSpPr>
          <p:cNvPr id="11" name="TextBox 10">
            <a:extLst>
              <a:ext uri="{FF2B5EF4-FFF2-40B4-BE49-F238E27FC236}">
                <a16:creationId xmlns:a16="http://schemas.microsoft.com/office/drawing/2014/main" id="{E6687D7C-B5E4-D420-7B56-DC50C15DE7E1}"/>
              </a:ext>
            </a:extLst>
          </p:cNvPr>
          <p:cNvSpPr txBox="1"/>
          <p:nvPr/>
        </p:nvSpPr>
        <p:spPr>
          <a:xfrm>
            <a:off x="774296" y="4513213"/>
            <a:ext cx="10374528" cy="1938992"/>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Here, for present study the values of solid throughput lies in the range of 6 to 236 ton/hrs. for different concentration and pipe diameters lying in the range of 55 % to 68 % and 0.075 m to 0.2 m respectively having weighted mean particle diameter 34.5</a:t>
            </a:r>
            <a:r>
              <a:rPr lang="el-GR" sz="2000" dirty="0"/>
              <a:t>μ</a:t>
            </a:r>
            <a:r>
              <a:rPr lang="en-US" sz="2000" dirty="0"/>
              <a:t>m.</a:t>
            </a:r>
          </a:p>
          <a:p>
            <a:pPr algn="just"/>
            <a:endParaRPr lang="en-US" sz="2000" dirty="0"/>
          </a:p>
          <a:p>
            <a:pPr marL="285750" indent="-285750" algn="just">
              <a:buFont typeface="Arial" panose="020B0604020202020204" pitchFamily="34" charset="0"/>
              <a:buChar char="•"/>
            </a:pPr>
            <a:r>
              <a:rPr lang="en-IN" sz="2000" dirty="0"/>
              <a:t>Based on the three solid throughput value the current study is trying to show the effect of Solid Throughput on SEC.</a:t>
            </a:r>
          </a:p>
        </p:txBody>
      </p:sp>
      <p:pic>
        <p:nvPicPr>
          <p:cNvPr id="13" name="Picture 2" descr="Index of /institutelogo">
            <a:extLst>
              <a:ext uri="{FF2B5EF4-FFF2-40B4-BE49-F238E27FC236}">
                <a16:creationId xmlns:a16="http://schemas.microsoft.com/office/drawing/2014/main" id="{541F17AA-870A-49F0-9BF2-5915CA81EC8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533" y="7046"/>
            <a:ext cx="919371" cy="12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703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NTPC Limited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6585" y="68154"/>
            <a:ext cx="1338375" cy="719377"/>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98BE512E-873E-3DC5-DB27-8A7A1B2637FA}"/>
              </a:ext>
            </a:extLst>
          </p:cNvPr>
          <p:cNvSpPr>
            <a:spLocks noGrp="1"/>
          </p:cNvSpPr>
          <p:nvPr>
            <p:ph type="sldNum" sz="quarter" idx="12"/>
          </p:nvPr>
        </p:nvSpPr>
        <p:spPr/>
        <p:txBody>
          <a:bodyPr/>
          <a:lstStyle/>
          <a:p>
            <a:fld id="{7F2A13AB-B1B4-4C25-83E9-219E2200BC73}" type="slidenum">
              <a:rPr lang="en-US" smtClean="0"/>
              <a:t>21</a:t>
            </a:fld>
            <a:endParaRPr lang="en-US"/>
          </a:p>
        </p:txBody>
      </p:sp>
      <p:sp>
        <p:nvSpPr>
          <p:cNvPr id="12" name="TextBox 11">
            <a:extLst>
              <a:ext uri="{FF2B5EF4-FFF2-40B4-BE49-F238E27FC236}">
                <a16:creationId xmlns:a16="http://schemas.microsoft.com/office/drawing/2014/main" id="{1EE9D5A9-8CD0-CDB1-4C10-86B7D4C06091}"/>
              </a:ext>
            </a:extLst>
          </p:cNvPr>
          <p:cNvSpPr txBox="1"/>
          <p:nvPr/>
        </p:nvSpPr>
        <p:spPr>
          <a:xfrm>
            <a:off x="1078128" y="1446115"/>
            <a:ext cx="8008722" cy="470000"/>
          </a:xfrm>
          <a:prstGeom prst="rect">
            <a:avLst/>
          </a:prstGeom>
          <a:noFill/>
        </p:spPr>
        <p:txBody>
          <a:bodyPr wrap="square">
            <a:spAutoFit/>
          </a:bodyPr>
          <a:lstStyle/>
          <a:p>
            <a:pPr algn="just">
              <a:lnSpc>
                <a:spcPct val="107000"/>
              </a:lnSpc>
              <a:spcAft>
                <a:spcPts val="800"/>
              </a:spcAft>
            </a:pPr>
            <a:r>
              <a:rPr lang="en-IN" sz="2400" b="1" kern="100" dirty="0">
                <a:effectLst/>
                <a:ea typeface="Calibri" panose="020F0502020204030204" pitchFamily="34" charset="0"/>
                <a:cs typeface="Mangal" panose="02040503050203030202" pitchFamily="18" charset="0"/>
              </a:rPr>
              <a:t>Effect of solid throughput on energy consumption (specific)</a:t>
            </a:r>
            <a:endParaRPr lang="en-IN" sz="3200" kern="100" dirty="0">
              <a:effectLst/>
              <a:ea typeface="Calibri" panose="020F0502020204030204" pitchFamily="34" charset="0"/>
              <a:cs typeface="Mangal" panose="02040503050203030202" pitchFamily="18" charset="0"/>
            </a:endParaRPr>
          </a:p>
        </p:txBody>
      </p:sp>
      <p:pic>
        <p:nvPicPr>
          <p:cNvPr id="5" name="Picture 4">
            <a:extLst>
              <a:ext uri="{FF2B5EF4-FFF2-40B4-BE49-F238E27FC236}">
                <a16:creationId xmlns:a16="http://schemas.microsoft.com/office/drawing/2014/main" id="{ECDA7816-6747-E3AC-8A3F-8373AC030A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83" t="7198" r="28655" b="22365"/>
          <a:stretch/>
        </p:blipFill>
        <p:spPr bwMode="auto">
          <a:xfrm>
            <a:off x="1078128" y="2121310"/>
            <a:ext cx="4956695" cy="3960000"/>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ABD1F3D7-7D53-D7D3-50B1-8CC33A873E84}"/>
              </a:ext>
            </a:extLst>
          </p:cNvPr>
          <p:cNvSpPr txBox="1"/>
          <p:nvPr/>
        </p:nvSpPr>
        <p:spPr>
          <a:xfrm>
            <a:off x="6891947" y="2584230"/>
            <a:ext cx="3937319" cy="2554545"/>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With the increase in solid throughput at constant pipe diameter the SEC will also increase.</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a:t>At constant solid throughput with the increase in pipe diameter the required SEC will decrease.</a:t>
            </a:r>
            <a:endParaRPr lang="en-IN" sz="2000" dirty="0"/>
          </a:p>
        </p:txBody>
      </p:sp>
      <p:sp>
        <p:nvSpPr>
          <p:cNvPr id="14" name="TextBox 13">
            <a:extLst>
              <a:ext uri="{FF2B5EF4-FFF2-40B4-BE49-F238E27FC236}">
                <a16:creationId xmlns:a16="http://schemas.microsoft.com/office/drawing/2014/main" id="{7AA868AC-879C-E4F3-8BBA-14E07255095E}"/>
              </a:ext>
            </a:extLst>
          </p:cNvPr>
          <p:cNvSpPr txBox="1"/>
          <p:nvPr/>
        </p:nvSpPr>
        <p:spPr>
          <a:xfrm>
            <a:off x="1586060" y="6176729"/>
            <a:ext cx="4381107" cy="338554"/>
          </a:xfrm>
          <a:prstGeom prst="rect">
            <a:avLst/>
          </a:prstGeom>
          <a:noFill/>
        </p:spPr>
        <p:txBody>
          <a:bodyPr wrap="square">
            <a:spAutoFit/>
          </a:bodyPr>
          <a:lstStyle/>
          <a:p>
            <a:r>
              <a:rPr lang="en-IN" sz="1600" b="1" kern="100" dirty="0">
                <a:effectLst/>
                <a:latin typeface="Times New Roman" panose="02020603050405020304" pitchFamily="18" charset="0"/>
                <a:ea typeface="Calibri" panose="020F0502020204030204" pitchFamily="34" charset="0"/>
                <a:cs typeface="Times New Roman" panose="02020603050405020304" pitchFamily="18" charset="0"/>
              </a:rPr>
              <a:t>Figure 17 SEC vs Solid Throughput (</a:t>
            </a:r>
            <a:r>
              <a:rPr lang="en-IN" sz="1600" b="1" kern="100" dirty="0">
                <a:latin typeface="Times New Roman" panose="02020603050405020304" pitchFamily="18" charset="0"/>
                <a:ea typeface="Calibri" panose="020F0502020204030204" pitchFamily="34" charset="0"/>
                <a:cs typeface="Times New Roman" panose="02020603050405020304" pitchFamily="18" charset="0"/>
              </a:rPr>
              <a:t>ST</a:t>
            </a:r>
            <a:r>
              <a:rPr lang="en-IN" sz="16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N" sz="1600" b="1" dirty="0">
              <a:latin typeface="Times New Roman" panose="02020603050405020304" pitchFamily="18" charset="0"/>
              <a:cs typeface="Times New Roman" panose="02020603050405020304" pitchFamily="18" charset="0"/>
            </a:endParaRPr>
          </a:p>
        </p:txBody>
      </p:sp>
      <p:pic>
        <p:nvPicPr>
          <p:cNvPr id="11" name="Picture 2" descr="Index of /institutelogo">
            <a:extLst>
              <a:ext uri="{FF2B5EF4-FFF2-40B4-BE49-F238E27FC236}">
                <a16:creationId xmlns:a16="http://schemas.microsoft.com/office/drawing/2014/main" id="{864C1446-E3CF-43C6-873F-2272967901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533" y="7046"/>
            <a:ext cx="919371" cy="12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113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NTPC Limited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6585" y="68154"/>
            <a:ext cx="1338375" cy="719377"/>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98BE512E-873E-3DC5-DB27-8A7A1B2637FA}"/>
              </a:ext>
            </a:extLst>
          </p:cNvPr>
          <p:cNvSpPr>
            <a:spLocks noGrp="1"/>
          </p:cNvSpPr>
          <p:nvPr>
            <p:ph type="sldNum" sz="quarter" idx="12"/>
          </p:nvPr>
        </p:nvSpPr>
        <p:spPr/>
        <p:txBody>
          <a:bodyPr/>
          <a:lstStyle/>
          <a:p>
            <a:fld id="{7F2A13AB-B1B4-4C25-83E9-219E2200BC73}" type="slidenum">
              <a:rPr lang="en-US" smtClean="0"/>
              <a:t>22</a:t>
            </a:fld>
            <a:endParaRPr lang="en-US"/>
          </a:p>
        </p:txBody>
      </p:sp>
      <p:sp>
        <p:nvSpPr>
          <p:cNvPr id="12" name="TextBox 11">
            <a:extLst>
              <a:ext uri="{FF2B5EF4-FFF2-40B4-BE49-F238E27FC236}">
                <a16:creationId xmlns:a16="http://schemas.microsoft.com/office/drawing/2014/main" id="{1EE9D5A9-8CD0-CDB1-4C10-86B7D4C06091}"/>
              </a:ext>
            </a:extLst>
          </p:cNvPr>
          <p:cNvSpPr txBox="1"/>
          <p:nvPr/>
        </p:nvSpPr>
        <p:spPr>
          <a:xfrm>
            <a:off x="1078128" y="1446115"/>
            <a:ext cx="8008722" cy="470000"/>
          </a:xfrm>
          <a:prstGeom prst="rect">
            <a:avLst/>
          </a:prstGeom>
          <a:noFill/>
        </p:spPr>
        <p:txBody>
          <a:bodyPr wrap="square">
            <a:spAutoFit/>
          </a:bodyPr>
          <a:lstStyle/>
          <a:p>
            <a:pPr algn="just">
              <a:lnSpc>
                <a:spcPct val="107000"/>
              </a:lnSpc>
              <a:spcAft>
                <a:spcPts val="800"/>
              </a:spcAft>
            </a:pPr>
            <a:r>
              <a:rPr lang="en-IN" sz="2400" b="1" kern="100" dirty="0">
                <a:effectLst/>
                <a:ea typeface="Calibri" panose="020F0502020204030204" pitchFamily="34" charset="0"/>
                <a:cs typeface="Mangal" panose="02040503050203030202" pitchFamily="18" charset="0"/>
              </a:rPr>
              <a:t>Effect of solid throughput on energy consumption (specific)</a:t>
            </a:r>
            <a:endParaRPr lang="en-IN" sz="3200" kern="100" dirty="0">
              <a:effectLst/>
              <a:ea typeface="Calibri" panose="020F0502020204030204" pitchFamily="34" charset="0"/>
              <a:cs typeface="Mangal" panose="02040503050203030202"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BD1F3D7-7D53-D7D3-50B1-8CC33A873E84}"/>
                  </a:ext>
                </a:extLst>
              </p:cNvPr>
              <p:cNvSpPr txBox="1"/>
              <p:nvPr/>
            </p:nvSpPr>
            <p:spPr>
              <a:xfrm>
                <a:off x="943634" y="2284832"/>
                <a:ext cx="10076300" cy="3847272"/>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Based on the current trend between SEC and solid throughput (ST) at various pipe diameter (D) an allometric power law curve fitting is used to establish a relation between SEC, ST and D, as shown below.</a:t>
                </a:r>
              </a:p>
              <a:p>
                <a:pPr marL="285750" indent="-285750" algn="just">
                  <a:buFont typeface="Arial" panose="020B0604020202020204" pitchFamily="34" charset="0"/>
                  <a:buChar char="•"/>
                </a:pPr>
                <a:endParaRPr lang="en-US" sz="2000" dirty="0"/>
              </a:p>
              <a:p>
                <a:pPr lvl="3" algn="just"/>
                <a14:m>
                  <m:oMathPara xmlns:m="http://schemas.openxmlformats.org/officeDocument/2006/math">
                    <m:oMathParaPr>
                      <m:jc m:val="centerGroup"/>
                    </m:oMathParaPr>
                    <m:oMath xmlns:m="http://schemas.openxmlformats.org/officeDocument/2006/math">
                      <m:r>
                        <m:rPr>
                          <m:sty m:val="p"/>
                        </m:rPr>
                        <a:rPr lang="en-IN" sz="3200" smtClean="0">
                          <a:effectLst/>
                          <a:latin typeface="Cambria Math" panose="02040503050406030204" pitchFamily="18" charset="0"/>
                          <a:ea typeface="Calibri" panose="020F0502020204030204" pitchFamily="34" charset="0"/>
                          <a:cs typeface="Arial" panose="020B0604020202020204" pitchFamily="34" charset="0"/>
                        </a:rPr>
                        <m:t>SEC</m:t>
                      </m:r>
                      <m:r>
                        <a:rPr lang="en-IN" sz="3200" smtClean="0">
                          <a:effectLst/>
                          <a:latin typeface="Cambria Math" panose="02040503050406030204" pitchFamily="18" charset="0"/>
                          <a:ea typeface="Calibri" panose="020F0502020204030204" pitchFamily="34" charset="0"/>
                          <a:cs typeface="Arial" panose="020B0604020202020204" pitchFamily="34" charset="0"/>
                        </a:rPr>
                        <m:t>=</m:t>
                      </m:r>
                      <m:f>
                        <m:fPr>
                          <m:ctrlPr>
                            <a:rPr lang="en-IN" sz="3200" i="1">
                              <a:effectLst/>
                              <a:latin typeface="Cambria Math" panose="02040503050406030204" pitchFamily="18" charset="0"/>
                              <a:cs typeface="Arial" panose="020B0604020202020204" pitchFamily="34" charset="0"/>
                            </a:rPr>
                          </m:ctrlPr>
                        </m:fPr>
                        <m:num>
                          <m:r>
                            <a:rPr lang="en-IN" sz="3200">
                              <a:effectLst/>
                              <a:latin typeface="Cambria Math" panose="02040503050406030204" pitchFamily="18" charset="0"/>
                              <a:ea typeface="Calibri" panose="020F0502020204030204" pitchFamily="34" charset="0"/>
                              <a:cs typeface="Arial" panose="020B0604020202020204" pitchFamily="34" charset="0"/>
                            </a:rPr>
                            <m:t>3</m:t>
                          </m:r>
                          <m:r>
                            <a:rPr lang="en-IN" sz="3200">
                              <a:effectLst/>
                              <a:latin typeface="Cambria Math" panose="02040503050406030204" pitchFamily="18" charset="0"/>
                              <a:ea typeface="Calibri" panose="020F0502020204030204" pitchFamily="34" charset="0"/>
                              <a:cs typeface="Arial" panose="020B0604020202020204" pitchFamily="34" charset="0"/>
                            </a:rPr>
                            <m:t>.</m:t>
                          </m:r>
                          <m:r>
                            <a:rPr lang="en-IN" sz="3200">
                              <a:effectLst/>
                              <a:latin typeface="Cambria Math" panose="02040503050406030204" pitchFamily="18" charset="0"/>
                              <a:ea typeface="Calibri" panose="020F0502020204030204" pitchFamily="34" charset="0"/>
                              <a:cs typeface="Arial" panose="020B0604020202020204" pitchFamily="34" charset="0"/>
                            </a:rPr>
                            <m:t>33</m:t>
                          </m:r>
                          <m:r>
                            <a:rPr lang="en-IN" sz="3200">
                              <a:effectLst/>
                              <a:latin typeface="Cambria Math" panose="02040503050406030204" pitchFamily="18" charset="0"/>
                              <a:ea typeface="Calibri" panose="020F0502020204030204" pitchFamily="34" charset="0"/>
                              <a:cs typeface="Arial" panose="020B0604020202020204" pitchFamily="34" charset="0"/>
                            </a:rPr>
                            <m:t> </m:t>
                          </m:r>
                          <m:r>
                            <m:rPr>
                              <m:sty m:val="p"/>
                            </m:rPr>
                            <a:rPr lang="en-IN" sz="3200">
                              <a:effectLst/>
                              <a:latin typeface="Cambria Math" panose="02040503050406030204" pitchFamily="18" charset="0"/>
                              <a:ea typeface="Calibri" panose="020F0502020204030204" pitchFamily="34" charset="0"/>
                              <a:cs typeface="Arial" panose="020B0604020202020204" pitchFamily="34" charset="0"/>
                            </a:rPr>
                            <m:t>x</m:t>
                          </m:r>
                          <m:r>
                            <a:rPr lang="en-IN" sz="3200">
                              <a:effectLst/>
                              <a:latin typeface="Cambria Math" panose="02040503050406030204" pitchFamily="18" charset="0"/>
                              <a:ea typeface="Calibri" panose="020F0502020204030204" pitchFamily="34" charset="0"/>
                              <a:cs typeface="Arial" panose="020B0604020202020204" pitchFamily="34" charset="0"/>
                            </a:rPr>
                            <m:t> </m:t>
                          </m:r>
                          <m:sSup>
                            <m:sSupPr>
                              <m:ctrlPr>
                                <a:rPr lang="en-IN" sz="3200" i="1">
                                  <a:effectLst/>
                                  <a:latin typeface="Cambria Math" panose="02040503050406030204" pitchFamily="18" charset="0"/>
                                  <a:cs typeface="Arial" panose="020B0604020202020204" pitchFamily="34" charset="0"/>
                                </a:rPr>
                              </m:ctrlPr>
                            </m:sSupPr>
                            <m:e>
                              <m:r>
                                <a:rPr lang="en-IN" sz="3200">
                                  <a:effectLst/>
                                  <a:latin typeface="Cambria Math" panose="02040503050406030204" pitchFamily="18" charset="0"/>
                                  <a:ea typeface="Calibri" panose="020F0502020204030204" pitchFamily="34" charset="0"/>
                                  <a:cs typeface="Arial" panose="020B0604020202020204" pitchFamily="34" charset="0"/>
                                </a:rPr>
                                <m:t>10</m:t>
                              </m:r>
                            </m:e>
                            <m:sup>
                              <m:r>
                                <a:rPr lang="en-IN" sz="3200" i="1">
                                  <a:effectLst/>
                                  <a:latin typeface="Cambria Math" panose="02040503050406030204" pitchFamily="18" charset="0"/>
                                  <a:ea typeface="Calibri" panose="020F0502020204030204" pitchFamily="34" charset="0"/>
                                  <a:cs typeface="Arial" panose="020B0604020202020204" pitchFamily="34" charset="0"/>
                                </a:rPr>
                                <m:t>−</m:t>
                              </m:r>
                              <m:r>
                                <a:rPr lang="en-IN" sz="3200">
                                  <a:effectLst/>
                                  <a:latin typeface="Cambria Math" panose="02040503050406030204" pitchFamily="18" charset="0"/>
                                  <a:ea typeface="Calibri" panose="020F0502020204030204" pitchFamily="34" charset="0"/>
                                  <a:cs typeface="Arial" panose="020B0604020202020204" pitchFamily="34" charset="0"/>
                                </a:rPr>
                                <m:t>10</m:t>
                              </m:r>
                            </m:sup>
                          </m:sSup>
                        </m:num>
                        <m:den>
                          <m:sSup>
                            <m:sSupPr>
                              <m:ctrlPr>
                                <a:rPr lang="en-IN" sz="3200" i="1">
                                  <a:effectLst/>
                                  <a:latin typeface="Cambria Math" panose="02040503050406030204" pitchFamily="18" charset="0"/>
                                  <a:cs typeface="Arial" panose="020B0604020202020204" pitchFamily="34" charset="0"/>
                                </a:rPr>
                              </m:ctrlPr>
                            </m:sSupPr>
                            <m:e>
                              <m:r>
                                <m:rPr>
                                  <m:sty m:val="p"/>
                                </m:rPr>
                                <a:rPr lang="en-IN" sz="3200">
                                  <a:effectLst/>
                                  <a:latin typeface="Cambria Math" panose="02040503050406030204" pitchFamily="18" charset="0"/>
                                  <a:ea typeface="Calibri" panose="020F0502020204030204" pitchFamily="34" charset="0"/>
                                  <a:cs typeface="Arial" panose="020B0604020202020204" pitchFamily="34" charset="0"/>
                                </a:rPr>
                                <m:t>D</m:t>
                              </m:r>
                            </m:e>
                            <m:sup>
                              <m:r>
                                <a:rPr lang="en-IN" sz="3200">
                                  <a:effectLst/>
                                  <a:latin typeface="Cambria Math" panose="02040503050406030204" pitchFamily="18" charset="0"/>
                                  <a:ea typeface="Calibri" panose="020F0502020204030204" pitchFamily="34" charset="0"/>
                                  <a:cs typeface="Arial" panose="020B0604020202020204" pitchFamily="34" charset="0"/>
                                </a:rPr>
                                <m:t>6</m:t>
                              </m:r>
                            </m:sup>
                          </m:sSup>
                        </m:den>
                      </m:f>
                      <m:r>
                        <a:rPr lang="en-IN" sz="3200">
                          <a:effectLst/>
                          <a:latin typeface="Cambria Math" panose="02040503050406030204" pitchFamily="18" charset="0"/>
                          <a:ea typeface="Calibri" panose="020F0502020204030204" pitchFamily="34" charset="0"/>
                          <a:cs typeface="Arial" panose="020B0604020202020204" pitchFamily="34" charset="0"/>
                        </a:rPr>
                        <m:t> </m:t>
                      </m:r>
                      <m:sSup>
                        <m:sSupPr>
                          <m:ctrlPr>
                            <a:rPr lang="en-IN" sz="3200" i="1">
                              <a:effectLst/>
                              <a:latin typeface="Cambria Math" panose="02040503050406030204" pitchFamily="18" charset="0"/>
                              <a:cs typeface="Arial" panose="020B0604020202020204" pitchFamily="34" charset="0"/>
                            </a:rPr>
                          </m:ctrlPr>
                        </m:sSupPr>
                        <m:e>
                          <m:d>
                            <m:dPr>
                              <m:ctrlPr>
                                <a:rPr lang="en-IN" sz="3200" i="1">
                                  <a:effectLst/>
                                  <a:latin typeface="Cambria Math" panose="02040503050406030204" pitchFamily="18" charset="0"/>
                                  <a:cs typeface="Arial" panose="020B0604020202020204" pitchFamily="34" charset="0"/>
                                </a:rPr>
                              </m:ctrlPr>
                            </m:dPr>
                            <m:e>
                              <m:r>
                                <m:rPr>
                                  <m:sty m:val="p"/>
                                </m:rPr>
                                <a:rPr lang="en-IN" sz="3200">
                                  <a:effectLst/>
                                  <a:latin typeface="Cambria Math" panose="02040503050406030204" pitchFamily="18" charset="0"/>
                                  <a:ea typeface="Calibri" panose="020F0502020204030204" pitchFamily="34" charset="0"/>
                                  <a:cs typeface="Arial" panose="020B0604020202020204" pitchFamily="34" charset="0"/>
                                </a:rPr>
                                <m:t>ST</m:t>
                              </m:r>
                            </m:e>
                          </m:d>
                        </m:e>
                        <m:sup>
                          <m:r>
                            <a:rPr lang="en-IN" sz="3200">
                              <a:effectLst/>
                              <a:latin typeface="Cambria Math" panose="02040503050406030204" pitchFamily="18" charset="0"/>
                              <a:ea typeface="Calibri" panose="020F0502020204030204" pitchFamily="34" charset="0"/>
                              <a:cs typeface="Arial" panose="020B0604020202020204" pitchFamily="34" charset="0"/>
                            </a:rPr>
                            <m:t>3</m:t>
                          </m:r>
                          <m:r>
                            <a:rPr lang="en-IN" sz="3200">
                              <a:effectLst/>
                              <a:latin typeface="Cambria Math" panose="02040503050406030204" pitchFamily="18" charset="0"/>
                              <a:ea typeface="Calibri" panose="020F0502020204030204" pitchFamily="34" charset="0"/>
                              <a:cs typeface="Arial" panose="020B0604020202020204" pitchFamily="34" charset="0"/>
                            </a:rPr>
                            <m:t>.</m:t>
                          </m:r>
                          <m:r>
                            <a:rPr lang="en-IN" sz="3200">
                              <a:effectLst/>
                              <a:latin typeface="Cambria Math" panose="02040503050406030204" pitchFamily="18" charset="0"/>
                              <a:ea typeface="Calibri" panose="020F0502020204030204" pitchFamily="34" charset="0"/>
                              <a:cs typeface="Arial" panose="020B0604020202020204" pitchFamily="34" charset="0"/>
                            </a:rPr>
                            <m:t>4</m:t>
                          </m:r>
                          <m:r>
                            <a:rPr lang="en-IN" sz="3200">
                              <a:effectLst/>
                              <a:latin typeface="Cambria Math" panose="02040503050406030204" pitchFamily="18" charset="0"/>
                              <a:ea typeface="Calibri" panose="020F0502020204030204" pitchFamily="34" charset="0"/>
                              <a:cs typeface="Arial" panose="020B0604020202020204" pitchFamily="34" charset="0"/>
                            </a:rPr>
                            <m:t> </m:t>
                          </m:r>
                          <m:sSup>
                            <m:sSupPr>
                              <m:ctrlPr>
                                <a:rPr lang="en-IN" sz="3200" i="1">
                                  <a:effectLst/>
                                  <a:latin typeface="Cambria Math" panose="02040503050406030204" pitchFamily="18" charset="0"/>
                                  <a:cs typeface="Arial" panose="020B0604020202020204" pitchFamily="34" charset="0"/>
                                </a:rPr>
                              </m:ctrlPr>
                            </m:sSupPr>
                            <m:e>
                              <m:r>
                                <m:rPr>
                                  <m:sty m:val="p"/>
                                </m:rPr>
                                <a:rPr lang="en-IN" sz="3200">
                                  <a:effectLst/>
                                  <a:latin typeface="Cambria Math" panose="02040503050406030204" pitchFamily="18" charset="0"/>
                                  <a:ea typeface="Calibri" panose="020F0502020204030204" pitchFamily="34" charset="0"/>
                                  <a:cs typeface="Arial" panose="020B0604020202020204" pitchFamily="34" charset="0"/>
                                </a:rPr>
                                <m:t>D</m:t>
                              </m:r>
                            </m:e>
                            <m:sup>
                              <m:r>
                                <a:rPr lang="en-IN" sz="3200">
                                  <a:effectLst/>
                                  <a:latin typeface="Cambria Math" panose="02040503050406030204" pitchFamily="18" charset="0"/>
                                  <a:ea typeface="Calibri" panose="020F0502020204030204" pitchFamily="34" charset="0"/>
                                  <a:cs typeface="Arial" panose="020B0604020202020204" pitchFamily="34" charset="0"/>
                                </a:rPr>
                                <m:t>0</m:t>
                              </m:r>
                              <m:r>
                                <a:rPr lang="en-IN" sz="3200">
                                  <a:effectLst/>
                                  <a:latin typeface="Cambria Math" panose="02040503050406030204" pitchFamily="18" charset="0"/>
                                  <a:ea typeface="Calibri" panose="020F0502020204030204" pitchFamily="34" charset="0"/>
                                  <a:cs typeface="Arial" panose="020B0604020202020204" pitchFamily="34" charset="0"/>
                                </a:rPr>
                                <m:t>.</m:t>
                              </m:r>
                              <m:r>
                                <a:rPr lang="en-IN" sz="3200">
                                  <a:effectLst/>
                                  <a:latin typeface="Cambria Math" panose="02040503050406030204" pitchFamily="18" charset="0"/>
                                  <a:ea typeface="Calibri" panose="020F0502020204030204" pitchFamily="34" charset="0"/>
                                  <a:cs typeface="Arial" panose="020B0604020202020204" pitchFamily="34" charset="0"/>
                                </a:rPr>
                                <m:t>3</m:t>
                              </m:r>
                            </m:sup>
                          </m:sSup>
                        </m:sup>
                      </m:sSup>
                    </m:oMath>
                  </m:oMathPara>
                </a14:m>
                <a:endParaRPr lang="en-US" sz="2000" dirty="0"/>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US" sz="2000" dirty="0"/>
                  <a:t>The above equation shown good agreement when compared with the experimental and computational results with minimal deviation.</a:t>
                </a:r>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r>
                  <a:rPr lang="en-IN" sz="2000" dirty="0"/>
                  <a:t>The R</a:t>
                </a:r>
                <a:r>
                  <a:rPr lang="en-IN" sz="2000" baseline="30000" dirty="0"/>
                  <a:t>2 </a:t>
                </a:r>
                <a:r>
                  <a:rPr lang="en-IN" sz="2000" dirty="0"/>
                  <a:t>value of the above equation lies in the range of 0.995 – 0.999.</a:t>
                </a:r>
                <a:endParaRPr lang="en-IN" sz="2000" baseline="30000" dirty="0"/>
              </a:p>
            </p:txBody>
          </p:sp>
        </mc:Choice>
        <mc:Fallback xmlns="">
          <p:sp>
            <p:nvSpPr>
              <p:cNvPr id="9" name="TextBox 8">
                <a:extLst>
                  <a:ext uri="{FF2B5EF4-FFF2-40B4-BE49-F238E27FC236}">
                    <a16:creationId xmlns:a16="http://schemas.microsoft.com/office/drawing/2014/main" id="{ABD1F3D7-7D53-D7D3-50B1-8CC33A873E84}"/>
                  </a:ext>
                </a:extLst>
              </p:cNvPr>
              <p:cNvSpPr txBox="1">
                <a:spLocks noRot="1" noChangeAspect="1" noMove="1" noResize="1" noEditPoints="1" noAdjustHandles="1" noChangeArrowheads="1" noChangeShapeType="1" noTextEdit="1"/>
              </p:cNvSpPr>
              <p:nvPr/>
            </p:nvSpPr>
            <p:spPr>
              <a:xfrm>
                <a:off x="943634" y="2284832"/>
                <a:ext cx="10076300" cy="3847272"/>
              </a:xfrm>
              <a:prstGeom prst="rect">
                <a:avLst/>
              </a:prstGeom>
              <a:blipFill>
                <a:blip r:embed="rId4"/>
                <a:stretch>
                  <a:fillRect l="-544" t="-951" r="-605" b="-1902"/>
                </a:stretch>
              </a:blipFill>
            </p:spPr>
            <p:txBody>
              <a:bodyPr/>
              <a:lstStyle/>
              <a:p>
                <a:r>
                  <a:rPr lang="en-IN">
                    <a:noFill/>
                  </a:rPr>
                  <a:t> </a:t>
                </a:r>
              </a:p>
            </p:txBody>
          </p:sp>
        </mc:Fallback>
      </mc:AlternateContent>
      <p:pic>
        <p:nvPicPr>
          <p:cNvPr id="11" name="Picture 2" descr="Index of /institutelogo">
            <a:extLst>
              <a:ext uri="{FF2B5EF4-FFF2-40B4-BE49-F238E27FC236}">
                <a16:creationId xmlns:a16="http://schemas.microsoft.com/office/drawing/2014/main" id="{37A5383B-1741-45FD-9DC2-29E084D822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533" y="7046"/>
            <a:ext cx="919371" cy="12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077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526" y="21187"/>
            <a:ext cx="8596668" cy="1320800"/>
          </a:xfrm>
        </p:spPr>
        <p:txBody>
          <a:bodyPr/>
          <a:lstStyle/>
          <a:p>
            <a:r>
              <a:rPr lang="en-US" b="1" dirty="0">
                <a:solidFill>
                  <a:srgbClr val="FF0000"/>
                </a:solidFill>
                <a:latin typeface="Times New Roman" panose="02020603050405020304" pitchFamily="18" charset="0"/>
                <a:cs typeface="Times New Roman" panose="02020603050405020304" pitchFamily="18" charset="0"/>
              </a:rPr>
              <a:t>Conclusions:</a:t>
            </a:r>
            <a:endParaRPr lang="en-US" dirty="0">
              <a:solidFill>
                <a:srgbClr val="FF0000"/>
              </a:solidFill>
            </a:endParaRPr>
          </a:p>
        </p:txBody>
      </p:sp>
      <p:pic>
        <p:nvPicPr>
          <p:cNvPr id="7" name="Picture 4" descr="NTPC Limited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6585" y="68154"/>
            <a:ext cx="1338375" cy="719377"/>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98BE512E-873E-3DC5-DB27-8A7A1B2637FA}"/>
              </a:ext>
            </a:extLst>
          </p:cNvPr>
          <p:cNvSpPr>
            <a:spLocks noGrp="1"/>
          </p:cNvSpPr>
          <p:nvPr>
            <p:ph type="sldNum" sz="quarter" idx="12"/>
          </p:nvPr>
        </p:nvSpPr>
        <p:spPr/>
        <p:txBody>
          <a:bodyPr/>
          <a:lstStyle/>
          <a:p>
            <a:fld id="{7F2A13AB-B1B4-4C25-83E9-219E2200BC73}" type="slidenum">
              <a:rPr lang="en-US" smtClean="0"/>
              <a:t>23</a:t>
            </a:fld>
            <a:endParaRPr lang="en-US"/>
          </a:p>
        </p:txBody>
      </p:sp>
      <p:sp>
        <p:nvSpPr>
          <p:cNvPr id="9" name="TextBox 8">
            <a:extLst>
              <a:ext uri="{FF2B5EF4-FFF2-40B4-BE49-F238E27FC236}">
                <a16:creationId xmlns:a16="http://schemas.microsoft.com/office/drawing/2014/main" id="{ABD1F3D7-7D53-D7D3-50B1-8CC33A873E84}"/>
              </a:ext>
            </a:extLst>
          </p:cNvPr>
          <p:cNvSpPr txBox="1"/>
          <p:nvPr/>
        </p:nvSpPr>
        <p:spPr>
          <a:xfrm>
            <a:off x="868219" y="1732975"/>
            <a:ext cx="10076300" cy="3677930"/>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t>Based on the results obtained form the current study following conclusions are drawn:</a:t>
            </a:r>
          </a:p>
          <a:p>
            <a:pPr marL="285750" indent="-285750" algn="just">
              <a:buFont typeface="Arial" panose="020B0604020202020204" pitchFamily="34" charset="0"/>
              <a:buChar char="•"/>
            </a:pPr>
            <a:endParaRPr lang="en-US" sz="2000" dirty="0"/>
          </a:p>
          <a:p>
            <a:pPr marL="1257300" lvl="2" indent="-342900" algn="just" fontAlgn="base" hangingPunct="0">
              <a:lnSpc>
                <a:spcPts val="1200"/>
              </a:lnSpc>
              <a:spcBef>
                <a:spcPts val="600"/>
              </a:spcBef>
              <a:buFont typeface="Wingdings" panose="05000000000000000000" pitchFamily="2" charset="2"/>
              <a:buChar char="Ø"/>
            </a:pPr>
            <a:r>
              <a:rPr lang="en-IN" sz="2000" kern="100" dirty="0">
                <a:effectLst/>
                <a:ea typeface="Times New Roman" panose="02020603050405020304" pitchFamily="18" charset="0"/>
                <a:cs typeface="Times New Roman" panose="02020603050405020304" pitchFamily="18" charset="0"/>
              </a:rPr>
              <a:t>With the increase in concentration and flow velocity, the SEC increases non-linearly.</a:t>
            </a:r>
          </a:p>
          <a:p>
            <a:pPr marL="1257300" lvl="2" indent="-342900" algn="just" fontAlgn="base" hangingPunct="0">
              <a:lnSpc>
                <a:spcPts val="1200"/>
              </a:lnSpc>
              <a:spcBef>
                <a:spcPts val="600"/>
              </a:spcBef>
              <a:buFont typeface="Wingdings" panose="05000000000000000000" pitchFamily="2" charset="2"/>
              <a:buChar char="Ø"/>
            </a:pPr>
            <a:endParaRPr lang="en-IN" sz="2000" kern="100" dirty="0">
              <a:effectLst/>
              <a:ea typeface="Times New Roman" panose="02020603050405020304" pitchFamily="18" charset="0"/>
              <a:cs typeface="Times New Roman" panose="02020603050405020304" pitchFamily="18" charset="0"/>
            </a:endParaRPr>
          </a:p>
          <a:p>
            <a:pPr marL="1257300" lvl="2" indent="-342900" algn="just" fontAlgn="base" hangingPunct="0">
              <a:lnSpc>
                <a:spcPts val="1200"/>
              </a:lnSpc>
              <a:spcBef>
                <a:spcPts val="600"/>
              </a:spcBef>
              <a:spcAft>
                <a:spcPts val="800"/>
              </a:spcAft>
              <a:buFont typeface="Wingdings" panose="05000000000000000000" pitchFamily="2" charset="2"/>
              <a:buChar char="Ø"/>
            </a:pPr>
            <a:r>
              <a:rPr lang="en-IN" sz="2000" kern="100" dirty="0">
                <a:effectLst/>
                <a:ea typeface="Times New Roman" panose="02020603050405020304" pitchFamily="18" charset="0"/>
                <a:cs typeface="Times New Roman" panose="02020603050405020304" pitchFamily="18" charset="0"/>
              </a:rPr>
              <a:t>With the increase in pipe diameter, the SEC decreases non-linearly.</a:t>
            </a:r>
          </a:p>
          <a:p>
            <a:pPr marL="1200150" lvl="2" indent="-285750" algn="just">
              <a:buFont typeface="Wingdings" panose="05000000000000000000" pitchFamily="2" charset="2"/>
              <a:buChar char="Ø"/>
            </a:pPr>
            <a:r>
              <a:rPr lang="en-IN" sz="2000" dirty="0">
                <a:effectLst/>
                <a:ea typeface="Calibri" panose="020F0502020204030204" pitchFamily="34" charset="0"/>
              </a:rPr>
              <a:t>With the increase in Solid throughput (ST), the SEC increases non-linearly.</a:t>
            </a:r>
            <a:r>
              <a:rPr lang="en-US" sz="2000" dirty="0"/>
              <a:t> </a:t>
            </a:r>
          </a:p>
          <a:p>
            <a:pPr marL="1200150" lvl="2" indent="-285750" algn="just">
              <a:buFont typeface="Wingdings" panose="05000000000000000000" pitchFamily="2" charset="2"/>
              <a:buChar char="Ø"/>
            </a:pPr>
            <a:endParaRPr lang="en-US" sz="2000" baseline="30000" dirty="0"/>
          </a:p>
          <a:p>
            <a:pPr marL="1200150" lvl="2" indent="-285750" algn="just">
              <a:buFont typeface="Wingdings" panose="05000000000000000000" pitchFamily="2" charset="2"/>
              <a:buChar char="Ø"/>
            </a:pPr>
            <a:r>
              <a:rPr lang="en-US" sz="2000" dirty="0"/>
              <a:t>The current work can be referred for designing of pipeline systems for high concentration slurry transportation whose rheological properties are similar to that of fly ash slurry.</a:t>
            </a:r>
          </a:p>
          <a:p>
            <a:pPr lvl="2" algn="just"/>
            <a:endParaRPr lang="en-IN" sz="2000" dirty="0"/>
          </a:p>
        </p:txBody>
      </p:sp>
      <p:pic>
        <p:nvPicPr>
          <p:cNvPr id="11" name="Picture 2" descr="Index of /institutelogo">
            <a:extLst>
              <a:ext uri="{FF2B5EF4-FFF2-40B4-BE49-F238E27FC236}">
                <a16:creationId xmlns:a16="http://schemas.microsoft.com/office/drawing/2014/main" id="{E9EC2D52-3B81-42FB-88C5-20CD0A0F05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533" y="7046"/>
            <a:ext cx="919371" cy="12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399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3833" y="715564"/>
            <a:ext cx="10249467" cy="5952142"/>
          </a:xfrm>
          <a:prstGeom prst="rect">
            <a:avLst/>
          </a:prstGeom>
        </p:spPr>
        <p:txBody>
          <a:bodyPr wrap="square">
            <a:spAutoFit/>
          </a:bodyPr>
          <a:lstStyle/>
          <a:p>
            <a:pPr marR="0" lvl="0" algn="just">
              <a:lnSpc>
                <a:spcPct val="107000"/>
              </a:lnSpc>
              <a:spcBef>
                <a:spcPts val="0"/>
              </a:spcBef>
              <a:spcAft>
                <a:spcPts val="0"/>
              </a:spcAft>
            </a:pPr>
            <a:r>
              <a:rPr lang="en-US" b="1" dirty="0">
                <a:latin typeface="Arial" panose="020B0604020202020204" pitchFamily="34" charset="0"/>
                <a:ea typeface="Calibri" panose="020F0502020204030204" pitchFamily="34" charset="0"/>
                <a:cs typeface="Arial" panose="020B0604020202020204" pitchFamily="34" charset="0"/>
              </a:rPr>
              <a:t>References:</a:t>
            </a:r>
          </a:p>
          <a:p>
            <a:pPr marR="0" lvl="0" algn="just">
              <a:lnSpc>
                <a:spcPct val="107000"/>
              </a:lnSpc>
              <a:spcBef>
                <a:spcPts val="0"/>
              </a:spcBef>
              <a:spcAft>
                <a:spcPts val="0"/>
              </a:spcAft>
            </a:pP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50000"/>
              </a:lnSpc>
              <a:buFont typeface="+mj-lt"/>
              <a:buAutoNum type="arabicPeriod"/>
            </a:pPr>
            <a:r>
              <a:rPr lang="en-US" b="0" i="0" dirty="0">
                <a:effectLst/>
                <a:latin typeface="Times New Roman" panose="02020603050405020304" pitchFamily="18" charset="0"/>
                <a:cs typeface="Times New Roman" panose="02020603050405020304" pitchFamily="18" charset="0"/>
              </a:rPr>
              <a:t>Deffeyes, K.S., 2006. </a:t>
            </a:r>
            <a:r>
              <a:rPr lang="en-US" b="0" i="1" dirty="0">
                <a:effectLst/>
                <a:latin typeface="Times New Roman" panose="02020603050405020304" pitchFamily="18" charset="0"/>
                <a:cs typeface="Times New Roman" panose="02020603050405020304" pitchFamily="18" charset="0"/>
              </a:rPr>
              <a:t>Beyond oil: The view from Hubbert's peak</a:t>
            </a:r>
            <a:r>
              <a:rPr lang="en-US" b="0" i="0" dirty="0">
                <a:effectLst/>
                <a:latin typeface="Times New Roman" panose="02020603050405020304" pitchFamily="18" charset="0"/>
                <a:cs typeface="Times New Roman" panose="02020603050405020304" pitchFamily="18" charset="0"/>
              </a:rPr>
              <a:t>. Hill and Wang.</a:t>
            </a:r>
          </a:p>
          <a:p>
            <a:pPr marL="342900" indent="-342900" algn="just">
              <a:lnSpc>
                <a:spcPct val="150000"/>
              </a:lnSpc>
              <a:buFont typeface="+mj-lt"/>
              <a:buAutoNum type="arabicPeriod"/>
            </a:pPr>
            <a:r>
              <a:rPr lang="en-US" b="0" i="0" dirty="0">
                <a:effectLst/>
                <a:latin typeface="Times New Roman" panose="02020603050405020304" pitchFamily="18" charset="0"/>
                <a:cs typeface="Times New Roman" panose="02020603050405020304" pitchFamily="18" charset="0"/>
              </a:rPr>
              <a:t>https://blogs.worldbank.org/opendata/chart-globally-over-1-billion-people-lack-access-electricity</a:t>
            </a:r>
          </a:p>
          <a:p>
            <a:pPr marL="342900" indent="-342900" algn="just">
              <a:lnSpc>
                <a:spcPct val="150000"/>
              </a:lnSpc>
              <a:buFont typeface="+mj-lt"/>
              <a:buAutoNum type="arabicPeriod"/>
            </a:pPr>
            <a:r>
              <a:rPr lang="en-IN" dirty="0">
                <a:latin typeface="Times New Roman" panose="02020603050405020304" pitchFamily="18" charset="0"/>
                <a:cs typeface="Times New Roman" panose="02020603050405020304" pitchFamily="18" charset="0"/>
              </a:rPr>
              <a:t>https://powermin.gov.in/en/content/power-sector-glance-all-india</a:t>
            </a:r>
          </a:p>
          <a:p>
            <a:pPr marL="342900" indent="-342900" algn="just">
              <a:lnSpc>
                <a:spcPct val="150000"/>
              </a:lnSpc>
              <a:buFont typeface="+mj-lt"/>
              <a:buAutoNum type="arabicPeriod"/>
            </a:pPr>
            <a:r>
              <a:rPr lang="en-IN" dirty="0">
                <a:latin typeface="Times New Roman" panose="02020603050405020304" pitchFamily="18" charset="0"/>
                <a:cs typeface="Times New Roman" panose="02020603050405020304" pitchFamily="18" charset="0"/>
              </a:rPr>
              <a:t>https://www.spglobal.com/commodityinsights/en/market-insights/latest-news/coal/060322-india-expected-to-commission-10-thermal-coal-power-plants-in-2022-23-add-7010-mw</a:t>
            </a:r>
          </a:p>
          <a:p>
            <a:pPr marL="342900" indent="-342900" algn="just">
              <a:lnSpc>
                <a:spcPct val="150000"/>
              </a:lnSpc>
              <a:buFont typeface="+mj-lt"/>
              <a:buAutoNum type="arabicPeriod"/>
            </a:pPr>
            <a:r>
              <a:rPr lang="en-US" b="0" i="0" dirty="0">
                <a:effectLst/>
                <a:latin typeface="Times New Roman" panose="02020603050405020304" pitchFamily="18" charset="0"/>
                <a:cs typeface="Times New Roman" panose="02020603050405020304" pitchFamily="18" charset="0"/>
              </a:rPr>
              <a:t>https://www.mapsofindia.com/maps/india/coalreserves.htm</a:t>
            </a:r>
          </a:p>
          <a:p>
            <a:pPr marL="342900" indent="-342900" algn="just">
              <a:lnSpc>
                <a:spcPct val="150000"/>
              </a:lnSpc>
              <a:buFont typeface="+mj-lt"/>
              <a:buAutoNum type="arabicPeriod"/>
            </a:pPr>
            <a:r>
              <a:rPr lang="en-US" b="0" i="0" dirty="0">
                <a:solidFill>
                  <a:srgbClr val="222222"/>
                </a:solidFill>
                <a:effectLst/>
                <a:latin typeface="Times New Roman" panose="02020603050405020304" pitchFamily="18" charset="0"/>
                <a:cs typeface="Times New Roman" panose="02020603050405020304" pitchFamily="18" charset="0"/>
              </a:rPr>
              <a:t>Mills, D., &amp; Agarwal, V. K. (2001). Pneumatic conveying systems. </a:t>
            </a:r>
            <a:r>
              <a:rPr lang="en-US" b="0" i="1" dirty="0">
                <a:solidFill>
                  <a:srgbClr val="222222"/>
                </a:solidFill>
                <a:effectLst/>
                <a:latin typeface="Times New Roman" panose="02020603050405020304" pitchFamily="18" charset="0"/>
                <a:cs typeface="Times New Roman" panose="02020603050405020304" pitchFamily="18" charset="0"/>
              </a:rPr>
              <a:t>Trans tech publications</a:t>
            </a:r>
            <a:r>
              <a:rPr lang="en-US" b="0" i="0" dirty="0">
                <a:solidFill>
                  <a:srgbClr val="222222"/>
                </a:solidFill>
                <a:effectLst/>
                <a:latin typeface="Times New Roman" panose="02020603050405020304" pitchFamily="18" charset="0"/>
                <a:cs typeface="Times New Roman" panose="02020603050405020304" pitchFamily="18" charset="0"/>
              </a:rPr>
              <a:t>, 345.</a:t>
            </a:r>
          </a:p>
          <a:p>
            <a:pPr marL="342900" indent="-342900" algn="just">
              <a:lnSpc>
                <a:spcPct val="107000"/>
              </a:lnSpc>
              <a:spcAft>
                <a:spcPts val="800"/>
              </a:spcAft>
              <a:buFont typeface="+mj-lt"/>
              <a:buAutoNum type="arabicPeriod" startAt="7"/>
            </a:pPr>
            <a:r>
              <a:rPr lang="en-IN"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Kaushal DR, Navneet K. Optimum design of high concentration fly ash slurry disposal pipeline. Electronic Journal of Polish Agricultural Universities. 2013;16(4).</a:t>
            </a:r>
            <a:endParaRPr lang="en-IN"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startAt="7"/>
            </a:pPr>
            <a:r>
              <a:rPr lang="en-IN"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Rawat A, Singh SN, Seshadri V. Computational methodology for determination of head loss in both laminar and turbulent regimes for the flow of high concentration coal ash slurries through pipeline. Particulate Science and Technology. 2016 May 3;34(3):289-300.</a:t>
            </a:r>
          </a:p>
          <a:p>
            <a:pPr marL="342900" indent="-342900" algn="just">
              <a:lnSpc>
                <a:spcPct val="107000"/>
              </a:lnSpc>
              <a:spcAft>
                <a:spcPts val="800"/>
              </a:spcAft>
              <a:buFont typeface="+mj-lt"/>
              <a:buAutoNum type="arabicPeriod" startAt="7"/>
            </a:pPr>
            <a:r>
              <a:rPr lang="en-IN"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Verma AK, Singh SN, Seshadri V. Pressure drop prediction for the flow of fly ash slurries through pipes at high concentrations. International Journal of Fluid Mechanics Research. 2010;37(4).</a:t>
            </a:r>
            <a:endParaRPr lang="en-US" b="0" i="0" dirty="0">
              <a:solidFill>
                <a:srgbClr val="222222"/>
              </a:solidFill>
              <a:effectLst/>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0A9C6800-66BA-BEED-C1B3-B1C587DDFFE8}"/>
              </a:ext>
            </a:extLst>
          </p:cNvPr>
          <p:cNvSpPr>
            <a:spLocks noGrp="1"/>
          </p:cNvSpPr>
          <p:nvPr>
            <p:ph type="sldNum" sz="quarter" idx="12"/>
          </p:nvPr>
        </p:nvSpPr>
        <p:spPr/>
        <p:txBody>
          <a:bodyPr/>
          <a:lstStyle/>
          <a:p>
            <a:fld id="{7F2A13AB-B1B4-4C25-83E9-219E2200BC73}" type="slidenum">
              <a:rPr lang="en-US" smtClean="0"/>
              <a:t>24</a:t>
            </a:fld>
            <a:endParaRPr lang="en-US"/>
          </a:p>
        </p:txBody>
      </p:sp>
    </p:spTree>
    <p:extLst>
      <p:ext uri="{BB962C8B-B14F-4D97-AF65-F5344CB8AC3E}">
        <p14:creationId xmlns:p14="http://schemas.microsoft.com/office/powerpoint/2010/main" val="3273949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3833" y="715564"/>
            <a:ext cx="10249467" cy="5919890"/>
          </a:xfrm>
          <a:prstGeom prst="rect">
            <a:avLst/>
          </a:prstGeom>
        </p:spPr>
        <p:txBody>
          <a:bodyPr wrap="square">
            <a:spAutoFit/>
          </a:bodyPr>
          <a:lstStyle/>
          <a:p>
            <a:pPr marR="0" lvl="0" algn="just">
              <a:lnSpc>
                <a:spcPct val="107000"/>
              </a:lnSpc>
              <a:spcBef>
                <a:spcPts val="0"/>
              </a:spcBef>
              <a:spcAft>
                <a:spcPts val="0"/>
              </a:spcAft>
            </a:pPr>
            <a:r>
              <a:rPr lang="en-US" b="1" dirty="0">
                <a:latin typeface="Arial" panose="020B0604020202020204" pitchFamily="34" charset="0"/>
                <a:ea typeface="Calibri" panose="020F0502020204030204" pitchFamily="34" charset="0"/>
                <a:cs typeface="Arial" panose="020B0604020202020204" pitchFamily="34" charset="0"/>
              </a:rPr>
              <a:t>References:</a:t>
            </a:r>
          </a:p>
          <a:p>
            <a:pPr marR="0" lvl="0" algn="just">
              <a:lnSpc>
                <a:spcPct val="107000"/>
              </a:lnSpc>
              <a:spcBef>
                <a:spcPts val="0"/>
              </a:spcBef>
              <a:spcAft>
                <a:spcPts val="0"/>
              </a:spcAft>
            </a:pPr>
            <a:endParaRPr lang="en-US" b="1"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mj-lt"/>
              <a:buAutoNum type="arabicPeriod" startAt="10"/>
            </a:pPr>
            <a:r>
              <a:rPr lang="en-IN"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Singh MK, </a:t>
            </a:r>
            <a:r>
              <a:rPr lang="en-IN" sz="1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Ratha</a:t>
            </a:r>
            <a:r>
              <a:rPr lang="en-IN"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Kumar S, Kumar D. Influence of particle-size distribution and temperature on rheological </a:t>
            </a:r>
            <a:r>
              <a:rPr lang="en-IN" sz="1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behavior</a:t>
            </a:r>
            <a:r>
              <a:rPr lang="en-IN"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of coal slurry. International Journal of Coal Preparation and Utilization. 2016 Jan 2;36(1):44-54.</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startAt="10"/>
            </a:pPr>
            <a:r>
              <a:rPr lang="en-IN"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Rawat A, Singh SN, Seshadri V. Computational methodology for determination of head loss in both laminar and turbulent regimes for the flow of high concentration coal ash slurries through pipeline. Particulate Science and Technology. 2016 May 3;34(3):289-300.</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startAt="10"/>
            </a:pP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Rawat A, Singh SN, Seshadri V. Variation of physical and rheological properties of fly ash slurries with particle size and its effect on hydraulic transportation at high concentrations. Particulate Science and Technology. 2019 Feb 17;37(2):151-60.</a:t>
            </a:r>
          </a:p>
          <a:p>
            <a:pPr marL="342900" indent="-342900" algn="just">
              <a:lnSpc>
                <a:spcPct val="107000"/>
              </a:lnSpc>
              <a:spcAft>
                <a:spcPts val="800"/>
              </a:spcAft>
              <a:buFont typeface="+mj-lt"/>
              <a:buAutoNum type="arabicPeriod" startAt="10"/>
            </a:pPr>
            <a:r>
              <a:rPr lang="en-IN"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Rawat A, Singh SN, Seshadri V. Computational investigation on the flow of high concentration fly ash slurries through converging-diverging bends. International Journal of Coal Preparation and Utilization. 2019 Jul 15:1-21.</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startAt="10"/>
            </a:pPr>
            <a:r>
              <a:rPr lang="en-IN"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Mishra R, Singh S, Seshadri V. Velocity distribution in horizontal pipes conveying non-uniform particles. International Journal of Fluid Mechanics Research. 2002;29(6).</a:t>
            </a:r>
          </a:p>
          <a:p>
            <a:pPr marL="342900" indent="-342900" algn="just">
              <a:lnSpc>
                <a:spcPct val="107000"/>
              </a:lnSpc>
              <a:spcAft>
                <a:spcPts val="800"/>
              </a:spcAft>
              <a:buFont typeface="+mj-lt"/>
              <a:buAutoNum type="arabicPeriod" startAt="10"/>
            </a:pPr>
            <a:r>
              <a:rPr lang="en-IN"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Kumar U, Mishra R, Singh SN, Seshadri V. Effect of particle gradation on flow characteristics of ash disposal pipelines. Powder technology. 2003 May 29;132(1):39-51.</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0A9C6800-66BA-BEED-C1B3-B1C587DDFFE8}"/>
              </a:ext>
            </a:extLst>
          </p:cNvPr>
          <p:cNvSpPr>
            <a:spLocks noGrp="1"/>
          </p:cNvSpPr>
          <p:nvPr>
            <p:ph type="sldNum" sz="quarter" idx="12"/>
          </p:nvPr>
        </p:nvSpPr>
        <p:spPr/>
        <p:txBody>
          <a:bodyPr/>
          <a:lstStyle/>
          <a:p>
            <a:fld id="{7F2A13AB-B1B4-4C25-83E9-219E2200BC73}" type="slidenum">
              <a:rPr lang="en-US" smtClean="0"/>
              <a:t>25</a:t>
            </a:fld>
            <a:endParaRPr lang="en-US"/>
          </a:p>
        </p:txBody>
      </p:sp>
    </p:spTree>
    <p:extLst>
      <p:ext uri="{BB962C8B-B14F-4D97-AF65-F5344CB8AC3E}">
        <p14:creationId xmlns:p14="http://schemas.microsoft.com/office/powerpoint/2010/main" val="3250162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3833" y="715564"/>
            <a:ext cx="10249467" cy="5726119"/>
          </a:xfrm>
          <a:prstGeom prst="rect">
            <a:avLst/>
          </a:prstGeom>
        </p:spPr>
        <p:txBody>
          <a:bodyPr wrap="square">
            <a:spAutoFit/>
          </a:bodyPr>
          <a:lstStyle/>
          <a:p>
            <a:pPr marR="0" lvl="0" algn="just">
              <a:lnSpc>
                <a:spcPct val="107000"/>
              </a:lnSpc>
              <a:spcBef>
                <a:spcPts val="0"/>
              </a:spcBef>
              <a:spcAft>
                <a:spcPts val="0"/>
              </a:spcAft>
            </a:pPr>
            <a:r>
              <a:rPr lang="en-US" b="1" dirty="0">
                <a:latin typeface="Arial" panose="020B0604020202020204" pitchFamily="34" charset="0"/>
                <a:ea typeface="Calibri" panose="020F0502020204030204" pitchFamily="34" charset="0"/>
                <a:cs typeface="Arial" panose="020B0604020202020204" pitchFamily="34" charset="0"/>
              </a:rPr>
              <a:t>References:</a:t>
            </a:r>
          </a:p>
          <a:p>
            <a:pPr marR="0" lvl="0" algn="just">
              <a:lnSpc>
                <a:spcPct val="107000"/>
              </a:lnSpc>
              <a:spcBef>
                <a:spcPts val="0"/>
              </a:spcBef>
              <a:spcAft>
                <a:spcPts val="0"/>
              </a:spcAft>
            </a:pPr>
            <a:endParaRPr lang="en-US" b="1"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mj-lt"/>
              <a:buAutoNum type="arabicPeriod" startAt="16"/>
            </a:pPr>
            <a:r>
              <a:rPr lang="en-IN"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Hashemi SA, Wilson KC, Sanders RS. Specific energy consumption and optimum operating condition for coarse-particle slurries. Powder technology. 2014 Aug 1;262:183-7.</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startAt="16"/>
            </a:pPr>
            <a:r>
              <a:rPr lang="en-IN"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Hegde R. Specific Energy Consumption (SEC) for pipeline transport of liquid CO 2 slurries. University of Alberta (Canada); 2013.</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startAt="16"/>
            </a:pPr>
            <a:r>
              <a:rPr lang="en-IN"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Singh MK, Kumar S, </a:t>
            </a:r>
            <a:r>
              <a:rPr lang="en-IN" sz="1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Ratha</a:t>
            </a:r>
            <a:r>
              <a:rPr lang="en-IN"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Kaur H. Design of slurry transportation pipeline for the flow of muti-particulate coal ash suspension. International journal of hydrogen energy. 2017 Jul 27;42(30):19135-8.</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startAt="16"/>
            </a:pPr>
            <a:r>
              <a:rPr lang="en-IN"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Wu J, Graham L, Wang S, Parthasarathy R. Energy efficient slurry holding and transport. Minerals Engineering. 2010 Aug 1;23(9):705-12.</a:t>
            </a:r>
          </a:p>
          <a:p>
            <a:pPr marL="342900" indent="-342900" algn="just">
              <a:lnSpc>
                <a:spcPct val="107000"/>
              </a:lnSpc>
              <a:spcAft>
                <a:spcPts val="800"/>
              </a:spcAft>
              <a:buFont typeface="+mj-lt"/>
              <a:buAutoNum type="arabicPeriod" startAt="16"/>
            </a:pPr>
            <a:r>
              <a:rPr lang="en-IN"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 M, He Y, Jiang R, Zhang J, Zhang H, Liu W, Liu Y. Analysis of minimum specific energy consumption and optimal transport concentration of slurry pipeline transport systems. </a:t>
            </a:r>
            <a:r>
              <a:rPr lang="en-IN" sz="1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Particuology</a:t>
            </a:r>
            <a:r>
              <a:rPr lang="en-IN"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2022 Jul 1;66:38-47.</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startAt="16"/>
            </a:pPr>
            <a:r>
              <a:rPr lang="en-IN" sz="18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Seitshiro</a:t>
            </a:r>
            <a:r>
              <a:rPr lang="en-IN"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 Sato I, Sato H. Verification and Application of Design Model for Settling Slurry Transport in Pipes. International Journal of the Society of Materials Engineering for Resources. 2012;18(2):44-50.</a:t>
            </a:r>
          </a:p>
          <a:p>
            <a:pPr marL="342900" indent="-342900" algn="just">
              <a:lnSpc>
                <a:spcPct val="107000"/>
              </a:lnSpc>
              <a:spcAft>
                <a:spcPts val="800"/>
              </a:spcAft>
              <a:buFont typeface="+mj-lt"/>
              <a:buAutoNum type="arabicPeriod" startAt="16"/>
            </a:pPr>
            <a:r>
              <a:rPr lang="en-IN"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Rawat A, Singh SN, Seshadri V. CFD analysis of the performance of elbow-meter with high concentration coal ash slurries. Flow Measurement and Instrumentation. 2020 Apr 1;72:101724</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0A9C6800-66BA-BEED-C1B3-B1C587DDFFE8}"/>
              </a:ext>
            </a:extLst>
          </p:cNvPr>
          <p:cNvSpPr>
            <a:spLocks noGrp="1"/>
          </p:cNvSpPr>
          <p:nvPr>
            <p:ph type="sldNum" sz="quarter" idx="12"/>
          </p:nvPr>
        </p:nvSpPr>
        <p:spPr/>
        <p:txBody>
          <a:bodyPr/>
          <a:lstStyle/>
          <a:p>
            <a:fld id="{7F2A13AB-B1B4-4C25-83E9-219E2200BC73}" type="slidenum">
              <a:rPr lang="en-US" smtClean="0"/>
              <a:t>26</a:t>
            </a:fld>
            <a:endParaRPr lang="en-US"/>
          </a:p>
        </p:txBody>
      </p:sp>
    </p:spTree>
    <p:extLst>
      <p:ext uri="{BB962C8B-B14F-4D97-AF65-F5344CB8AC3E}">
        <p14:creationId xmlns:p14="http://schemas.microsoft.com/office/powerpoint/2010/main" val="1314428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NTPC Limited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6585" y="68154"/>
            <a:ext cx="1338375" cy="7193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56000" y="2209801"/>
            <a:ext cx="4254500" cy="923330"/>
          </a:xfrm>
          <a:prstGeom prst="rect">
            <a:avLst/>
          </a:prstGeom>
          <a:noFill/>
        </p:spPr>
        <p:txBody>
          <a:bodyPr wrap="square" rtlCol="0">
            <a:spAutoFit/>
          </a:bodyPr>
          <a:lstStyle/>
          <a:p>
            <a:pPr algn="ctr"/>
            <a:r>
              <a:rPr lang="en-US" sz="5400" b="1" dirty="0">
                <a:solidFill>
                  <a:srgbClr val="FF0000"/>
                </a:solidFill>
              </a:rPr>
              <a:t>THANK YOU!</a:t>
            </a:r>
          </a:p>
        </p:txBody>
      </p:sp>
      <p:sp>
        <p:nvSpPr>
          <p:cNvPr id="5" name="Slide Number Placeholder 4">
            <a:extLst>
              <a:ext uri="{FF2B5EF4-FFF2-40B4-BE49-F238E27FC236}">
                <a16:creationId xmlns:a16="http://schemas.microsoft.com/office/drawing/2014/main" id="{3E5C5A73-762A-1B17-E8EE-F8B2B3550376}"/>
              </a:ext>
            </a:extLst>
          </p:cNvPr>
          <p:cNvSpPr>
            <a:spLocks noGrp="1"/>
          </p:cNvSpPr>
          <p:nvPr>
            <p:ph type="sldNum" sz="quarter" idx="12"/>
          </p:nvPr>
        </p:nvSpPr>
        <p:spPr/>
        <p:txBody>
          <a:bodyPr/>
          <a:lstStyle/>
          <a:p>
            <a:fld id="{7F2A13AB-B1B4-4C25-83E9-219E2200BC73}" type="slidenum">
              <a:rPr lang="en-US" smtClean="0"/>
              <a:t>27</a:t>
            </a:fld>
            <a:endParaRPr lang="en-US"/>
          </a:p>
        </p:txBody>
      </p:sp>
      <p:pic>
        <p:nvPicPr>
          <p:cNvPr id="10" name="Picture 2" descr="Index of /institutelogo">
            <a:extLst>
              <a:ext uri="{FF2B5EF4-FFF2-40B4-BE49-F238E27FC236}">
                <a16:creationId xmlns:a16="http://schemas.microsoft.com/office/drawing/2014/main" id="{98CD5377-F71A-498E-856D-DF88D09943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533" y="7046"/>
            <a:ext cx="919371" cy="12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308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NTPC Limited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9464" y="208801"/>
            <a:ext cx="1338375" cy="71937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3B8FF706-F186-7C1A-A7B8-9B74AF99FB36}"/>
              </a:ext>
            </a:extLst>
          </p:cNvPr>
          <p:cNvGrpSpPr/>
          <p:nvPr/>
        </p:nvGrpSpPr>
        <p:grpSpPr>
          <a:xfrm>
            <a:off x="79899" y="969666"/>
            <a:ext cx="7111349" cy="5400000"/>
            <a:chOff x="-251073" y="506504"/>
            <a:chExt cx="7111349" cy="5400000"/>
          </a:xfrm>
        </p:grpSpPr>
        <p:graphicFrame>
          <p:nvGraphicFramePr>
            <p:cNvPr id="17" name="Object 16">
              <a:extLst>
                <a:ext uri="{FF2B5EF4-FFF2-40B4-BE49-F238E27FC236}">
                  <a16:creationId xmlns:a16="http://schemas.microsoft.com/office/drawing/2014/main" id="{71A5F5E5-BFF7-96AD-F581-2EC878DD5C4C}"/>
                </a:ext>
              </a:extLst>
            </p:cNvPr>
            <p:cNvGraphicFramePr>
              <a:graphicFrameLocks noChangeAspect="1"/>
            </p:cNvGraphicFramePr>
            <p:nvPr>
              <p:extLst>
                <p:ext uri="{D42A27DB-BD31-4B8C-83A1-F6EECF244321}">
                  <p14:modId xmlns:p14="http://schemas.microsoft.com/office/powerpoint/2010/main" val="484563595"/>
                </p:ext>
              </p:extLst>
            </p:nvPr>
          </p:nvGraphicFramePr>
          <p:xfrm>
            <a:off x="-251073" y="506504"/>
            <a:ext cx="7111349" cy="5400000"/>
          </p:xfrm>
          <a:graphic>
            <a:graphicData uri="http://schemas.openxmlformats.org/presentationml/2006/ole">
              <mc:AlternateContent xmlns:mc="http://schemas.openxmlformats.org/markup-compatibility/2006">
                <mc:Choice xmlns:v="urn:schemas-microsoft-com:vml" Requires="v">
                  <p:oleObj spid="_x0000_s1031" name="Graph" r:id="rId4" imgW="3906000" imgH="2964960" progId="Origin50.Graph">
                    <p:embed/>
                  </p:oleObj>
                </mc:Choice>
                <mc:Fallback>
                  <p:oleObj name="Graph" r:id="rId4" imgW="3906000" imgH="2964960" progId="Origin50.Graph">
                    <p:embed/>
                    <p:pic>
                      <p:nvPicPr>
                        <p:cNvPr id="2" name="Object 1">
                          <a:extLst>
                            <a:ext uri="{FF2B5EF4-FFF2-40B4-BE49-F238E27FC236}">
                              <a16:creationId xmlns:a16="http://schemas.microsoft.com/office/drawing/2014/main" id="{BF72C203-5A88-A866-18A0-B37B43CE52D1}"/>
                            </a:ext>
                          </a:extLst>
                        </p:cNvPr>
                        <p:cNvPicPr/>
                        <p:nvPr/>
                      </p:nvPicPr>
                      <p:blipFill>
                        <a:blip r:embed="rId5"/>
                        <a:stretch>
                          <a:fillRect/>
                        </a:stretch>
                      </p:blipFill>
                      <p:spPr>
                        <a:xfrm>
                          <a:off x="-251073" y="506504"/>
                          <a:ext cx="7111349" cy="5400000"/>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8D6FA4B4-4714-3CA6-F162-E89991F4AC3A}"/>
                </a:ext>
              </a:extLst>
            </p:cNvPr>
            <p:cNvSpPr txBox="1"/>
            <p:nvPr/>
          </p:nvSpPr>
          <p:spPr>
            <a:xfrm>
              <a:off x="79899" y="4485431"/>
              <a:ext cx="4989251" cy="584775"/>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Figure 3 Installed Energy Capacity of India as on 31-05-23 [3]</a:t>
              </a:r>
              <a:endParaRPr lang="en-IN" sz="1600" b="1" dirty="0">
                <a:latin typeface="Times New Roman" panose="02020603050405020304" pitchFamily="18" charset="0"/>
                <a:cs typeface="Times New Roman" panose="02020603050405020304" pitchFamily="18" charset="0"/>
              </a:endParaRPr>
            </a:p>
          </p:txBody>
        </p:sp>
      </p:grpSp>
      <p:sp>
        <p:nvSpPr>
          <p:cNvPr id="19" name="TextBox 18">
            <a:extLst>
              <a:ext uri="{FF2B5EF4-FFF2-40B4-BE49-F238E27FC236}">
                <a16:creationId xmlns:a16="http://schemas.microsoft.com/office/drawing/2014/main" id="{B32AA877-D10B-A1FC-C3C5-B04421C3EBAF}"/>
              </a:ext>
            </a:extLst>
          </p:cNvPr>
          <p:cNvSpPr txBox="1"/>
          <p:nvPr/>
        </p:nvSpPr>
        <p:spPr>
          <a:xfrm>
            <a:off x="5898841" y="810191"/>
            <a:ext cx="5423517" cy="544405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Increase in energy demand of the nation.</a:t>
            </a:r>
          </a:p>
          <a:p>
            <a:pPr marL="285750"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GDP of the country is highly dependent on energy required by the nation.</a:t>
            </a:r>
          </a:p>
          <a:p>
            <a:pPr marL="285750"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role of thermal power plant is not going to decrease in coming decades.</a:t>
            </a:r>
          </a:p>
          <a:p>
            <a:pPr marL="285750"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Easy to build, operate and maintain compared to other energy sources.</a:t>
            </a:r>
          </a:p>
          <a:p>
            <a:pPr marL="285750"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Total Installed Energy capacity as on 31-05-2023 is 417668 MW.</a:t>
            </a:r>
          </a:p>
          <a:p>
            <a:pPr marL="285750"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Likely to commissioned 7.01 GW capacity in 2022-23, and added 8 plants with 4.49 GW capacity in 2021-22.</a:t>
            </a:r>
          </a:p>
          <a:p>
            <a:pPr marL="285750" indent="-285750" algn="just">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39 thermal coal plants under construction [3, 4]</a:t>
            </a:r>
          </a:p>
        </p:txBody>
      </p:sp>
      <p:sp>
        <p:nvSpPr>
          <p:cNvPr id="22" name="Slide Number Placeholder 21">
            <a:extLst>
              <a:ext uri="{FF2B5EF4-FFF2-40B4-BE49-F238E27FC236}">
                <a16:creationId xmlns:a16="http://schemas.microsoft.com/office/drawing/2014/main" id="{05ACEDC8-0A30-D51E-33FB-7C32F71C6F8C}"/>
              </a:ext>
            </a:extLst>
          </p:cNvPr>
          <p:cNvSpPr>
            <a:spLocks noGrp="1"/>
          </p:cNvSpPr>
          <p:nvPr>
            <p:ph type="sldNum" sz="quarter" idx="12"/>
          </p:nvPr>
        </p:nvSpPr>
        <p:spPr/>
        <p:txBody>
          <a:bodyPr/>
          <a:lstStyle/>
          <a:p>
            <a:fld id="{7F2A13AB-B1B4-4C25-83E9-219E2200BC73}" type="slidenum">
              <a:rPr lang="en-US" smtClean="0"/>
              <a:t>3</a:t>
            </a:fld>
            <a:endParaRPr lang="en-US" dirty="0"/>
          </a:p>
        </p:txBody>
      </p:sp>
      <p:pic>
        <p:nvPicPr>
          <p:cNvPr id="9" name="Picture 2" descr="Index of /institutelogo">
            <a:extLst>
              <a:ext uri="{FF2B5EF4-FFF2-40B4-BE49-F238E27FC236}">
                <a16:creationId xmlns:a16="http://schemas.microsoft.com/office/drawing/2014/main" id="{CB48E602-E00E-422F-ABE8-BA85B460A52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533" y="7046"/>
            <a:ext cx="919371" cy="12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478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NTPC Limited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9464" y="208801"/>
            <a:ext cx="1338375" cy="71937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5B2E4367-95B4-6534-AAE8-502ECFEAA1C5}"/>
              </a:ext>
            </a:extLst>
          </p:cNvPr>
          <p:cNvGrpSpPr/>
          <p:nvPr/>
        </p:nvGrpSpPr>
        <p:grpSpPr>
          <a:xfrm>
            <a:off x="1343141" y="982921"/>
            <a:ext cx="4752859" cy="5738554"/>
            <a:chOff x="6668510" y="968407"/>
            <a:chExt cx="4752859" cy="5738554"/>
          </a:xfrm>
        </p:grpSpPr>
        <p:pic>
          <p:nvPicPr>
            <p:cNvPr id="6" name="Picture 5">
              <a:extLst>
                <a:ext uri="{FF2B5EF4-FFF2-40B4-BE49-F238E27FC236}">
                  <a16:creationId xmlns:a16="http://schemas.microsoft.com/office/drawing/2014/main" id="{2B58597C-A531-B06D-D37C-FD355F06F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0242" y="968407"/>
              <a:ext cx="4446196" cy="5400000"/>
            </a:xfrm>
            <a:prstGeom prst="rect">
              <a:avLst/>
            </a:prstGeom>
          </p:spPr>
        </p:pic>
        <p:sp>
          <p:nvSpPr>
            <p:cNvPr id="7" name="TextBox 6">
              <a:extLst>
                <a:ext uri="{FF2B5EF4-FFF2-40B4-BE49-F238E27FC236}">
                  <a16:creationId xmlns:a16="http://schemas.microsoft.com/office/drawing/2014/main" id="{9529AF71-7752-90C1-F7D3-A638E4C4BC09}"/>
                </a:ext>
              </a:extLst>
            </p:cNvPr>
            <p:cNvSpPr txBox="1"/>
            <p:nvPr/>
          </p:nvSpPr>
          <p:spPr>
            <a:xfrm>
              <a:off x="6668510" y="6368407"/>
              <a:ext cx="4752859"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Fig.4 Major Thermal Power Plants of India [5]</a:t>
              </a:r>
              <a:endParaRPr lang="en-IN" sz="1600" b="1" dirty="0">
                <a:latin typeface="Times New Roman" panose="02020603050405020304" pitchFamily="18" charset="0"/>
                <a:cs typeface="Times New Roman" panose="02020603050405020304" pitchFamily="18" charset="0"/>
              </a:endParaRPr>
            </a:p>
          </p:txBody>
        </p:sp>
      </p:grpSp>
      <p:sp>
        <p:nvSpPr>
          <p:cNvPr id="8" name="TextBox 7">
            <a:extLst>
              <a:ext uri="{FF2B5EF4-FFF2-40B4-BE49-F238E27FC236}">
                <a16:creationId xmlns:a16="http://schemas.microsoft.com/office/drawing/2014/main" id="{52405F80-95FF-F25B-A969-65E33A2FC4FF}"/>
              </a:ext>
            </a:extLst>
          </p:cNvPr>
          <p:cNvSpPr txBox="1"/>
          <p:nvPr/>
        </p:nvSpPr>
        <p:spPr>
          <a:xfrm>
            <a:off x="6608190" y="2445239"/>
            <a:ext cx="3117818" cy="1477328"/>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The map shows that the thermal power plant is available every part of India. Thus safe disposal of coal ash is a major challenge everywhere. </a:t>
            </a:r>
            <a:endParaRPr lang="en-IN"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87400C7-E9DA-D48F-642C-9F5F84147B6E}"/>
              </a:ext>
            </a:extLst>
          </p:cNvPr>
          <p:cNvSpPr>
            <a:spLocks noGrp="1"/>
          </p:cNvSpPr>
          <p:nvPr>
            <p:ph type="sldNum" sz="quarter" idx="12"/>
          </p:nvPr>
        </p:nvSpPr>
        <p:spPr/>
        <p:txBody>
          <a:bodyPr/>
          <a:lstStyle/>
          <a:p>
            <a:fld id="{7F2A13AB-B1B4-4C25-83E9-219E2200BC73}" type="slidenum">
              <a:rPr lang="en-US" smtClean="0"/>
              <a:t>4</a:t>
            </a:fld>
            <a:endParaRPr lang="en-US"/>
          </a:p>
        </p:txBody>
      </p:sp>
      <p:pic>
        <p:nvPicPr>
          <p:cNvPr id="9" name="Picture 2" descr="Index of /institutelogo">
            <a:extLst>
              <a:ext uri="{FF2B5EF4-FFF2-40B4-BE49-F238E27FC236}">
                <a16:creationId xmlns:a16="http://schemas.microsoft.com/office/drawing/2014/main" id="{A5C46FAE-AAD2-4F7F-9BF3-0DC1F615E3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533" y="7046"/>
            <a:ext cx="919371" cy="12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373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NTPC Limited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9464" y="208801"/>
            <a:ext cx="1338375" cy="71937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87400C7-E9DA-D48F-642C-9F5F84147B6E}"/>
              </a:ext>
            </a:extLst>
          </p:cNvPr>
          <p:cNvSpPr>
            <a:spLocks noGrp="1"/>
          </p:cNvSpPr>
          <p:nvPr>
            <p:ph type="sldNum" sz="quarter" idx="12"/>
          </p:nvPr>
        </p:nvSpPr>
        <p:spPr/>
        <p:txBody>
          <a:bodyPr/>
          <a:lstStyle/>
          <a:p>
            <a:fld id="{7F2A13AB-B1B4-4C25-83E9-219E2200BC73}" type="slidenum">
              <a:rPr lang="en-US" smtClean="0"/>
              <a:t>5</a:t>
            </a:fld>
            <a:endParaRPr lang="en-US"/>
          </a:p>
        </p:txBody>
      </p:sp>
      <p:grpSp>
        <p:nvGrpSpPr>
          <p:cNvPr id="10" name="Group 9">
            <a:extLst>
              <a:ext uri="{FF2B5EF4-FFF2-40B4-BE49-F238E27FC236}">
                <a16:creationId xmlns:a16="http://schemas.microsoft.com/office/drawing/2014/main" id="{CCE9E0A9-00BB-A96E-F06B-35468F469D56}"/>
              </a:ext>
            </a:extLst>
          </p:cNvPr>
          <p:cNvGrpSpPr>
            <a:grpSpLocks noChangeAspect="1"/>
          </p:cNvGrpSpPr>
          <p:nvPr/>
        </p:nvGrpSpPr>
        <p:grpSpPr>
          <a:xfrm>
            <a:off x="386918" y="1240920"/>
            <a:ext cx="7088462" cy="5582992"/>
            <a:chOff x="82118" y="607648"/>
            <a:chExt cx="8005439" cy="6305219"/>
          </a:xfrm>
        </p:grpSpPr>
        <p:pic>
          <p:nvPicPr>
            <p:cNvPr id="12" name="Picture 11">
              <a:extLst>
                <a:ext uri="{FF2B5EF4-FFF2-40B4-BE49-F238E27FC236}">
                  <a16:creationId xmlns:a16="http://schemas.microsoft.com/office/drawing/2014/main" id="{03310AC7-0876-1CDE-9A4B-3957F0A23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18" y="607648"/>
              <a:ext cx="7846427" cy="5691984"/>
            </a:xfrm>
            <a:prstGeom prst="rect">
              <a:avLst/>
            </a:prstGeom>
          </p:spPr>
        </p:pic>
        <p:sp>
          <p:nvSpPr>
            <p:cNvPr id="13" name="TextBox 12">
              <a:extLst>
                <a:ext uri="{FF2B5EF4-FFF2-40B4-BE49-F238E27FC236}">
                  <a16:creationId xmlns:a16="http://schemas.microsoft.com/office/drawing/2014/main" id="{02A8D15B-743D-9470-B008-A6FD5245EA20}"/>
                </a:ext>
              </a:extLst>
            </p:cNvPr>
            <p:cNvSpPr txBox="1"/>
            <p:nvPr/>
          </p:nvSpPr>
          <p:spPr>
            <a:xfrm>
              <a:off x="82118" y="6252444"/>
              <a:ext cx="8005439" cy="660423"/>
            </a:xfrm>
            <a:prstGeom prst="rect">
              <a:avLst/>
            </a:prstGeom>
            <a:noFill/>
          </p:spPr>
          <p:txBody>
            <a:bodyPr wrap="square" rtlCol="0">
              <a:spAutoFit/>
            </a:bodyPr>
            <a:lstStyle/>
            <a:p>
              <a:pPr algn="just">
                <a:spcAft>
                  <a:spcPts val="1000"/>
                </a:spcAft>
              </a:pPr>
              <a:r>
                <a:rPr lang="en-IN" sz="1600" b="1" dirty="0">
                  <a:effectLst/>
                  <a:latin typeface="Times New Roman" panose="02020603050405020304" pitchFamily="18" charset="0"/>
                  <a:ea typeface="Calibri" panose="020F0502020204030204" pitchFamily="34" charset="0"/>
                  <a:cs typeface="Times New Roman" panose="02020603050405020304" pitchFamily="18" charset="0"/>
                </a:rPr>
                <a:t>Figure 5  Ash Accumulation Points and typical Ash Distribution of a Dry Bottom Furnace [</a:t>
              </a:r>
              <a:r>
                <a:rPr lang="en-IN" sz="1600" b="1" dirty="0">
                  <a:latin typeface="Times New Roman" panose="02020603050405020304" pitchFamily="18" charset="0"/>
                  <a:ea typeface="Calibri" panose="020F0502020204030204" pitchFamily="34" charset="0"/>
                  <a:cs typeface="Times New Roman" panose="02020603050405020304" pitchFamily="18" charset="0"/>
                </a:rPr>
                <a:t>6</a:t>
              </a:r>
              <a:r>
                <a:rPr lang="en-IN" sz="1600" b="1" dirty="0">
                  <a:effectLst/>
                  <a:latin typeface="Times New Roman" panose="02020603050405020304" pitchFamily="18" charset="0"/>
                  <a:ea typeface="Calibri" panose="020F0502020204030204" pitchFamily="34" charset="0"/>
                  <a:cs typeface="Times New Roman" panose="02020603050405020304" pitchFamily="18" charset="0"/>
                </a:rPr>
                <a:t>]</a:t>
              </a:r>
            </a:p>
          </p:txBody>
        </p:sp>
      </p:grpSp>
      <p:sp>
        <p:nvSpPr>
          <p:cNvPr id="14" name="TextBox 13">
            <a:extLst>
              <a:ext uri="{FF2B5EF4-FFF2-40B4-BE49-F238E27FC236}">
                <a16:creationId xmlns:a16="http://schemas.microsoft.com/office/drawing/2014/main" id="{09E9017A-5E11-448E-B09D-F0678D35A181}"/>
              </a:ext>
            </a:extLst>
          </p:cNvPr>
          <p:cNvSpPr txBox="1"/>
          <p:nvPr/>
        </p:nvSpPr>
        <p:spPr>
          <a:xfrm>
            <a:off x="7973996" y="1033712"/>
            <a:ext cx="4016407" cy="535531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Ash = Fly ash + Bottom ash</a:t>
            </a:r>
          </a:p>
          <a:p>
            <a:pPr marL="285750" indent="-285750"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Fly Ash- Size in few hundred microns. 85 to 90% of total ash.</a:t>
            </a:r>
          </a:p>
          <a:p>
            <a:pPr marL="285750" indent="-285750"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Bottom Ash- Very coarse particles and large lumps. 10 to 15% of total ash.</a:t>
            </a:r>
          </a:p>
          <a:p>
            <a:pPr marL="285750" indent="-285750"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Thus current study is primary focused on Fly ash. </a:t>
            </a:r>
          </a:p>
          <a:p>
            <a:endParaRPr lang="en-IN" dirty="0"/>
          </a:p>
        </p:txBody>
      </p:sp>
      <p:pic>
        <p:nvPicPr>
          <p:cNvPr id="9" name="Picture 2" descr="Index of /institutelogo">
            <a:extLst>
              <a:ext uri="{FF2B5EF4-FFF2-40B4-BE49-F238E27FC236}">
                <a16:creationId xmlns:a16="http://schemas.microsoft.com/office/drawing/2014/main" id="{79157755-F4FD-4562-AF92-FCE3C9276E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533" y="7046"/>
            <a:ext cx="919371" cy="12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980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NTPC Limited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9464" y="208801"/>
            <a:ext cx="1338375" cy="71937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87400C7-E9DA-D48F-642C-9F5F84147B6E}"/>
              </a:ext>
            </a:extLst>
          </p:cNvPr>
          <p:cNvSpPr>
            <a:spLocks noGrp="1"/>
          </p:cNvSpPr>
          <p:nvPr>
            <p:ph type="sldNum" sz="quarter" idx="12"/>
          </p:nvPr>
        </p:nvSpPr>
        <p:spPr/>
        <p:txBody>
          <a:bodyPr/>
          <a:lstStyle/>
          <a:p>
            <a:fld id="{7F2A13AB-B1B4-4C25-83E9-219E2200BC73}" type="slidenum">
              <a:rPr lang="en-US" smtClean="0"/>
              <a:t>6</a:t>
            </a:fld>
            <a:endParaRPr lang="en-US"/>
          </a:p>
        </p:txBody>
      </p:sp>
      <p:sp>
        <p:nvSpPr>
          <p:cNvPr id="10" name="TextBox 9">
            <a:extLst>
              <a:ext uri="{FF2B5EF4-FFF2-40B4-BE49-F238E27FC236}">
                <a16:creationId xmlns:a16="http://schemas.microsoft.com/office/drawing/2014/main" id="{FE9D1ECC-67D3-C15C-5382-14E9D7FFB420}"/>
              </a:ext>
            </a:extLst>
          </p:cNvPr>
          <p:cNvSpPr txBox="1"/>
          <p:nvPr/>
        </p:nvSpPr>
        <p:spPr>
          <a:xfrm>
            <a:off x="125954" y="1564771"/>
            <a:ext cx="11215396" cy="1384995"/>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Pipeline Transportation: Transportation of materials with the help of pipes.</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Uses: Petrochemicals, Pharmaceuticals, Food Powders and many more.</a:t>
            </a:r>
          </a:p>
        </p:txBody>
      </p:sp>
      <p:sp>
        <p:nvSpPr>
          <p:cNvPr id="12" name="TextBox 11">
            <a:extLst>
              <a:ext uri="{FF2B5EF4-FFF2-40B4-BE49-F238E27FC236}">
                <a16:creationId xmlns:a16="http://schemas.microsoft.com/office/drawing/2014/main" id="{3A75C487-F824-ED21-5159-E7C1FD931B68}"/>
              </a:ext>
            </a:extLst>
          </p:cNvPr>
          <p:cNvSpPr txBox="1"/>
          <p:nvPr/>
        </p:nvSpPr>
        <p:spPr>
          <a:xfrm rot="10800000" flipH="1" flipV="1">
            <a:off x="125954" y="2817521"/>
            <a:ext cx="8570534" cy="3903954"/>
          </a:xfrm>
          <a:prstGeom prst="rect">
            <a:avLst/>
          </a:prstGeom>
          <a:noFill/>
        </p:spPr>
        <p:txBody>
          <a:bodyPr wrap="square" rtlCol="0">
            <a:spAutoFit/>
          </a:bodyPr>
          <a:lstStyle/>
          <a:p>
            <a:pPr algn="just">
              <a:lnSpc>
                <a:spcPct val="150000"/>
              </a:lnSpc>
            </a:pPr>
            <a:r>
              <a:rPr lang="en-IN" sz="2400" b="1" dirty="0">
                <a:solidFill>
                  <a:srgbClr val="000000"/>
                </a:solidFill>
                <a:latin typeface="Times New Roman" panose="02020603050405020304" pitchFamily="18" charset="0"/>
                <a:ea typeface="TimesNewRoman"/>
                <a:cs typeface="Times New Roman" panose="02020603050405020304" pitchFamily="18" charset="0"/>
              </a:rPr>
              <a:t>Classification: </a:t>
            </a:r>
          </a:p>
          <a:p>
            <a:pPr algn="just">
              <a:lnSpc>
                <a:spcPct val="150000"/>
              </a:lnSpc>
            </a:pPr>
            <a:endParaRPr lang="en-IN" sz="2400" b="1" dirty="0">
              <a:solidFill>
                <a:srgbClr val="000000"/>
              </a:solidFill>
              <a:latin typeface="Times New Roman" panose="02020603050405020304" pitchFamily="18" charset="0"/>
              <a:ea typeface="TimesNewRoman"/>
              <a:cs typeface="Times New Roman" panose="02020603050405020304" pitchFamily="18" charset="0"/>
            </a:endParaRPr>
          </a:p>
          <a:p>
            <a:pPr algn="just">
              <a:lnSpc>
                <a:spcPct val="150000"/>
              </a:lnSpc>
            </a:pPr>
            <a:endParaRPr lang="en-IN" sz="2400" b="1" dirty="0">
              <a:solidFill>
                <a:srgbClr val="000000"/>
              </a:solidFill>
              <a:latin typeface="Times New Roman" panose="02020603050405020304" pitchFamily="18" charset="0"/>
              <a:ea typeface="TimesNewRoman"/>
              <a:cs typeface="Times New Roman" panose="02020603050405020304" pitchFamily="18" charset="0"/>
            </a:endParaRPr>
          </a:p>
          <a:p>
            <a:pPr algn="just">
              <a:lnSpc>
                <a:spcPct val="150000"/>
              </a:lnSpc>
            </a:pPr>
            <a:endParaRPr lang="en-IN" sz="2400" b="1" dirty="0">
              <a:solidFill>
                <a:srgbClr val="000000"/>
              </a:solidFill>
              <a:latin typeface="Times New Roman" panose="02020603050405020304" pitchFamily="18" charset="0"/>
              <a:ea typeface="TimesNewRoman"/>
              <a:cs typeface="Times New Roman" panose="02020603050405020304" pitchFamily="18" charset="0"/>
            </a:endParaRPr>
          </a:p>
          <a:p>
            <a:pPr marL="342900" indent="-342900" algn="just">
              <a:lnSpc>
                <a:spcPct val="150000"/>
              </a:lnSpc>
              <a:buFont typeface="Arial" panose="020B0604020202020204" pitchFamily="34" charset="0"/>
              <a:buChar char="•"/>
            </a:pPr>
            <a:r>
              <a:rPr lang="en-IN" sz="2000" b="1" i="1" dirty="0">
                <a:solidFill>
                  <a:srgbClr val="000000"/>
                </a:solidFill>
                <a:latin typeface="Times New Roman" panose="02020603050405020304" pitchFamily="18" charset="0"/>
                <a:ea typeface="TimesNewRoman"/>
                <a:cs typeface="Times New Roman" panose="02020603050405020304" pitchFamily="18" charset="0"/>
              </a:rPr>
              <a:t>Based on carrier fluid</a:t>
            </a:r>
          </a:p>
          <a:p>
            <a:pPr marL="514350" indent="-514350" algn="just">
              <a:lnSpc>
                <a:spcPct val="150000"/>
              </a:lnSpc>
              <a:buFont typeface="+mj-lt"/>
              <a:buAutoNum type="romanUcPeriod"/>
            </a:pPr>
            <a:r>
              <a:rPr lang="en-IN" sz="2400" dirty="0">
                <a:solidFill>
                  <a:srgbClr val="000000"/>
                </a:solidFill>
                <a:latin typeface="Times New Roman" panose="02020603050405020304" pitchFamily="18" charset="0"/>
                <a:ea typeface="TimesNewRoman"/>
                <a:cs typeface="Times New Roman" panose="02020603050405020304" pitchFamily="18" charset="0"/>
              </a:rPr>
              <a:t>Pneumatic Conveying – Carrier fluid is gases (in general air).</a:t>
            </a:r>
          </a:p>
          <a:p>
            <a:pPr marL="514350" indent="-514350" algn="just">
              <a:lnSpc>
                <a:spcPct val="150000"/>
              </a:lnSpc>
              <a:buFont typeface="+mj-lt"/>
              <a:buAutoNum type="romanUcPeriod"/>
            </a:pPr>
            <a:r>
              <a:rPr lang="en-IN" sz="2400" dirty="0">
                <a:solidFill>
                  <a:srgbClr val="000000"/>
                </a:solidFill>
                <a:latin typeface="Times New Roman" panose="02020603050405020304" pitchFamily="18" charset="0"/>
                <a:ea typeface="TimesNewRoman"/>
                <a:cs typeface="Times New Roman" panose="02020603050405020304" pitchFamily="18" charset="0"/>
              </a:rPr>
              <a:t>Hydraulic Conveying – Carrier fluid is liquid (in general water).</a:t>
            </a:r>
          </a:p>
        </p:txBody>
      </p:sp>
      <p:sp>
        <p:nvSpPr>
          <p:cNvPr id="13" name="TextBox 12">
            <a:extLst>
              <a:ext uri="{FF2B5EF4-FFF2-40B4-BE49-F238E27FC236}">
                <a16:creationId xmlns:a16="http://schemas.microsoft.com/office/drawing/2014/main" id="{BB880CE4-3C76-228B-9F44-4CA576325440}"/>
              </a:ext>
            </a:extLst>
          </p:cNvPr>
          <p:cNvSpPr txBox="1"/>
          <p:nvPr/>
        </p:nvSpPr>
        <p:spPr>
          <a:xfrm rot="10800000" flipH="1" flipV="1">
            <a:off x="125954" y="3475167"/>
            <a:ext cx="4110199" cy="1595630"/>
          </a:xfrm>
          <a:prstGeom prst="rect">
            <a:avLst/>
          </a:prstGeom>
          <a:noFill/>
        </p:spPr>
        <p:txBody>
          <a:bodyPr wrap="square" rtlCol="0">
            <a:spAutoFit/>
          </a:bodyPr>
          <a:lstStyle/>
          <a:p>
            <a:pPr marL="514350" indent="-514350" algn="just">
              <a:lnSpc>
                <a:spcPct val="150000"/>
              </a:lnSpc>
              <a:buFont typeface="Arial" panose="020B0604020202020204" pitchFamily="34" charset="0"/>
              <a:buChar char="•"/>
            </a:pPr>
            <a:r>
              <a:rPr lang="en-IN" sz="2000" b="1" i="1" dirty="0">
                <a:solidFill>
                  <a:srgbClr val="000000"/>
                </a:solidFill>
                <a:latin typeface="Times New Roman" panose="02020603050405020304" pitchFamily="18" charset="0"/>
                <a:ea typeface="TimesNewRoman"/>
                <a:cs typeface="Times New Roman" panose="02020603050405020304" pitchFamily="18" charset="0"/>
              </a:rPr>
              <a:t>Based on loading rate ratio</a:t>
            </a:r>
          </a:p>
          <a:p>
            <a:pPr marL="514350" indent="-514350" algn="just">
              <a:lnSpc>
                <a:spcPct val="150000"/>
              </a:lnSpc>
              <a:buFont typeface="+mj-lt"/>
              <a:buAutoNum type="romanUcPeriod"/>
            </a:pPr>
            <a:r>
              <a:rPr lang="en-IN" sz="2400" dirty="0">
                <a:solidFill>
                  <a:srgbClr val="000000"/>
                </a:solidFill>
                <a:latin typeface="Times New Roman" panose="02020603050405020304" pitchFamily="18" charset="0"/>
                <a:ea typeface="TimesNewRoman"/>
                <a:cs typeface="Times New Roman" panose="02020603050405020304" pitchFamily="18" charset="0"/>
              </a:rPr>
              <a:t>Dilute Phase Conveying </a:t>
            </a:r>
          </a:p>
          <a:p>
            <a:pPr marL="514350" indent="-514350" algn="just">
              <a:lnSpc>
                <a:spcPct val="150000"/>
              </a:lnSpc>
              <a:buFont typeface="+mj-lt"/>
              <a:buAutoNum type="romanUcPeriod"/>
            </a:pPr>
            <a:r>
              <a:rPr lang="en-IN" sz="2400" dirty="0">
                <a:solidFill>
                  <a:srgbClr val="000000"/>
                </a:solidFill>
                <a:latin typeface="Times New Roman" panose="02020603050405020304" pitchFamily="18" charset="0"/>
                <a:ea typeface="TimesNewRoman"/>
                <a:cs typeface="Times New Roman" panose="02020603050405020304" pitchFamily="18" charset="0"/>
              </a:rPr>
              <a:t>Dense Phase Conveying</a:t>
            </a:r>
          </a:p>
        </p:txBody>
      </p:sp>
      <p:pic>
        <p:nvPicPr>
          <p:cNvPr id="8" name="Picture 2" descr="Index of /institutelogo">
            <a:extLst>
              <a:ext uri="{FF2B5EF4-FFF2-40B4-BE49-F238E27FC236}">
                <a16:creationId xmlns:a16="http://schemas.microsoft.com/office/drawing/2014/main" id="{8D816000-9BB0-4AC2-95DA-CAF36D6E7F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533" y="7046"/>
            <a:ext cx="919371" cy="12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991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NTPC Limited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9464" y="208801"/>
            <a:ext cx="1338375" cy="71937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87400C7-E9DA-D48F-642C-9F5F84147B6E}"/>
              </a:ext>
            </a:extLst>
          </p:cNvPr>
          <p:cNvSpPr>
            <a:spLocks noGrp="1"/>
          </p:cNvSpPr>
          <p:nvPr>
            <p:ph type="sldNum" sz="quarter" idx="12"/>
          </p:nvPr>
        </p:nvSpPr>
        <p:spPr/>
        <p:txBody>
          <a:bodyPr/>
          <a:lstStyle/>
          <a:p>
            <a:fld id="{7F2A13AB-B1B4-4C25-83E9-219E2200BC73}" type="slidenum">
              <a:rPr lang="en-US" smtClean="0"/>
              <a:t>7</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7347182-E1A9-1797-242A-96D723BE3BB7}"/>
                  </a:ext>
                </a:extLst>
              </p:cNvPr>
              <p:cNvSpPr txBox="1"/>
              <p:nvPr/>
            </p:nvSpPr>
            <p:spPr>
              <a:xfrm>
                <a:off x="2960847" y="1667794"/>
                <a:ext cx="6030533" cy="714683"/>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836967"/>
                              </a:solidFill>
                              <a:latin typeface="Cambria Math" panose="02040503050406030204" pitchFamily="18" charset="0"/>
                            </a:rPr>
                          </m:ctrlPr>
                        </m:sSubPr>
                        <m:e>
                          <m:r>
                            <a:rPr lang="en-US" b="1" i="1">
                              <a:latin typeface="Cambria Math" panose="02040503050406030204" pitchFamily="18" charset="0"/>
                            </a:rPr>
                            <m:t>𝑹𝒆</m:t>
                          </m:r>
                        </m:e>
                        <m:sub>
                          <m:r>
                            <a:rPr lang="en-US" b="1" i="1">
                              <a:latin typeface="Cambria Math" panose="02040503050406030204" pitchFamily="18" charset="0"/>
                            </a:rPr>
                            <m:t>𝑩𝑪</m:t>
                          </m:r>
                        </m:sub>
                      </m:sSub>
                      <m:r>
                        <a:rPr lang="en-US" b="0" i="0">
                          <a:latin typeface="Cambria Math" panose="02040503050406030204" pitchFamily="18" charset="0"/>
                        </a:rPr>
                        <m:t>= </m:t>
                      </m:r>
                      <m:d>
                        <m:dPr>
                          <m:ctrlPr>
                            <a:rPr lang="en-US" b="0" i="1">
                              <a:solidFill>
                                <a:srgbClr val="836967"/>
                              </a:solidFill>
                              <a:latin typeface="Cambria Math" panose="02040503050406030204" pitchFamily="18" charset="0"/>
                            </a:rPr>
                          </m:ctrlPr>
                        </m:dPr>
                        <m:e>
                          <m:f>
                            <m:fPr>
                              <m:ctrlPr>
                                <a:rPr lang="en-US" b="0" i="1">
                                  <a:solidFill>
                                    <a:srgbClr val="836967"/>
                                  </a:solidFill>
                                  <a:latin typeface="Cambria Math" panose="02040503050406030204" pitchFamily="18" charset="0"/>
                                </a:rPr>
                              </m:ctrlPr>
                            </m:fPr>
                            <m:num>
                              <m:r>
                                <a:rPr lang="en-US" b="1" i="1">
                                  <a:latin typeface="Cambria Math" panose="02040503050406030204" pitchFamily="18" charset="0"/>
                                </a:rPr>
                                <m:t>𝑯𝒆</m:t>
                              </m:r>
                            </m:num>
                            <m:den>
                              <m:sSub>
                                <m:sSubPr>
                                  <m:ctrlPr>
                                    <a:rPr lang="en-US" b="1" i="1">
                                      <a:solidFill>
                                        <a:srgbClr val="836967"/>
                                      </a:solidFill>
                                      <a:latin typeface="Cambria Math" panose="02040503050406030204" pitchFamily="18" charset="0"/>
                                    </a:rPr>
                                  </m:ctrlPr>
                                </m:sSubPr>
                                <m:e>
                                  <m:r>
                                    <a:rPr lang="en-US" b="1" i="1" smtClean="0">
                                      <a:solidFill>
                                        <a:srgbClr val="836967"/>
                                      </a:solidFill>
                                      <a:latin typeface="Cambria Math" panose="02040503050406030204" pitchFamily="18" charset="0"/>
                                    </a:rPr>
                                    <m:t>𝒙</m:t>
                                  </m:r>
                                </m:e>
                                <m:sub>
                                  <m:r>
                                    <m:rPr>
                                      <m:sty m:val="p"/>
                                    </m:rPr>
                                    <a:rPr lang="en-US" b="0" i="0" smtClean="0">
                                      <a:latin typeface="Cambria Math" panose="02040503050406030204" pitchFamily="18" charset="0"/>
                                    </a:rPr>
                                    <m:t>c</m:t>
                                  </m:r>
                                </m:sub>
                              </m:sSub>
                            </m:den>
                          </m:f>
                        </m:e>
                      </m:d>
                      <m:d>
                        <m:dPr>
                          <m:begChr m:val="["/>
                          <m:endChr m:val="]"/>
                          <m:ctrlPr>
                            <a:rPr lang="en-US" b="0" i="1">
                              <a:solidFill>
                                <a:srgbClr val="836967"/>
                              </a:solidFill>
                              <a:latin typeface="Cambria Math" panose="02040503050406030204" pitchFamily="18" charset="0"/>
                            </a:rPr>
                          </m:ctrlPr>
                        </m:dPr>
                        <m:e>
                          <m:r>
                            <a:rPr lang="en-US" b="0" i="0">
                              <a:latin typeface="Cambria Math" panose="02040503050406030204" pitchFamily="18" charset="0"/>
                            </a:rPr>
                            <m:t>1</m:t>
                          </m:r>
                          <m:r>
                            <a:rPr lang="en-US" b="0" i="0">
                              <a:latin typeface="Cambria Math" panose="02040503050406030204" pitchFamily="18" charset="0"/>
                            </a:rPr>
                            <m:t>+</m:t>
                          </m:r>
                          <m:d>
                            <m:dPr>
                              <m:ctrlPr>
                                <a:rPr lang="en-US" b="0" i="1">
                                  <a:solidFill>
                                    <a:srgbClr val="836967"/>
                                  </a:solidFill>
                                  <a:latin typeface="Cambria Math" panose="02040503050406030204" pitchFamily="18" charset="0"/>
                                </a:rPr>
                              </m:ctrlPr>
                            </m:dPr>
                            <m:e>
                              <m:f>
                                <m:fPr>
                                  <m:ctrlPr>
                                    <a:rPr lang="en-US" b="0" i="1">
                                      <a:solidFill>
                                        <a:srgbClr val="836967"/>
                                      </a:solidFill>
                                      <a:latin typeface="Cambria Math" panose="02040503050406030204" pitchFamily="18" charset="0"/>
                                    </a:rPr>
                                  </m:ctrlPr>
                                </m:fPr>
                                <m:num>
                                  <m:r>
                                    <a:rPr lang="en-US" b="0" i="0">
                                      <a:latin typeface="Cambria Math" panose="02040503050406030204" pitchFamily="18" charset="0"/>
                                    </a:rPr>
                                    <m:t>4</m:t>
                                  </m:r>
                                </m:num>
                                <m:den>
                                  <m:r>
                                    <a:rPr lang="en-US" b="0" i="0">
                                      <a:latin typeface="Cambria Math" panose="02040503050406030204" pitchFamily="18" charset="0"/>
                                    </a:rPr>
                                    <m:t>3</m:t>
                                  </m:r>
                                </m:den>
                              </m:f>
                            </m:e>
                          </m:d>
                          <m:sSub>
                            <m:sSubPr>
                              <m:ctrlPr>
                                <a:rPr lang="en-US" b="0" i="1">
                                  <a:solidFill>
                                    <a:srgbClr val="836967"/>
                                  </a:solidFill>
                                  <a:latin typeface="Cambria Math" panose="02040503050406030204" pitchFamily="18" charset="0"/>
                                </a:rPr>
                              </m:ctrlPr>
                            </m:sSubPr>
                            <m:e>
                              <m:r>
                                <a:rPr lang="en-US" b="1" i="1" smtClean="0">
                                  <a:solidFill>
                                    <a:srgbClr val="836967"/>
                                  </a:solidFill>
                                  <a:latin typeface="Cambria Math" panose="02040503050406030204" pitchFamily="18" charset="0"/>
                                </a:rPr>
                                <m:t>𝒙</m:t>
                              </m:r>
                            </m:e>
                            <m:sub>
                              <m:r>
                                <m:rPr>
                                  <m:sty m:val="p"/>
                                </m:rPr>
                                <a:rPr lang="en-US" b="0" i="0" smtClean="0">
                                  <a:latin typeface="Cambria Math" panose="02040503050406030204" pitchFamily="18" charset="0"/>
                                </a:rPr>
                                <m:t>c</m:t>
                              </m:r>
                            </m:sub>
                          </m:sSub>
                          <m:r>
                            <a:rPr lang="en-US" b="0" i="0">
                              <a:latin typeface="Cambria Math" panose="02040503050406030204" pitchFamily="18" charset="0"/>
                            </a:rPr>
                            <m:t>−</m:t>
                          </m:r>
                          <m:d>
                            <m:dPr>
                              <m:ctrlPr>
                                <a:rPr lang="en-US" b="0" i="1">
                                  <a:solidFill>
                                    <a:srgbClr val="836967"/>
                                  </a:solidFill>
                                  <a:latin typeface="Cambria Math" panose="02040503050406030204" pitchFamily="18" charset="0"/>
                                </a:rPr>
                              </m:ctrlPr>
                            </m:dPr>
                            <m:e>
                              <m:f>
                                <m:fPr>
                                  <m:ctrlPr>
                                    <a:rPr lang="en-US" b="0" i="1">
                                      <a:solidFill>
                                        <a:srgbClr val="836967"/>
                                      </a:solidFill>
                                      <a:latin typeface="Cambria Math" panose="02040503050406030204" pitchFamily="18" charset="0"/>
                                    </a:rPr>
                                  </m:ctrlPr>
                                </m:fPr>
                                <m:num>
                                  <m:r>
                                    <a:rPr lang="en-US" b="0" i="0">
                                      <a:latin typeface="Cambria Math" panose="02040503050406030204" pitchFamily="18" charset="0"/>
                                    </a:rPr>
                                    <m:t>1</m:t>
                                  </m:r>
                                </m:num>
                                <m:den>
                                  <m:r>
                                    <a:rPr lang="en-US" b="0" i="0">
                                      <a:latin typeface="Cambria Math" panose="02040503050406030204" pitchFamily="18" charset="0"/>
                                    </a:rPr>
                                    <m:t>3</m:t>
                                  </m:r>
                                </m:den>
                              </m:f>
                            </m:e>
                          </m:d>
                          <m:sSup>
                            <m:sSupPr>
                              <m:ctrlPr>
                                <a:rPr lang="en-US" b="0" i="1">
                                  <a:solidFill>
                                    <a:srgbClr val="836967"/>
                                  </a:solidFill>
                                  <a:latin typeface="Cambria Math" panose="02040503050406030204" pitchFamily="18" charset="0"/>
                                </a:rPr>
                              </m:ctrlPr>
                            </m:sSupPr>
                            <m:e>
                              <m:sSub>
                                <m:sSubPr>
                                  <m:ctrlPr>
                                    <a:rPr lang="en-US" b="0" i="1">
                                      <a:solidFill>
                                        <a:srgbClr val="836967"/>
                                      </a:solidFill>
                                      <a:latin typeface="Cambria Math" panose="02040503050406030204" pitchFamily="18" charset="0"/>
                                    </a:rPr>
                                  </m:ctrlPr>
                                </m:sSubPr>
                                <m:e>
                                  <m:r>
                                    <a:rPr lang="en-US" b="1" i="1" smtClean="0">
                                      <a:solidFill>
                                        <a:srgbClr val="836967"/>
                                      </a:solidFill>
                                      <a:latin typeface="Cambria Math" panose="02040503050406030204" pitchFamily="18" charset="0"/>
                                    </a:rPr>
                                    <m:t>𝒙</m:t>
                                  </m:r>
                                </m:e>
                                <m:sub>
                                  <m:r>
                                    <m:rPr>
                                      <m:sty m:val="p"/>
                                    </m:rPr>
                                    <a:rPr lang="en-US" b="0" i="0" smtClean="0">
                                      <a:latin typeface="Cambria Math" panose="02040503050406030204" pitchFamily="18" charset="0"/>
                                    </a:rPr>
                                    <m:t>c</m:t>
                                  </m:r>
                                </m:sub>
                              </m:sSub>
                            </m:e>
                            <m:sup>
                              <m:r>
                                <a:rPr lang="en-US" b="0" i="0">
                                  <a:latin typeface="Cambria Math" panose="02040503050406030204" pitchFamily="18" charset="0"/>
                                </a:rPr>
                                <m:t>4</m:t>
                              </m:r>
                            </m:sup>
                          </m:sSup>
                        </m:e>
                      </m:d>
                    </m:oMath>
                  </m:oMathPara>
                </a14:m>
                <a:endParaRPr lang="en-US" dirty="0"/>
              </a:p>
            </p:txBody>
          </p:sp>
        </mc:Choice>
        <mc:Fallback xmlns="">
          <p:sp>
            <p:nvSpPr>
              <p:cNvPr id="3" name="TextBox 2">
                <a:extLst>
                  <a:ext uri="{FF2B5EF4-FFF2-40B4-BE49-F238E27FC236}">
                    <a16:creationId xmlns:a16="http://schemas.microsoft.com/office/drawing/2014/main" id="{F7347182-E1A9-1797-242A-96D723BE3BB7}"/>
                  </a:ext>
                </a:extLst>
              </p:cNvPr>
              <p:cNvSpPr txBox="1">
                <a:spLocks noRot="1" noChangeAspect="1" noMove="1" noResize="1" noEditPoints="1" noAdjustHandles="1" noChangeArrowheads="1" noChangeShapeType="1" noTextEdit="1"/>
              </p:cNvSpPr>
              <p:nvPr/>
            </p:nvSpPr>
            <p:spPr>
              <a:xfrm>
                <a:off x="2960847" y="1667794"/>
                <a:ext cx="6030533" cy="714683"/>
              </a:xfrm>
              <a:prstGeom prst="rect">
                <a:avLst/>
              </a:prstGeom>
              <a:blipFill>
                <a:blip r:embed="rId4"/>
                <a:stretch>
                  <a:fillRect/>
                </a:stretch>
              </a:blipFill>
              <a:ln>
                <a:noFill/>
              </a:ln>
            </p:spPr>
            <p:txBody>
              <a:bodyPr/>
              <a:lstStyle/>
              <a:p>
                <a:r>
                  <a:rPr lang="en-IN">
                    <a:noFill/>
                  </a:rPr>
                  <a:t> </a:t>
                </a:r>
              </a:p>
            </p:txBody>
          </p:sp>
        </mc:Fallback>
      </mc:AlternateContent>
      <p:sp>
        <p:nvSpPr>
          <p:cNvPr id="4" name="TextBox 3">
            <a:extLst>
              <a:ext uri="{FF2B5EF4-FFF2-40B4-BE49-F238E27FC236}">
                <a16:creationId xmlns:a16="http://schemas.microsoft.com/office/drawing/2014/main" id="{69352006-46DC-0DBA-1D67-22C358264F4C}"/>
              </a:ext>
            </a:extLst>
          </p:cNvPr>
          <p:cNvSpPr txBox="1"/>
          <p:nvPr/>
        </p:nvSpPr>
        <p:spPr>
          <a:xfrm>
            <a:off x="550572" y="2821946"/>
            <a:ext cx="5327099" cy="400110"/>
          </a:xfrm>
          <a:prstGeom prst="rect">
            <a:avLst/>
          </a:prstGeom>
          <a:noFill/>
        </p:spPr>
        <p:txBody>
          <a:bodyPr wrap="none" rtlCol="0">
            <a:spAutoFit/>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Where x</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is evaluated from the following relation: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21D72F2-7510-8387-F0D9-053C44336830}"/>
                  </a:ext>
                </a:extLst>
              </p:cNvPr>
              <p:cNvSpPr txBox="1"/>
              <p:nvPr/>
            </p:nvSpPr>
            <p:spPr>
              <a:xfrm>
                <a:off x="3013120" y="3351947"/>
                <a:ext cx="6098146" cy="656205"/>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836967"/>
                              </a:solidFill>
                              <a:latin typeface="Cambria Math" panose="02040503050406030204" pitchFamily="18" charset="0"/>
                            </a:rPr>
                          </m:ctrlPr>
                        </m:fPr>
                        <m:num>
                          <m:sSub>
                            <m:sSubPr>
                              <m:ctrlPr>
                                <a:rPr lang="en-US" b="1" i="1">
                                  <a:solidFill>
                                    <a:srgbClr val="836967"/>
                                  </a:solidFill>
                                  <a:latin typeface="Cambria Math" panose="02040503050406030204" pitchFamily="18" charset="0"/>
                                </a:rPr>
                              </m:ctrlPr>
                            </m:sSubPr>
                            <m:e>
                              <m:r>
                                <a:rPr lang="en-US" b="1" i="1" smtClean="0">
                                  <a:solidFill>
                                    <a:srgbClr val="836967"/>
                                  </a:solidFill>
                                  <a:latin typeface="Cambria Math" panose="02040503050406030204" pitchFamily="18" charset="0"/>
                                </a:rPr>
                                <m:t>𝒙</m:t>
                              </m:r>
                            </m:e>
                            <m:sub>
                              <m:r>
                                <m:rPr>
                                  <m:sty m:val="p"/>
                                </m:rPr>
                                <a:rPr lang="en-US" b="0" i="0" smtClean="0">
                                  <a:latin typeface="Cambria Math" panose="02040503050406030204" pitchFamily="18" charset="0"/>
                                </a:rPr>
                                <m:t>c</m:t>
                              </m:r>
                            </m:sub>
                          </m:sSub>
                        </m:num>
                        <m:den>
                          <m:sSup>
                            <m:sSupPr>
                              <m:ctrlPr>
                                <a:rPr lang="en-US" b="1" i="1">
                                  <a:solidFill>
                                    <a:srgbClr val="836967"/>
                                  </a:solidFill>
                                  <a:latin typeface="Cambria Math" panose="02040503050406030204" pitchFamily="18" charset="0"/>
                                </a:rPr>
                              </m:ctrlPr>
                            </m:sSupPr>
                            <m:e>
                              <m:d>
                                <m:dPr>
                                  <m:ctrlPr>
                                    <a:rPr lang="en-US" b="1" i="1">
                                      <a:solidFill>
                                        <a:srgbClr val="836967"/>
                                      </a:solidFill>
                                      <a:latin typeface="Cambria Math" panose="02040503050406030204" pitchFamily="18" charset="0"/>
                                    </a:rPr>
                                  </m:ctrlPr>
                                </m:dPr>
                                <m:e>
                                  <m:r>
                                    <a:rPr lang="en-US" b="0" i="0">
                                      <a:latin typeface="Cambria Math" panose="02040503050406030204" pitchFamily="18" charset="0"/>
                                    </a:rPr>
                                    <m:t>1</m:t>
                                  </m:r>
                                  <m:r>
                                    <a:rPr lang="en-US" b="0" i="0">
                                      <a:latin typeface="Cambria Math" panose="02040503050406030204" pitchFamily="18" charset="0"/>
                                    </a:rPr>
                                    <m:t>−</m:t>
                                  </m:r>
                                  <m:sSub>
                                    <m:sSubPr>
                                      <m:ctrlPr>
                                        <a:rPr lang="en-US" b="0" i="1">
                                          <a:solidFill>
                                            <a:srgbClr val="836967"/>
                                          </a:solidFill>
                                          <a:latin typeface="Cambria Math" panose="02040503050406030204" pitchFamily="18" charset="0"/>
                                        </a:rPr>
                                      </m:ctrlPr>
                                    </m:sSubPr>
                                    <m:e>
                                      <m:r>
                                        <a:rPr lang="en-US" b="1" i="1" smtClean="0">
                                          <a:solidFill>
                                            <a:srgbClr val="836967"/>
                                          </a:solidFill>
                                          <a:latin typeface="Cambria Math" panose="02040503050406030204" pitchFamily="18" charset="0"/>
                                        </a:rPr>
                                        <m:t>𝒙</m:t>
                                      </m:r>
                                    </m:e>
                                    <m:sub>
                                      <m:r>
                                        <m:rPr>
                                          <m:sty m:val="p"/>
                                        </m:rPr>
                                        <a:rPr lang="en-US" b="0" i="0" smtClean="0">
                                          <a:latin typeface="Cambria Math" panose="02040503050406030204" pitchFamily="18" charset="0"/>
                                        </a:rPr>
                                        <m:t>c</m:t>
                                      </m:r>
                                    </m:sub>
                                  </m:sSub>
                                </m:e>
                              </m:d>
                            </m:e>
                            <m:sup>
                              <m:r>
                                <a:rPr lang="en-US" b="0" i="0">
                                  <a:latin typeface="Cambria Math" panose="02040503050406030204" pitchFamily="18" charset="0"/>
                                </a:rPr>
                                <m:t>3</m:t>
                              </m:r>
                            </m:sup>
                          </m:sSup>
                        </m:den>
                      </m:f>
                      <m:r>
                        <a:rPr lang="en-US" b="0" i="0">
                          <a:latin typeface="Cambria Math" panose="02040503050406030204" pitchFamily="18" charset="0"/>
                        </a:rPr>
                        <m:t>= </m:t>
                      </m:r>
                      <m:f>
                        <m:fPr>
                          <m:ctrlPr>
                            <a:rPr lang="en-US" b="0" i="1">
                              <a:solidFill>
                                <a:srgbClr val="836967"/>
                              </a:solidFill>
                              <a:latin typeface="Cambria Math" panose="02040503050406030204" pitchFamily="18" charset="0"/>
                            </a:rPr>
                          </m:ctrlPr>
                        </m:fPr>
                        <m:num>
                          <m:r>
                            <a:rPr lang="en-US" b="1" i="1">
                              <a:latin typeface="Cambria Math" panose="02040503050406030204" pitchFamily="18" charset="0"/>
                            </a:rPr>
                            <m:t>𝑯𝒆</m:t>
                          </m:r>
                        </m:num>
                        <m:den>
                          <m:r>
                            <a:rPr lang="en-US" b="0" i="0">
                              <a:latin typeface="Cambria Math" panose="02040503050406030204" pitchFamily="18" charset="0"/>
                            </a:rPr>
                            <m:t>16800</m:t>
                          </m:r>
                        </m:den>
                      </m:f>
                    </m:oMath>
                  </m:oMathPara>
                </a14:m>
                <a:endParaRPr lang="en-US" dirty="0"/>
              </a:p>
            </p:txBody>
          </p:sp>
        </mc:Choice>
        <mc:Fallback xmlns="">
          <p:sp>
            <p:nvSpPr>
              <p:cNvPr id="5" name="TextBox 4">
                <a:extLst>
                  <a:ext uri="{FF2B5EF4-FFF2-40B4-BE49-F238E27FC236}">
                    <a16:creationId xmlns:a16="http://schemas.microsoft.com/office/drawing/2014/main" id="{A21D72F2-7510-8387-F0D9-053C44336830}"/>
                  </a:ext>
                </a:extLst>
              </p:cNvPr>
              <p:cNvSpPr txBox="1">
                <a:spLocks noRot="1" noChangeAspect="1" noMove="1" noResize="1" noEditPoints="1" noAdjustHandles="1" noChangeArrowheads="1" noChangeShapeType="1" noTextEdit="1"/>
              </p:cNvSpPr>
              <p:nvPr/>
            </p:nvSpPr>
            <p:spPr>
              <a:xfrm>
                <a:off x="3013120" y="3351947"/>
                <a:ext cx="6098146" cy="656205"/>
              </a:xfrm>
              <a:prstGeom prst="rect">
                <a:avLst/>
              </a:prstGeom>
              <a:blipFill>
                <a:blip r:embed="rId5"/>
                <a:stretch>
                  <a:fillRect/>
                </a:stretch>
              </a:blipFill>
              <a:ln>
                <a:no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4279509-08BA-EFB0-0155-FFC33C83BD47}"/>
                  </a:ext>
                </a:extLst>
              </p:cNvPr>
              <p:cNvSpPr txBox="1"/>
              <p:nvPr/>
            </p:nvSpPr>
            <p:spPr>
              <a:xfrm>
                <a:off x="550571" y="4070215"/>
                <a:ext cx="6585519" cy="103374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𝑤</m:t>
                      </m:r>
                      <m:r>
                        <a:rPr lang="en-US" i="1" smtClean="0">
                          <a:latin typeface="Cambria Math" panose="02040503050406030204" pitchFamily="18" charset="0"/>
                        </a:rPr>
                        <m:t>h</m:t>
                      </m:r>
                      <m:r>
                        <a:rPr lang="en-US" i="1" smtClean="0">
                          <a:latin typeface="Cambria Math" panose="02040503050406030204" pitchFamily="18" charset="0"/>
                        </a:rPr>
                        <m:t>𝑒𝑟𝑒</m:t>
                      </m:r>
                      <m:r>
                        <a:rPr lang="en-US" i="0">
                          <a:latin typeface="Cambria Math" panose="02040503050406030204" pitchFamily="18" charset="0"/>
                        </a:rPr>
                        <m:t>,   </m:t>
                      </m:r>
                      <m:r>
                        <a:rPr lang="en-US" b="1" i="1">
                          <a:latin typeface="Cambria Math" panose="02040503050406030204" pitchFamily="18" charset="0"/>
                        </a:rPr>
                        <m:t>𝑯𝒆</m:t>
                      </m:r>
                      <m:r>
                        <a:rPr lang="en-US" b="0" i="0">
                          <a:latin typeface="Cambria Math" panose="02040503050406030204" pitchFamily="18" charset="0"/>
                        </a:rPr>
                        <m:t>= </m:t>
                      </m:r>
                      <m:f>
                        <m:fPr>
                          <m:ctrlPr>
                            <a:rPr lang="en-US" b="0" i="1">
                              <a:solidFill>
                                <a:srgbClr val="836967"/>
                              </a:solidFill>
                              <a:latin typeface="Cambria Math" panose="02040503050406030204" pitchFamily="18" charset="0"/>
                            </a:rPr>
                          </m:ctrlPr>
                        </m:fPr>
                        <m:num>
                          <m:sSub>
                            <m:sSubPr>
                              <m:ctrlPr>
                                <a:rPr lang="en-US" b="0" i="1">
                                  <a:solidFill>
                                    <a:srgbClr val="836967"/>
                                  </a:solidFill>
                                  <a:latin typeface="Cambria Math" panose="02040503050406030204" pitchFamily="18" charset="0"/>
                                </a:rPr>
                              </m:ctrlPr>
                            </m:sSubPr>
                            <m:e>
                              <m:r>
                                <a:rPr lang="en-US" b="1" i="1">
                                  <a:latin typeface="Cambria Math" panose="02040503050406030204" pitchFamily="18" charset="0"/>
                                </a:rPr>
                                <m:t>𝝉</m:t>
                              </m:r>
                            </m:e>
                            <m:sub>
                              <m:r>
                                <a:rPr lang="en-US" b="0" i="1" smtClean="0">
                                  <a:latin typeface="Cambria Math" panose="02040503050406030204" pitchFamily="18" charset="0"/>
                                </a:rPr>
                                <m:t>0</m:t>
                              </m:r>
                            </m:sub>
                          </m:sSub>
                          <m:sSub>
                            <m:sSubPr>
                              <m:ctrlPr>
                                <a:rPr lang="en-US" b="0" i="1">
                                  <a:solidFill>
                                    <a:srgbClr val="836967"/>
                                  </a:solidFill>
                                  <a:latin typeface="Cambria Math" panose="02040503050406030204" pitchFamily="18" charset="0"/>
                                </a:rPr>
                              </m:ctrlPr>
                            </m:sSubPr>
                            <m:e>
                              <m:r>
                                <a:rPr lang="en-US" b="1" i="1">
                                  <a:latin typeface="Cambria Math" panose="02040503050406030204" pitchFamily="18" charset="0"/>
                                </a:rPr>
                                <m:t>𝝆</m:t>
                              </m:r>
                            </m:e>
                            <m:sub>
                              <m:r>
                                <a:rPr lang="en-US" b="1" i="1">
                                  <a:latin typeface="Cambria Math" panose="02040503050406030204" pitchFamily="18" charset="0"/>
                                </a:rPr>
                                <m:t>𝒎</m:t>
                              </m:r>
                            </m:sub>
                          </m:sSub>
                          <m:sSup>
                            <m:sSupPr>
                              <m:ctrlPr>
                                <a:rPr lang="en-US" b="0" i="1">
                                  <a:solidFill>
                                    <a:srgbClr val="836967"/>
                                  </a:solidFill>
                                  <a:latin typeface="Cambria Math" panose="02040503050406030204" pitchFamily="18" charset="0"/>
                                </a:rPr>
                              </m:ctrlPr>
                            </m:sSupPr>
                            <m:e>
                              <m:r>
                                <a:rPr lang="en-US" b="1" i="1">
                                  <a:latin typeface="Cambria Math" panose="02040503050406030204" pitchFamily="18" charset="0"/>
                                </a:rPr>
                                <m:t>𝑫</m:t>
                              </m:r>
                            </m:e>
                            <m:sup>
                              <m:r>
                                <a:rPr lang="en-US" b="0" i="0">
                                  <a:latin typeface="Cambria Math" panose="02040503050406030204" pitchFamily="18" charset="0"/>
                                </a:rPr>
                                <m:t>2</m:t>
                              </m:r>
                            </m:sup>
                          </m:sSup>
                        </m:num>
                        <m:den>
                          <m:sSub>
                            <m:sSubPr>
                              <m:ctrlPr>
                                <a:rPr lang="en-US" b="0" i="1">
                                  <a:solidFill>
                                    <a:srgbClr val="836967"/>
                                  </a:solidFill>
                                  <a:latin typeface="Cambria Math" panose="02040503050406030204" pitchFamily="18" charset="0"/>
                                </a:rPr>
                              </m:ctrlPr>
                            </m:sSubPr>
                            <m:e>
                              <m:r>
                                <a:rPr lang="en-US" b="1" i="1">
                                  <a:latin typeface="Cambria Math" panose="02040503050406030204" pitchFamily="18" charset="0"/>
                                </a:rPr>
                                <m:t>𝝁</m:t>
                              </m:r>
                            </m:e>
                            <m:sub>
                              <m:r>
                                <a:rPr lang="en-US" b="1" i="1">
                                  <a:latin typeface="Cambria Math" panose="02040503050406030204" pitchFamily="18" charset="0"/>
                                </a:rPr>
                                <m:t>𝒑</m:t>
                              </m:r>
                            </m:sub>
                          </m:sSub>
                        </m:den>
                      </m:f>
                      <m:r>
                        <a:rPr lang="en-US" b="0" i="0">
                          <a:latin typeface="Cambria Math" panose="02040503050406030204" pitchFamily="18" charset="0"/>
                        </a:rPr>
                        <m:t> </m:t>
                      </m:r>
                      <m:r>
                        <a:rPr lang="en-US" b="1" i="1">
                          <a:latin typeface="Cambria Math" panose="02040503050406030204" pitchFamily="18" charset="0"/>
                        </a:rPr>
                        <m:t>𝒂𝒏𝒅</m:t>
                      </m:r>
                      <m:r>
                        <a:rPr lang="en-US" b="0" i="0">
                          <a:latin typeface="Cambria Math" panose="02040503050406030204" pitchFamily="18" charset="0"/>
                        </a:rPr>
                        <m:t>   </m:t>
                      </m:r>
                      <m:sSub>
                        <m:sSubPr>
                          <m:ctrlPr>
                            <a:rPr lang="en-US" b="0" i="1">
                              <a:solidFill>
                                <a:srgbClr val="836967"/>
                              </a:solidFill>
                              <a:latin typeface="Cambria Math" panose="02040503050406030204" pitchFamily="18" charset="0"/>
                            </a:rPr>
                          </m:ctrlPr>
                        </m:sSubPr>
                        <m:e>
                          <m:r>
                            <a:rPr lang="en-US" b="1" i="1" smtClean="0">
                              <a:solidFill>
                                <a:srgbClr val="836967"/>
                              </a:solidFill>
                              <a:latin typeface="Cambria Math" panose="02040503050406030204" pitchFamily="18" charset="0"/>
                            </a:rPr>
                            <m:t>𝒙</m:t>
                          </m:r>
                        </m:e>
                        <m:sub>
                          <m:r>
                            <m:rPr>
                              <m:sty m:val="p"/>
                            </m:rPr>
                            <a:rPr lang="en-US" b="0" i="0" smtClean="0">
                              <a:latin typeface="Cambria Math" panose="02040503050406030204" pitchFamily="18" charset="0"/>
                            </a:rPr>
                            <m:t>c</m:t>
                          </m:r>
                        </m:sub>
                      </m:sSub>
                      <m:r>
                        <a:rPr lang="en-US" b="0" i="0">
                          <a:latin typeface="Cambria Math" panose="02040503050406030204" pitchFamily="18" charset="0"/>
                        </a:rPr>
                        <m:t>= </m:t>
                      </m:r>
                      <m:f>
                        <m:fPr>
                          <m:ctrlPr>
                            <a:rPr lang="en-US" b="0" i="1">
                              <a:solidFill>
                                <a:srgbClr val="836967"/>
                              </a:solidFill>
                              <a:latin typeface="Cambria Math" panose="02040503050406030204" pitchFamily="18" charset="0"/>
                            </a:rPr>
                          </m:ctrlPr>
                        </m:fPr>
                        <m:num>
                          <m:sSub>
                            <m:sSubPr>
                              <m:ctrlPr>
                                <a:rPr lang="en-US" b="0" i="1">
                                  <a:solidFill>
                                    <a:srgbClr val="836967"/>
                                  </a:solidFill>
                                  <a:latin typeface="Cambria Math" panose="02040503050406030204" pitchFamily="18" charset="0"/>
                                </a:rPr>
                              </m:ctrlPr>
                            </m:sSubPr>
                            <m:e>
                              <m:r>
                                <a:rPr lang="en-US" b="1" i="1">
                                  <a:latin typeface="Cambria Math" panose="02040503050406030204" pitchFamily="18" charset="0"/>
                                </a:rPr>
                                <m:t>𝝉</m:t>
                              </m:r>
                            </m:e>
                            <m:sub>
                              <m:r>
                                <a:rPr lang="en-US" b="0" i="1" smtClean="0">
                                  <a:latin typeface="Cambria Math" panose="02040503050406030204" pitchFamily="18" charset="0"/>
                                </a:rPr>
                                <m:t>0</m:t>
                              </m:r>
                            </m:sub>
                          </m:sSub>
                        </m:num>
                        <m:den>
                          <m:sSub>
                            <m:sSubPr>
                              <m:ctrlPr>
                                <a:rPr lang="en-US" b="0" i="1">
                                  <a:solidFill>
                                    <a:srgbClr val="836967"/>
                                  </a:solidFill>
                                  <a:latin typeface="Cambria Math" panose="02040503050406030204" pitchFamily="18" charset="0"/>
                                </a:rPr>
                              </m:ctrlPr>
                            </m:sSubPr>
                            <m:e>
                              <m:r>
                                <a:rPr lang="en-US" b="1" i="1">
                                  <a:latin typeface="Cambria Math" panose="02040503050406030204" pitchFamily="18" charset="0"/>
                                </a:rPr>
                                <m:t>𝝉</m:t>
                              </m:r>
                            </m:e>
                            <m:sub>
                              <m:r>
                                <a:rPr lang="en-US" b="1" i="1">
                                  <a:latin typeface="Cambria Math" panose="02040503050406030204" pitchFamily="18" charset="0"/>
                                </a:rPr>
                                <m:t>𝒘</m:t>
                              </m:r>
                            </m:sub>
                          </m:sSub>
                        </m:den>
                      </m:f>
                      <m:r>
                        <a:rPr lang="en-US" b="0" i="0">
                          <a:latin typeface="Cambria Math" panose="02040503050406030204" pitchFamily="18" charset="0"/>
                        </a:rPr>
                        <m:t>= </m:t>
                      </m:r>
                      <m:f>
                        <m:fPr>
                          <m:ctrlPr>
                            <a:rPr lang="en-US" b="0" i="1">
                              <a:solidFill>
                                <a:srgbClr val="836967"/>
                              </a:solidFill>
                              <a:latin typeface="Cambria Math" panose="02040503050406030204" pitchFamily="18" charset="0"/>
                            </a:rPr>
                          </m:ctrlPr>
                        </m:fPr>
                        <m:num>
                          <m:sSub>
                            <m:sSubPr>
                              <m:ctrlPr>
                                <a:rPr lang="en-US" b="0" i="1">
                                  <a:solidFill>
                                    <a:srgbClr val="836967"/>
                                  </a:solidFill>
                                  <a:latin typeface="Cambria Math" panose="02040503050406030204" pitchFamily="18" charset="0"/>
                                </a:rPr>
                              </m:ctrlPr>
                            </m:sSubPr>
                            <m:e>
                              <m:r>
                                <a:rPr lang="en-US" b="1" i="1">
                                  <a:latin typeface="Cambria Math" panose="02040503050406030204" pitchFamily="18" charset="0"/>
                                </a:rPr>
                                <m:t>𝝉</m:t>
                              </m:r>
                            </m:e>
                            <m:sub>
                              <m:r>
                                <a:rPr lang="en-US" b="0" i="1" smtClean="0">
                                  <a:latin typeface="Cambria Math" panose="02040503050406030204" pitchFamily="18" charset="0"/>
                                </a:rPr>
                                <m:t>0</m:t>
                              </m:r>
                            </m:sub>
                          </m:sSub>
                        </m:num>
                        <m:den>
                          <m:d>
                            <m:dPr>
                              <m:ctrlPr>
                                <a:rPr lang="en-US" b="0" i="1">
                                  <a:solidFill>
                                    <a:srgbClr val="836967"/>
                                  </a:solidFill>
                                  <a:latin typeface="Cambria Math" panose="02040503050406030204" pitchFamily="18" charset="0"/>
                                </a:rPr>
                              </m:ctrlPr>
                            </m:dPr>
                            <m:e>
                              <m:f>
                                <m:fPr>
                                  <m:type m:val="lin"/>
                                  <m:ctrlPr>
                                    <a:rPr lang="en-US" b="0" i="1">
                                      <a:latin typeface="Cambria Math" panose="02040503050406030204" pitchFamily="18" charset="0"/>
                                    </a:rPr>
                                  </m:ctrlPr>
                                </m:fPr>
                                <m:num>
                                  <m:r>
                                    <a:rPr lang="en-US" b="1" i="1">
                                      <a:latin typeface="Cambria Math" panose="02040503050406030204" pitchFamily="18" charset="0"/>
                                    </a:rPr>
                                    <m:t>𝑫</m:t>
                                  </m:r>
                                  <m:r>
                                    <a:rPr lang="en-US" b="0" i="0">
                                      <a:latin typeface="Cambria Math" panose="02040503050406030204" pitchFamily="18" charset="0"/>
                                    </a:rPr>
                                    <m:t>∆</m:t>
                                  </m:r>
                                  <m:sSub>
                                    <m:sSubPr>
                                      <m:ctrlPr>
                                        <a:rPr lang="en-US" b="0" i="1">
                                          <a:solidFill>
                                            <a:srgbClr val="836967"/>
                                          </a:solidFill>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𝒇</m:t>
                                      </m:r>
                                    </m:sub>
                                  </m:sSub>
                                </m:num>
                                <m:den>
                                  <m:r>
                                    <a:rPr lang="en-US" b="0" i="0">
                                      <a:latin typeface="Cambria Math" panose="02040503050406030204" pitchFamily="18" charset="0"/>
                                    </a:rPr>
                                    <m:t>4</m:t>
                                  </m:r>
                                  <m:r>
                                    <a:rPr lang="en-US" b="1" i="1">
                                      <a:latin typeface="Cambria Math" panose="02040503050406030204" pitchFamily="18" charset="0"/>
                                    </a:rPr>
                                    <m:t>𝑳</m:t>
                                  </m:r>
                                </m:den>
                              </m:f>
                            </m:e>
                          </m:d>
                        </m:den>
                      </m:f>
                      <m:r>
                        <a:rPr lang="en-US" b="0" i="0">
                          <a:latin typeface="Cambria Math" panose="02040503050406030204" pitchFamily="18" charset="0"/>
                        </a:rPr>
                        <m:t>= </m:t>
                      </m:r>
                      <m:f>
                        <m:fPr>
                          <m:ctrlPr>
                            <a:rPr lang="en-US" b="0" i="1">
                              <a:solidFill>
                                <a:srgbClr val="836967"/>
                              </a:solidFill>
                              <a:latin typeface="Cambria Math" panose="02040503050406030204" pitchFamily="18" charset="0"/>
                            </a:rPr>
                          </m:ctrlPr>
                        </m:fPr>
                        <m:num>
                          <m:sSub>
                            <m:sSubPr>
                              <m:ctrlPr>
                                <a:rPr lang="en-US" b="0" i="1">
                                  <a:solidFill>
                                    <a:srgbClr val="836967"/>
                                  </a:solidFill>
                                  <a:latin typeface="Cambria Math" panose="02040503050406030204" pitchFamily="18" charset="0"/>
                                </a:rPr>
                              </m:ctrlPr>
                            </m:sSubPr>
                            <m:e>
                              <m:r>
                                <a:rPr lang="en-US" b="1" i="1">
                                  <a:latin typeface="Cambria Math" panose="02040503050406030204" pitchFamily="18" charset="0"/>
                                </a:rPr>
                                <m:t>𝝉</m:t>
                              </m:r>
                            </m:e>
                            <m:sub>
                              <m:r>
                                <a:rPr lang="en-US" b="0" i="1" smtClean="0">
                                  <a:latin typeface="Cambria Math" panose="02040503050406030204" pitchFamily="18" charset="0"/>
                                </a:rPr>
                                <m:t>0</m:t>
                              </m:r>
                            </m:sub>
                          </m:sSub>
                        </m:num>
                        <m:den>
                          <m:d>
                            <m:dPr>
                              <m:ctrlPr>
                                <a:rPr lang="en-US" b="0" i="1">
                                  <a:solidFill>
                                    <a:srgbClr val="836967"/>
                                  </a:solidFill>
                                  <a:latin typeface="Cambria Math" panose="02040503050406030204" pitchFamily="18" charset="0"/>
                                </a:rPr>
                              </m:ctrlPr>
                            </m:dPr>
                            <m:e>
                              <m:f>
                                <m:fPr>
                                  <m:type m:val="lin"/>
                                  <m:ctrlPr>
                                    <a:rPr lang="en-US" b="0" i="1">
                                      <a:latin typeface="Cambria Math" panose="02040503050406030204" pitchFamily="18" charset="0"/>
                                    </a:rPr>
                                  </m:ctrlPr>
                                </m:fPr>
                                <m:num>
                                  <m:r>
                                    <a:rPr lang="en-US" b="1" i="1">
                                      <a:latin typeface="Cambria Math" panose="02040503050406030204" pitchFamily="18" charset="0"/>
                                    </a:rPr>
                                    <m:t>𝒇</m:t>
                                  </m:r>
                                  <m:r>
                                    <a:rPr lang="en-US" b="1" i="1">
                                      <a:latin typeface="Cambria Math" panose="02040503050406030204" pitchFamily="18" charset="0"/>
                                    </a:rPr>
                                    <m:t>𝝆</m:t>
                                  </m:r>
                                  <m:sSup>
                                    <m:sSupPr>
                                      <m:ctrlPr>
                                        <a:rPr lang="en-US" b="1" i="1">
                                          <a:solidFill>
                                            <a:srgbClr val="836967"/>
                                          </a:solidFill>
                                          <a:latin typeface="Cambria Math" panose="02040503050406030204" pitchFamily="18" charset="0"/>
                                        </a:rPr>
                                      </m:ctrlPr>
                                    </m:sSupPr>
                                    <m:e>
                                      <m:r>
                                        <a:rPr lang="en-US" b="1" i="1">
                                          <a:latin typeface="Cambria Math" panose="02040503050406030204" pitchFamily="18" charset="0"/>
                                        </a:rPr>
                                        <m:t>𝒗</m:t>
                                      </m:r>
                                    </m:e>
                                    <m:sup>
                                      <m:r>
                                        <a:rPr lang="en-US" b="0" i="0">
                                          <a:latin typeface="Cambria Math" panose="02040503050406030204" pitchFamily="18" charset="0"/>
                                        </a:rPr>
                                        <m:t>2</m:t>
                                      </m:r>
                                    </m:sup>
                                  </m:sSup>
                                </m:num>
                                <m:den>
                                  <m:r>
                                    <a:rPr lang="en-US" b="0" i="0">
                                      <a:latin typeface="Cambria Math" panose="02040503050406030204" pitchFamily="18" charset="0"/>
                                    </a:rPr>
                                    <m:t>2</m:t>
                                  </m:r>
                                </m:den>
                              </m:f>
                            </m:e>
                          </m:d>
                        </m:den>
                      </m:f>
                    </m:oMath>
                  </m:oMathPara>
                </a14:m>
                <a:endParaRPr lang="en-US" dirty="0"/>
              </a:p>
            </p:txBody>
          </p:sp>
        </mc:Choice>
        <mc:Fallback xmlns="">
          <p:sp>
            <p:nvSpPr>
              <p:cNvPr id="6" name="TextBox 5">
                <a:extLst>
                  <a:ext uri="{FF2B5EF4-FFF2-40B4-BE49-F238E27FC236}">
                    <a16:creationId xmlns:a16="http://schemas.microsoft.com/office/drawing/2014/main" id="{04279509-08BA-EFB0-0155-FFC33C83BD47}"/>
                  </a:ext>
                </a:extLst>
              </p:cNvPr>
              <p:cNvSpPr txBox="1">
                <a:spLocks noRot="1" noChangeAspect="1" noMove="1" noResize="1" noEditPoints="1" noAdjustHandles="1" noChangeArrowheads="1" noChangeShapeType="1" noTextEdit="1"/>
              </p:cNvSpPr>
              <p:nvPr/>
            </p:nvSpPr>
            <p:spPr>
              <a:xfrm>
                <a:off x="550571" y="4070215"/>
                <a:ext cx="6585519" cy="1033745"/>
              </a:xfrm>
              <a:prstGeom prst="rect">
                <a:avLst/>
              </a:prstGeom>
              <a:blipFill>
                <a:blip r:embed="rId6"/>
                <a:stretch>
                  <a:fillRect/>
                </a:stretch>
              </a:blipFill>
            </p:spPr>
            <p:txBody>
              <a:bodyPr/>
              <a:lstStyle/>
              <a:p>
                <a:r>
                  <a:rPr lang="en-IN">
                    <a:noFill/>
                  </a:rPr>
                  <a:t> </a:t>
                </a:r>
              </a:p>
            </p:txBody>
          </p:sp>
        </mc:Fallback>
      </mc:AlternateContent>
      <p:sp>
        <p:nvSpPr>
          <p:cNvPr id="7" name="TextBox 6">
            <a:extLst>
              <a:ext uri="{FF2B5EF4-FFF2-40B4-BE49-F238E27FC236}">
                <a16:creationId xmlns:a16="http://schemas.microsoft.com/office/drawing/2014/main" id="{A9F3801F-C7C4-52AB-5032-D7B38240C040}"/>
              </a:ext>
            </a:extLst>
          </p:cNvPr>
          <p:cNvSpPr txBox="1"/>
          <p:nvPr/>
        </p:nvSpPr>
        <p:spPr>
          <a:xfrm>
            <a:off x="550571" y="5290399"/>
            <a:ext cx="10126393" cy="1323439"/>
          </a:xfrm>
          <a:prstGeom prst="rect">
            <a:avLst/>
          </a:prstGeom>
          <a:noFill/>
        </p:spPr>
        <p:txBody>
          <a:bodyPr wrap="square" rtlCol="0">
            <a:spAutoFit/>
          </a:bodyPr>
          <a:lstStyle/>
          <a:p>
            <a:pPr algn="just"/>
            <a:r>
              <a:rPr lang="en-IN" sz="2000" dirty="0">
                <a:effectLst/>
                <a:latin typeface="Times New Roman" panose="02020603050405020304" pitchFamily="18" charset="0"/>
                <a:ea typeface="Calibri" panose="020F0502020204030204" pitchFamily="34" charset="0"/>
                <a:cs typeface="Times New Roman" panose="02020603050405020304" pitchFamily="18" charset="0"/>
              </a:rPr>
              <a:t>The above criterion given by Hanks (1967) for transition Reynolds number was used to decide whether the flow is in the laminar or the turbulent regime. According to this criterion, flow was considered laminar if Bingham Reynolds number is less than Re</a:t>
            </a:r>
            <a:r>
              <a:rPr lang="en-IN" sz="2000" baseline="-25000" dirty="0">
                <a:effectLst/>
                <a:latin typeface="Times New Roman" panose="02020603050405020304" pitchFamily="18" charset="0"/>
                <a:ea typeface="Calibri" panose="020F0502020204030204" pitchFamily="34" charset="0"/>
                <a:cs typeface="Times New Roman" panose="02020603050405020304" pitchFamily="18" charset="0"/>
              </a:rPr>
              <a:t>BC</a:t>
            </a:r>
            <a:r>
              <a:rPr lang="en-IN" sz="2000" dirty="0">
                <a:effectLst/>
                <a:latin typeface="Times New Roman" panose="02020603050405020304" pitchFamily="18" charset="0"/>
                <a:ea typeface="Calibri" panose="020F0502020204030204" pitchFamily="34" charset="0"/>
                <a:cs typeface="Times New Roman" panose="02020603050405020304" pitchFamily="18" charset="0"/>
              </a:rPr>
              <a:t> otherwise it was assumed to be turbulent.</a:t>
            </a:r>
            <a:endParaRPr lang="en-US"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C50C02D-23CB-E5FE-A4C7-10B75B16EB87}"/>
              </a:ext>
            </a:extLst>
          </p:cNvPr>
          <p:cNvSpPr txBox="1"/>
          <p:nvPr/>
        </p:nvSpPr>
        <p:spPr>
          <a:xfrm>
            <a:off x="4002742" y="206134"/>
            <a:ext cx="5979458" cy="646331"/>
          </a:xfrm>
          <a:prstGeom prst="rect">
            <a:avLst/>
          </a:prstGeom>
          <a:noFill/>
        </p:spPr>
        <p:txBody>
          <a:bodyPr wrap="square" rtlCol="1">
            <a:spAutoFit/>
          </a:bodyPr>
          <a:lstStyle/>
          <a:p>
            <a:r>
              <a:rPr lang="en-US" sz="3600" b="1" dirty="0">
                <a:latin typeface="Times New Roman" panose="02020603050405020304" pitchFamily="18" charset="0"/>
                <a:cs typeface="Times New Roman" panose="02020603050405020304" pitchFamily="18" charset="0"/>
              </a:rPr>
              <a:t>Flow Regime </a:t>
            </a:r>
            <a:endParaRPr lang="he-IL" sz="3600" b="1" dirty="0">
              <a:latin typeface="Times New Roman" panose="02020603050405020304" pitchFamily="18" charset="0"/>
              <a:cs typeface="Times New Roman" panose="02020603050405020304" pitchFamily="18" charset="0"/>
            </a:endParaRPr>
          </a:p>
        </p:txBody>
      </p:sp>
      <p:pic>
        <p:nvPicPr>
          <p:cNvPr id="12" name="Picture 2" descr="Index of /institutelogo">
            <a:extLst>
              <a:ext uri="{FF2B5EF4-FFF2-40B4-BE49-F238E27FC236}">
                <a16:creationId xmlns:a16="http://schemas.microsoft.com/office/drawing/2014/main" id="{72F0BD43-5046-4227-B2CB-0E5EED65F07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533" y="7046"/>
            <a:ext cx="919371" cy="12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92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NTPC Limited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9464" y="208801"/>
            <a:ext cx="1338375" cy="71937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87400C7-E9DA-D48F-642C-9F5F84147B6E}"/>
              </a:ext>
            </a:extLst>
          </p:cNvPr>
          <p:cNvSpPr>
            <a:spLocks noGrp="1"/>
          </p:cNvSpPr>
          <p:nvPr>
            <p:ph type="sldNum" sz="quarter" idx="12"/>
          </p:nvPr>
        </p:nvSpPr>
        <p:spPr/>
        <p:txBody>
          <a:bodyPr/>
          <a:lstStyle/>
          <a:p>
            <a:fld id="{7F2A13AB-B1B4-4C25-83E9-219E2200BC73}" type="slidenum">
              <a:rPr lang="en-US" smtClean="0"/>
              <a:t>8</a:t>
            </a:fld>
            <a:endParaRPr lang="en-US"/>
          </a:p>
        </p:txBody>
      </p:sp>
      <p:sp>
        <p:nvSpPr>
          <p:cNvPr id="4" name="TextBox 3">
            <a:extLst>
              <a:ext uri="{FF2B5EF4-FFF2-40B4-BE49-F238E27FC236}">
                <a16:creationId xmlns:a16="http://schemas.microsoft.com/office/drawing/2014/main" id="{C8193B9B-8A7D-CD19-7EF2-C0B193AF98C8}"/>
              </a:ext>
            </a:extLst>
          </p:cNvPr>
          <p:cNvSpPr txBox="1"/>
          <p:nvPr/>
        </p:nvSpPr>
        <p:spPr>
          <a:xfrm>
            <a:off x="3800243" y="1793250"/>
            <a:ext cx="5451236" cy="400110"/>
          </a:xfrm>
          <a:prstGeom prst="rect">
            <a:avLst/>
          </a:prstGeom>
          <a:noFill/>
        </p:spPr>
        <p:txBody>
          <a:bodyPr wrap="none" rtlCol="0">
            <a:spAutoFit/>
          </a:bodyPr>
          <a:lstStyle/>
          <a:p>
            <a:r>
              <a:rPr lang="en-IN" sz="2000" b="1" dirty="0">
                <a:latin typeface="Times New Roman" panose="02020603050405020304" pitchFamily="18" charset="0"/>
                <a:cs typeface="Times New Roman" panose="02020603050405020304" pitchFamily="18" charset="0"/>
              </a:rPr>
              <a:t>Table 1 Rheological Properties of Fly-ash Slurry</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A0485E4-7BF5-03B4-6242-2B4ED429629F}"/>
                  </a:ext>
                </a:extLst>
              </p:cNvPr>
              <p:cNvSpPr txBox="1"/>
              <p:nvPr/>
            </p:nvSpPr>
            <p:spPr>
              <a:xfrm>
                <a:off x="1078128" y="4396146"/>
                <a:ext cx="4921161" cy="707886"/>
              </a:xfrm>
              <a:prstGeom prst="rect">
                <a:avLst/>
              </a:prstGeom>
              <a:noFill/>
            </p:spPr>
            <p:txBody>
              <a:bodyPr wrap="square" rtlCol="0">
                <a:spAutoFit/>
              </a:bodyPr>
              <a:lstStyle/>
              <a:p>
                <a:pPr algn="just"/>
                <a:r>
                  <a:rPr lang="en-IN" sz="2000" dirty="0">
                    <a:latin typeface="Times New Roman" panose="02020603050405020304" pitchFamily="18" charset="0"/>
                    <a:cs typeface="Times New Roman" panose="02020603050405020304" pitchFamily="18" charset="0"/>
                  </a:rPr>
                  <a:t>Specific gravity of Fly-ash = 2.06</a:t>
                </a:r>
              </a:p>
              <a:p>
                <a:pPr algn="just"/>
                <a:r>
                  <a:rPr lang="en-IN" sz="2000" dirty="0">
                    <a:latin typeface="Times New Roman" panose="02020603050405020304" pitchFamily="18" charset="0"/>
                    <a:cs typeface="Times New Roman" panose="02020603050405020304" pitchFamily="18" charset="0"/>
                  </a:rPr>
                  <a:t>Weighted Mean Diameter </a:t>
                </a:r>
                <a14:m>
                  <m:oMath xmlns:m="http://schemas.openxmlformats.org/officeDocument/2006/math">
                    <m:sSub>
                      <m:sSubPr>
                        <m:ctrlPr>
                          <a:rPr lang="en-IN" i="1" smtClean="0">
                            <a:latin typeface="Cambria Math" panose="02040503050406030204" pitchFamily="18" charset="0"/>
                          </a:rPr>
                        </m:ctrlPr>
                      </m:sSubPr>
                      <m:e>
                        <m:r>
                          <a:rPr lang="en-IN" b="0" i="1" smtClean="0">
                            <a:latin typeface="Cambria Math" panose="02040503050406030204" pitchFamily="18" charset="0"/>
                          </a:rPr>
                          <m:t>𝑑</m:t>
                        </m:r>
                      </m:e>
                      <m:sub>
                        <m:r>
                          <a:rPr lang="en-IN" b="0" i="1" smtClean="0">
                            <a:latin typeface="Cambria Math" panose="02040503050406030204" pitchFamily="18" charset="0"/>
                          </a:rPr>
                          <m:t>𝑊𝑀</m:t>
                        </m:r>
                      </m:sub>
                    </m:sSub>
                  </m:oMath>
                </a14:m>
                <a:r>
                  <a:rPr lang="en-IN" sz="2000" dirty="0">
                    <a:latin typeface="Times New Roman" panose="02020603050405020304" pitchFamily="18" charset="0"/>
                    <a:cs typeface="Times New Roman" panose="02020603050405020304" pitchFamily="18" charset="0"/>
                  </a:rPr>
                  <a:t> = 0.035 mm</a:t>
                </a:r>
              </a:p>
            </p:txBody>
          </p:sp>
        </mc:Choice>
        <mc:Fallback xmlns="">
          <p:sp>
            <p:nvSpPr>
              <p:cNvPr id="5" name="TextBox 4">
                <a:extLst>
                  <a:ext uri="{FF2B5EF4-FFF2-40B4-BE49-F238E27FC236}">
                    <a16:creationId xmlns:a16="http://schemas.microsoft.com/office/drawing/2014/main" id="{4A0485E4-7BF5-03B4-6242-2B4ED429629F}"/>
                  </a:ext>
                </a:extLst>
              </p:cNvPr>
              <p:cNvSpPr txBox="1">
                <a:spLocks noRot="1" noChangeAspect="1" noMove="1" noResize="1" noEditPoints="1" noAdjustHandles="1" noChangeArrowheads="1" noChangeShapeType="1" noTextEdit="1"/>
              </p:cNvSpPr>
              <p:nvPr/>
            </p:nvSpPr>
            <p:spPr>
              <a:xfrm>
                <a:off x="1078128" y="4396146"/>
                <a:ext cx="4921161" cy="707886"/>
              </a:xfrm>
              <a:prstGeom prst="rect">
                <a:avLst/>
              </a:prstGeom>
              <a:blipFill>
                <a:blip r:embed="rId4"/>
                <a:stretch>
                  <a:fillRect l="-1363" t="-4310" b="-14655"/>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id="{3920829B-D6AF-E314-7A8A-F0184DE61B11}"/>
              </a:ext>
            </a:extLst>
          </p:cNvPr>
          <p:cNvSpPr txBox="1"/>
          <p:nvPr/>
        </p:nvSpPr>
        <p:spPr>
          <a:xfrm>
            <a:off x="1302790" y="1035586"/>
            <a:ext cx="10230119" cy="830997"/>
          </a:xfrm>
          <a:prstGeom prst="rect">
            <a:avLst/>
          </a:prstGeom>
          <a:noFill/>
        </p:spPr>
        <p:txBody>
          <a:bodyPr wrap="square" rtlCol="0">
            <a:spAutoFit/>
          </a:bodyPr>
          <a:lstStyle/>
          <a:p>
            <a:pPr algn="just"/>
            <a:r>
              <a:rPr lang="en-IN" sz="2400" dirty="0">
                <a:latin typeface="Times New Roman" panose="02020603050405020304" pitchFamily="18" charset="0"/>
                <a:cs typeface="Times New Roman" panose="02020603050405020304" pitchFamily="18" charset="0"/>
              </a:rPr>
              <a:t>The rheology of high concentration Fly-ash slurries from Rawat, Singh and Seshadri (2017)</a:t>
            </a:r>
          </a:p>
        </p:txBody>
      </p:sp>
      <p:graphicFrame>
        <p:nvGraphicFramePr>
          <p:cNvPr id="7" name="Table 6">
            <a:extLst>
              <a:ext uri="{FF2B5EF4-FFF2-40B4-BE49-F238E27FC236}">
                <a16:creationId xmlns:a16="http://schemas.microsoft.com/office/drawing/2014/main" id="{43483907-3143-741C-006C-BEBD358BDCCF}"/>
              </a:ext>
            </a:extLst>
          </p:cNvPr>
          <p:cNvGraphicFramePr>
            <a:graphicFrameLocks noGrp="1"/>
          </p:cNvGraphicFramePr>
          <p:nvPr>
            <p:extLst>
              <p:ext uri="{D42A27DB-BD31-4B8C-83A1-F6EECF244321}">
                <p14:modId xmlns:p14="http://schemas.microsoft.com/office/powerpoint/2010/main" val="614762021"/>
              </p:ext>
            </p:extLst>
          </p:nvPr>
        </p:nvGraphicFramePr>
        <p:xfrm>
          <a:off x="1123681" y="5412208"/>
          <a:ext cx="9858375" cy="1147954"/>
        </p:xfrm>
        <a:graphic>
          <a:graphicData uri="http://schemas.openxmlformats.org/drawingml/2006/table">
            <a:tbl>
              <a:tblPr firstRow="1" firstCol="1" lastCol="1" bandRow="1" bandCol="1">
                <a:tableStyleId>{5C22544A-7EE6-4342-B048-85BDC9FD1C3A}</a:tableStyleId>
              </a:tblPr>
              <a:tblGrid>
                <a:gridCol w="657225">
                  <a:extLst>
                    <a:ext uri="{9D8B030D-6E8A-4147-A177-3AD203B41FA5}">
                      <a16:colId xmlns:a16="http://schemas.microsoft.com/office/drawing/2014/main" val="1335878579"/>
                    </a:ext>
                  </a:extLst>
                </a:gridCol>
                <a:gridCol w="657225">
                  <a:extLst>
                    <a:ext uri="{9D8B030D-6E8A-4147-A177-3AD203B41FA5}">
                      <a16:colId xmlns:a16="http://schemas.microsoft.com/office/drawing/2014/main" val="1206776933"/>
                    </a:ext>
                  </a:extLst>
                </a:gridCol>
                <a:gridCol w="657225">
                  <a:extLst>
                    <a:ext uri="{9D8B030D-6E8A-4147-A177-3AD203B41FA5}">
                      <a16:colId xmlns:a16="http://schemas.microsoft.com/office/drawing/2014/main" val="2833386631"/>
                    </a:ext>
                  </a:extLst>
                </a:gridCol>
                <a:gridCol w="657225">
                  <a:extLst>
                    <a:ext uri="{9D8B030D-6E8A-4147-A177-3AD203B41FA5}">
                      <a16:colId xmlns:a16="http://schemas.microsoft.com/office/drawing/2014/main" val="2434888437"/>
                    </a:ext>
                  </a:extLst>
                </a:gridCol>
                <a:gridCol w="657225">
                  <a:extLst>
                    <a:ext uri="{9D8B030D-6E8A-4147-A177-3AD203B41FA5}">
                      <a16:colId xmlns:a16="http://schemas.microsoft.com/office/drawing/2014/main" val="241359215"/>
                    </a:ext>
                  </a:extLst>
                </a:gridCol>
                <a:gridCol w="657225">
                  <a:extLst>
                    <a:ext uri="{9D8B030D-6E8A-4147-A177-3AD203B41FA5}">
                      <a16:colId xmlns:a16="http://schemas.microsoft.com/office/drawing/2014/main" val="495996395"/>
                    </a:ext>
                  </a:extLst>
                </a:gridCol>
                <a:gridCol w="657225">
                  <a:extLst>
                    <a:ext uri="{9D8B030D-6E8A-4147-A177-3AD203B41FA5}">
                      <a16:colId xmlns:a16="http://schemas.microsoft.com/office/drawing/2014/main" val="4222892649"/>
                    </a:ext>
                  </a:extLst>
                </a:gridCol>
                <a:gridCol w="657225">
                  <a:extLst>
                    <a:ext uri="{9D8B030D-6E8A-4147-A177-3AD203B41FA5}">
                      <a16:colId xmlns:a16="http://schemas.microsoft.com/office/drawing/2014/main" val="562154435"/>
                    </a:ext>
                  </a:extLst>
                </a:gridCol>
                <a:gridCol w="657225">
                  <a:extLst>
                    <a:ext uri="{9D8B030D-6E8A-4147-A177-3AD203B41FA5}">
                      <a16:colId xmlns:a16="http://schemas.microsoft.com/office/drawing/2014/main" val="1261726956"/>
                    </a:ext>
                  </a:extLst>
                </a:gridCol>
                <a:gridCol w="657225">
                  <a:extLst>
                    <a:ext uri="{9D8B030D-6E8A-4147-A177-3AD203B41FA5}">
                      <a16:colId xmlns:a16="http://schemas.microsoft.com/office/drawing/2014/main" val="2565059659"/>
                    </a:ext>
                  </a:extLst>
                </a:gridCol>
                <a:gridCol w="657225">
                  <a:extLst>
                    <a:ext uri="{9D8B030D-6E8A-4147-A177-3AD203B41FA5}">
                      <a16:colId xmlns:a16="http://schemas.microsoft.com/office/drawing/2014/main" val="3433509327"/>
                    </a:ext>
                  </a:extLst>
                </a:gridCol>
                <a:gridCol w="657225">
                  <a:extLst>
                    <a:ext uri="{9D8B030D-6E8A-4147-A177-3AD203B41FA5}">
                      <a16:colId xmlns:a16="http://schemas.microsoft.com/office/drawing/2014/main" val="3455364310"/>
                    </a:ext>
                  </a:extLst>
                </a:gridCol>
                <a:gridCol w="657225">
                  <a:extLst>
                    <a:ext uri="{9D8B030D-6E8A-4147-A177-3AD203B41FA5}">
                      <a16:colId xmlns:a16="http://schemas.microsoft.com/office/drawing/2014/main" val="1996179267"/>
                    </a:ext>
                  </a:extLst>
                </a:gridCol>
                <a:gridCol w="657225">
                  <a:extLst>
                    <a:ext uri="{9D8B030D-6E8A-4147-A177-3AD203B41FA5}">
                      <a16:colId xmlns:a16="http://schemas.microsoft.com/office/drawing/2014/main" val="1946352126"/>
                    </a:ext>
                  </a:extLst>
                </a:gridCol>
                <a:gridCol w="657225">
                  <a:extLst>
                    <a:ext uri="{9D8B030D-6E8A-4147-A177-3AD203B41FA5}">
                      <a16:colId xmlns:a16="http://schemas.microsoft.com/office/drawing/2014/main" val="2166628176"/>
                    </a:ext>
                  </a:extLst>
                </a:gridCol>
              </a:tblGrid>
              <a:tr h="415498">
                <a:tc>
                  <a:txBody>
                    <a:bodyPr/>
                    <a:lstStyle/>
                    <a:p>
                      <a:pPr algn="just">
                        <a:lnSpc>
                          <a:spcPct val="107000"/>
                        </a:lnSpc>
                        <a:spcAft>
                          <a:spcPts val="800"/>
                        </a:spcAft>
                      </a:pPr>
                      <a:r>
                        <a:rPr lang="en-US" sz="1800" kern="0">
                          <a:effectLst/>
                        </a:rPr>
                        <a:t>Size (μm)</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1800" kern="0">
                          <a:solidFill>
                            <a:schemeClr val="tx1"/>
                          </a:solidFill>
                          <a:effectLst/>
                        </a:rPr>
                        <a:t>300</a:t>
                      </a:r>
                      <a:endParaRPr lang="en-IN" sz="1800" kern="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800" kern="0">
                          <a:solidFill>
                            <a:schemeClr val="tx1"/>
                          </a:solidFill>
                          <a:effectLst/>
                        </a:rPr>
                        <a:t>200</a:t>
                      </a:r>
                      <a:endParaRPr lang="en-IN" sz="1800" kern="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800" kern="0">
                          <a:solidFill>
                            <a:schemeClr val="tx1"/>
                          </a:solidFill>
                          <a:effectLst/>
                        </a:rPr>
                        <a:t>100</a:t>
                      </a:r>
                      <a:endParaRPr lang="en-IN" sz="1800" kern="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800" kern="0">
                          <a:solidFill>
                            <a:schemeClr val="tx1"/>
                          </a:solidFill>
                          <a:effectLst/>
                        </a:rPr>
                        <a:t>74</a:t>
                      </a:r>
                      <a:endParaRPr lang="en-IN" sz="1800" kern="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800" kern="0">
                          <a:solidFill>
                            <a:schemeClr val="tx1"/>
                          </a:solidFill>
                          <a:effectLst/>
                        </a:rPr>
                        <a:t>53</a:t>
                      </a:r>
                      <a:endParaRPr lang="en-IN" sz="1800" kern="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800" kern="0">
                          <a:solidFill>
                            <a:schemeClr val="tx1"/>
                          </a:solidFill>
                          <a:effectLst/>
                        </a:rPr>
                        <a:t>43</a:t>
                      </a:r>
                      <a:endParaRPr lang="en-IN" sz="1800" kern="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800" kern="0">
                          <a:solidFill>
                            <a:schemeClr val="tx1"/>
                          </a:solidFill>
                          <a:effectLst/>
                        </a:rPr>
                        <a:t>38</a:t>
                      </a:r>
                      <a:endParaRPr lang="en-IN" sz="1800" kern="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800" kern="0">
                          <a:solidFill>
                            <a:schemeClr val="tx1"/>
                          </a:solidFill>
                          <a:effectLst/>
                        </a:rPr>
                        <a:t>25</a:t>
                      </a:r>
                      <a:endParaRPr lang="en-IN" sz="1800" kern="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800" kern="0">
                          <a:solidFill>
                            <a:schemeClr val="tx1"/>
                          </a:solidFill>
                          <a:effectLst/>
                        </a:rPr>
                        <a:t>18</a:t>
                      </a:r>
                      <a:endParaRPr lang="en-IN" sz="1800" kern="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800" kern="0" dirty="0">
                          <a:solidFill>
                            <a:schemeClr val="tx1"/>
                          </a:solidFill>
                          <a:effectLst/>
                        </a:rPr>
                        <a:t>13</a:t>
                      </a:r>
                      <a:endParaRPr lang="en-IN" sz="18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800" kern="0">
                          <a:solidFill>
                            <a:schemeClr val="tx1"/>
                          </a:solidFill>
                          <a:effectLst/>
                        </a:rPr>
                        <a:t>9</a:t>
                      </a:r>
                      <a:endParaRPr lang="en-IN" sz="1800" kern="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800" kern="0">
                          <a:solidFill>
                            <a:schemeClr val="tx1"/>
                          </a:solidFill>
                          <a:effectLst/>
                        </a:rPr>
                        <a:t>7</a:t>
                      </a:r>
                      <a:endParaRPr lang="en-IN" sz="1800" kern="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800" kern="0">
                          <a:solidFill>
                            <a:schemeClr val="tx1"/>
                          </a:solidFill>
                          <a:effectLst/>
                        </a:rPr>
                        <a:t>5</a:t>
                      </a:r>
                      <a:endParaRPr lang="en-IN" sz="1800" kern="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800" kern="0">
                          <a:solidFill>
                            <a:schemeClr val="tx1"/>
                          </a:solidFill>
                          <a:effectLst/>
                        </a:rPr>
                        <a:t>3</a:t>
                      </a:r>
                      <a:endParaRPr lang="en-IN" sz="1800" kern="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5239915"/>
                  </a:ext>
                </a:extLst>
              </a:tr>
              <a:tr h="415498">
                <a:tc>
                  <a:txBody>
                    <a:bodyPr/>
                    <a:lstStyle/>
                    <a:p>
                      <a:pPr algn="just">
                        <a:lnSpc>
                          <a:spcPct val="107000"/>
                        </a:lnSpc>
                        <a:spcAft>
                          <a:spcPts val="800"/>
                        </a:spcAft>
                      </a:pPr>
                      <a:r>
                        <a:rPr lang="en-US" sz="1800" kern="0">
                          <a:effectLst/>
                        </a:rPr>
                        <a:t>PSD (%)</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1800" kern="0">
                          <a:solidFill>
                            <a:schemeClr val="tx1"/>
                          </a:solidFill>
                          <a:effectLst/>
                        </a:rPr>
                        <a:t>100</a:t>
                      </a:r>
                      <a:endParaRPr lang="en-IN" sz="1800" kern="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800" kern="0">
                          <a:solidFill>
                            <a:schemeClr val="tx1"/>
                          </a:solidFill>
                          <a:effectLst/>
                        </a:rPr>
                        <a:t>97.8</a:t>
                      </a:r>
                      <a:endParaRPr lang="en-IN" sz="1800" kern="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800" kern="0">
                          <a:solidFill>
                            <a:schemeClr val="tx1"/>
                          </a:solidFill>
                          <a:effectLst/>
                        </a:rPr>
                        <a:t>88.9</a:t>
                      </a:r>
                      <a:endParaRPr lang="en-IN" sz="1800" kern="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800" kern="0" dirty="0">
                          <a:solidFill>
                            <a:schemeClr val="tx1"/>
                          </a:solidFill>
                          <a:effectLst/>
                        </a:rPr>
                        <a:t>84.4</a:t>
                      </a:r>
                      <a:endParaRPr lang="en-IN" sz="18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800" kern="0">
                          <a:solidFill>
                            <a:schemeClr val="tx1"/>
                          </a:solidFill>
                          <a:effectLst/>
                        </a:rPr>
                        <a:t>75.1</a:t>
                      </a:r>
                      <a:endParaRPr lang="en-IN" sz="1800" kern="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800" kern="0">
                          <a:solidFill>
                            <a:schemeClr val="tx1"/>
                          </a:solidFill>
                          <a:effectLst/>
                        </a:rPr>
                        <a:t>69.1</a:t>
                      </a:r>
                      <a:endParaRPr lang="en-IN" sz="1800" kern="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800" kern="0" dirty="0">
                          <a:solidFill>
                            <a:schemeClr val="tx1"/>
                          </a:solidFill>
                          <a:effectLst/>
                        </a:rPr>
                        <a:t>67.2</a:t>
                      </a:r>
                      <a:endParaRPr lang="en-IN" sz="18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800" kern="0">
                          <a:solidFill>
                            <a:schemeClr val="tx1"/>
                          </a:solidFill>
                          <a:effectLst/>
                        </a:rPr>
                        <a:t>53.6</a:t>
                      </a:r>
                      <a:endParaRPr lang="en-IN" sz="1800" kern="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800" kern="0" dirty="0">
                          <a:solidFill>
                            <a:schemeClr val="tx1"/>
                          </a:solidFill>
                          <a:effectLst/>
                        </a:rPr>
                        <a:t>45.8</a:t>
                      </a:r>
                      <a:endParaRPr lang="en-IN" sz="18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800" kern="0">
                          <a:solidFill>
                            <a:schemeClr val="tx1"/>
                          </a:solidFill>
                          <a:effectLst/>
                        </a:rPr>
                        <a:t>36.1</a:t>
                      </a:r>
                      <a:endParaRPr lang="en-IN" sz="1800" kern="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800" kern="0">
                          <a:solidFill>
                            <a:schemeClr val="tx1"/>
                          </a:solidFill>
                          <a:effectLst/>
                        </a:rPr>
                        <a:t>24.4</a:t>
                      </a:r>
                      <a:endParaRPr lang="en-IN" sz="1800" kern="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800" kern="0" dirty="0">
                          <a:solidFill>
                            <a:schemeClr val="tx1"/>
                          </a:solidFill>
                          <a:effectLst/>
                        </a:rPr>
                        <a:t>16.7</a:t>
                      </a:r>
                      <a:endParaRPr lang="en-IN" sz="18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800" kern="0">
                          <a:solidFill>
                            <a:schemeClr val="tx1"/>
                          </a:solidFill>
                          <a:effectLst/>
                        </a:rPr>
                        <a:t>7</a:t>
                      </a:r>
                      <a:endParaRPr lang="en-IN" sz="1800" kern="10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800" b="0" kern="0" dirty="0">
                          <a:solidFill>
                            <a:schemeClr val="tx1"/>
                          </a:solidFill>
                          <a:effectLst/>
                        </a:rPr>
                        <a:t>3.1</a:t>
                      </a:r>
                      <a:endParaRPr lang="en-IN" sz="1800" b="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9664786"/>
                  </a:ext>
                </a:extLst>
              </a:tr>
            </a:tbl>
          </a:graphicData>
        </a:graphic>
      </p:graphicFrame>
      <p:graphicFrame>
        <p:nvGraphicFramePr>
          <p:cNvPr id="8" name="Table 7">
            <a:extLst>
              <a:ext uri="{FF2B5EF4-FFF2-40B4-BE49-F238E27FC236}">
                <a16:creationId xmlns:a16="http://schemas.microsoft.com/office/drawing/2014/main" id="{7037C7DC-D783-B7F5-9FDB-8154E785E61C}"/>
              </a:ext>
            </a:extLst>
          </p:cNvPr>
          <p:cNvGraphicFramePr>
            <a:graphicFrameLocks noGrp="1"/>
          </p:cNvGraphicFramePr>
          <p:nvPr>
            <p:extLst>
              <p:ext uri="{D42A27DB-BD31-4B8C-83A1-F6EECF244321}">
                <p14:modId xmlns:p14="http://schemas.microsoft.com/office/powerpoint/2010/main" val="2106491467"/>
              </p:ext>
            </p:extLst>
          </p:nvPr>
        </p:nvGraphicFramePr>
        <p:xfrm>
          <a:off x="1029297" y="2181543"/>
          <a:ext cx="10418885" cy="2030686"/>
        </p:xfrm>
        <a:graphic>
          <a:graphicData uri="http://schemas.openxmlformats.org/drawingml/2006/table">
            <a:tbl>
              <a:tblPr firstRow="1" firstCol="1" lastCol="1" bandRow="1" bandCol="1">
                <a:tableStyleId>{69012ECD-51FC-41F1-AA8D-1B2483CD663E}</a:tableStyleId>
              </a:tblPr>
              <a:tblGrid>
                <a:gridCol w="1497087">
                  <a:extLst>
                    <a:ext uri="{9D8B030D-6E8A-4147-A177-3AD203B41FA5}">
                      <a16:colId xmlns:a16="http://schemas.microsoft.com/office/drawing/2014/main" val="139398573"/>
                    </a:ext>
                  </a:extLst>
                </a:gridCol>
                <a:gridCol w="2102177">
                  <a:extLst>
                    <a:ext uri="{9D8B030D-6E8A-4147-A177-3AD203B41FA5}">
                      <a16:colId xmlns:a16="http://schemas.microsoft.com/office/drawing/2014/main" val="3094737806"/>
                    </a:ext>
                  </a:extLst>
                </a:gridCol>
                <a:gridCol w="2281286">
                  <a:extLst>
                    <a:ext uri="{9D8B030D-6E8A-4147-A177-3AD203B41FA5}">
                      <a16:colId xmlns:a16="http://schemas.microsoft.com/office/drawing/2014/main" val="3415553476"/>
                    </a:ext>
                  </a:extLst>
                </a:gridCol>
                <a:gridCol w="2187019">
                  <a:extLst>
                    <a:ext uri="{9D8B030D-6E8A-4147-A177-3AD203B41FA5}">
                      <a16:colId xmlns:a16="http://schemas.microsoft.com/office/drawing/2014/main" val="709403572"/>
                    </a:ext>
                  </a:extLst>
                </a:gridCol>
                <a:gridCol w="2351316">
                  <a:extLst>
                    <a:ext uri="{9D8B030D-6E8A-4147-A177-3AD203B41FA5}">
                      <a16:colId xmlns:a16="http://schemas.microsoft.com/office/drawing/2014/main" val="4101250421"/>
                    </a:ext>
                  </a:extLst>
                </a:gridCol>
              </a:tblGrid>
              <a:tr h="292688">
                <a:tc>
                  <a:txBody>
                    <a:bodyPr/>
                    <a:lstStyle/>
                    <a:p>
                      <a:pPr algn="just">
                        <a:lnSpc>
                          <a:spcPct val="107000"/>
                        </a:lnSpc>
                        <a:spcAft>
                          <a:spcPts val="800"/>
                        </a:spcAft>
                      </a:pPr>
                      <a:r>
                        <a:rPr lang="en-US" sz="1800" kern="0">
                          <a:effectLst/>
                          <a:latin typeface="Times New Roman" panose="02020603050405020304" pitchFamily="18" charset="0"/>
                          <a:cs typeface="Times New Roman" panose="02020603050405020304" pitchFamily="18" charset="0"/>
                        </a:rPr>
                        <a:t>Sl. No.</a:t>
                      </a:r>
                      <a:endParaRPr lang="en-IN"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800" kern="0">
                          <a:effectLst/>
                          <a:latin typeface="Times New Roman" panose="02020603050405020304" pitchFamily="18" charset="0"/>
                          <a:cs typeface="Times New Roman" panose="02020603050405020304" pitchFamily="18" charset="0"/>
                        </a:rPr>
                        <a:t>C</a:t>
                      </a:r>
                      <a:r>
                        <a:rPr lang="en-US" sz="1800" kern="0" baseline="-25000">
                          <a:effectLst/>
                          <a:latin typeface="Times New Roman" panose="02020603050405020304" pitchFamily="18" charset="0"/>
                          <a:cs typeface="Times New Roman" panose="02020603050405020304" pitchFamily="18" charset="0"/>
                        </a:rPr>
                        <a:t>w</a:t>
                      </a:r>
                      <a:r>
                        <a:rPr lang="en-US" sz="1800" kern="0">
                          <a:effectLst/>
                          <a:latin typeface="Times New Roman" panose="02020603050405020304" pitchFamily="18" charset="0"/>
                          <a:cs typeface="Times New Roman" panose="02020603050405020304" pitchFamily="18" charset="0"/>
                        </a:rPr>
                        <a:t> (% by weight)</a:t>
                      </a:r>
                      <a:endParaRPr lang="en-IN"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800" kern="0">
                          <a:effectLst/>
                          <a:latin typeface="Times New Roman" panose="02020603050405020304" pitchFamily="18" charset="0"/>
                          <a:cs typeface="Times New Roman" panose="02020603050405020304" pitchFamily="18" charset="0"/>
                        </a:rPr>
                        <a:t>Density (kg/m</a:t>
                      </a:r>
                      <a:r>
                        <a:rPr lang="en-US" sz="1800" kern="0" baseline="30000">
                          <a:effectLst/>
                          <a:latin typeface="Times New Roman" panose="02020603050405020304" pitchFamily="18" charset="0"/>
                          <a:cs typeface="Times New Roman" panose="02020603050405020304" pitchFamily="18" charset="0"/>
                        </a:rPr>
                        <a:t>3</a:t>
                      </a:r>
                      <a:r>
                        <a:rPr lang="en-US" sz="1800" kern="0">
                          <a:effectLst/>
                          <a:latin typeface="Times New Roman" panose="02020603050405020304" pitchFamily="18" charset="0"/>
                          <a:cs typeface="Times New Roman" panose="02020603050405020304" pitchFamily="18" charset="0"/>
                        </a:rPr>
                        <a:t>)</a:t>
                      </a:r>
                      <a:endParaRPr lang="en-IN"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800" kern="0">
                          <a:effectLst/>
                          <a:latin typeface="Times New Roman" panose="02020603050405020304" pitchFamily="18" charset="0"/>
                          <a:cs typeface="Times New Roman" panose="02020603050405020304" pitchFamily="18" charset="0"/>
                        </a:rPr>
                        <a:t>Yield Stress (Pa)</a:t>
                      </a:r>
                      <a:endParaRPr lang="en-IN" sz="24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1800" kern="0" dirty="0">
                          <a:effectLst/>
                          <a:latin typeface="Times New Roman" panose="02020603050405020304" pitchFamily="18" charset="0"/>
                          <a:cs typeface="Times New Roman" panose="02020603050405020304" pitchFamily="18" charset="0"/>
                        </a:rPr>
                        <a:t>Bingham Viscosity (Pa.s)</a:t>
                      </a:r>
                      <a:endParaRPr lang="en-IN" sz="24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1764139"/>
                  </a:ext>
                </a:extLst>
              </a:tr>
              <a:tr h="292688">
                <a:tc>
                  <a:txBody>
                    <a:bodyPr/>
                    <a:lstStyle/>
                    <a:p>
                      <a:pPr algn="ctr">
                        <a:lnSpc>
                          <a:spcPct val="107000"/>
                        </a:lnSpc>
                        <a:spcAft>
                          <a:spcPts val="800"/>
                        </a:spcAft>
                      </a:pPr>
                      <a:r>
                        <a:rPr lang="en-US" sz="1800" b="0" kern="0" dirty="0">
                          <a:effectLst/>
                          <a:latin typeface="Times New Roman" panose="02020603050405020304" pitchFamily="18" charset="0"/>
                          <a:cs typeface="Times New Roman" panose="02020603050405020304" pitchFamily="18" charset="0"/>
                        </a:rPr>
                        <a:t>1</a:t>
                      </a:r>
                      <a:endParaRPr lang="en-IN" sz="24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b="0" kern="0">
                          <a:effectLst/>
                          <a:latin typeface="Times New Roman" panose="02020603050405020304" pitchFamily="18" charset="0"/>
                          <a:cs typeface="Times New Roman" panose="02020603050405020304" pitchFamily="18" charset="0"/>
                        </a:rPr>
                        <a:t>55</a:t>
                      </a:r>
                      <a:endParaRPr lang="en-IN" sz="2400" b="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b="0" kern="0" dirty="0">
                          <a:effectLst/>
                          <a:latin typeface="Times New Roman" panose="02020603050405020304" pitchFamily="18" charset="0"/>
                          <a:cs typeface="Times New Roman" panose="02020603050405020304" pitchFamily="18" charset="0"/>
                        </a:rPr>
                        <a:t>1394.72</a:t>
                      </a:r>
                      <a:endParaRPr lang="en-IN" sz="24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b="0" kern="0">
                          <a:effectLst/>
                          <a:latin typeface="Times New Roman" panose="02020603050405020304" pitchFamily="18" charset="0"/>
                          <a:cs typeface="Times New Roman" panose="02020603050405020304" pitchFamily="18" charset="0"/>
                        </a:rPr>
                        <a:t>0.173</a:t>
                      </a:r>
                      <a:endParaRPr lang="en-IN" sz="2400" b="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b="0" kern="0">
                          <a:effectLst/>
                          <a:latin typeface="Times New Roman" panose="02020603050405020304" pitchFamily="18" charset="0"/>
                          <a:cs typeface="Times New Roman" panose="02020603050405020304" pitchFamily="18" charset="0"/>
                        </a:rPr>
                        <a:t>0.007</a:t>
                      </a:r>
                      <a:endParaRPr lang="en-IN" sz="2400" b="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4040830"/>
                  </a:ext>
                </a:extLst>
              </a:tr>
              <a:tr h="292688">
                <a:tc>
                  <a:txBody>
                    <a:bodyPr/>
                    <a:lstStyle/>
                    <a:p>
                      <a:pPr algn="ctr">
                        <a:lnSpc>
                          <a:spcPct val="107000"/>
                        </a:lnSpc>
                        <a:spcAft>
                          <a:spcPts val="800"/>
                        </a:spcAft>
                      </a:pPr>
                      <a:r>
                        <a:rPr lang="en-US" sz="1800" b="0" kern="0">
                          <a:effectLst/>
                          <a:latin typeface="Times New Roman" panose="02020603050405020304" pitchFamily="18" charset="0"/>
                          <a:cs typeface="Times New Roman" panose="02020603050405020304" pitchFamily="18" charset="0"/>
                        </a:rPr>
                        <a:t>2</a:t>
                      </a:r>
                      <a:endParaRPr lang="en-IN" sz="2400" b="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b="0" kern="0">
                          <a:effectLst/>
                          <a:latin typeface="Times New Roman" panose="02020603050405020304" pitchFamily="18" charset="0"/>
                          <a:cs typeface="Times New Roman" panose="02020603050405020304" pitchFamily="18" charset="0"/>
                        </a:rPr>
                        <a:t>60</a:t>
                      </a:r>
                      <a:endParaRPr lang="en-IN" sz="2400" b="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b="0" kern="0">
                          <a:effectLst/>
                          <a:latin typeface="Times New Roman" panose="02020603050405020304" pitchFamily="18" charset="0"/>
                          <a:cs typeface="Times New Roman" panose="02020603050405020304" pitchFamily="18" charset="0"/>
                        </a:rPr>
                        <a:t>1446.63</a:t>
                      </a:r>
                      <a:endParaRPr lang="en-IN" sz="2400" b="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b="0" kern="0">
                          <a:effectLst/>
                          <a:latin typeface="Times New Roman" panose="02020603050405020304" pitchFamily="18" charset="0"/>
                          <a:cs typeface="Times New Roman" panose="02020603050405020304" pitchFamily="18" charset="0"/>
                        </a:rPr>
                        <a:t>0.317</a:t>
                      </a:r>
                      <a:endParaRPr lang="en-IN" sz="2400" b="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b="0" kern="0">
                          <a:effectLst/>
                          <a:latin typeface="Times New Roman" panose="02020603050405020304" pitchFamily="18" charset="0"/>
                          <a:cs typeface="Times New Roman" panose="02020603050405020304" pitchFamily="18" charset="0"/>
                        </a:rPr>
                        <a:t>0.0136</a:t>
                      </a:r>
                      <a:endParaRPr lang="en-IN" sz="2400" b="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5704903"/>
                  </a:ext>
                </a:extLst>
              </a:tr>
              <a:tr h="292688">
                <a:tc>
                  <a:txBody>
                    <a:bodyPr/>
                    <a:lstStyle/>
                    <a:p>
                      <a:pPr algn="ctr">
                        <a:lnSpc>
                          <a:spcPct val="107000"/>
                        </a:lnSpc>
                        <a:spcAft>
                          <a:spcPts val="800"/>
                        </a:spcAft>
                      </a:pPr>
                      <a:r>
                        <a:rPr lang="en-US" sz="1800" b="0" kern="0">
                          <a:effectLst/>
                          <a:latin typeface="Times New Roman" panose="02020603050405020304" pitchFamily="18" charset="0"/>
                          <a:cs typeface="Times New Roman" panose="02020603050405020304" pitchFamily="18" charset="0"/>
                        </a:rPr>
                        <a:t>3</a:t>
                      </a:r>
                      <a:endParaRPr lang="en-IN" sz="2400" b="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b="0" kern="0">
                          <a:effectLst/>
                          <a:latin typeface="Times New Roman" panose="02020603050405020304" pitchFamily="18" charset="0"/>
                          <a:cs typeface="Times New Roman" panose="02020603050405020304" pitchFamily="18" charset="0"/>
                        </a:rPr>
                        <a:t>62</a:t>
                      </a:r>
                      <a:endParaRPr lang="en-IN" sz="2400" b="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b="0" kern="0">
                          <a:effectLst/>
                          <a:latin typeface="Times New Roman" panose="02020603050405020304" pitchFamily="18" charset="0"/>
                          <a:cs typeface="Times New Roman" panose="02020603050405020304" pitchFamily="18" charset="0"/>
                        </a:rPr>
                        <a:t>1468.49</a:t>
                      </a:r>
                      <a:endParaRPr lang="en-IN" sz="2400" b="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b="0" kern="0">
                          <a:effectLst/>
                          <a:latin typeface="Times New Roman" panose="02020603050405020304" pitchFamily="18" charset="0"/>
                          <a:cs typeface="Times New Roman" panose="02020603050405020304" pitchFamily="18" charset="0"/>
                        </a:rPr>
                        <a:t>0.484</a:t>
                      </a:r>
                      <a:endParaRPr lang="en-IN" sz="2400" b="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b="0" kern="0">
                          <a:effectLst/>
                          <a:latin typeface="Times New Roman" panose="02020603050405020304" pitchFamily="18" charset="0"/>
                          <a:cs typeface="Times New Roman" panose="02020603050405020304" pitchFamily="18" charset="0"/>
                        </a:rPr>
                        <a:t>0.0282</a:t>
                      </a:r>
                      <a:endParaRPr lang="en-IN" sz="2400" b="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052730"/>
                  </a:ext>
                </a:extLst>
              </a:tr>
              <a:tr h="292688">
                <a:tc>
                  <a:txBody>
                    <a:bodyPr/>
                    <a:lstStyle/>
                    <a:p>
                      <a:pPr algn="ctr">
                        <a:lnSpc>
                          <a:spcPct val="107000"/>
                        </a:lnSpc>
                        <a:spcAft>
                          <a:spcPts val="800"/>
                        </a:spcAft>
                      </a:pPr>
                      <a:r>
                        <a:rPr lang="en-US" sz="1800" b="0" kern="0">
                          <a:effectLst/>
                          <a:latin typeface="Times New Roman" panose="02020603050405020304" pitchFamily="18" charset="0"/>
                          <a:cs typeface="Times New Roman" panose="02020603050405020304" pitchFamily="18" charset="0"/>
                        </a:rPr>
                        <a:t>4</a:t>
                      </a:r>
                      <a:endParaRPr lang="en-IN" sz="2400" b="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b="0" kern="0">
                          <a:effectLst/>
                          <a:latin typeface="Times New Roman" panose="02020603050405020304" pitchFamily="18" charset="0"/>
                          <a:cs typeface="Times New Roman" panose="02020603050405020304" pitchFamily="18" charset="0"/>
                        </a:rPr>
                        <a:t>65</a:t>
                      </a:r>
                      <a:endParaRPr lang="en-IN" sz="2400" b="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b="0" kern="0">
                          <a:effectLst/>
                          <a:latin typeface="Times New Roman" panose="02020603050405020304" pitchFamily="18" charset="0"/>
                          <a:cs typeface="Times New Roman" panose="02020603050405020304" pitchFamily="18" charset="0"/>
                        </a:rPr>
                        <a:t>1502.63</a:t>
                      </a:r>
                      <a:endParaRPr lang="en-IN" sz="2400" b="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b="0" kern="0">
                          <a:effectLst/>
                          <a:latin typeface="Times New Roman" panose="02020603050405020304" pitchFamily="18" charset="0"/>
                          <a:cs typeface="Times New Roman" panose="02020603050405020304" pitchFamily="18" charset="0"/>
                        </a:rPr>
                        <a:t>0.736</a:t>
                      </a:r>
                      <a:endParaRPr lang="en-IN" sz="2400" b="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b="0" kern="0">
                          <a:effectLst/>
                          <a:latin typeface="Times New Roman" panose="02020603050405020304" pitchFamily="18" charset="0"/>
                          <a:cs typeface="Times New Roman" panose="02020603050405020304" pitchFamily="18" charset="0"/>
                        </a:rPr>
                        <a:t>0.0502</a:t>
                      </a:r>
                      <a:endParaRPr lang="en-IN" sz="2400" b="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5508952"/>
                  </a:ext>
                </a:extLst>
              </a:tr>
              <a:tr h="292688">
                <a:tc>
                  <a:txBody>
                    <a:bodyPr/>
                    <a:lstStyle/>
                    <a:p>
                      <a:pPr algn="ctr">
                        <a:lnSpc>
                          <a:spcPct val="107000"/>
                        </a:lnSpc>
                        <a:spcAft>
                          <a:spcPts val="800"/>
                        </a:spcAft>
                      </a:pPr>
                      <a:r>
                        <a:rPr lang="en-US" sz="1800" b="0" kern="0">
                          <a:effectLst/>
                          <a:latin typeface="Times New Roman" panose="02020603050405020304" pitchFamily="18" charset="0"/>
                          <a:cs typeface="Times New Roman" panose="02020603050405020304" pitchFamily="18" charset="0"/>
                        </a:rPr>
                        <a:t>5</a:t>
                      </a:r>
                      <a:endParaRPr lang="en-IN" sz="2400" b="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b="0" kern="0">
                          <a:effectLst/>
                          <a:latin typeface="Times New Roman" panose="02020603050405020304" pitchFamily="18" charset="0"/>
                          <a:cs typeface="Times New Roman" panose="02020603050405020304" pitchFamily="18" charset="0"/>
                        </a:rPr>
                        <a:t>68</a:t>
                      </a:r>
                      <a:endParaRPr lang="en-IN" sz="2400" b="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b="0" kern="0" dirty="0">
                          <a:effectLst/>
                          <a:latin typeface="Times New Roman" panose="02020603050405020304" pitchFamily="18" charset="0"/>
                          <a:cs typeface="Times New Roman" panose="02020603050405020304" pitchFamily="18" charset="0"/>
                        </a:rPr>
                        <a:t>1538.23</a:t>
                      </a:r>
                      <a:endParaRPr lang="en-IN" sz="24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b="0" kern="0">
                          <a:effectLst/>
                          <a:latin typeface="Times New Roman" panose="02020603050405020304" pitchFamily="18" charset="0"/>
                          <a:cs typeface="Times New Roman" panose="02020603050405020304" pitchFamily="18" charset="0"/>
                        </a:rPr>
                        <a:t>1.6730.</a:t>
                      </a:r>
                      <a:endParaRPr lang="en-IN" sz="2400" b="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800" b="0" kern="0" dirty="0">
                          <a:effectLst/>
                          <a:latin typeface="Times New Roman" panose="02020603050405020304" pitchFamily="18" charset="0"/>
                          <a:cs typeface="Times New Roman" panose="02020603050405020304" pitchFamily="18" charset="0"/>
                        </a:rPr>
                        <a:t>0.1388</a:t>
                      </a:r>
                      <a:endParaRPr lang="en-IN" sz="24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9801265"/>
                  </a:ext>
                </a:extLst>
              </a:tr>
            </a:tbl>
          </a:graphicData>
        </a:graphic>
      </p:graphicFrame>
      <p:sp>
        <p:nvSpPr>
          <p:cNvPr id="9" name="TextBox 8">
            <a:extLst>
              <a:ext uri="{FF2B5EF4-FFF2-40B4-BE49-F238E27FC236}">
                <a16:creationId xmlns:a16="http://schemas.microsoft.com/office/drawing/2014/main" id="{39796730-90D0-D636-0012-C3EB1E49DC18}"/>
              </a:ext>
            </a:extLst>
          </p:cNvPr>
          <p:cNvSpPr txBox="1"/>
          <p:nvPr/>
        </p:nvSpPr>
        <p:spPr>
          <a:xfrm>
            <a:off x="4933718" y="5050840"/>
            <a:ext cx="4955716" cy="400110"/>
          </a:xfrm>
          <a:prstGeom prst="rect">
            <a:avLst/>
          </a:prstGeom>
          <a:noFill/>
        </p:spPr>
        <p:txBody>
          <a:bodyPr wrap="none" rtlCol="0">
            <a:spAutoFit/>
          </a:bodyPr>
          <a:lstStyle/>
          <a:p>
            <a:r>
              <a:rPr lang="en-IN" sz="2000" b="1" dirty="0">
                <a:latin typeface="Times New Roman" panose="02020603050405020304" pitchFamily="18" charset="0"/>
                <a:cs typeface="Times New Roman" panose="02020603050405020304" pitchFamily="18" charset="0"/>
              </a:rPr>
              <a:t>Table 2 Particle Size Distribution of Fly-ash</a:t>
            </a:r>
          </a:p>
        </p:txBody>
      </p:sp>
      <p:sp>
        <p:nvSpPr>
          <p:cNvPr id="3" name="TextBox 2">
            <a:extLst>
              <a:ext uri="{FF2B5EF4-FFF2-40B4-BE49-F238E27FC236}">
                <a16:creationId xmlns:a16="http://schemas.microsoft.com/office/drawing/2014/main" id="{29A0D0CC-2FE9-99AA-18A7-BADAA02B02C2}"/>
              </a:ext>
            </a:extLst>
          </p:cNvPr>
          <p:cNvSpPr txBox="1"/>
          <p:nvPr/>
        </p:nvSpPr>
        <p:spPr>
          <a:xfrm>
            <a:off x="4002742" y="206134"/>
            <a:ext cx="5979458" cy="646331"/>
          </a:xfrm>
          <a:prstGeom prst="rect">
            <a:avLst/>
          </a:prstGeom>
          <a:noFill/>
        </p:spPr>
        <p:txBody>
          <a:bodyPr wrap="square" rtlCol="1">
            <a:spAutoFit/>
          </a:bodyPr>
          <a:lstStyle/>
          <a:p>
            <a:r>
              <a:rPr lang="en-US" sz="3600" b="1" dirty="0">
                <a:latin typeface="Times New Roman" panose="02020603050405020304" pitchFamily="18" charset="0"/>
                <a:cs typeface="Times New Roman" panose="02020603050405020304" pitchFamily="18" charset="0"/>
              </a:rPr>
              <a:t>Fluid Properties</a:t>
            </a:r>
            <a:endParaRPr lang="he-IL" sz="3600" b="1" dirty="0">
              <a:latin typeface="Times New Roman" panose="02020603050405020304" pitchFamily="18" charset="0"/>
              <a:cs typeface="Times New Roman" panose="02020603050405020304" pitchFamily="18" charset="0"/>
            </a:endParaRPr>
          </a:p>
        </p:txBody>
      </p:sp>
      <p:pic>
        <p:nvPicPr>
          <p:cNvPr id="12" name="Picture 2" descr="Index of /institutelogo">
            <a:extLst>
              <a:ext uri="{FF2B5EF4-FFF2-40B4-BE49-F238E27FC236}">
                <a16:creationId xmlns:a16="http://schemas.microsoft.com/office/drawing/2014/main" id="{5970F147-C512-4501-9285-E8DEDC12F96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533" y="7046"/>
            <a:ext cx="919371" cy="12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607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NTPC Limited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9464" y="208801"/>
            <a:ext cx="1338375" cy="71937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87400C7-E9DA-D48F-642C-9F5F84147B6E}"/>
              </a:ext>
            </a:extLst>
          </p:cNvPr>
          <p:cNvSpPr>
            <a:spLocks noGrp="1"/>
          </p:cNvSpPr>
          <p:nvPr>
            <p:ph type="sldNum" sz="quarter" idx="12"/>
          </p:nvPr>
        </p:nvSpPr>
        <p:spPr/>
        <p:txBody>
          <a:bodyPr/>
          <a:lstStyle/>
          <a:p>
            <a:fld id="{7F2A13AB-B1B4-4C25-83E9-219E2200BC73}" type="slidenum">
              <a:rPr lang="en-US" smtClean="0"/>
              <a:t>9</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B89CFF2-A668-3F7E-166C-E6E53ACCB9AA}"/>
                  </a:ext>
                </a:extLst>
              </p:cNvPr>
              <p:cNvSpPr txBox="1"/>
              <p:nvPr/>
            </p:nvSpPr>
            <p:spPr>
              <a:xfrm>
                <a:off x="772732" y="1789164"/>
                <a:ext cx="1206292" cy="276999"/>
              </a:xfrm>
              <a:prstGeom prst="rect">
                <a:avLst/>
              </a:prstGeom>
              <a:ln>
                <a:noFill/>
              </a:ln>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𝝆</m:t>
                          </m:r>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𝒗</m:t>
                              </m:r>
                            </m:e>
                          </m:acc>
                        </m:e>
                      </m:d>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𝟎</m:t>
                      </m:r>
                    </m:oMath>
                  </m:oMathPara>
                </a14:m>
                <a:endParaRPr lang="en-US" b="1" dirty="0"/>
              </a:p>
            </p:txBody>
          </p:sp>
        </mc:Choice>
        <mc:Fallback xmlns="">
          <p:sp>
            <p:nvSpPr>
              <p:cNvPr id="7" name="TextBox 6">
                <a:extLst>
                  <a:ext uri="{FF2B5EF4-FFF2-40B4-BE49-F238E27FC236}">
                    <a16:creationId xmlns:a16="http://schemas.microsoft.com/office/drawing/2014/main" id="{9B89CFF2-A668-3F7E-166C-E6E53ACCB9AA}"/>
                  </a:ext>
                </a:extLst>
              </p:cNvPr>
              <p:cNvSpPr txBox="1">
                <a:spLocks noRot="1" noChangeAspect="1" noMove="1" noResize="1" noEditPoints="1" noAdjustHandles="1" noChangeArrowheads="1" noChangeShapeType="1" noTextEdit="1"/>
              </p:cNvSpPr>
              <p:nvPr/>
            </p:nvSpPr>
            <p:spPr>
              <a:xfrm>
                <a:off x="772732" y="1789164"/>
                <a:ext cx="1206292" cy="276999"/>
              </a:xfrm>
              <a:prstGeom prst="rect">
                <a:avLst/>
              </a:prstGeom>
              <a:blipFill>
                <a:blip r:embed="rId4"/>
                <a:stretch>
                  <a:fillRect l="-4545" r="-4040" b="-23913"/>
                </a:stretch>
              </a:blipFill>
              <a:ln>
                <a:no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34D09B5-EDE7-8C6F-F161-1055A80D45DC}"/>
                  </a:ext>
                </a:extLst>
              </p:cNvPr>
              <p:cNvSpPr txBox="1"/>
              <p:nvPr/>
            </p:nvSpPr>
            <p:spPr>
              <a:xfrm>
                <a:off x="772732" y="4534411"/>
                <a:ext cx="2538708" cy="414537"/>
              </a:xfrm>
              <a:prstGeom prst="rect">
                <a:avLst/>
              </a:prstGeom>
              <a:ln>
                <a:noFill/>
              </a:ln>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𝝆</m:t>
                          </m:r>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𝒗</m:t>
                              </m:r>
                            </m:e>
                          </m:acc>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𝒗</m:t>
                              </m:r>
                            </m:e>
                          </m:acc>
                        </m:e>
                      </m:d>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𝒑</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d>
                        <m:dPr>
                          <m:ctrlPr>
                            <a:rPr lang="en-US" b="1" i="1" smtClean="0">
                              <a:latin typeface="Cambria Math" panose="02040503050406030204" pitchFamily="18" charset="0"/>
                              <a:ea typeface="Cambria Math" panose="02040503050406030204" pitchFamily="18" charset="0"/>
                            </a:rPr>
                          </m:ctrlPr>
                        </m:dPr>
                        <m:e>
                          <m:bar>
                            <m:barPr>
                              <m:pos m:val="top"/>
                              <m:ctrlPr>
                                <a:rPr lang="en-US" b="1" i="1" smtClean="0">
                                  <a:latin typeface="Cambria Math" panose="02040503050406030204" pitchFamily="18" charset="0"/>
                                  <a:ea typeface="Cambria Math" panose="02040503050406030204" pitchFamily="18" charset="0"/>
                                </a:rPr>
                              </m:ctrlPr>
                            </m:barPr>
                            <m:e>
                              <m:acc>
                                <m:accPr>
                                  <m:chr m:val="̿"/>
                                  <m:ctrlPr>
                                    <a:rPr lang="en-US" b="1" i="1" smtClean="0">
                                      <a:latin typeface="Cambria Math" panose="02040503050406030204" pitchFamily="18" charset="0"/>
                                      <a:ea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𝝉</m:t>
                                  </m:r>
                                </m:e>
                              </m:acc>
                            </m:e>
                          </m:bar>
                        </m:e>
                      </m:d>
                    </m:oMath>
                  </m:oMathPara>
                </a14:m>
                <a:endParaRPr lang="en-US" b="1" dirty="0"/>
              </a:p>
            </p:txBody>
          </p:sp>
        </mc:Choice>
        <mc:Fallback xmlns="">
          <p:sp>
            <p:nvSpPr>
              <p:cNvPr id="8" name="TextBox 7">
                <a:extLst>
                  <a:ext uri="{FF2B5EF4-FFF2-40B4-BE49-F238E27FC236}">
                    <a16:creationId xmlns:a16="http://schemas.microsoft.com/office/drawing/2014/main" id="{534D09B5-EDE7-8C6F-F161-1055A80D45DC}"/>
                  </a:ext>
                </a:extLst>
              </p:cNvPr>
              <p:cNvSpPr txBox="1">
                <a:spLocks noRot="1" noChangeAspect="1" noMove="1" noResize="1" noEditPoints="1" noAdjustHandles="1" noChangeArrowheads="1" noChangeShapeType="1" noTextEdit="1"/>
              </p:cNvSpPr>
              <p:nvPr/>
            </p:nvSpPr>
            <p:spPr>
              <a:xfrm>
                <a:off x="772732" y="4534411"/>
                <a:ext cx="2538708" cy="414537"/>
              </a:xfrm>
              <a:prstGeom prst="rect">
                <a:avLst/>
              </a:prstGeom>
              <a:blipFill>
                <a:blip r:embed="rId5"/>
                <a:stretch>
                  <a:fillRect l="-1923" t="-1471" r="-9615" b="-5882"/>
                </a:stretch>
              </a:blipFill>
              <a:ln>
                <a:no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127D1B1-7834-B6C9-BECE-7A3294BE8D17}"/>
                  </a:ext>
                </a:extLst>
              </p:cNvPr>
              <p:cNvSpPr txBox="1"/>
              <p:nvPr/>
            </p:nvSpPr>
            <p:spPr>
              <a:xfrm>
                <a:off x="746044" y="5107664"/>
                <a:ext cx="5477525" cy="632289"/>
              </a:xfrm>
              <a:prstGeom prst="rect">
                <a:avLst/>
              </a:prstGeom>
              <a:ln>
                <a:noFill/>
              </a:ln>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𝒘𝒉𝒆𝒓𝒆</m:t>
                      </m:r>
                      <m:r>
                        <a:rPr lang="en-US" b="1" i="1" smtClean="0">
                          <a:latin typeface="Cambria Math" panose="02040503050406030204" pitchFamily="18" charset="0"/>
                        </a:rPr>
                        <m:t>,     </m:t>
                      </m:r>
                      <m:bar>
                        <m:barPr>
                          <m:pos m:val="top"/>
                          <m:ctrlPr>
                            <a:rPr lang="en-US" b="1" i="1" smtClean="0">
                              <a:latin typeface="Cambria Math" panose="02040503050406030204" pitchFamily="18" charset="0"/>
                            </a:rPr>
                          </m:ctrlPr>
                        </m:barPr>
                        <m:e>
                          <m:acc>
                            <m:accPr>
                              <m:chr m:val="̿"/>
                              <m:ctrlPr>
                                <a:rPr lang="en-US" b="1" i="1" smtClean="0">
                                  <a:latin typeface="Cambria Math" panose="02040503050406030204" pitchFamily="18" charset="0"/>
                                </a:rPr>
                              </m:ctrlPr>
                            </m:accPr>
                            <m:e>
                              <m:r>
                                <a:rPr lang="en-US" b="1" i="1" smtClean="0">
                                  <a:latin typeface="Cambria Math" panose="02040503050406030204" pitchFamily="18" charset="0"/>
                                  <a:ea typeface="Cambria Math" panose="02040503050406030204" pitchFamily="18" charset="0"/>
                                </a:rPr>
                                <m:t>𝝉</m:t>
                              </m:r>
                            </m:e>
                          </m:acc>
                        </m:e>
                      </m:bar>
                      <m:r>
                        <a:rPr lang="en-US" b="1" i="1" smtClean="0">
                          <a:latin typeface="Cambria Math" panose="02040503050406030204" pitchFamily="18" charset="0"/>
                        </a:rPr>
                        <m:t>=</m:t>
                      </m:r>
                      <m:acc>
                        <m:accPr>
                          <m:chr m:val="̅"/>
                          <m:ctrlPr>
                            <a:rPr lang="en-US" b="1" i="1" smtClean="0">
                              <a:latin typeface="Cambria Math" panose="02040503050406030204" pitchFamily="18" charset="0"/>
                            </a:rPr>
                          </m:ctrlPr>
                        </m:accPr>
                        <m:e>
                          <m:sSub>
                            <m:sSubPr>
                              <m:ctrlPr>
                                <a:rPr lang="en-US" b="1" i="1" smtClean="0">
                                  <a:latin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𝝉</m:t>
                              </m:r>
                            </m:e>
                            <m:sub>
                              <m:r>
                                <a:rPr lang="en-US" b="1" i="1" smtClean="0">
                                  <a:latin typeface="Cambria Math" panose="02040503050406030204" pitchFamily="18" charset="0"/>
                                </a:rPr>
                                <m:t>𝟎</m:t>
                              </m:r>
                            </m:sub>
                          </m:sSub>
                        </m:e>
                      </m:acc>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𝝁</m:t>
                          </m:r>
                        </m:e>
                        <m:sub>
                          <m:r>
                            <a:rPr lang="en-US" b="1" i="1" smtClean="0">
                              <a:latin typeface="Cambria Math" panose="02040503050406030204" pitchFamily="18" charset="0"/>
                            </a:rPr>
                            <m:t>𝑩</m:t>
                          </m:r>
                        </m:sub>
                      </m:sSub>
                      <m:bar>
                        <m:barPr>
                          <m:pos m:val="top"/>
                          <m:ctrlPr>
                            <a:rPr lang="en-US" b="1" i="1" smtClean="0">
                              <a:latin typeface="Cambria Math" panose="02040503050406030204" pitchFamily="18" charset="0"/>
                            </a:rPr>
                          </m:ctrlPr>
                        </m:barPr>
                        <m:e>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𝑫</m:t>
                              </m:r>
                            </m:e>
                          </m:acc>
                        </m:e>
                      </m:bar>
                      <m:r>
                        <a:rPr lang="en-US" b="1" i="1" smtClean="0">
                          <a:latin typeface="Cambria Math" panose="02040503050406030204" pitchFamily="18" charset="0"/>
                        </a:rPr>
                        <m:t>      </m:t>
                      </m:r>
                      <m:r>
                        <a:rPr lang="en-US" b="1" i="1" smtClean="0">
                          <a:latin typeface="Cambria Math" panose="02040503050406030204" pitchFamily="18" charset="0"/>
                        </a:rPr>
                        <m:t>𝒂𝒏𝒅</m:t>
                      </m:r>
                      <m:r>
                        <a:rPr lang="en-US" b="1" i="1" smtClean="0">
                          <a:latin typeface="Cambria Math" panose="02040503050406030204" pitchFamily="18" charset="0"/>
                        </a:rPr>
                        <m:t>   </m:t>
                      </m:r>
                      <m:bar>
                        <m:barPr>
                          <m:pos m:val="top"/>
                          <m:ctrlPr>
                            <a:rPr lang="en-US" b="1" i="1" smtClean="0">
                              <a:latin typeface="Cambria Math" panose="02040503050406030204" pitchFamily="18" charset="0"/>
                            </a:rPr>
                          </m:ctrlPr>
                        </m:barPr>
                        <m:e>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𝑫</m:t>
                              </m:r>
                            </m:e>
                          </m:acc>
                        </m:e>
                      </m:bar>
                      <m:r>
                        <a:rPr lang="en-US" b="1" i="1" smtClean="0">
                          <a:latin typeface="Cambria Math" panose="02040503050406030204" pitchFamily="18" charset="0"/>
                        </a:rPr>
                        <m:t>=</m:t>
                      </m:r>
                      <m:d>
                        <m:dPr>
                          <m:ctrlPr>
                            <a:rPr lang="en-US" b="1" i="1" smtClean="0">
                              <a:latin typeface="Cambria Math" panose="02040503050406030204" pitchFamily="18" charset="0"/>
                            </a:rPr>
                          </m:ctrlPr>
                        </m:dPr>
                        <m:e>
                          <m:f>
                            <m:fPr>
                              <m:ctrlPr>
                                <a:rPr lang="en-US" b="1" i="1" smtClean="0">
                                  <a:latin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𝑼</m:t>
                                  </m:r>
                                </m:e>
                                <m:sub>
                                  <m:r>
                                    <a:rPr lang="en-US" b="1" i="1" smtClean="0">
                                      <a:latin typeface="Cambria Math" panose="02040503050406030204" pitchFamily="18" charset="0"/>
                                      <a:ea typeface="Cambria Math" panose="02040503050406030204" pitchFamily="18" charset="0"/>
                                    </a:rPr>
                                    <m:t>𝒋</m:t>
                                  </m:r>
                                </m:sub>
                              </m:sSub>
                            </m:num>
                            <m:den>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𝒊</m:t>
                                  </m:r>
                                </m:sub>
                              </m:sSub>
                            </m:den>
                          </m:f>
                          <m:r>
                            <a:rPr lang="en-US" b="1" i="1" smtClean="0">
                              <a:latin typeface="Cambria Math" panose="02040503050406030204" pitchFamily="18" charset="0"/>
                            </a:rPr>
                            <m:t>+</m:t>
                          </m:r>
                          <m:f>
                            <m:fPr>
                              <m:ctrlPr>
                                <a:rPr lang="en-US" b="1" i="1" smtClean="0">
                                  <a:latin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𝑼</m:t>
                                  </m:r>
                                </m:e>
                                <m:sub>
                                  <m:r>
                                    <a:rPr lang="en-US" b="1" i="1" smtClean="0">
                                      <a:latin typeface="Cambria Math" panose="02040503050406030204" pitchFamily="18" charset="0"/>
                                      <a:ea typeface="Cambria Math" panose="02040503050406030204" pitchFamily="18" charset="0"/>
                                    </a:rPr>
                                    <m:t>𝒊</m:t>
                                  </m:r>
                                </m:sub>
                              </m:sSub>
                            </m:num>
                            <m:den>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𝒙</m:t>
                                  </m:r>
                                </m:e>
                                <m:sub>
                                  <m:r>
                                    <a:rPr lang="en-US" b="1" i="1" smtClean="0">
                                      <a:latin typeface="Cambria Math" panose="02040503050406030204" pitchFamily="18" charset="0"/>
                                      <a:ea typeface="Cambria Math" panose="02040503050406030204" pitchFamily="18" charset="0"/>
                                    </a:rPr>
                                    <m:t>𝒋</m:t>
                                  </m:r>
                                </m:sub>
                              </m:sSub>
                            </m:den>
                          </m:f>
                        </m:e>
                      </m:d>
                    </m:oMath>
                  </m:oMathPara>
                </a14:m>
                <a:endParaRPr lang="en-US" b="1" dirty="0"/>
              </a:p>
            </p:txBody>
          </p:sp>
        </mc:Choice>
        <mc:Fallback xmlns="">
          <p:sp>
            <p:nvSpPr>
              <p:cNvPr id="9" name="TextBox 8">
                <a:extLst>
                  <a:ext uri="{FF2B5EF4-FFF2-40B4-BE49-F238E27FC236}">
                    <a16:creationId xmlns:a16="http://schemas.microsoft.com/office/drawing/2014/main" id="{4127D1B1-7834-B6C9-BECE-7A3294BE8D17}"/>
                  </a:ext>
                </a:extLst>
              </p:cNvPr>
              <p:cNvSpPr txBox="1">
                <a:spLocks noRot="1" noChangeAspect="1" noMove="1" noResize="1" noEditPoints="1" noAdjustHandles="1" noChangeArrowheads="1" noChangeShapeType="1" noTextEdit="1"/>
              </p:cNvSpPr>
              <p:nvPr/>
            </p:nvSpPr>
            <p:spPr>
              <a:xfrm>
                <a:off x="746044" y="5107664"/>
                <a:ext cx="5477525" cy="632289"/>
              </a:xfrm>
              <a:prstGeom prst="rect">
                <a:avLst/>
              </a:prstGeom>
              <a:blipFill>
                <a:blip r:embed="rId6"/>
                <a:stretch>
                  <a:fillRect/>
                </a:stretch>
              </a:blipFill>
              <a:ln>
                <a:no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A32199A-4E0A-2330-A6E8-96F2803C0CAF}"/>
                  </a:ext>
                </a:extLst>
              </p:cNvPr>
              <p:cNvSpPr txBox="1"/>
              <p:nvPr/>
            </p:nvSpPr>
            <p:spPr>
              <a:xfrm>
                <a:off x="746044" y="2375450"/>
                <a:ext cx="3789307" cy="809324"/>
              </a:xfrm>
              <a:prstGeom prst="rect">
                <a:avLst/>
              </a:prstGeom>
              <a:ln>
                <a:noFill/>
              </a:ln>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𝒘𝒉𝒆𝒓𝒆</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𝝆</m:t>
                      </m:r>
                      <m:r>
                        <a:rPr lang="en-US" b="1" i="1" smtClean="0">
                          <a:latin typeface="Cambria Math" panose="02040503050406030204" pitchFamily="18" charset="0"/>
                          <a:ea typeface="Cambria Math" panose="02040503050406030204" pitchFamily="18" charset="0"/>
                        </a:rPr>
                        <m:t>=</m:t>
                      </m:r>
                      <m:f>
                        <m:fPr>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𝟏𝟎𝟎</m:t>
                          </m:r>
                        </m:num>
                        <m:den>
                          <m:d>
                            <m:dPr>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𝒄</m:t>
                                      </m:r>
                                    </m:e>
                                    <m:sub>
                                      <m:r>
                                        <a:rPr lang="en-US" b="1" i="1" smtClean="0">
                                          <a:latin typeface="Cambria Math" panose="02040503050406030204" pitchFamily="18" charset="0"/>
                                          <a:ea typeface="Cambria Math" panose="02040503050406030204" pitchFamily="18" charset="0"/>
                                        </a:rPr>
                                        <m:t>𝒘</m:t>
                                      </m:r>
                                    </m:sub>
                                  </m:sSub>
                                </m:num>
                                <m:den>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𝝆</m:t>
                                      </m:r>
                                    </m:e>
                                    <m:sub>
                                      <m:r>
                                        <a:rPr lang="en-US" b="1" i="1" smtClean="0">
                                          <a:latin typeface="Cambria Math" panose="02040503050406030204" pitchFamily="18" charset="0"/>
                                          <a:ea typeface="Cambria Math" panose="02040503050406030204" pitchFamily="18" charset="0"/>
                                        </a:rPr>
                                        <m:t>𝒔</m:t>
                                      </m:r>
                                    </m:sub>
                                  </m:sSub>
                                </m:den>
                              </m:f>
                            </m:e>
                          </m:d>
                          <m:r>
                            <a:rPr lang="en-US" b="1" i="1" smtClean="0">
                              <a:latin typeface="Cambria Math" panose="02040503050406030204" pitchFamily="18" charset="0"/>
                              <a:ea typeface="Cambria Math" panose="02040503050406030204" pitchFamily="18" charset="0"/>
                            </a:rPr>
                            <m:t>+</m:t>
                          </m:r>
                          <m:d>
                            <m:dPr>
                              <m:begChr m:val="["/>
                              <m:endChr m:val="]"/>
                              <m:ctrlPr>
                                <a:rPr lang="en-US" b="1" i="1" smtClean="0">
                                  <a:latin typeface="Cambria Math" panose="02040503050406030204" pitchFamily="18" charset="0"/>
                                  <a:ea typeface="Cambria Math" panose="02040503050406030204" pitchFamily="18" charset="0"/>
                                </a:rPr>
                              </m:ctrlPr>
                            </m:dPr>
                            <m:e>
                              <m:f>
                                <m:fPr>
                                  <m:ctrlPr>
                                    <a:rPr lang="en-US" b="1" i="1" smtClean="0">
                                      <a:latin typeface="Cambria Math" panose="02040503050406030204" pitchFamily="18" charset="0"/>
                                      <a:ea typeface="Cambria Math" panose="02040503050406030204" pitchFamily="18" charset="0"/>
                                    </a:rPr>
                                  </m:ctrlPr>
                                </m:fPr>
                                <m:num>
                                  <m:d>
                                    <m:dPr>
                                      <m:ctrlPr>
                                        <a:rPr lang="en-US" b="1" i="1" smtClean="0">
                                          <a:latin typeface="Cambria Math" panose="02040503050406030204" pitchFamily="18" charset="0"/>
                                          <a:ea typeface="Cambria Math" panose="02040503050406030204" pitchFamily="18" charset="0"/>
                                        </a:rPr>
                                      </m:ctrlPr>
                                    </m:dPr>
                                    <m:e>
                                      <m:r>
                                        <a:rPr lang="en-US" b="1" i="1" smtClean="0">
                                          <a:latin typeface="Cambria Math" panose="02040503050406030204" pitchFamily="18" charset="0"/>
                                          <a:ea typeface="Cambria Math" panose="02040503050406030204" pitchFamily="18" charset="0"/>
                                        </a:rPr>
                                        <m:t>𝟏𝟎𝟎</m:t>
                                      </m:r>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𝒄</m:t>
                                          </m:r>
                                        </m:e>
                                        <m:sub>
                                          <m:r>
                                            <a:rPr lang="en-US" b="1" i="1" smtClean="0">
                                              <a:latin typeface="Cambria Math" panose="02040503050406030204" pitchFamily="18" charset="0"/>
                                              <a:ea typeface="Cambria Math" panose="02040503050406030204" pitchFamily="18" charset="0"/>
                                            </a:rPr>
                                            <m:t>𝒘</m:t>
                                          </m:r>
                                        </m:sub>
                                      </m:sSub>
                                    </m:e>
                                  </m:d>
                                </m:num>
                                <m:den>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𝝆</m:t>
                                      </m:r>
                                    </m:e>
                                    <m:sub>
                                      <m:r>
                                        <a:rPr lang="en-US" b="1" i="1" smtClean="0">
                                          <a:latin typeface="Cambria Math" panose="02040503050406030204" pitchFamily="18" charset="0"/>
                                          <a:ea typeface="Cambria Math" panose="02040503050406030204" pitchFamily="18" charset="0"/>
                                        </a:rPr>
                                        <m:t>𝒍</m:t>
                                      </m:r>
                                    </m:sub>
                                  </m:sSub>
                                </m:den>
                              </m:f>
                            </m:e>
                          </m:d>
                        </m:den>
                      </m:f>
                    </m:oMath>
                  </m:oMathPara>
                </a14:m>
                <a:endParaRPr lang="en-US" b="1" dirty="0"/>
              </a:p>
            </p:txBody>
          </p:sp>
        </mc:Choice>
        <mc:Fallback xmlns="">
          <p:sp>
            <p:nvSpPr>
              <p:cNvPr id="10" name="TextBox 9">
                <a:extLst>
                  <a:ext uri="{FF2B5EF4-FFF2-40B4-BE49-F238E27FC236}">
                    <a16:creationId xmlns:a16="http://schemas.microsoft.com/office/drawing/2014/main" id="{8A32199A-4E0A-2330-A6E8-96F2803C0CAF}"/>
                  </a:ext>
                </a:extLst>
              </p:cNvPr>
              <p:cNvSpPr txBox="1">
                <a:spLocks noRot="1" noChangeAspect="1" noMove="1" noResize="1" noEditPoints="1" noAdjustHandles="1" noChangeArrowheads="1" noChangeShapeType="1" noTextEdit="1"/>
              </p:cNvSpPr>
              <p:nvPr/>
            </p:nvSpPr>
            <p:spPr>
              <a:xfrm>
                <a:off x="746044" y="2375450"/>
                <a:ext cx="3789307" cy="809324"/>
              </a:xfrm>
              <a:prstGeom prst="rect">
                <a:avLst/>
              </a:prstGeom>
              <a:blipFill>
                <a:blip r:embed="rId7"/>
                <a:stretch>
                  <a:fillRect/>
                </a:stretch>
              </a:blipFill>
              <a:ln>
                <a:no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48831B9-EBBA-9B4F-C14C-57B6DA7753A4}"/>
                  </a:ext>
                </a:extLst>
              </p:cNvPr>
              <p:cNvSpPr txBox="1"/>
              <p:nvPr/>
            </p:nvSpPr>
            <p:spPr>
              <a:xfrm>
                <a:off x="746044" y="3338178"/>
                <a:ext cx="4579780" cy="8546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𝑤</m:t>
                          </m:r>
                        </m:sub>
                      </m:sSub>
                      <m:r>
                        <a:rPr lang="en-US" b="0" i="1" smtClean="0">
                          <a:latin typeface="Cambria Math" panose="02040503050406030204" pitchFamily="18" charset="0"/>
                        </a:rPr>
                        <m:t>:</m:t>
                      </m:r>
                      <m:r>
                        <a:rPr lang="en-US" b="0" i="1" smtClean="0">
                          <a:latin typeface="Cambria Math" panose="02040503050406030204" pitchFamily="18" charset="0"/>
                        </a:rPr>
                        <m:t>𝑠𝑜𝑙𝑖𝑑𝑠</m:t>
                      </m:r>
                      <m:r>
                        <a:rPr lang="en-US" b="0" i="1" smtClean="0">
                          <a:latin typeface="Cambria Math" panose="02040503050406030204" pitchFamily="18" charset="0"/>
                        </a:rPr>
                        <m:t> </m:t>
                      </m:r>
                      <m:r>
                        <a:rPr lang="en-US" b="0" i="1" smtClean="0">
                          <a:latin typeface="Cambria Math" panose="02040503050406030204" pitchFamily="18" charset="0"/>
                        </a:rPr>
                        <m:t>𝑐𝑜𝑛𝑐𝑒𝑛𝑡𝑟𝑎𝑡𝑖𝑜𝑛</m:t>
                      </m:r>
                      <m:r>
                        <a:rPr lang="en-US" b="0" i="1" smtClean="0">
                          <a:latin typeface="Cambria Math" panose="02040503050406030204" pitchFamily="18" charset="0"/>
                        </a:rPr>
                        <m:t> </m:t>
                      </m:r>
                      <m:r>
                        <a:rPr lang="en-US" b="0" i="1" smtClean="0">
                          <a:latin typeface="Cambria Math" panose="02040503050406030204" pitchFamily="18" charset="0"/>
                        </a:rPr>
                        <m:t>𝑏𝑦</m:t>
                      </m:r>
                      <m:r>
                        <a:rPr lang="en-US" b="0" i="1" smtClean="0">
                          <a:latin typeface="Cambria Math" panose="02040503050406030204" pitchFamily="18" charset="0"/>
                        </a:rPr>
                        <m:t> </m:t>
                      </m:r>
                      <m:r>
                        <a:rPr lang="en-US" b="0" i="1" smtClean="0">
                          <a:latin typeface="Cambria Math" panose="02040503050406030204" pitchFamily="18" charset="0"/>
                        </a:rPr>
                        <m:t>𝑤𝑒𝑖𝑔</m:t>
                      </m:r>
                      <m:r>
                        <a:rPr lang="en-US" b="0" i="1" smtClean="0">
                          <a:latin typeface="Cambria Math" panose="02040503050406030204" pitchFamily="18" charset="0"/>
                        </a:rPr>
                        <m:t>h</m:t>
                      </m:r>
                      <m:r>
                        <a:rPr lang="en-US" b="0" i="1" smtClean="0">
                          <a:latin typeface="Cambria Math" panose="02040503050406030204" pitchFamily="18" charset="0"/>
                        </a:rPr>
                        <m:t>𝑡</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oMath>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rPr>
                            <m:t>𝑠</m:t>
                          </m:r>
                        </m:sub>
                      </m:sSub>
                      <m:r>
                        <a:rPr lang="en-US" b="0" i="1" smtClean="0">
                          <a:latin typeface="Cambria Math" panose="02040503050406030204" pitchFamily="18" charset="0"/>
                        </a:rPr>
                        <m:t> :</m:t>
                      </m:r>
                      <m:r>
                        <a:rPr lang="en-US" b="0" i="1" smtClean="0">
                          <a:latin typeface="Cambria Math" panose="02040503050406030204" pitchFamily="18" charset="0"/>
                        </a:rPr>
                        <m:t>𝑑𝑒𝑛𝑠𝑖𝑡𝑦</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𝑠𝑜𝑙𝑖𝑑</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𝑚𝑖𝑥𝑡𝑢𝑟𝑒</m:t>
                      </m:r>
                      <m:r>
                        <a:rPr lang="en-US" b="0" i="1" smtClean="0">
                          <a:latin typeface="Cambria Math" panose="02040503050406030204" pitchFamily="18" charset="0"/>
                        </a:rPr>
                        <m:t> (</m:t>
                      </m:r>
                      <m:r>
                        <a:rPr lang="en-US" b="0" i="1" smtClean="0">
                          <a:latin typeface="Cambria Math" panose="02040503050406030204" pitchFamily="18" charset="0"/>
                        </a:rPr>
                        <m:t>𝑖𝑛</m:t>
                      </m:r>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𝑘𝑔</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3</m:t>
                              </m:r>
                            </m:sup>
                          </m:sSup>
                          <m:r>
                            <a:rPr lang="en-US" b="0" i="1" smtClean="0">
                              <a:latin typeface="Cambria Math" panose="02040503050406030204" pitchFamily="18" charset="0"/>
                            </a:rPr>
                            <m:t>)</m:t>
                          </m:r>
                        </m:den>
                      </m:f>
                    </m:oMath>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rPr>
                            <m:t>𝑙</m:t>
                          </m:r>
                        </m:sub>
                      </m:sSub>
                      <m:r>
                        <a:rPr lang="en-US" b="0" i="1" smtClean="0">
                          <a:latin typeface="Cambria Math" panose="02040503050406030204" pitchFamily="18" charset="0"/>
                        </a:rPr>
                        <m:t> :</m:t>
                      </m:r>
                      <m:r>
                        <a:rPr lang="en-US" b="0" i="1" smtClean="0">
                          <a:latin typeface="Cambria Math" panose="02040503050406030204" pitchFamily="18" charset="0"/>
                        </a:rPr>
                        <m:t>𝑑𝑒𝑛𝑠𝑖𝑡𝑦</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𝑙𝑖𝑞𝑢𝑖𝑑</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𝑚𝑖𝑥𝑡𝑢𝑟𝑒</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𝑘𝑔</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3</m:t>
                              </m:r>
                            </m:sup>
                          </m:sSup>
                          <m:r>
                            <a:rPr lang="en-US" b="0" i="1" smtClean="0">
                              <a:latin typeface="Cambria Math" panose="02040503050406030204" pitchFamily="18" charset="0"/>
                            </a:rPr>
                            <m:t>)</m:t>
                          </m:r>
                        </m:den>
                      </m:f>
                    </m:oMath>
                  </m:oMathPara>
                </a14:m>
                <a:endParaRPr lang="en-US" dirty="0"/>
              </a:p>
            </p:txBody>
          </p:sp>
        </mc:Choice>
        <mc:Fallback xmlns="">
          <p:sp>
            <p:nvSpPr>
              <p:cNvPr id="12" name="TextBox 11">
                <a:extLst>
                  <a:ext uri="{FF2B5EF4-FFF2-40B4-BE49-F238E27FC236}">
                    <a16:creationId xmlns:a16="http://schemas.microsoft.com/office/drawing/2014/main" id="{A48831B9-EBBA-9B4F-C14C-57B6DA7753A4}"/>
                  </a:ext>
                </a:extLst>
              </p:cNvPr>
              <p:cNvSpPr txBox="1">
                <a:spLocks noRot="1" noChangeAspect="1" noMove="1" noResize="1" noEditPoints="1" noAdjustHandles="1" noChangeArrowheads="1" noChangeShapeType="1" noTextEdit="1"/>
              </p:cNvSpPr>
              <p:nvPr/>
            </p:nvSpPr>
            <p:spPr>
              <a:xfrm>
                <a:off x="746044" y="3338178"/>
                <a:ext cx="4579780" cy="854658"/>
              </a:xfrm>
              <a:prstGeom prst="rect">
                <a:avLst/>
              </a:prstGeom>
              <a:blipFill>
                <a:blip r:embed="rId8"/>
                <a:stretch>
                  <a:fillRect l="-1197" t="-23571" r="-6516" b="-78571"/>
                </a:stretch>
              </a:blipFill>
            </p:spPr>
            <p:txBody>
              <a:bodyPr/>
              <a:lstStyle/>
              <a:p>
                <a:r>
                  <a:rPr lang="en-IN">
                    <a:noFill/>
                  </a:rPr>
                  <a:t> </a:t>
                </a:r>
              </a:p>
            </p:txBody>
          </p:sp>
        </mc:Fallback>
      </mc:AlternateContent>
      <p:sp>
        <p:nvSpPr>
          <p:cNvPr id="13" name="TextBox 12">
            <a:extLst>
              <a:ext uri="{FF2B5EF4-FFF2-40B4-BE49-F238E27FC236}">
                <a16:creationId xmlns:a16="http://schemas.microsoft.com/office/drawing/2014/main" id="{AA23D87F-521F-D723-A51F-7EB1434ADEBE}"/>
              </a:ext>
            </a:extLst>
          </p:cNvPr>
          <p:cNvSpPr txBox="1"/>
          <p:nvPr/>
        </p:nvSpPr>
        <p:spPr>
          <a:xfrm>
            <a:off x="5870765" y="1727608"/>
            <a:ext cx="2298514" cy="400110"/>
          </a:xfrm>
          <a:prstGeom prst="rect">
            <a:avLst/>
          </a:prstGeom>
          <a:noFill/>
        </p:spPr>
        <p:txBody>
          <a:bodyPr wrap="none" rtlCol="0">
            <a:spAutoFit/>
          </a:bodyPr>
          <a:lstStyle/>
          <a:p>
            <a:r>
              <a:rPr lang="en-US" sz="2000" b="1" dirty="0">
                <a:solidFill>
                  <a:srgbClr val="FF0000"/>
                </a:solidFill>
              </a:rPr>
              <a:t>Continuity Equation</a:t>
            </a:r>
          </a:p>
        </p:txBody>
      </p:sp>
      <p:sp>
        <p:nvSpPr>
          <p:cNvPr id="14" name="TextBox 13">
            <a:extLst>
              <a:ext uri="{FF2B5EF4-FFF2-40B4-BE49-F238E27FC236}">
                <a16:creationId xmlns:a16="http://schemas.microsoft.com/office/drawing/2014/main" id="{69CE5C27-EB0A-9200-D7CC-41CD1FE99824}"/>
              </a:ext>
            </a:extLst>
          </p:cNvPr>
          <p:cNvSpPr txBox="1"/>
          <p:nvPr/>
        </p:nvSpPr>
        <p:spPr>
          <a:xfrm>
            <a:off x="6420145" y="4534411"/>
            <a:ext cx="2460417" cy="400110"/>
          </a:xfrm>
          <a:prstGeom prst="rect">
            <a:avLst/>
          </a:prstGeom>
          <a:noFill/>
        </p:spPr>
        <p:txBody>
          <a:bodyPr wrap="none" rtlCol="0">
            <a:spAutoFit/>
          </a:bodyPr>
          <a:lstStyle/>
          <a:p>
            <a:r>
              <a:rPr lang="en-US" sz="2000" b="1" dirty="0">
                <a:solidFill>
                  <a:srgbClr val="FF0000"/>
                </a:solidFill>
              </a:rPr>
              <a:t>Momentum Equation</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15792D8-AE43-37FF-658C-CF71ADBE7757}"/>
                  </a:ext>
                </a:extLst>
              </p:cNvPr>
              <p:cNvSpPr txBox="1"/>
              <p:nvPr/>
            </p:nvSpPr>
            <p:spPr>
              <a:xfrm>
                <a:off x="746044" y="5898669"/>
                <a:ext cx="317266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0</m:t>
                          </m:r>
                        </m:sub>
                      </m:sSub>
                      <m:r>
                        <a:rPr lang="en-US" b="0" i="1" smtClean="0">
                          <a:latin typeface="Cambria Math" panose="02040503050406030204" pitchFamily="18" charset="0"/>
                        </a:rPr>
                        <m:t> :</m:t>
                      </m:r>
                      <m:r>
                        <a:rPr lang="en-US" b="0" i="1" smtClean="0">
                          <a:latin typeface="Cambria Math" panose="02040503050406030204" pitchFamily="18" charset="0"/>
                        </a:rPr>
                        <m:t>𝑌𝑖𝑒𝑙𝑑</m:t>
                      </m:r>
                      <m:r>
                        <a:rPr lang="en-US" b="0" i="1" smtClean="0">
                          <a:latin typeface="Cambria Math" panose="02040503050406030204" pitchFamily="18" charset="0"/>
                        </a:rPr>
                        <m:t> </m:t>
                      </m:r>
                      <m:r>
                        <a:rPr lang="en-US" b="0" i="1" smtClean="0">
                          <a:latin typeface="Cambria Math" panose="02040503050406030204" pitchFamily="18" charset="0"/>
                        </a:rPr>
                        <m:t>𝑠𝑡𝑟𝑒𝑠𝑠</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𝑃𝑎</m:t>
                          </m:r>
                        </m:e>
                      </m:d>
                    </m:oMath>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𝐵</m:t>
                          </m:r>
                        </m:sub>
                      </m:sSub>
                      <m:r>
                        <a:rPr lang="en-US" b="0" i="1" smtClean="0">
                          <a:latin typeface="Cambria Math" panose="02040503050406030204" pitchFamily="18" charset="0"/>
                        </a:rPr>
                        <m:t> :</m:t>
                      </m:r>
                      <m:r>
                        <a:rPr lang="en-US" b="0" i="1" smtClean="0">
                          <a:latin typeface="Cambria Math" panose="02040503050406030204" pitchFamily="18" charset="0"/>
                        </a:rPr>
                        <m:t>𝐵𝑖𝑛𝑔</m:t>
                      </m:r>
                      <m:r>
                        <a:rPr lang="en-US" b="0" i="1" smtClean="0">
                          <a:latin typeface="Cambria Math" panose="02040503050406030204" pitchFamily="18" charset="0"/>
                        </a:rPr>
                        <m:t>h</m:t>
                      </m:r>
                      <m:r>
                        <a:rPr lang="en-US" b="0" i="1" smtClean="0">
                          <a:latin typeface="Cambria Math" panose="02040503050406030204" pitchFamily="18" charset="0"/>
                        </a:rPr>
                        <m:t>𝑎𝑚</m:t>
                      </m:r>
                      <m:r>
                        <a:rPr lang="en-US" b="0" i="1" smtClean="0">
                          <a:latin typeface="Cambria Math" panose="02040503050406030204" pitchFamily="18" charset="0"/>
                        </a:rPr>
                        <m:t> </m:t>
                      </m:r>
                      <m:r>
                        <a:rPr lang="en-US" b="0" i="1" smtClean="0">
                          <a:latin typeface="Cambria Math" panose="02040503050406030204" pitchFamily="18" charset="0"/>
                        </a:rPr>
                        <m:t>𝑣𝑖𝑠𝑐𝑜𝑠𝑖𝑡𝑦</m:t>
                      </m:r>
                      <m:r>
                        <a:rPr lang="en-US" b="0" i="1" smtClean="0">
                          <a:latin typeface="Cambria Math" panose="02040503050406030204" pitchFamily="18" charset="0"/>
                        </a:rPr>
                        <m:t> (</m:t>
                      </m:r>
                      <m:r>
                        <a:rPr lang="en-US" b="0" i="1" smtClean="0">
                          <a:latin typeface="Cambria Math" panose="02040503050406030204" pitchFamily="18" charset="0"/>
                        </a:rPr>
                        <m:t>𝑃𝑎</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m:oMathPara>
                </a14:m>
                <a:endParaRPr lang="en-US" dirty="0"/>
              </a:p>
            </p:txBody>
          </p:sp>
        </mc:Choice>
        <mc:Fallback xmlns="">
          <p:sp>
            <p:nvSpPr>
              <p:cNvPr id="16" name="TextBox 15">
                <a:extLst>
                  <a:ext uri="{FF2B5EF4-FFF2-40B4-BE49-F238E27FC236}">
                    <a16:creationId xmlns:a16="http://schemas.microsoft.com/office/drawing/2014/main" id="{F15792D8-AE43-37FF-658C-CF71ADBE7757}"/>
                  </a:ext>
                </a:extLst>
              </p:cNvPr>
              <p:cNvSpPr txBox="1">
                <a:spLocks noRot="1" noChangeAspect="1" noMove="1" noResize="1" noEditPoints="1" noAdjustHandles="1" noChangeArrowheads="1" noChangeShapeType="1" noTextEdit="1"/>
              </p:cNvSpPr>
              <p:nvPr/>
            </p:nvSpPr>
            <p:spPr>
              <a:xfrm>
                <a:off x="746044" y="5898669"/>
                <a:ext cx="3172663" cy="553998"/>
              </a:xfrm>
              <a:prstGeom prst="rect">
                <a:avLst/>
              </a:prstGeom>
              <a:blipFill>
                <a:blip r:embed="rId9"/>
                <a:stretch>
                  <a:fillRect l="-1152" r="-2111" b="-16484"/>
                </a:stretch>
              </a:blipFill>
            </p:spPr>
            <p:txBody>
              <a:bodyPr/>
              <a:lstStyle/>
              <a:p>
                <a:r>
                  <a:rPr lang="en-IN">
                    <a:noFill/>
                  </a:rPr>
                  <a:t> </a:t>
                </a:r>
              </a:p>
            </p:txBody>
          </p:sp>
        </mc:Fallback>
      </mc:AlternateContent>
      <p:sp>
        <p:nvSpPr>
          <p:cNvPr id="3" name="TextBox 2">
            <a:extLst>
              <a:ext uri="{FF2B5EF4-FFF2-40B4-BE49-F238E27FC236}">
                <a16:creationId xmlns:a16="http://schemas.microsoft.com/office/drawing/2014/main" id="{482C0758-B9E2-39E0-14B1-CAD158439E71}"/>
              </a:ext>
            </a:extLst>
          </p:cNvPr>
          <p:cNvSpPr txBox="1"/>
          <p:nvPr/>
        </p:nvSpPr>
        <p:spPr>
          <a:xfrm>
            <a:off x="4002742" y="206134"/>
            <a:ext cx="5979458" cy="646331"/>
          </a:xfrm>
          <a:prstGeom prst="rect">
            <a:avLst/>
          </a:prstGeom>
          <a:noFill/>
        </p:spPr>
        <p:txBody>
          <a:bodyPr wrap="square" rtlCol="1">
            <a:spAutoFit/>
          </a:bodyPr>
          <a:lstStyle/>
          <a:p>
            <a:r>
              <a:rPr lang="en-US" sz="3600" b="1" dirty="0">
                <a:latin typeface="Times New Roman" panose="02020603050405020304" pitchFamily="18" charset="0"/>
                <a:cs typeface="Times New Roman" panose="02020603050405020304" pitchFamily="18" charset="0"/>
              </a:rPr>
              <a:t>Governing Equations</a:t>
            </a:r>
            <a:endParaRPr lang="he-IL" sz="3600" b="1" dirty="0">
              <a:latin typeface="Times New Roman" panose="02020603050405020304" pitchFamily="18" charset="0"/>
              <a:cs typeface="Times New Roman" panose="02020603050405020304" pitchFamily="18" charset="0"/>
            </a:endParaRPr>
          </a:p>
        </p:txBody>
      </p:sp>
      <p:pic>
        <p:nvPicPr>
          <p:cNvPr id="17" name="Picture 2" descr="Index of /institutelogo">
            <a:extLst>
              <a:ext uri="{FF2B5EF4-FFF2-40B4-BE49-F238E27FC236}">
                <a16:creationId xmlns:a16="http://schemas.microsoft.com/office/drawing/2014/main" id="{C856A1F4-E74D-4FB3-A5C3-1073D05C2F6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9533" y="7046"/>
            <a:ext cx="919371" cy="12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691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TotalTime>
  <Words>2299</Words>
  <Application>Microsoft Office PowerPoint</Application>
  <PresentationFormat>Widescreen</PresentationFormat>
  <Paragraphs>261</Paragraphs>
  <Slides>27</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8" baseType="lpstr">
      <vt:lpstr>Arial</vt:lpstr>
      <vt:lpstr>Calibri</vt:lpstr>
      <vt:lpstr>Calibri Light</vt:lpstr>
      <vt:lpstr>Cambria Math</vt:lpstr>
      <vt:lpstr>Century Gothic</vt:lpstr>
      <vt:lpstr>Mangal</vt:lpstr>
      <vt:lpstr>Times New Roman</vt:lpstr>
      <vt:lpstr>TimesNewRoman</vt:lpstr>
      <vt:lpstr>Wingdings</vt:lpstr>
      <vt:lpstr>Office Theme</vt:lpstr>
      <vt:lpstr>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and Discussions:</vt:lpstr>
      <vt:lpstr>PowerPoint Presentation</vt:lpstr>
      <vt:lpstr>PowerPoint Presentation</vt:lpstr>
      <vt:lpstr>PowerPoint Presentation</vt:lpstr>
      <vt:lpstr>PowerPoint Presentation</vt:lpstr>
      <vt:lpstr>PowerPoint Presentation</vt:lpstr>
      <vt:lpstr>Conclusions: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Anubhav Rawat</dc:creator>
  <cp:lastModifiedBy>Asus</cp:lastModifiedBy>
  <cp:revision>50</cp:revision>
  <dcterms:created xsi:type="dcterms:W3CDTF">2021-03-13T17:55:58Z</dcterms:created>
  <dcterms:modified xsi:type="dcterms:W3CDTF">2024-02-02T11:23:29Z</dcterms:modified>
</cp:coreProperties>
</file>