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9"/>
  </p:notesMasterIdLst>
  <p:handoutMasterIdLst>
    <p:handoutMasterId r:id="rId20"/>
  </p:handoutMasterIdLst>
  <p:sldIdLst>
    <p:sldId id="282" r:id="rId2"/>
    <p:sldId id="283" r:id="rId3"/>
    <p:sldId id="302" r:id="rId4"/>
    <p:sldId id="284" r:id="rId5"/>
    <p:sldId id="285" r:id="rId6"/>
    <p:sldId id="303" r:id="rId7"/>
    <p:sldId id="304" r:id="rId8"/>
    <p:sldId id="305" r:id="rId9"/>
    <p:sldId id="306" r:id="rId10"/>
    <p:sldId id="307" r:id="rId11"/>
    <p:sldId id="308" r:id="rId12"/>
    <p:sldId id="309" r:id="rId13"/>
    <p:sldId id="310" r:id="rId14"/>
    <p:sldId id="311" r:id="rId15"/>
    <p:sldId id="312" r:id="rId16"/>
    <p:sldId id="313" r:id="rId17"/>
    <p:sldId id="314"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D60093"/>
    <a:srgbClr val="009900"/>
    <a:srgbClr val="003300"/>
    <a:srgbClr val="CC0000"/>
    <a:srgbClr val="3333FF"/>
    <a:srgbClr val="942092"/>
  </p:clrMru>
  <p:extLst>
    <p:ext uri="{E76CE94A-603C-4142-B9EB-6D1370010A27}">
      <p14:discardImageEditData xmlns="" xmlns:p14="http://schemas.microsoft.com/office/powerpoint/2010/main" val="0"/>
    </p:ext>
    <p:ext uri="{D31A062A-798A-4329-ABDD-BBA856620510}">
      <p14:defaultImageDpi xmlns=""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6719" autoAdjust="0"/>
    <p:restoredTop sz="86441" autoAdjust="0"/>
  </p:normalViewPr>
  <p:slideViewPr>
    <p:cSldViewPr snapToGrid="0" snapToObjects="1">
      <p:cViewPr varScale="1">
        <p:scale>
          <a:sx n="60" d="100"/>
          <a:sy n="60" d="100"/>
        </p:scale>
        <p:origin x="-96" y="-240"/>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 xmlns:a16="http://schemas.microsoft.com/office/drawing/2014/main" id="{747659CB-BF84-F74F-95EB-6F953048C7F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en-US"/>
              <a:t>School of …………</a:t>
            </a:r>
          </a:p>
        </p:txBody>
      </p:sp>
      <p:sp>
        <p:nvSpPr>
          <p:cNvPr id="3" name="Date Placeholder 2">
            <a:extLst>
              <a:ext uri="{FF2B5EF4-FFF2-40B4-BE49-F238E27FC236}">
                <a16:creationId xmlns="" xmlns:a16="http://schemas.microsoft.com/office/drawing/2014/main" id="{2B7085A3-07F8-A34F-9A0B-6F4694CDA1E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6DA5B50-FE66-4811-A7C0-F2204DDD6E2E}" type="datetime1">
              <a:rPr lang="en-IN" smtClean="0"/>
              <a:pPr/>
              <a:t>01-02-2024</a:t>
            </a:fld>
            <a:endParaRPr lang="en-US"/>
          </a:p>
        </p:txBody>
      </p:sp>
      <p:sp>
        <p:nvSpPr>
          <p:cNvPr id="4" name="Footer Placeholder 3">
            <a:extLst>
              <a:ext uri="{FF2B5EF4-FFF2-40B4-BE49-F238E27FC236}">
                <a16:creationId xmlns="" xmlns:a16="http://schemas.microsoft.com/office/drawing/2014/main" id="{AFA908EB-DD7C-3B4A-A7DF-2AF619263EC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 xmlns:a16="http://schemas.microsoft.com/office/drawing/2014/main" id="{FCB1C41E-5188-D247-8003-4D23BEC7A96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0A92BAF-94A5-4240-A2BF-E6524060C5D1}" type="slidenum">
              <a:rPr lang="en-US" smtClean="0"/>
              <a:pPr/>
              <a:t>‹#›</a:t>
            </a:fld>
            <a:endParaRPr lang="en-US"/>
          </a:p>
        </p:txBody>
      </p:sp>
    </p:spTree>
    <p:extLst>
      <p:ext uri="{BB962C8B-B14F-4D97-AF65-F5344CB8AC3E}">
        <p14:creationId xmlns="" xmlns:p14="http://schemas.microsoft.com/office/powerpoint/2010/main" val="2351061773"/>
      </p:ext>
    </p:extLst>
  </p:cSld>
  <p:clrMap bg1="lt1" tx1="dk1" bg2="lt2" tx2="dk2" accent1="accent1" accent2="accent2" accent3="accent3" accent4="accent4" accent5="accent5" accent6="accent6" hlink="hlink" folHlink="folHlink"/>
  <p:hf sldNum="0"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en-US"/>
              <a:t>School of …………</a:t>
            </a: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08C690E-70AB-4958-AB81-B252725AC6AD}" type="datetime1">
              <a:rPr lang="en-IN" smtClean="0"/>
              <a:pPr/>
              <a:t>01-02-2024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2DDEA72-A9DA-0241-B584-7E6AEC2B0F1F}" type="slidenum">
              <a:rPr lang="en-US" smtClean="0"/>
              <a:pPr/>
              <a:t>‹#›</a:t>
            </a:fld>
            <a:endParaRPr lang="en-US"/>
          </a:p>
        </p:txBody>
      </p:sp>
    </p:spTree>
    <p:extLst>
      <p:ext uri="{BB962C8B-B14F-4D97-AF65-F5344CB8AC3E}">
        <p14:creationId xmlns="" xmlns:p14="http://schemas.microsoft.com/office/powerpoint/2010/main" val="444403577"/>
      </p:ext>
    </p:extLst>
  </p:cSld>
  <p:clrMap bg1="lt1" tx1="dk1" bg2="lt2" tx2="dk2" accent1="accent1" accent2="accent2" accent3="accent3" accent4="accent4" accent5="accent5" accent6="accent6" hlink="hlink" folHlink="folHlink"/>
  <p:hf sldNum="0"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Date Placeholder 3"/>
          <p:cNvSpPr>
            <a:spLocks noGrp="1"/>
          </p:cNvSpPr>
          <p:nvPr>
            <p:ph type="dt" idx="10"/>
          </p:nvPr>
        </p:nvSpPr>
        <p:spPr/>
        <p:txBody>
          <a:bodyPr/>
          <a:lstStyle/>
          <a:p>
            <a:fld id="{D2E9CB54-D444-44B1-8D57-055021D27D87}" type="datetime1">
              <a:rPr lang="en-IN" smtClean="0"/>
              <a:pPr/>
              <a:t>01-02-2024</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Date Placeholder 3"/>
          <p:cNvSpPr>
            <a:spLocks noGrp="1"/>
          </p:cNvSpPr>
          <p:nvPr>
            <p:ph type="dt" idx="10"/>
          </p:nvPr>
        </p:nvSpPr>
        <p:spPr/>
        <p:txBody>
          <a:bodyPr/>
          <a:lstStyle/>
          <a:p>
            <a:fld id="{D2E9CB54-D444-44B1-8D57-055021D27D87}" type="datetime1">
              <a:rPr lang="en-IN" smtClean="0"/>
              <a:pPr/>
              <a:t>01-02-2024</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Date Placeholder 3"/>
          <p:cNvSpPr>
            <a:spLocks noGrp="1"/>
          </p:cNvSpPr>
          <p:nvPr>
            <p:ph type="dt" idx="10"/>
          </p:nvPr>
        </p:nvSpPr>
        <p:spPr/>
        <p:txBody>
          <a:bodyPr/>
          <a:lstStyle/>
          <a:p>
            <a:fld id="{D2E9CB54-D444-44B1-8D57-055021D27D87}" type="datetime1">
              <a:rPr lang="en-IN" smtClean="0"/>
              <a:pPr/>
              <a:t>01-02-2024</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Date Placeholder 3"/>
          <p:cNvSpPr>
            <a:spLocks noGrp="1"/>
          </p:cNvSpPr>
          <p:nvPr>
            <p:ph type="dt" idx="10"/>
          </p:nvPr>
        </p:nvSpPr>
        <p:spPr/>
        <p:txBody>
          <a:bodyPr/>
          <a:lstStyle/>
          <a:p>
            <a:fld id="{D2E9CB54-D444-44B1-8D57-055021D27D87}" type="datetime1">
              <a:rPr lang="en-IN" smtClean="0"/>
              <a:pPr/>
              <a:t>01-02-2024</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Date Placeholder 3"/>
          <p:cNvSpPr>
            <a:spLocks noGrp="1"/>
          </p:cNvSpPr>
          <p:nvPr>
            <p:ph type="dt" idx="10"/>
          </p:nvPr>
        </p:nvSpPr>
        <p:spPr/>
        <p:txBody>
          <a:bodyPr/>
          <a:lstStyle/>
          <a:p>
            <a:fld id="{D2E9CB54-D444-44B1-8D57-055021D27D87}" type="datetime1">
              <a:rPr lang="en-IN" smtClean="0"/>
              <a:pPr/>
              <a:t>01-02-2024</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Date Placeholder 3"/>
          <p:cNvSpPr>
            <a:spLocks noGrp="1"/>
          </p:cNvSpPr>
          <p:nvPr>
            <p:ph type="dt" idx="10"/>
          </p:nvPr>
        </p:nvSpPr>
        <p:spPr/>
        <p:txBody>
          <a:bodyPr/>
          <a:lstStyle/>
          <a:p>
            <a:fld id="{D2E9CB54-D444-44B1-8D57-055021D27D87}" type="datetime1">
              <a:rPr lang="en-IN" smtClean="0"/>
              <a:pPr/>
              <a:t>01-02-2024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Date Placeholder 3"/>
          <p:cNvSpPr>
            <a:spLocks noGrp="1"/>
          </p:cNvSpPr>
          <p:nvPr>
            <p:ph type="dt" idx="10"/>
          </p:nvPr>
        </p:nvSpPr>
        <p:spPr/>
        <p:txBody>
          <a:bodyPr/>
          <a:lstStyle/>
          <a:p>
            <a:fld id="{D2E9CB54-D444-44B1-8D57-055021D27D87}" type="datetime1">
              <a:rPr lang="en-IN" smtClean="0"/>
              <a:pPr/>
              <a:t>01-02-2024</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Date Placeholder 3"/>
          <p:cNvSpPr>
            <a:spLocks noGrp="1"/>
          </p:cNvSpPr>
          <p:nvPr>
            <p:ph type="dt" idx="10"/>
          </p:nvPr>
        </p:nvSpPr>
        <p:spPr/>
        <p:txBody>
          <a:bodyPr/>
          <a:lstStyle/>
          <a:p>
            <a:fld id="{D2E9CB54-D444-44B1-8D57-055021D27D87}" type="datetime1">
              <a:rPr lang="en-IN" smtClean="0"/>
              <a:pPr/>
              <a:t>01-02-2024</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Date Placeholder 3"/>
          <p:cNvSpPr>
            <a:spLocks noGrp="1"/>
          </p:cNvSpPr>
          <p:nvPr>
            <p:ph type="dt" idx="10"/>
          </p:nvPr>
        </p:nvSpPr>
        <p:spPr/>
        <p:txBody>
          <a:bodyPr/>
          <a:lstStyle/>
          <a:p>
            <a:fld id="{D2E9CB54-D444-44B1-8D57-055021D27D87}" type="datetime1">
              <a:rPr lang="en-IN" smtClean="0"/>
              <a:pPr/>
              <a:t>01-02-2024</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Date Placeholder 3"/>
          <p:cNvSpPr>
            <a:spLocks noGrp="1"/>
          </p:cNvSpPr>
          <p:nvPr>
            <p:ph type="dt" idx="10"/>
          </p:nvPr>
        </p:nvSpPr>
        <p:spPr/>
        <p:txBody>
          <a:bodyPr/>
          <a:lstStyle/>
          <a:p>
            <a:fld id="{D2E9CB54-D444-44B1-8D57-055021D27D87}" type="datetime1">
              <a:rPr lang="en-IN" smtClean="0"/>
              <a:pPr/>
              <a:t>01-02-2024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Date Placeholder 3"/>
          <p:cNvSpPr>
            <a:spLocks noGrp="1"/>
          </p:cNvSpPr>
          <p:nvPr>
            <p:ph type="dt" idx="10"/>
          </p:nvPr>
        </p:nvSpPr>
        <p:spPr/>
        <p:txBody>
          <a:bodyPr/>
          <a:lstStyle/>
          <a:p>
            <a:fld id="{D2E9CB54-D444-44B1-8D57-055021D27D87}" type="datetime1">
              <a:rPr lang="en-IN" smtClean="0"/>
              <a:pPr/>
              <a:t>01-02-2024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Date Placeholder 3"/>
          <p:cNvSpPr>
            <a:spLocks noGrp="1"/>
          </p:cNvSpPr>
          <p:nvPr>
            <p:ph type="dt" idx="10"/>
          </p:nvPr>
        </p:nvSpPr>
        <p:spPr/>
        <p:txBody>
          <a:bodyPr/>
          <a:lstStyle/>
          <a:p>
            <a:fld id="{D2E9CB54-D444-44B1-8D57-055021D27D87}" type="datetime1">
              <a:rPr lang="en-IN" smtClean="0"/>
              <a:pPr/>
              <a:t>01-02-2024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Date Placeholder 3"/>
          <p:cNvSpPr>
            <a:spLocks noGrp="1"/>
          </p:cNvSpPr>
          <p:nvPr>
            <p:ph type="dt" idx="10"/>
          </p:nvPr>
        </p:nvSpPr>
        <p:spPr/>
        <p:txBody>
          <a:bodyPr/>
          <a:lstStyle/>
          <a:p>
            <a:fld id="{D2E9CB54-D444-44B1-8D57-055021D27D87}" type="datetime1">
              <a:rPr lang="en-IN" smtClean="0"/>
              <a:pPr/>
              <a:t>01-02-2024</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Date Placeholder 3"/>
          <p:cNvSpPr>
            <a:spLocks noGrp="1"/>
          </p:cNvSpPr>
          <p:nvPr>
            <p:ph type="dt" idx="10"/>
          </p:nvPr>
        </p:nvSpPr>
        <p:spPr/>
        <p:txBody>
          <a:bodyPr/>
          <a:lstStyle/>
          <a:p>
            <a:fld id="{D2E9CB54-D444-44B1-8D57-055021D27D87}" type="datetime1">
              <a:rPr lang="en-IN" smtClean="0"/>
              <a:pPr/>
              <a:t>01-02-2024</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Date Placeholder 3"/>
          <p:cNvSpPr>
            <a:spLocks noGrp="1"/>
          </p:cNvSpPr>
          <p:nvPr>
            <p:ph type="dt" idx="10"/>
          </p:nvPr>
        </p:nvSpPr>
        <p:spPr/>
        <p:txBody>
          <a:bodyPr/>
          <a:lstStyle/>
          <a:p>
            <a:fld id="{D2E9CB54-D444-44B1-8D57-055021D27D87}" type="datetime1">
              <a:rPr lang="en-IN" smtClean="0"/>
              <a:pPr/>
              <a:t>01-02-2024</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Date Placeholder 3"/>
          <p:cNvSpPr>
            <a:spLocks noGrp="1"/>
          </p:cNvSpPr>
          <p:nvPr>
            <p:ph type="dt" idx="10"/>
          </p:nvPr>
        </p:nvSpPr>
        <p:spPr/>
        <p:txBody>
          <a:bodyPr/>
          <a:lstStyle/>
          <a:p>
            <a:fld id="{D2E9CB54-D444-44B1-8D57-055021D27D87}" type="datetime1">
              <a:rPr lang="en-IN" smtClean="0"/>
              <a:pPr/>
              <a:t>01-02-2024</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Date Placeholder 3"/>
          <p:cNvSpPr>
            <a:spLocks noGrp="1"/>
          </p:cNvSpPr>
          <p:nvPr>
            <p:ph type="dt" idx="10"/>
          </p:nvPr>
        </p:nvSpPr>
        <p:spPr/>
        <p:txBody>
          <a:bodyPr/>
          <a:lstStyle/>
          <a:p>
            <a:fld id="{D2E9CB54-D444-44B1-8D57-055021D27D87}" type="datetime1">
              <a:rPr lang="en-IN" smtClean="0"/>
              <a:pPr/>
              <a:t>01-02-2024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smtClean="0"/>
              <a:t>Click to edit Master title style</a:t>
            </a:r>
            <a:endParaRPr lang="en-IN"/>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p>
            <a:fld id="{D128525E-F0EF-4FE0-A693-E3CC80CF803C}" type="datetime1">
              <a:rPr lang="en-US" smtClean="0"/>
              <a:pPr/>
              <a:t>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B3F5DA-0F3F-FF46-BDE9-7495294E9A0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23293DC8-9EE6-4774-B6E1-DEF75FB7D1BB}" type="datetime1">
              <a:rPr lang="en-US" smtClean="0"/>
              <a:pPr/>
              <a:t>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B3F5DA-0F3F-FF46-BDE9-7495294E9A0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85600" y="274639"/>
            <a:ext cx="3657600" cy="5851525"/>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812800" y="274639"/>
            <a:ext cx="107696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BCA16AA3-A26E-45F0-A0AA-F0FEFDECA8DD}" type="datetime1">
              <a:rPr lang="en-US" smtClean="0"/>
              <a:pPr/>
              <a:t>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B3F5DA-0F3F-FF46-BDE9-7495294E9A0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E28EB1C4-7219-4DB5-A834-E6CD80E205BD}" type="datetime1">
              <a:rPr lang="en-US" smtClean="0"/>
              <a:pPr/>
              <a:t>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B3F5DA-0F3F-FF46-BDE9-7495294E9A0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smtClean="0"/>
              <a:t>Click to edit Master title style</a:t>
            </a:r>
            <a:endParaRPr lang="en-IN"/>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4CEDF33-9189-4E25-ABAB-FF6429EEC4A3}" type="datetime1">
              <a:rPr lang="en-US" smtClean="0"/>
              <a:pPr/>
              <a:t>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B3F5DA-0F3F-FF46-BDE9-7495294E9A0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812800" y="1600203"/>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8229600" y="1600203"/>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p>
            <a:fld id="{1218FDD2-0423-451B-B109-F6363F0C3C50}" type="datetime1">
              <a:rPr lang="en-US" smtClean="0"/>
              <a:pPr/>
              <a:t>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B3F5DA-0F3F-FF46-BDE9-7495294E9A0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IN"/>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p>
            <a:fld id="{53CF2617-F669-43A4-A99C-365473A9784C}" type="datetime1">
              <a:rPr lang="en-US" smtClean="0"/>
              <a:pPr/>
              <a:t>2/1/2024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DB3F5DA-0F3F-FF46-BDE9-7495294E9A0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fld id="{652EED69-EE6E-4D71-A72F-60221A8160E5}" type="datetime1">
              <a:rPr lang="en-US" smtClean="0"/>
              <a:pPr/>
              <a:t>2/1/2024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DB3F5DA-0F3F-FF46-BDE9-7495294E9A0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9B4FF34-13EB-45E5-84AD-FA5220DB2CAD}" type="datetime1">
              <a:rPr lang="en-US" smtClean="0"/>
              <a:pPr/>
              <a:t>2/1/2024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DB3F5DA-0F3F-FF46-BDE9-7495294E9A0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smtClean="0"/>
              <a:t>Click to edit Master title style</a:t>
            </a:r>
            <a:endParaRPr lang="en-IN"/>
          </a:p>
        </p:txBody>
      </p:sp>
      <p:sp>
        <p:nvSpPr>
          <p:cNvPr id="3" name="Content Placeholder 2"/>
          <p:cNvSpPr>
            <a:spLocks noGrp="1"/>
          </p:cNvSpPr>
          <p:nvPr>
            <p:ph idx="1"/>
          </p:nvPr>
        </p:nvSpPr>
        <p:spPr>
          <a:xfrm>
            <a:off x="4766733" y="273052"/>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9F16B8D-B26E-49DD-8990-C697E85A36E6}" type="datetime1">
              <a:rPr lang="en-US" smtClean="0"/>
              <a:pPr/>
              <a:t>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B3F5DA-0F3F-FF46-BDE9-7495294E9A0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IN"/>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82031EE-2E5A-4562-A24A-BBAE07E55C96}" type="datetime1">
              <a:rPr lang="en-US" smtClean="0"/>
              <a:pPr/>
              <a:t>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B3F5DA-0F3F-FF46-BDE9-7495294E9A0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IN"/>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9FA733-C4FA-4D51-AF3C-915167F9EF6A}" type="datetime1">
              <a:rPr lang="en-US" smtClean="0"/>
              <a:pPr/>
              <a:t>2/1/2024</a:t>
            </a:fld>
            <a:endParaRPr lang="en-US"/>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B3F5DA-0F3F-FF46-BDE9-7495294E9A0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1.jpeg"/><Relationship Id="rId5" Type="http://schemas.openxmlformats.org/officeDocument/2006/relationships/image" Target="../media/image12.pn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jpe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jpe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jpeg"/></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1.jpeg"/><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1.jpeg"/><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1.jpe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1.jpe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jpe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jpeg"/></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jpeg"/></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1.jpe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jpe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1.jpe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Box 3"/>
          <p:cNvSpPr txBox="1">
            <a:spLocks noChangeArrowheads="1"/>
          </p:cNvSpPr>
          <p:nvPr/>
        </p:nvSpPr>
        <p:spPr bwMode="auto">
          <a:xfrm>
            <a:off x="571500" y="214313"/>
            <a:ext cx="10763251" cy="646112"/>
          </a:xfrm>
          <a:prstGeom prst="rect">
            <a:avLst/>
          </a:prstGeom>
          <a:noFill/>
          <a:ln w="9525">
            <a:noFill/>
            <a:miter lim="800000"/>
            <a:headEnd/>
            <a:tailEnd/>
          </a:ln>
        </p:spPr>
        <p:txBody>
          <a:bodyPr>
            <a:spAutoFit/>
          </a:bodyPr>
          <a:lstStyle/>
          <a:p>
            <a:pPr algn="ctr"/>
            <a:endParaRPr lang="en-US" sz="3600" dirty="0">
              <a:ea typeface="Arimo" charset="0"/>
              <a:cs typeface="Arimo" charset="0"/>
            </a:endParaRPr>
          </a:p>
        </p:txBody>
      </p:sp>
      <p:sp>
        <p:nvSpPr>
          <p:cNvPr id="7" name="Title 1"/>
          <p:cNvSpPr txBox="1">
            <a:spLocks noChangeArrowheads="1"/>
          </p:cNvSpPr>
          <p:nvPr/>
        </p:nvSpPr>
        <p:spPr>
          <a:xfrm>
            <a:off x="1" y="-15766"/>
            <a:ext cx="12191999" cy="605118"/>
          </a:xfrm>
          <a:prstGeom prst="rect">
            <a:avLst/>
          </a:prstGeom>
          <a:solidFill>
            <a:srgbClr val="C00000"/>
          </a:solidFill>
        </p:spPr>
        <p:txBody>
          <a:bodyPr/>
          <a:lstStyle/>
          <a:p>
            <a:pPr algn="ctr" fontAlgn="base"/>
            <a:r>
              <a:rPr lang="en-IN" b="1" dirty="0" smtClean="0">
                <a:solidFill>
                  <a:schemeClr val="bg1"/>
                </a:solidFill>
                <a:latin typeface="Times New Roman" panose="02020603050405020304" pitchFamily="18" charset="0"/>
                <a:cs typeface="Times New Roman" panose="02020603050405020304" pitchFamily="18" charset="0"/>
              </a:rPr>
              <a:t>Indian Power Stations O&amp;M Conference (IPS-2024)</a:t>
            </a:r>
            <a:endParaRPr lang="en-IN" b="1" dirty="0">
              <a:solidFill>
                <a:schemeClr val="bg1"/>
              </a:solidFill>
              <a:latin typeface="Times New Roman" panose="02020603050405020304" pitchFamily="18" charset="0"/>
              <a:cs typeface="Times New Roman" panose="02020603050405020304" pitchFamily="18" charset="0"/>
            </a:endParaRPr>
          </a:p>
          <a:p>
            <a:pPr fontAlgn="base"/>
            <a:r>
              <a:rPr lang="en-IN" sz="3200" b="1" dirty="0">
                <a:solidFill>
                  <a:schemeClr val="bg1"/>
                </a:solidFill>
                <a:latin typeface="Times New Roman" panose="02020603050405020304" pitchFamily="18" charset="0"/>
                <a:cs typeface="Times New Roman" panose="02020603050405020304" pitchFamily="18" charset="0"/>
              </a:rPr>
              <a:t>                               </a:t>
            </a:r>
            <a:endParaRPr lang="en-IN" sz="3200" dirty="0">
              <a:solidFill>
                <a:schemeClr val="bg1"/>
              </a:solidFill>
              <a:latin typeface="Times New Roman" panose="02020603050405020304" pitchFamily="18" charset="0"/>
              <a:cs typeface="Times New Roman" panose="02020603050405020304" pitchFamily="18" charset="0"/>
            </a:endParaRPr>
          </a:p>
        </p:txBody>
      </p:sp>
      <p:sp>
        <p:nvSpPr>
          <p:cNvPr id="17" name="Title 1"/>
          <p:cNvSpPr txBox="1">
            <a:spLocks noChangeArrowheads="1"/>
          </p:cNvSpPr>
          <p:nvPr/>
        </p:nvSpPr>
        <p:spPr>
          <a:xfrm>
            <a:off x="-1" y="6416040"/>
            <a:ext cx="12191997" cy="441960"/>
          </a:xfrm>
          <a:prstGeom prst="rect">
            <a:avLst/>
          </a:prstGeom>
          <a:solidFill>
            <a:srgbClr val="C00000"/>
          </a:solidFill>
        </p:spPr>
        <p:txBody>
          <a:bodyPr/>
          <a:lstStyle/>
          <a:p>
            <a:pPr algn="ctr">
              <a:lnSpc>
                <a:spcPct val="90000"/>
              </a:lnSpc>
              <a:spcBef>
                <a:spcPct val="0"/>
              </a:spcBef>
              <a:defRPr/>
            </a:pPr>
            <a:r>
              <a:rPr lang="en-US" sz="1600" b="1" dirty="0" smtClean="0">
                <a:solidFill>
                  <a:schemeClr val="bg1"/>
                </a:solidFill>
                <a:latin typeface="Times New Roman" pitchFamily="18" charset="0"/>
                <a:cs typeface="Times New Roman" pitchFamily="18" charset="0"/>
              </a:rPr>
              <a:t>MANISH KUMAR SHRIVASTAVA, </a:t>
            </a:r>
            <a:r>
              <a:rPr kumimoji="0" lang="en-IN" altLang="zh-CN" sz="1600" b="1" i="0" u="none" strike="noStrike" kern="1200" cap="none" spc="0" normalizeH="0" baseline="0" noProof="0" dirty="0" smtClean="0">
                <a:ln>
                  <a:noFill/>
                </a:ln>
                <a:solidFill>
                  <a:schemeClr val="bg1"/>
                </a:solidFill>
                <a:effectLst/>
                <a:uLnTx/>
                <a:uFillTx/>
                <a:latin typeface="Times New Roman" pitchFamily="18" charset="0"/>
                <a:ea typeface="+mj-ea"/>
                <a:cs typeface="Times New Roman" pitchFamily="18" charset="0"/>
              </a:rPr>
              <a:t>LAV</a:t>
            </a:r>
            <a:r>
              <a:rPr kumimoji="0" lang="en-IN" altLang="zh-CN" sz="1600" b="1" i="0" u="none" strike="noStrike" kern="1200" cap="none" spc="0" normalizeH="0" noProof="0" dirty="0" smtClean="0">
                <a:ln>
                  <a:noFill/>
                </a:ln>
                <a:solidFill>
                  <a:schemeClr val="bg1"/>
                </a:solidFill>
                <a:effectLst/>
                <a:uLnTx/>
                <a:uFillTx/>
                <a:latin typeface="Times New Roman" pitchFamily="18" charset="0"/>
                <a:ea typeface="+mj-ea"/>
                <a:cs typeface="Times New Roman" pitchFamily="18" charset="0"/>
              </a:rPr>
              <a:t> </a:t>
            </a:r>
            <a:r>
              <a:rPr kumimoji="0" lang="en-IN" altLang="zh-CN" sz="1600" b="1" i="0" u="none" strike="noStrike" kern="1200" cap="none" spc="0" normalizeH="0" noProof="0" dirty="0" smtClean="0">
                <a:ln>
                  <a:noFill/>
                </a:ln>
                <a:solidFill>
                  <a:schemeClr val="bg1"/>
                </a:solidFill>
                <a:effectLst/>
                <a:uLnTx/>
                <a:uFillTx/>
                <a:latin typeface="Times New Roman" pitchFamily="18" charset="0"/>
                <a:ea typeface="+mj-ea"/>
                <a:cs typeface="Times New Roman" pitchFamily="18" charset="0"/>
              </a:rPr>
              <a:t>KUMAR KAUSHIK, </a:t>
            </a:r>
            <a:r>
              <a:rPr lang="en-IN" altLang="zh-CN" sz="1600" b="1" dirty="0" smtClean="0">
                <a:solidFill>
                  <a:schemeClr val="bg1"/>
                </a:solidFill>
                <a:latin typeface="Times New Roman" pitchFamily="18" charset="0"/>
                <a:ea typeface="+mj-ea"/>
                <a:cs typeface="Times New Roman" pitchFamily="18" charset="0"/>
              </a:rPr>
              <a:t>CHHATTISGARH STATE POWER GENERATION CO LTD</a:t>
            </a:r>
            <a:r>
              <a:rPr kumimoji="0" lang="en-IN" altLang="zh-CN" sz="1600" b="1" i="0" u="none" strike="noStrike" kern="1200" cap="none" spc="0" normalizeH="0" baseline="0" noProof="0" dirty="0" smtClean="0">
                <a:ln>
                  <a:noFill/>
                </a:ln>
                <a:solidFill>
                  <a:schemeClr val="bg1"/>
                </a:solidFill>
                <a:effectLst/>
                <a:uLnTx/>
                <a:uFillTx/>
                <a:latin typeface="Times New Roman" pitchFamily="18" charset="0"/>
                <a:ea typeface="+mj-ea"/>
                <a:cs typeface="Times New Roman" pitchFamily="18" charset="0"/>
              </a:rPr>
              <a:t>,</a:t>
            </a:r>
            <a:r>
              <a:rPr kumimoji="0" lang="en-IN" altLang="zh-CN" sz="1600" b="1" i="0" u="none" strike="noStrike" kern="1200" cap="none" spc="0" normalizeH="0" noProof="0" dirty="0" smtClean="0">
                <a:ln>
                  <a:noFill/>
                </a:ln>
                <a:solidFill>
                  <a:schemeClr val="bg1"/>
                </a:solidFill>
                <a:effectLst/>
                <a:uLnTx/>
                <a:uFillTx/>
                <a:latin typeface="Times New Roman" pitchFamily="18" charset="0"/>
                <a:ea typeface="+mj-ea"/>
                <a:cs typeface="Times New Roman" pitchFamily="18" charset="0"/>
              </a:rPr>
              <a:t> </a:t>
            </a:r>
            <a:r>
              <a:rPr kumimoji="0" lang="en-IN" altLang="zh-CN" sz="1600" b="1" i="0" u="none" strike="noStrike" kern="1200" cap="none" spc="0" normalizeH="0" baseline="0" noProof="0" dirty="0" smtClean="0">
                <a:ln>
                  <a:noFill/>
                </a:ln>
                <a:solidFill>
                  <a:schemeClr val="bg1"/>
                </a:solidFill>
                <a:effectLst/>
                <a:uLnTx/>
                <a:uFillTx/>
                <a:latin typeface="Times New Roman" pitchFamily="18" charset="0"/>
                <a:ea typeface="+mj-ea"/>
                <a:cs typeface="Times New Roman" pitchFamily="18" charset="0"/>
              </a:rPr>
              <a:t> </a:t>
            </a:r>
            <a:r>
              <a:rPr lang="en-IN" altLang="zh-CN" sz="1600" b="1" dirty="0" smtClean="0">
                <a:solidFill>
                  <a:schemeClr val="bg1"/>
                </a:solidFill>
                <a:latin typeface="Times New Roman" pitchFamily="18" charset="0"/>
                <a:cs typeface="Times New Roman" pitchFamily="18" charset="0"/>
              </a:rPr>
              <a:t>PP 18</a:t>
            </a:r>
            <a:endParaRPr kumimoji="0" lang="en-IN" altLang="zh-CN" sz="1600" b="1" i="0" u="none" strike="noStrike" kern="1200" cap="none" spc="0" normalizeH="0" baseline="0" noProof="0" dirty="0" smtClean="0">
              <a:ln>
                <a:noFill/>
              </a:ln>
              <a:solidFill>
                <a:schemeClr val="bg1"/>
              </a:solidFill>
              <a:effectLst/>
              <a:uLnTx/>
              <a:uFillTx/>
              <a:latin typeface="Times New Roman" pitchFamily="18" charset="0"/>
              <a:ea typeface="+mj-ea"/>
              <a:cs typeface="Times New Roman" pitchFamily="18" charset="0"/>
            </a:endParaRPr>
          </a:p>
          <a:p>
            <a:pPr lvl="0" algn="ctr">
              <a:lnSpc>
                <a:spcPct val="90000"/>
              </a:lnSpc>
              <a:spcBef>
                <a:spcPct val="0"/>
              </a:spcBef>
              <a:defRPr/>
            </a:pPr>
            <a:endParaRPr kumimoji="0" lang="en-IN" altLang="zh-CN" sz="1600" b="1" i="0" u="none" strike="noStrike" kern="1200" cap="none" spc="0" normalizeH="0" baseline="0" noProof="0" dirty="0">
              <a:ln>
                <a:noFill/>
              </a:ln>
              <a:solidFill>
                <a:schemeClr val="bg1"/>
              </a:solidFill>
              <a:effectLst/>
              <a:uLnTx/>
              <a:uFillTx/>
              <a:latin typeface="Times New Roman" pitchFamily="18" charset="0"/>
              <a:ea typeface="+mj-ea"/>
              <a:cs typeface="Times New Roman" pitchFamily="18" charset="0"/>
            </a:endParaRPr>
          </a:p>
        </p:txBody>
      </p:sp>
      <p:sp>
        <p:nvSpPr>
          <p:cNvPr id="6" name="TextBox 5"/>
          <p:cNvSpPr txBox="1"/>
          <p:nvPr/>
        </p:nvSpPr>
        <p:spPr>
          <a:xfrm>
            <a:off x="2368296" y="782918"/>
            <a:ext cx="7315200" cy="2339102"/>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dirty="0" smtClean="0">
                <a:latin typeface="Arial" pitchFamily="34" charset="0"/>
                <a:cs typeface="Arial" pitchFamily="34" charset="0"/>
              </a:rPr>
              <a:t/>
            </a:r>
            <a:br>
              <a:rPr lang="en-US" dirty="0" smtClean="0">
                <a:latin typeface="Arial" pitchFamily="34" charset="0"/>
                <a:cs typeface="Arial" pitchFamily="34" charset="0"/>
              </a:rPr>
            </a:br>
            <a:r>
              <a:rPr lang="en-US" sz="3200" b="1" dirty="0" smtClean="0">
                <a:latin typeface="Times New Roman" pitchFamily="18" charset="0"/>
                <a:cs typeface="Times New Roman" pitchFamily="18" charset="0"/>
              </a:rPr>
              <a:t>Motor Bus Transfer System : Implementation of Problem Experienced in Thermal Power Plant Live Motor Bus</a:t>
            </a:r>
          </a:p>
          <a:p>
            <a:pPr algn="ctr"/>
            <a:endParaRPr lang="en-US" sz="3200" b="1" dirty="0">
              <a:latin typeface="Arial" pitchFamily="34" charset="0"/>
              <a:cs typeface="Arial" pitchFamily="34" charset="0"/>
            </a:endParaRPr>
          </a:p>
        </p:txBody>
      </p:sp>
      <p:sp>
        <p:nvSpPr>
          <p:cNvPr id="8" name="TextBox 7"/>
          <p:cNvSpPr txBox="1"/>
          <p:nvPr/>
        </p:nvSpPr>
        <p:spPr>
          <a:xfrm>
            <a:off x="1854200" y="4521200"/>
            <a:ext cx="8210296" cy="1538883"/>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sz="2000" b="1" dirty="0" smtClean="0">
                <a:latin typeface="Arial" pitchFamily="34" charset="0"/>
                <a:cs typeface="Arial" pitchFamily="34" charset="0"/>
              </a:rPr>
              <a:t>Manish Kumar </a:t>
            </a:r>
            <a:r>
              <a:rPr lang="en-US" sz="2000" b="1" dirty="0" err="1" smtClean="0">
                <a:latin typeface="Arial" pitchFamily="34" charset="0"/>
                <a:cs typeface="Arial" pitchFamily="34" charset="0"/>
              </a:rPr>
              <a:t>Shrivastava</a:t>
            </a:r>
            <a:r>
              <a:rPr lang="en-US" sz="2000" b="1" dirty="0" smtClean="0">
                <a:latin typeface="Arial" pitchFamily="34" charset="0"/>
                <a:cs typeface="Arial" pitchFamily="34" charset="0"/>
              </a:rPr>
              <a:t>, </a:t>
            </a:r>
            <a:r>
              <a:rPr lang="en-US" sz="2000" b="1" dirty="0" err="1" smtClean="0">
                <a:latin typeface="Arial" pitchFamily="34" charset="0"/>
                <a:cs typeface="Arial" pitchFamily="34" charset="0"/>
              </a:rPr>
              <a:t>Lav</a:t>
            </a:r>
            <a:r>
              <a:rPr lang="en-US" sz="2000" b="1" dirty="0" smtClean="0">
                <a:latin typeface="Arial" pitchFamily="34" charset="0"/>
                <a:cs typeface="Arial" pitchFamily="34" charset="0"/>
              </a:rPr>
              <a:t> Kumar </a:t>
            </a:r>
            <a:r>
              <a:rPr lang="en-US" sz="2000" b="1" dirty="0" err="1" smtClean="0">
                <a:latin typeface="Arial" pitchFamily="34" charset="0"/>
                <a:cs typeface="Arial" pitchFamily="34" charset="0"/>
              </a:rPr>
              <a:t>Kaushik</a:t>
            </a:r>
            <a:endParaRPr lang="en-US" sz="2000" b="1" dirty="0" smtClean="0">
              <a:latin typeface="Arial" pitchFamily="34" charset="0"/>
              <a:cs typeface="Arial" pitchFamily="34" charset="0"/>
            </a:endParaRPr>
          </a:p>
          <a:p>
            <a:pPr algn="ctr"/>
            <a:r>
              <a:rPr lang="en-US" sz="2000" b="1" dirty="0" smtClean="0">
                <a:latin typeface="Arial" pitchFamily="34" charset="0"/>
                <a:cs typeface="Arial" pitchFamily="34" charset="0"/>
              </a:rPr>
              <a:t>Electrical Testing Division,</a:t>
            </a:r>
          </a:p>
          <a:p>
            <a:pPr algn="ctr"/>
            <a:r>
              <a:rPr lang="en-US" dirty="0" smtClean="0">
                <a:latin typeface="Arial" pitchFamily="34" charset="0"/>
                <a:cs typeface="Arial" pitchFamily="34" charset="0"/>
              </a:rPr>
              <a:t>                   </a:t>
            </a:r>
            <a:r>
              <a:rPr lang="en-US" dirty="0" err="1" smtClean="0">
                <a:latin typeface="Arial" pitchFamily="34" charset="0"/>
                <a:cs typeface="Arial" pitchFamily="34" charset="0"/>
              </a:rPr>
              <a:t>HasdeoThermal</a:t>
            </a:r>
            <a:r>
              <a:rPr lang="en-US" dirty="0" smtClean="0">
                <a:latin typeface="Arial" pitchFamily="34" charset="0"/>
                <a:cs typeface="Arial" pitchFamily="34" charset="0"/>
              </a:rPr>
              <a:t> Power Station,	             	                                                                                                     Chhattisgarh State Power Generation Co. Ltd,                                                                                                                                       </a:t>
            </a:r>
            <a:r>
              <a:rPr lang="en-US" dirty="0" err="1" smtClean="0">
                <a:latin typeface="Arial" pitchFamily="34" charset="0"/>
                <a:cs typeface="Arial" pitchFamily="34" charset="0"/>
              </a:rPr>
              <a:t>Korba</a:t>
            </a:r>
            <a:r>
              <a:rPr lang="en-US" dirty="0" smtClean="0">
                <a:latin typeface="Arial" pitchFamily="34" charset="0"/>
                <a:cs typeface="Arial" pitchFamily="34" charset="0"/>
              </a:rPr>
              <a:t> Chhattisgarh-495450 INDIA.</a:t>
            </a:r>
            <a:endParaRPr lang="en-US" dirty="0">
              <a:latin typeface="Arial" pitchFamily="34" charset="0"/>
              <a:cs typeface="Arial" pitchFamily="34" charset="0"/>
            </a:endParaRPr>
          </a:p>
        </p:txBody>
      </p:sp>
      <p:pic>
        <p:nvPicPr>
          <p:cNvPr id="10" name="Picture 9" descr="Logo.jpg"/>
          <p:cNvPicPr>
            <a:picLocks noChangeAspect="1" noChangeArrowheads="1"/>
          </p:cNvPicPr>
          <p:nvPr/>
        </p:nvPicPr>
        <p:blipFill>
          <a:blip r:embed="rId3" cstate="print"/>
          <a:srcRect/>
          <a:stretch>
            <a:fillRect/>
          </a:stretch>
        </p:blipFill>
        <p:spPr bwMode="auto">
          <a:xfrm>
            <a:off x="-1" y="1"/>
            <a:ext cx="1447800" cy="589352"/>
          </a:xfrm>
          <a:prstGeom prst="rect">
            <a:avLst/>
          </a:prstGeom>
          <a:noFill/>
          <a:ln w="9525">
            <a:noFill/>
            <a:bevel/>
            <a:headEnd/>
            <a:tailEnd/>
          </a:ln>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Box 3"/>
          <p:cNvSpPr txBox="1">
            <a:spLocks noChangeArrowheads="1"/>
          </p:cNvSpPr>
          <p:nvPr/>
        </p:nvSpPr>
        <p:spPr bwMode="auto">
          <a:xfrm>
            <a:off x="571500" y="214313"/>
            <a:ext cx="10763251" cy="646112"/>
          </a:xfrm>
          <a:prstGeom prst="rect">
            <a:avLst/>
          </a:prstGeom>
          <a:noFill/>
          <a:ln w="9525">
            <a:noFill/>
            <a:miter lim="800000"/>
            <a:headEnd/>
            <a:tailEnd/>
          </a:ln>
        </p:spPr>
        <p:txBody>
          <a:bodyPr>
            <a:spAutoFit/>
          </a:bodyPr>
          <a:lstStyle/>
          <a:p>
            <a:pPr algn="ctr"/>
            <a:endParaRPr lang="en-US" sz="3600" dirty="0">
              <a:ea typeface="Arimo" charset="0"/>
              <a:cs typeface="Arimo" charset="0"/>
            </a:endParaRPr>
          </a:p>
        </p:txBody>
      </p:sp>
      <p:sp>
        <p:nvSpPr>
          <p:cNvPr id="7" name="Title 1"/>
          <p:cNvSpPr txBox="1">
            <a:spLocks noChangeArrowheads="1"/>
          </p:cNvSpPr>
          <p:nvPr/>
        </p:nvSpPr>
        <p:spPr>
          <a:xfrm>
            <a:off x="1" y="0"/>
            <a:ext cx="12191999" cy="605118"/>
          </a:xfrm>
          <a:prstGeom prst="rect">
            <a:avLst/>
          </a:prstGeom>
          <a:solidFill>
            <a:srgbClr val="C00000"/>
          </a:solidFill>
        </p:spPr>
        <p:txBody>
          <a:bodyPr/>
          <a:lstStyle/>
          <a:p>
            <a:pPr algn="ctr" fontAlgn="base"/>
            <a:r>
              <a:rPr lang="en-IN" b="1" dirty="0" smtClean="0">
                <a:solidFill>
                  <a:schemeClr val="bg1"/>
                </a:solidFill>
                <a:latin typeface="Times New Roman" panose="02020603050405020304" pitchFamily="18" charset="0"/>
                <a:cs typeface="Times New Roman" panose="02020603050405020304" pitchFamily="18" charset="0"/>
              </a:rPr>
              <a:t>Indian Power Stations O&amp;M Conference (IPS-2024)</a:t>
            </a:r>
          </a:p>
          <a:p>
            <a:pPr fontAlgn="base"/>
            <a:r>
              <a:rPr lang="en-IN" sz="3200" b="1" dirty="0" smtClean="0">
                <a:solidFill>
                  <a:schemeClr val="bg1"/>
                </a:solidFill>
                <a:latin typeface="Times New Roman" panose="02020603050405020304" pitchFamily="18" charset="0"/>
                <a:cs typeface="Times New Roman" panose="02020603050405020304" pitchFamily="18" charset="0"/>
              </a:rPr>
              <a:t>                               </a:t>
            </a:r>
            <a:endParaRPr lang="en-IN" sz="3200" dirty="0">
              <a:solidFill>
                <a:schemeClr val="bg1"/>
              </a:solidFill>
              <a:latin typeface="Times New Roman" panose="02020603050405020304" pitchFamily="18" charset="0"/>
              <a:cs typeface="Times New Roman" panose="02020603050405020304" pitchFamily="18" charset="0"/>
            </a:endParaRPr>
          </a:p>
        </p:txBody>
      </p:sp>
      <p:sp>
        <p:nvSpPr>
          <p:cNvPr id="6" name="Title 3"/>
          <p:cNvSpPr txBox="1">
            <a:spLocks/>
          </p:cNvSpPr>
          <p:nvPr/>
        </p:nvSpPr>
        <p:spPr>
          <a:xfrm>
            <a:off x="1" y="614013"/>
            <a:ext cx="12191995" cy="605187"/>
          </a:xfrm>
          <a:prstGeom prst="rect">
            <a:avLst/>
          </a:prstGeom>
        </p:spPr>
        <p:style>
          <a:lnRef idx="0">
            <a:schemeClr val="accent1"/>
          </a:lnRef>
          <a:fillRef idx="3">
            <a:schemeClr val="accent1"/>
          </a:fillRef>
          <a:effectRef idx="3">
            <a:schemeClr val="accent1"/>
          </a:effectRef>
          <a:fontRef idx="minor">
            <a:schemeClr val="lt1"/>
          </a:fontRef>
        </p:style>
        <p:txBody>
          <a:bodyPr>
            <a:normAutofit fontScale="25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14400" b="0" i="0" u="none" strike="noStrike" kern="1200" cap="none" spc="0" normalizeH="0" baseline="0" noProof="0" dirty="0" smtClean="0">
                <a:ln>
                  <a:noFill/>
                </a:ln>
                <a:solidFill>
                  <a:schemeClr val="tx1"/>
                </a:solidFill>
                <a:effectLst/>
                <a:uLnTx/>
                <a:uFillTx/>
                <a:latin typeface="Arial" pitchFamily="34" charset="0"/>
                <a:ea typeface="+mj-ea"/>
                <a:cs typeface="Arial" pitchFamily="34" charset="0"/>
              </a:rPr>
              <a:t> </a:t>
            </a:r>
            <a:r>
              <a:rPr kumimoji="0" lang="en-US" sz="14400" b="0" i="0" u="none" strike="noStrike" kern="1200" cap="none" spc="0" normalizeH="0" baseline="0" noProof="0" dirty="0" smtClean="0">
                <a:ln>
                  <a:noFill/>
                </a:ln>
                <a:solidFill>
                  <a:schemeClr val="bg1"/>
                </a:solidFill>
                <a:effectLst/>
                <a:uLnTx/>
                <a:uFillTx/>
                <a:latin typeface="Arial" pitchFamily="34" charset="0"/>
                <a:ea typeface="+mj-ea"/>
                <a:cs typeface="Arial" pitchFamily="34" charset="0"/>
              </a:rPr>
              <a:t>BTS SOE during Load throw-off condition</a:t>
            </a:r>
            <a:r>
              <a:rPr kumimoji="0" lang="en-US" sz="4400" b="0" i="0" u="none" strike="noStrike" kern="1200" cap="none" spc="0" normalizeH="0" baseline="0" noProof="0" dirty="0" smtClean="0">
                <a:ln>
                  <a:noFill/>
                </a:ln>
                <a:solidFill>
                  <a:schemeClr val="tx1"/>
                </a:solidFill>
                <a:effectLst/>
                <a:uLnTx/>
                <a:uFillTx/>
                <a:latin typeface="+mj-lt"/>
                <a:ea typeface="+mj-ea"/>
                <a:cs typeface="+mj-cs"/>
              </a:rPr>
              <a:t/>
            </a:r>
            <a:br>
              <a:rPr kumimoji="0" lang="en-US" sz="4400" b="0" i="0" u="none" strike="noStrike" kern="1200" cap="none" spc="0" normalizeH="0" baseline="0" noProof="0" dirty="0" smtClean="0">
                <a:ln>
                  <a:noFill/>
                </a:ln>
                <a:solidFill>
                  <a:schemeClr val="tx1"/>
                </a:solidFill>
                <a:effectLst/>
                <a:uLnTx/>
                <a:uFillTx/>
                <a:latin typeface="+mj-lt"/>
                <a:ea typeface="+mj-ea"/>
                <a:cs typeface="+mj-cs"/>
              </a:rPr>
            </a:b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graphicFrame>
        <p:nvGraphicFramePr>
          <p:cNvPr id="8" name="Table 7"/>
          <p:cNvGraphicFramePr>
            <a:graphicFrameLocks noGrp="1"/>
          </p:cNvGraphicFramePr>
          <p:nvPr/>
        </p:nvGraphicFramePr>
        <p:xfrm>
          <a:off x="2020824" y="1292352"/>
          <a:ext cx="8229598" cy="4958477"/>
        </p:xfrm>
        <a:graphic>
          <a:graphicData uri="http://schemas.openxmlformats.org/drawingml/2006/table">
            <a:tbl>
              <a:tblPr/>
              <a:tblGrid>
                <a:gridCol w="995619"/>
                <a:gridCol w="1225379"/>
                <a:gridCol w="647578"/>
                <a:gridCol w="612688"/>
                <a:gridCol w="612688"/>
                <a:gridCol w="612688"/>
                <a:gridCol w="612688"/>
                <a:gridCol w="536103"/>
                <a:gridCol w="536103"/>
                <a:gridCol w="612688"/>
                <a:gridCol w="612688"/>
                <a:gridCol w="612688"/>
              </a:tblGrid>
              <a:tr h="689349">
                <a:tc rowSpan="2">
                  <a:txBody>
                    <a:bodyPr/>
                    <a:lstStyle/>
                    <a:p>
                      <a:pPr marL="0" marR="0" algn="ctr">
                        <a:spcBef>
                          <a:spcPts val="0"/>
                        </a:spcBef>
                        <a:spcAft>
                          <a:spcPts val="0"/>
                        </a:spcAft>
                      </a:pPr>
                      <a:r>
                        <a:rPr lang="en-US" sz="1050" b="1" dirty="0">
                          <a:solidFill>
                            <a:srgbClr val="000000"/>
                          </a:solidFill>
                          <a:latin typeface="Arial" pitchFamily="34" charset="0"/>
                          <a:ea typeface="Times New Roman"/>
                          <a:cs typeface="Arial" pitchFamily="34" charset="0"/>
                        </a:rPr>
                        <a:t>Time</a:t>
                      </a:r>
                      <a:endParaRPr lang="en-US" sz="1050" dirty="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gn="ctr">
                        <a:spcBef>
                          <a:spcPts val="0"/>
                        </a:spcBef>
                        <a:spcAft>
                          <a:spcPts val="0"/>
                        </a:spcAft>
                      </a:pPr>
                      <a:r>
                        <a:rPr lang="en-US" sz="1050" b="1">
                          <a:solidFill>
                            <a:srgbClr val="000000"/>
                          </a:solidFill>
                          <a:latin typeface="Arial" pitchFamily="34" charset="0"/>
                          <a:ea typeface="Times New Roman"/>
                          <a:cs typeface="Arial" pitchFamily="34" charset="0"/>
                        </a:rPr>
                        <a:t>BTS         Sequence of Event</a:t>
                      </a:r>
                      <a:endParaRPr lang="en-US" sz="105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a:spcBef>
                          <a:spcPts val="0"/>
                        </a:spcBef>
                        <a:spcAft>
                          <a:spcPts val="0"/>
                        </a:spcAft>
                      </a:pPr>
                      <a:r>
                        <a:rPr lang="en-US" sz="1050" b="1">
                          <a:solidFill>
                            <a:srgbClr val="000000"/>
                          </a:solidFill>
                          <a:latin typeface="Arial" pitchFamily="34" charset="0"/>
                          <a:ea typeface="Times New Roman"/>
                          <a:cs typeface="Arial" pitchFamily="34" charset="0"/>
                        </a:rPr>
                        <a:t>Unit Line     PT</a:t>
                      </a:r>
                      <a:endParaRPr lang="en-US" sz="105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marL="0" marR="0" algn="ctr">
                        <a:spcBef>
                          <a:spcPts val="0"/>
                        </a:spcBef>
                        <a:spcAft>
                          <a:spcPts val="0"/>
                        </a:spcAft>
                      </a:pPr>
                      <a:r>
                        <a:rPr lang="en-US" sz="1050" b="1">
                          <a:solidFill>
                            <a:srgbClr val="000000"/>
                          </a:solidFill>
                          <a:latin typeface="Arial" pitchFamily="34" charset="0"/>
                          <a:ea typeface="Times New Roman"/>
                          <a:cs typeface="Arial" pitchFamily="34" charset="0"/>
                        </a:rPr>
                        <a:t>Unit Bus     PT</a:t>
                      </a:r>
                      <a:endParaRPr lang="en-US" sz="105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marL="0" marR="0" algn="ctr">
                        <a:spcBef>
                          <a:spcPts val="0"/>
                        </a:spcBef>
                        <a:spcAft>
                          <a:spcPts val="0"/>
                        </a:spcAft>
                      </a:pPr>
                      <a:r>
                        <a:rPr lang="en-US" sz="1050" b="1">
                          <a:solidFill>
                            <a:srgbClr val="000000"/>
                          </a:solidFill>
                          <a:latin typeface="Arial" pitchFamily="34" charset="0"/>
                          <a:ea typeface="Times New Roman"/>
                          <a:cs typeface="Arial" pitchFamily="34" charset="0"/>
                        </a:rPr>
                        <a:t>Station Bus PT</a:t>
                      </a:r>
                      <a:endParaRPr lang="en-US" sz="105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marL="0" marR="0" algn="ctr">
                        <a:spcBef>
                          <a:spcPts val="0"/>
                        </a:spcBef>
                        <a:spcAft>
                          <a:spcPts val="0"/>
                        </a:spcAft>
                      </a:pPr>
                      <a:r>
                        <a:rPr lang="en-US" sz="1050" b="1">
                          <a:solidFill>
                            <a:srgbClr val="000000"/>
                          </a:solidFill>
                          <a:latin typeface="Arial" pitchFamily="34" charset="0"/>
                          <a:ea typeface="Times New Roman"/>
                          <a:cs typeface="Arial" pitchFamily="34" charset="0"/>
                        </a:rPr>
                        <a:t>Unit Line PT -                 Unit Bus PT</a:t>
                      </a:r>
                      <a:endParaRPr lang="en-US" sz="105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marL="0" marR="0" algn="ctr">
                        <a:spcBef>
                          <a:spcPts val="0"/>
                        </a:spcBef>
                        <a:spcAft>
                          <a:spcPts val="0"/>
                        </a:spcAft>
                      </a:pPr>
                      <a:r>
                        <a:rPr lang="en-US" sz="1050" b="1">
                          <a:solidFill>
                            <a:srgbClr val="000000"/>
                          </a:solidFill>
                          <a:latin typeface="Arial" pitchFamily="34" charset="0"/>
                          <a:ea typeface="Times New Roman"/>
                          <a:cs typeface="Arial" pitchFamily="34" charset="0"/>
                        </a:rPr>
                        <a:t>Unit Bus PT - Station Bus PT </a:t>
                      </a:r>
                      <a:endParaRPr lang="en-US" sz="105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r h="338628">
                <a:tc vMerge="1">
                  <a:txBody>
                    <a:bodyPr/>
                    <a:lstStyle/>
                    <a:p>
                      <a:endParaRPr lang="en-US"/>
                    </a:p>
                  </a:txBody>
                  <a:tcPr/>
                </a:tc>
                <a:tc vMerge="1">
                  <a:txBody>
                    <a:bodyPr/>
                    <a:lstStyle/>
                    <a:p>
                      <a:endParaRPr lang="en-US"/>
                    </a:p>
                  </a:txBody>
                  <a:tcPr/>
                </a:tc>
                <a:tc>
                  <a:txBody>
                    <a:bodyPr/>
                    <a:lstStyle/>
                    <a:p>
                      <a:pPr marL="0" marR="0" algn="ctr">
                        <a:spcBef>
                          <a:spcPts val="0"/>
                        </a:spcBef>
                        <a:spcAft>
                          <a:spcPts val="0"/>
                        </a:spcAft>
                      </a:pPr>
                      <a:r>
                        <a:rPr lang="en-US" sz="1050">
                          <a:solidFill>
                            <a:srgbClr val="000000"/>
                          </a:solidFill>
                          <a:latin typeface="Arial" pitchFamily="34" charset="0"/>
                          <a:ea typeface="Times New Roman"/>
                          <a:cs typeface="Arial" pitchFamily="34" charset="0"/>
                        </a:rPr>
                        <a:t>V</a:t>
                      </a:r>
                      <a:endParaRPr lang="en-US" sz="105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50">
                          <a:solidFill>
                            <a:srgbClr val="000000"/>
                          </a:solidFill>
                          <a:latin typeface="Arial" pitchFamily="34" charset="0"/>
                          <a:ea typeface="Times New Roman"/>
                          <a:cs typeface="Arial" pitchFamily="34" charset="0"/>
                        </a:rPr>
                        <a:t>Hz</a:t>
                      </a:r>
                      <a:endParaRPr lang="en-US" sz="105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50">
                          <a:solidFill>
                            <a:srgbClr val="000000"/>
                          </a:solidFill>
                          <a:latin typeface="Arial" pitchFamily="34" charset="0"/>
                          <a:ea typeface="Times New Roman"/>
                          <a:cs typeface="Arial" pitchFamily="34" charset="0"/>
                        </a:rPr>
                        <a:t>V</a:t>
                      </a:r>
                      <a:endParaRPr lang="en-US" sz="105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50">
                          <a:solidFill>
                            <a:srgbClr val="000000"/>
                          </a:solidFill>
                          <a:latin typeface="Arial" pitchFamily="34" charset="0"/>
                          <a:ea typeface="Times New Roman"/>
                          <a:cs typeface="Arial" pitchFamily="34" charset="0"/>
                        </a:rPr>
                        <a:t>Hz</a:t>
                      </a:r>
                      <a:endParaRPr lang="en-US" sz="105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50">
                          <a:solidFill>
                            <a:srgbClr val="000000"/>
                          </a:solidFill>
                          <a:latin typeface="Arial" pitchFamily="34" charset="0"/>
                          <a:ea typeface="Times New Roman"/>
                          <a:cs typeface="Arial" pitchFamily="34" charset="0"/>
                        </a:rPr>
                        <a:t>V</a:t>
                      </a:r>
                      <a:endParaRPr lang="en-US" sz="105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50">
                          <a:solidFill>
                            <a:srgbClr val="000000"/>
                          </a:solidFill>
                          <a:latin typeface="Arial" pitchFamily="34" charset="0"/>
                          <a:ea typeface="Times New Roman"/>
                          <a:cs typeface="Arial" pitchFamily="34" charset="0"/>
                        </a:rPr>
                        <a:t>Hz</a:t>
                      </a:r>
                      <a:endParaRPr lang="en-US" sz="105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50">
                          <a:solidFill>
                            <a:srgbClr val="000000"/>
                          </a:solidFill>
                          <a:latin typeface="Arial" pitchFamily="34" charset="0"/>
                          <a:ea typeface="Times New Roman"/>
                          <a:cs typeface="Arial" pitchFamily="34" charset="0"/>
                        </a:rPr>
                        <a:t>∆V</a:t>
                      </a:r>
                      <a:endParaRPr lang="en-US" sz="105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50">
                          <a:solidFill>
                            <a:srgbClr val="000000"/>
                          </a:solidFill>
                          <a:latin typeface="Arial" pitchFamily="34" charset="0"/>
                          <a:ea typeface="Times New Roman"/>
                          <a:cs typeface="Arial" pitchFamily="34" charset="0"/>
                        </a:rPr>
                        <a:t>∆ø</a:t>
                      </a:r>
                      <a:endParaRPr lang="en-US" sz="105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50">
                          <a:solidFill>
                            <a:srgbClr val="000000"/>
                          </a:solidFill>
                          <a:latin typeface="Arial" pitchFamily="34" charset="0"/>
                          <a:ea typeface="Times New Roman"/>
                          <a:cs typeface="Arial" pitchFamily="34" charset="0"/>
                        </a:rPr>
                        <a:t>∆V</a:t>
                      </a:r>
                      <a:endParaRPr lang="en-US" sz="105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50">
                          <a:solidFill>
                            <a:srgbClr val="000000"/>
                          </a:solidFill>
                          <a:latin typeface="Arial" pitchFamily="34" charset="0"/>
                          <a:ea typeface="Times New Roman"/>
                          <a:cs typeface="Arial" pitchFamily="34" charset="0"/>
                        </a:rPr>
                        <a:t>∆ø</a:t>
                      </a:r>
                      <a:endParaRPr lang="en-US" sz="105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9323">
                <a:tc>
                  <a:txBody>
                    <a:bodyPr/>
                    <a:lstStyle/>
                    <a:p>
                      <a:pPr marL="0" marR="0" algn="ctr">
                        <a:spcBef>
                          <a:spcPts val="0"/>
                        </a:spcBef>
                        <a:spcAft>
                          <a:spcPts val="0"/>
                        </a:spcAft>
                      </a:pPr>
                      <a:r>
                        <a:rPr lang="en-US" sz="1050">
                          <a:solidFill>
                            <a:srgbClr val="000000"/>
                          </a:solidFill>
                          <a:latin typeface="Arial" pitchFamily="34" charset="0"/>
                          <a:ea typeface="Times New Roman"/>
                          <a:cs typeface="Arial" pitchFamily="34" charset="0"/>
                        </a:rPr>
                        <a:t>22:15:55:620</a:t>
                      </a:r>
                      <a:endParaRPr lang="en-US" sz="105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050">
                          <a:solidFill>
                            <a:srgbClr val="000000"/>
                          </a:solidFill>
                          <a:latin typeface="Arial" pitchFamily="34" charset="0"/>
                          <a:ea typeface="Times New Roman"/>
                          <a:cs typeface="Arial" pitchFamily="34" charset="0"/>
                        </a:rPr>
                        <a:t> </a:t>
                      </a:r>
                      <a:endParaRPr lang="en-US" sz="105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050" b="1" dirty="0">
                          <a:solidFill>
                            <a:srgbClr val="000000"/>
                          </a:solidFill>
                          <a:latin typeface="Arial" pitchFamily="34" charset="0"/>
                          <a:ea typeface="Times New Roman"/>
                          <a:cs typeface="Arial" pitchFamily="34" charset="0"/>
                        </a:rPr>
                        <a:t>114.22</a:t>
                      </a:r>
                      <a:endParaRPr lang="en-US" sz="1050" b="1" dirty="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050" b="1">
                          <a:solidFill>
                            <a:srgbClr val="000000"/>
                          </a:solidFill>
                          <a:latin typeface="Arial" pitchFamily="34" charset="0"/>
                          <a:ea typeface="Times New Roman"/>
                          <a:cs typeface="Arial" pitchFamily="34" charset="0"/>
                        </a:rPr>
                        <a:t>56.95</a:t>
                      </a:r>
                      <a:endParaRPr lang="en-US" sz="1050" b="1">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050" b="1">
                          <a:solidFill>
                            <a:srgbClr val="000000"/>
                          </a:solidFill>
                          <a:latin typeface="Arial" pitchFamily="34" charset="0"/>
                          <a:ea typeface="Times New Roman"/>
                          <a:cs typeface="Arial" pitchFamily="34" charset="0"/>
                        </a:rPr>
                        <a:t>114.01</a:t>
                      </a:r>
                      <a:endParaRPr lang="en-US" sz="1050" b="1">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050" b="1">
                          <a:solidFill>
                            <a:srgbClr val="000000"/>
                          </a:solidFill>
                          <a:latin typeface="Arial" pitchFamily="34" charset="0"/>
                          <a:ea typeface="Times New Roman"/>
                          <a:cs typeface="Arial" pitchFamily="34" charset="0"/>
                        </a:rPr>
                        <a:t>56.96</a:t>
                      </a:r>
                      <a:endParaRPr lang="en-US" sz="1050" b="1">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050" b="1">
                          <a:solidFill>
                            <a:srgbClr val="000000"/>
                          </a:solidFill>
                          <a:latin typeface="Arial" pitchFamily="34" charset="0"/>
                          <a:ea typeface="Times New Roman"/>
                          <a:cs typeface="Arial" pitchFamily="34" charset="0"/>
                        </a:rPr>
                        <a:t>116.69</a:t>
                      </a:r>
                      <a:endParaRPr lang="en-US" sz="1050" b="1">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050" b="1">
                          <a:solidFill>
                            <a:srgbClr val="000000"/>
                          </a:solidFill>
                          <a:latin typeface="Arial" pitchFamily="34" charset="0"/>
                          <a:ea typeface="Times New Roman"/>
                          <a:cs typeface="Arial" pitchFamily="34" charset="0"/>
                        </a:rPr>
                        <a:t>49.90</a:t>
                      </a:r>
                      <a:endParaRPr lang="en-US" sz="1050" b="1">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050" b="1">
                          <a:solidFill>
                            <a:srgbClr val="000000"/>
                          </a:solidFill>
                          <a:latin typeface="Arial" pitchFamily="34" charset="0"/>
                          <a:ea typeface="Times New Roman"/>
                          <a:cs typeface="Arial" pitchFamily="34" charset="0"/>
                        </a:rPr>
                        <a:t>0.00</a:t>
                      </a:r>
                      <a:endParaRPr lang="en-US" sz="1050" b="1">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050" b="1">
                          <a:solidFill>
                            <a:srgbClr val="000000"/>
                          </a:solidFill>
                          <a:latin typeface="Arial" pitchFamily="34" charset="0"/>
                          <a:ea typeface="Times New Roman"/>
                          <a:cs typeface="Arial" pitchFamily="34" charset="0"/>
                        </a:rPr>
                        <a:t>0.00</a:t>
                      </a:r>
                      <a:endParaRPr lang="en-US" sz="1050" b="1">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050" b="1">
                          <a:solidFill>
                            <a:srgbClr val="000000"/>
                          </a:solidFill>
                          <a:latin typeface="Arial" pitchFamily="34" charset="0"/>
                          <a:ea typeface="Times New Roman"/>
                          <a:cs typeface="Arial" pitchFamily="34" charset="0"/>
                        </a:rPr>
                        <a:t>227.38</a:t>
                      </a:r>
                      <a:endParaRPr lang="en-US" sz="1050" b="1">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050" b="1">
                          <a:solidFill>
                            <a:srgbClr val="000000"/>
                          </a:solidFill>
                          <a:latin typeface="Arial" pitchFamily="34" charset="0"/>
                          <a:ea typeface="Times New Roman"/>
                          <a:cs typeface="Arial" pitchFamily="34" charset="0"/>
                        </a:rPr>
                        <a:t>160.55</a:t>
                      </a:r>
                      <a:endParaRPr lang="en-US" sz="1050" b="1">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7003">
                <a:tc>
                  <a:txBody>
                    <a:bodyPr/>
                    <a:lstStyle/>
                    <a:p>
                      <a:pPr marL="0" marR="0" algn="ctr">
                        <a:spcBef>
                          <a:spcPts val="0"/>
                        </a:spcBef>
                        <a:spcAft>
                          <a:spcPts val="0"/>
                        </a:spcAft>
                      </a:pPr>
                      <a:r>
                        <a:rPr lang="en-US" sz="1050" b="1">
                          <a:solidFill>
                            <a:srgbClr val="000000"/>
                          </a:solidFill>
                          <a:latin typeface="Arial" pitchFamily="34" charset="0"/>
                          <a:ea typeface="Times New Roman"/>
                          <a:cs typeface="Arial" pitchFamily="34" charset="0"/>
                        </a:rPr>
                        <a:t>22:15:55:640</a:t>
                      </a:r>
                      <a:endParaRPr lang="en-US" sz="105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050" b="1">
                          <a:solidFill>
                            <a:srgbClr val="000000"/>
                          </a:solidFill>
                          <a:latin typeface="Arial" pitchFamily="34" charset="0"/>
                          <a:ea typeface="Times New Roman"/>
                          <a:cs typeface="Arial" pitchFamily="34" charset="0"/>
                        </a:rPr>
                        <a:t>Unit Source Failure </a:t>
                      </a:r>
                      <a:endParaRPr lang="en-US" sz="105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050" b="1" dirty="0">
                          <a:solidFill>
                            <a:srgbClr val="000000"/>
                          </a:solidFill>
                          <a:latin typeface="Arial" pitchFamily="34" charset="0"/>
                          <a:ea typeface="Times New Roman"/>
                          <a:cs typeface="Arial" pitchFamily="34" charset="0"/>
                        </a:rPr>
                        <a:t>113.95</a:t>
                      </a:r>
                      <a:endParaRPr lang="en-US" sz="1050" b="1" dirty="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050" b="1" dirty="0">
                          <a:solidFill>
                            <a:srgbClr val="000000"/>
                          </a:solidFill>
                          <a:latin typeface="Arial" pitchFamily="34" charset="0"/>
                          <a:ea typeface="Times New Roman"/>
                          <a:cs typeface="Arial" pitchFamily="34" charset="0"/>
                        </a:rPr>
                        <a:t>56.92</a:t>
                      </a:r>
                      <a:endParaRPr lang="en-US" sz="1050" b="1" dirty="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050" b="1">
                          <a:solidFill>
                            <a:srgbClr val="000000"/>
                          </a:solidFill>
                          <a:latin typeface="Arial" pitchFamily="34" charset="0"/>
                          <a:ea typeface="Times New Roman"/>
                          <a:cs typeface="Arial" pitchFamily="34" charset="0"/>
                        </a:rPr>
                        <a:t>113.68</a:t>
                      </a:r>
                      <a:endParaRPr lang="en-US" sz="1050" b="1">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050" b="1">
                          <a:solidFill>
                            <a:srgbClr val="000000"/>
                          </a:solidFill>
                          <a:latin typeface="Arial" pitchFamily="34" charset="0"/>
                          <a:ea typeface="Times New Roman"/>
                          <a:cs typeface="Arial" pitchFamily="34" charset="0"/>
                        </a:rPr>
                        <a:t>56.92</a:t>
                      </a:r>
                      <a:endParaRPr lang="en-US" sz="1050" b="1">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050" b="1">
                          <a:solidFill>
                            <a:srgbClr val="000000"/>
                          </a:solidFill>
                          <a:latin typeface="Arial" pitchFamily="34" charset="0"/>
                          <a:ea typeface="Times New Roman"/>
                          <a:cs typeface="Arial" pitchFamily="34" charset="0"/>
                        </a:rPr>
                        <a:t>116.74</a:t>
                      </a:r>
                      <a:endParaRPr lang="en-US" sz="1050" b="1">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050" b="1">
                          <a:solidFill>
                            <a:srgbClr val="000000"/>
                          </a:solidFill>
                          <a:latin typeface="Arial" pitchFamily="34" charset="0"/>
                          <a:ea typeface="Times New Roman"/>
                          <a:cs typeface="Arial" pitchFamily="34" charset="0"/>
                        </a:rPr>
                        <a:t>49.91</a:t>
                      </a:r>
                      <a:endParaRPr lang="en-US" sz="1050" b="1">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050" b="1">
                          <a:solidFill>
                            <a:srgbClr val="000000"/>
                          </a:solidFill>
                          <a:latin typeface="Arial" pitchFamily="34" charset="0"/>
                          <a:ea typeface="Times New Roman"/>
                          <a:cs typeface="Arial" pitchFamily="34" charset="0"/>
                        </a:rPr>
                        <a:t>0.00</a:t>
                      </a:r>
                      <a:endParaRPr lang="en-US" sz="1050" b="1">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050" b="1">
                          <a:solidFill>
                            <a:srgbClr val="000000"/>
                          </a:solidFill>
                          <a:latin typeface="Arial" pitchFamily="34" charset="0"/>
                          <a:ea typeface="Times New Roman"/>
                          <a:cs typeface="Arial" pitchFamily="34" charset="0"/>
                        </a:rPr>
                        <a:t>0.00</a:t>
                      </a:r>
                      <a:endParaRPr lang="en-US" sz="1050" b="1">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050" b="1">
                          <a:solidFill>
                            <a:srgbClr val="000000"/>
                          </a:solidFill>
                          <a:latin typeface="Arial" pitchFamily="34" charset="0"/>
                          <a:ea typeface="Times New Roman"/>
                          <a:cs typeface="Arial" pitchFamily="34" charset="0"/>
                        </a:rPr>
                        <a:t>181.38</a:t>
                      </a:r>
                      <a:endParaRPr lang="en-US" sz="1050" b="1">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050" b="1">
                          <a:solidFill>
                            <a:srgbClr val="000000"/>
                          </a:solidFill>
                          <a:latin typeface="Arial" pitchFamily="34" charset="0"/>
                          <a:ea typeface="Times New Roman"/>
                          <a:cs typeface="Arial" pitchFamily="34" charset="0"/>
                        </a:rPr>
                        <a:t>103.78</a:t>
                      </a:r>
                      <a:endParaRPr lang="en-US" sz="1050" b="1">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80504">
                <a:tc>
                  <a:txBody>
                    <a:bodyPr/>
                    <a:lstStyle/>
                    <a:p>
                      <a:pPr marL="0" marR="0" algn="ctr">
                        <a:spcBef>
                          <a:spcPts val="0"/>
                        </a:spcBef>
                        <a:spcAft>
                          <a:spcPts val="0"/>
                        </a:spcAft>
                      </a:pPr>
                      <a:r>
                        <a:rPr lang="en-US" sz="1050" b="1" dirty="0">
                          <a:solidFill>
                            <a:srgbClr val="000000"/>
                          </a:solidFill>
                          <a:latin typeface="Arial" pitchFamily="34" charset="0"/>
                          <a:ea typeface="Times New Roman"/>
                          <a:cs typeface="Arial" pitchFamily="34" charset="0"/>
                        </a:rPr>
                        <a:t>22:15:55:678</a:t>
                      </a:r>
                      <a:endParaRPr lang="en-US" sz="1050" dirty="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marL="0" marR="0" algn="l">
                        <a:spcBef>
                          <a:spcPts val="0"/>
                        </a:spcBef>
                        <a:spcAft>
                          <a:spcPts val="0"/>
                        </a:spcAft>
                      </a:pPr>
                      <a:r>
                        <a:rPr lang="en-US" sz="1050" b="1" dirty="0">
                          <a:solidFill>
                            <a:srgbClr val="000000"/>
                          </a:solidFill>
                          <a:latin typeface="Arial" pitchFamily="34" charset="0"/>
                          <a:ea typeface="Times New Roman"/>
                          <a:cs typeface="Arial" pitchFamily="34" charset="0"/>
                        </a:rPr>
                        <a:t>Close Command to Unit Tie Breaker</a:t>
                      </a:r>
                      <a:endParaRPr lang="en-US" sz="1050" dirty="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marL="0" marR="0" algn="l">
                        <a:spcBef>
                          <a:spcPts val="0"/>
                        </a:spcBef>
                        <a:spcAft>
                          <a:spcPts val="0"/>
                        </a:spcAft>
                      </a:pPr>
                      <a:r>
                        <a:rPr lang="en-US" sz="1050" b="1" dirty="0">
                          <a:solidFill>
                            <a:srgbClr val="000000"/>
                          </a:solidFill>
                          <a:latin typeface="Arial" pitchFamily="34" charset="0"/>
                          <a:ea typeface="Times New Roman"/>
                          <a:cs typeface="Arial" pitchFamily="34" charset="0"/>
                        </a:rPr>
                        <a:t>114.14</a:t>
                      </a:r>
                      <a:endParaRPr lang="en-US" sz="1050" b="1" dirty="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marL="0" marR="0" algn="l">
                        <a:spcBef>
                          <a:spcPts val="0"/>
                        </a:spcBef>
                        <a:spcAft>
                          <a:spcPts val="0"/>
                        </a:spcAft>
                      </a:pPr>
                      <a:r>
                        <a:rPr lang="en-US" sz="1050" b="1" dirty="0">
                          <a:solidFill>
                            <a:srgbClr val="000000"/>
                          </a:solidFill>
                          <a:latin typeface="Arial" pitchFamily="34" charset="0"/>
                          <a:ea typeface="Times New Roman"/>
                          <a:cs typeface="Arial" pitchFamily="34" charset="0"/>
                        </a:rPr>
                        <a:t>56.97</a:t>
                      </a:r>
                      <a:endParaRPr lang="en-US" sz="1050" b="1" dirty="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marL="0" marR="0" algn="l">
                        <a:spcBef>
                          <a:spcPts val="0"/>
                        </a:spcBef>
                        <a:spcAft>
                          <a:spcPts val="0"/>
                        </a:spcAft>
                      </a:pPr>
                      <a:r>
                        <a:rPr lang="en-US" sz="1050" b="1">
                          <a:solidFill>
                            <a:srgbClr val="000000"/>
                          </a:solidFill>
                          <a:latin typeface="Arial" pitchFamily="34" charset="0"/>
                          <a:ea typeface="Times New Roman"/>
                          <a:cs typeface="Arial" pitchFamily="34" charset="0"/>
                        </a:rPr>
                        <a:t>114.04</a:t>
                      </a:r>
                      <a:endParaRPr lang="en-US" sz="1050" b="1">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marL="0" marR="0" algn="l">
                        <a:spcBef>
                          <a:spcPts val="0"/>
                        </a:spcBef>
                        <a:spcAft>
                          <a:spcPts val="0"/>
                        </a:spcAft>
                      </a:pPr>
                      <a:r>
                        <a:rPr lang="en-US" sz="1050" b="1" dirty="0">
                          <a:solidFill>
                            <a:srgbClr val="000000"/>
                          </a:solidFill>
                          <a:latin typeface="Arial" pitchFamily="34" charset="0"/>
                          <a:ea typeface="Times New Roman"/>
                          <a:cs typeface="Arial" pitchFamily="34" charset="0"/>
                        </a:rPr>
                        <a:t>56.98</a:t>
                      </a:r>
                      <a:endParaRPr lang="en-US" sz="1050" b="1" dirty="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marL="0" marR="0" algn="l">
                        <a:spcBef>
                          <a:spcPts val="0"/>
                        </a:spcBef>
                        <a:spcAft>
                          <a:spcPts val="0"/>
                        </a:spcAft>
                      </a:pPr>
                      <a:r>
                        <a:rPr lang="en-US" sz="1050" b="1" dirty="0">
                          <a:solidFill>
                            <a:srgbClr val="000000"/>
                          </a:solidFill>
                          <a:latin typeface="Arial" pitchFamily="34" charset="0"/>
                          <a:ea typeface="Times New Roman"/>
                          <a:cs typeface="Arial" pitchFamily="34" charset="0"/>
                        </a:rPr>
                        <a:t>116.83</a:t>
                      </a:r>
                      <a:endParaRPr lang="en-US" sz="1050" b="1" dirty="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marL="0" marR="0" algn="l">
                        <a:spcBef>
                          <a:spcPts val="0"/>
                        </a:spcBef>
                        <a:spcAft>
                          <a:spcPts val="0"/>
                        </a:spcAft>
                      </a:pPr>
                      <a:r>
                        <a:rPr lang="en-US" sz="1050" b="1" dirty="0">
                          <a:solidFill>
                            <a:srgbClr val="000000"/>
                          </a:solidFill>
                          <a:latin typeface="Arial" pitchFamily="34" charset="0"/>
                          <a:ea typeface="Times New Roman"/>
                          <a:cs typeface="Arial" pitchFamily="34" charset="0"/>
                        </a:rPr>
                        <a:t>49.04</a:t>
                      </a:r>
                      <a:endParaRPr lang="en-US" sz="1050" b="1" dirty="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marL="0" marR="0" algn="l">
                        <a:spcBef>
                          <a:spcPts val="0"/>
                        </a:spcBef>
                        <a:spcAft>
                          <a:spcPts val="0"/>
                        </a:spcAft>
                      </a:pPr>
                      <a:r>
                        <a:rPr lang="en-US" sz="1050" b="1" dirty="0">
                          <a:solidFill>
                            <a:srgbClr val="000000"/>
                          </a:solidFill>
                          <a:latin typeface="Arial" pitchFamily="34" charset="0"/>
                          <a:ea typeface="Times New Roman"/>
                          <a:cs typeface="Arial" pitchFamily="34" charset="0"/>
                        </a:rPr>
                        <a:t>0.00</a:t>
                      </a:r>
                      <a:endParaRPr lang="en-US" sz="1050" b="1" dirty="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marL="0" marR="0" algn="l">
                        <a:spcBef>
                          <a:spcPts val="0"/>
                        </a:spcBef>
                        <a:spcAft>
                          <a:spcPts val="0"/>
                        </a:spcAft>
                      </a:pPr>
                      <a:r>
                        <a:rPr lang="en-US" sz="1050" b="1">
                          <a:solidFill>
                            <a:srgbClr val="000000"/>
                          </a:solidFill>
                          <a:latin typeface="Arial" pitchFamily="34" charset="0"/>
                          <a:ea typeface="Times New Roman"/>
                          <a:cs typeface="Arial" pitchFamily="34" charset="0"/>
                        </a:rPr>
                        <a:t>0.00</a:t>
                      </a:r>
                      <a:endParaRPr lang="en-US" sz="1050" b="1">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marL="0" marR="0" algn="l">
                        <a:spcBef>
                          <a:spcPts val="0"/>
                        </a:spcBef>
                        <a:spcAft>
                          <a:spcPts val="0"/>
                        </a:spcAft>
                      </a:pPr>
                      <a:r>
                        <a:rPr lang="en-US" sz="1050" b="1" dirty="0">
                          <a:solidFill>
                            <a:srgbClr val="000000"/>
                          </a:solidFill>
                          <a:latin typeface="Arial" pitchFamily="34" charset="0"/>
                          <a:ea typeface="Times New Roman"/>
                          <a:cs typeface="Arial" pitchFamily="34" charset="0"/>
                        </a:rPr>
                        <a:t>16.96</a:t>
                      </a:r>
                      <a:endParaRPr lang="en-US" sz="1050" b="1" dirty="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marL="0" marR="0" algn="l">
                        <a:spcBef>
                          <a:spcPts val="0"/>
                        </a:spcBef>
                        <a:spcAft>
                          <a:spcPts val="0"/>
                        </a:spcAft>
                      </a:pPr>
                      <a:r>
                        <a:rPr lang="en-US" sz="1050" b="1" dirty="0">
                          <a:solidFill>
                            <a:srgbClr val="000000"/>
                          </a:solidFill>
                          <a:latin typeface="Arial" pitchFamily="34" charset="0"/>
                          <a:ea typeface="Times New Roman"/>
                          <a:cs typeface="Arial" pitchFamily="34" charset="0"/>
                        </a:rPr>
                        <a:t>8.31</a:t>
                      </a:r>
                      <a:endParaRPr lang="en-US" sz="1050" b="1" dirty="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r>
              <a:tr h="509957">
                <a:tc>
                  <a:txBody>
                    <a:bodyPr/>
                    <a:lstStyle/>
                    <a:p>
                      <a:pPr marL="0" marR="0" algn="ctr">
                        <a:spcBef>
                          <a:spcPts val="0"/>
                        </a:spcBef>
                        <a:spcAft>
                          <a:spcPts val="0"/>
                        </a:spcAft>
                      </a:pPr>
                      <a:r>
                        <a:rPr lang="en-US" sz="1050">
                          <a:solidFill>
                            <a:srgbClr val="000000"/>
                          </a:solidFill>
                          <a:latin typeface="Arial" pitchFamily="34" charset="0"/>
                          <a:ea typeface="Times New Roman"/>
                          <a:cs typeface="Arial" pitchFamily="34" charset="0"/>
                        </a:rPr>
                        <a:t>22:15:55:686</a:t>
                      </a:r>
                      <a:endParaRPr lang="en-US" sz="105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050" b="1">
                          <a:solidFill>
                            <a:srgbClr val="000000"/>
                          </a:solidFill>
                          <a:latin typeface="Arial" pitchFamily="34" charset="0"/>
                          <a:ea typeface="Times New Roman"/>
                          <a:cs typeface="Arial" pitchFamily="34" charset="0"/>
                        </a:rPr>
                        <a:t>Unit Incomer Breaker Open</a:t>
                      </a:r>
                      <a:endParaRPr lang="en-US" sz="105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050" b="1">
                          <a:solidFill>
                            <a:srgbClr val="000000"/>
                          </a:solidFill>
                          <a:latin typeface="Arial" pitchFamily="34" charset="0"/>
                          <a:ea typeface="Times New Roman"/>
                          <a:cs typeface="Arial" pitchFamily="34" charset="0"/>
                        </a:rPr>
                        <a:t>114.31</a:t>
                      </a:r>
                      <a:endParaRPr lang="en-US" sz="1050" b="1">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050" b="1">
                          <a:solidFill>
                            <a:srgbClr val="000000"/>
                          </a:solidFill>
                          <a:latin typeface="Arial" pitchFamily="34" charset="0"/>
                          <a:ea typeface="Times New Roman"/>
                          <a:cs typeface="Arial" pitchFamily="34" charset="0"/>
                        </a:rPr>
                        <a:t>56.97</a:t>
                      </a:r>
                      <a:endParaRPr lang="en-US" sz="1050" b="1">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050" b="1">
                          <a:solidFill>
                            <a:srgbClr val="000000"/>
                          </a:solidFill>
                          <a:latin typeface="Arial" pitchFamily="34" charset="0"/>
                          <a:ea typeface="Times New Roman"/>
                          <a:cs typeface="Arial" pitchFamily="34" charset="0"/>
                        </a:rPr>
                        <a:t>114.10</a:t>
                      </a:r>
                      <a:endParaRPr lang="en-US" sz="1050" b="1">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050" b="1">
                          <a:solidFill>
                            <a:srgbClr val="000000"/>
                          </a:solidFill>
                          <a:latin typeface="Arial" pitchFamily="34" charset="0"/>
                          <a:ea typeface="Times New Roman"/>
                          <a:cs typeface="Arial" pitchFamily="34" charset="0"/>
                        </a:rPr>
                        <a:t>56.86</a:t>
                      </a:r>
                      <a:endParaRPr lang="en-US" sz="1050" b="1">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050" b="1" dirty="0">
                          <a:solidFill>
                            <a:srgbClr val="000000"/>
                          </a:solidFill>
                          <a:latin typeface="Arial" pitchFamily="34" charset="0"/>
                          <a:ea typeface="Times New Roman"/>
                          <a:cs typeface="Arial" pitchFamily="34" charset="0"/>
                        </a:rPr>
                        <a:t>116.82</a:t>
                      </a:r>
                      <a:endParaRPr lang="en-US" sz="1050" b="1" dirty="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050" b="1">
                          <a:solidFill>
                            <a:srgbClr val="000000"/>
                          </a:solidFill>
                          <a:latin typeface="Arial" pitchFamily="34" charset="0"/>
                          <a:ea typeface="Times New Roman"/>
                          <a:cs typeface="Arial" pitchFamily="34" charset="0"/>
                        </a:rPr>
                        <a:t>49.90</a:t>
                      </a:r>
                      <a:endParaRPr lang="en-US" sz="1050" b="1">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050" b="1">
                          <a:solidFill>
                            <a:srgbClr val="000000"/>
                          </a:solidFill>
                          <a:latin typeface="Arial" pitchFamily="34" charset="0"/>
                          <a:ea typeface="Times New Roman"/>
                          <a:cs typeface="Arial" pitchFamily="34" charset="0"/>
                        </a:rPr>
                        <a:t>1.37</a:t>
                      </a:r>
                      <a:endParaRPr lang="en-US" sz="1050" b="1">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050" b="1">
                          <a:solidFill>
                            <a:srgbClr val="000000"/>
                          </a:solidFill>
                          <a:latin typeface="Arial" pitchFamily="34" charset="0"/>
                          <a:ea typeface="Times New Roman"/>
                          <a:cs typeface="Arial" pitchFamily="34" charset="0"/>
                        </a:rPr>
                        <a:t>0.68</a:t>
                      </a:r>
                      <a:endParaRPr lang="en-US" sz="1050" b="1">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050" b="1">
                          <a:solidFill>
                            <a:srgbClr val="000000"/>
                          </a:solidFill>
                          <a:latin typeface="Arial" pitchFamily="34" charset="0"/>
                          <a:ea typeface="Times New Roman"/>
                          <a:cs typeface="Arial" pitchFamily="34" charset="0"/>
                        </a:rPr>
                        <a:t>20.35</a:t>
                      </a:r>
                      <a:endParaRPr lang="en-US" sz="1050" b="1">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050" b="1">
                          <a:solidFill>
                            <a:srgbClr val="000000"/>
                          </a:solidFill>
                          <a:latin typeface="Arial" pitchFamily="34" charset="0"/>
                          <a:ea typeface="Times New Roman"/>
                          <a:cs typeface="Arial" pitchFamily="34" charset="0"/>
                        </a:rPr>
                        <a:t>-10.02</a:t>
                      </a:r>
                      <a:endParaRPr lang="en-US" sz="1050" b="1">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9323">
                <a:tc>
                  <a:txBody>
                    <a:bodyPr/>
                    <a:lstStyle/>
                    <a:p>
                      <a:pPr marL="0" marR="0" algn="ctr">
                        <a:spcBef>
                          <a:spcPts val="0"/>
                        </a:spcBef>
                        <a:spcAft>
                          <a:spcPts val="0"/>
                        </a:spcAft>
                      </a:pPr>
                      <a:r>
                        <a:rPr lang="en-US" sz="1050">
                          <a:solidFill>
                            <a:srgbClr val="000000"/>
                          </a:solidFill>
                          <a:latin typeface="Arial" pitchFamily="34" charset="0"/>
                          <a:ea typeface="Times New Roman"/>
                          <a:cs typeface="Arial" pitchFamily="34" charset="0"/>
                        </a:rPr>
                        <a:t>22:15:55:720</a:t>
                      </a:r>
                      <a:endParaRPr lang="en-US" sz="105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050" b="1">
                          <a:solidFill>
                            <a:srgbClr val="000000"/>
                          </a:solidFill>
                          <a:latin typeface="Arial" pitchFamily="34" charset="0"/>
                          <a:ea typeface="Times New Roman"/>
                          <a:cs typeface="Arial" pitchFamily="34" charset="0"/>
                        </a:rPr>
                        <a:t> </a:t>
                      </a:r>
                      <a:endParaRPr lang="en-US" sz="105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050" b="1">
                          <a:solidFill>
                            <a:srgbClr val="000000"/>
                          </a:solidFill>
                          <a:latin typeface="Arial" pitchFamily="34" charset="0"/>
                          <a:ea typeface="Times New Roman"/>
                          <a:cs typeface="Arial" pitchFamily="34" charset="0"/>
                        </a:rPr>
                        <a:t>116.35</a:t>
                      </a:r>
                      <a:endParaRPr lang="en-US" sz="1050" b="1">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050" b="1">
                          <a:solidFill>
                            <a:srgbClr val="000000"/>
                          </a:solidFill>
                          <a:latin typeface="Arial" pitchFamily="34" charset="0"/>
                          <a:ea typeface="Times New Roman"/>
                          <a:cs typeface="Arial" pitchFamily="34" charset="0"/>
                        </a:rPr>
                        <a:t>57.37</a:t>
                      </a:r>
                      <a:endParaRPr lang="en-US" sz="1050" b="1">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050" b="1">
                          <a:solidFill>
                            <a:srgbClr val="000000"/>
                          </a:solidFill>
                          <a:latin typeface="Arial" pitchFamily="34" charset="0"/>
                          <a:ea typeface="Times New Roman"/>
                          <a:cs typeface="Arial" pitchFamily="34" charset="0"/>
                        </a:rPr>
                        <a:t>106.80</a:t>
                      </a:r>
                      <a:endParaRPr lang="en-US" sz="1050" b="1">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050" b="1">
                          <a:solidFill>
                            <a:srgbClr val="000000"/>
                          </a:solidFill>
                          <a:latin typeface="Arial" pitchFamily="34" charset="0"/>
                          <a:ea typeface="Times New Roman"/>
                          <a:cs typeface="Arial" pitchFamily="34" charset="0"/>
                        </a:rPr>
                        <a:t>55.24</a:t>
                      </a:r>
                      <a:endParaRPr lang="en-US" sz="1050" b="1">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050" b="1" dirty="0">
                          <a:solidFill>
                            <a:srgbClr val="000000"/>
                          </a:solidFill>
                          <a:latin typeface="Arial" pitchFamily="34" charset="0"/>
                          <a:ea typeface="Times New Roman"/>
                          <a:cs typeface="Arial" pitchFamily="34" charset="0"/>
                        </a:rPr>
                        <a:t>116.82</a:t>
                      </a:r>
                      <a:endParaRPr lang="en-US" sz="1050" b="1" dirty="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050" b="1">
                          <a:solidFill>
                            <a:srgbClr val="000000"/>
                          </a:solidFill>
                          <a:latin typeface="Arial" pitchFamily="34" charset="0"/>
                          <a:ea typeface="Times New Roman"/>
                          <a:cs typeface="Arial" pitchFamily="34" charset="0"/>
                        </a:rPr>
                        <a:t>49.90</a:t>
                      </a:r>
                      <a:endParaRPr lang="en-US" sz="1050" b="1">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050" b="1" dirty="0">
                          <a:solidFill>
                            <a:srgbClr val="000000"/>
                          </a:solidFill>
                          <a:latin typeface="Arial" pitchFamily="34" charset="0"/>
                          <a:ea typeface="Times New Roman"/>
                          <a:cs typeface="Arial" pitchFamily="34" charset="0"/>
                        </a:rPr>
                        <a:t>48.36</a:t>
                      </a:r>
                      <a:endParaRPr lang="en-US" sz="1050" b="1" dirty="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050" b="1">
                          <a:solidFill>
                            <a:srgbClr val="000000"/>
                          </a:solidFill>
                          <a:latin typeface="Arial" pitchFamily="34" charset="0"/>
                          <a:ea typeface="Times New Roman"/>
                          <a:cs typeface="Arial" pitchFamily="34" charset="0"/>
                        </a:rPr>
                        <a:t>24.53</a:t>
                      </a:r>
                      <a:endParaRPr lang="en-US" sz="1050" b="1">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050" b="1">
                          <a:solidFill>
                            <a:srgbClr val="000000"/>
                          </a:solidFill>
                          <a:latin typeface="Arial" pitchFamily="34" charset="0"/>
                          <a:ea typeface="Times New Roman"/>
                          <a:cs typeface="Arial" pitchFamily="34" charset="0"/>
                        </a:rPr>
                        <a:t>123.81</a:t>
                      </a:r>
                      <a:endParaRPr lang="en-US" sz="1050" b="1">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050" b="1">
                          <a:solidFill>
                            <a:srgbClr val="000000"/>
                          </a:solidFill>
                          <a:latin typeface="Arial" pitchFamily="34" charset="0"/>
                          <a:ea typeface="Times New Roman"/>
                          <a:cs typeface="Arial" pitchFamily="34" charset="0"/>
                        </a:rPr>
                        <a:t>-67.06</a:t>
                      </a:r>
                      <a:endParaRPr lang="en-US" sz="1050" b="1">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80504">
                <a:tc>
                  <a:txBody>
                    <a:bodyPr/>
                    <a:lstStyle/>
                    <a:p>
                      <a:pPr marL="0" marR="0" algn="ctr">
                        <a:spcBef>
                          <a:spcPts val="0"/>
                        </a:spcBef>
                        <a:spcAft>
                          <a:spcPts val="0"/>
                        </a:spcAft>
                      </a:pPr>
                      <a:r>
                        <a:rPr lang="en-US" sz="1050" b="1">
                          <a:solidFill>
                            <a:srgbClr val="000000"/>
                          </a:solidFill>
                          <a:latin typeface="Arial" pitchFamily="34" charset="0"/>
                          <a:ea typeface="Times New Roman"/>
                          <a:cs typeface="Arial" pitchFamily="34" charset="0"/>
                        </a:rPr>
                        <a:t>22:15:55:731</a:t>
                      </a:r>
                      <a:endParaRPr lang="en-US" sz="105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050" b="1">
                          <a:solidFill>
                            <a:srgbClr val="000000"/>
                          </a:solidFill>
                          <a:latin typeface="Arial" pitchFamily="34" charset="0"/>
                          <a:ea typeface="Times New Roman"/>
                          <a:cs typeface="Arial" pitchFamily="34" charset="0"/>
                        </a:rPr>
                        <a:t>Unit Tie Breaker in Intermediate Stage</a:t>
                      </a:r>
                      <a:endParaRPr lang="en-US" sz="105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050" b="1">
                          <a:solidFill>
                            <a:srgbClr val="000000"/>
                          </a:solidFill>
                          <a:latin typeface="Arial" pitchFamily="34" charset="0"/>
                          <a:ea typeface="Times New Roman"/>
                          <a:cs typeface="Arial" pitchFamily="34" charset="0"/>
                        </a:rPr>
                        <a:t>119.40</a:t>
                      </a:r>
                      <a:endParaRPr lang="en-US" sz="1050" b="1">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050" b="1">
                          <a:solidFill>
                            <a:srgbClr val="000000"/>
                          </a:solidFill>
                          <a:latin typeface="Arial" pitchFamily="34" charset="0"/>
                          <a:ea typeface="Times New Roman"/>
                          <a:cs typeface="Arial" pitchFamily="34" charset="0"/>
                        </a:rPr>
                        <a:t>57.13</a:t>
                      </a:r>
                      <a:endParaRPr lang="en-US" sz="1050" b="1">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050" b="1">
                          <a:solidFill>
                            <a:srgbClr val="000000"/>
                          </a:solidFill>
                          <a:latin typeface="Arial" pitchFamily="34" charset="0"/>
                          <a:ea typeface="Times New Roman"/>
                          <a:cs typeface="Arial" pitchFamily="34" charset="0"/>
                        </a:rPr>
                        <a:t>94.85</a:t>
                      </a:r>
                      <a:endParaRPr lang="en-US" sz="1050" b="1">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050" b="1">
                          <a:solidFill>
                            <a:srgbClr val="000000"/>
                          </a:solidFill>
                          <a:latin typeface="Arial" pitchFamily="34" charset="0"/>
                          <a:ea typeface="Times New Roman"/>
                          <a:cs typeface="Arial" pitchFamily="34" charset="0"/>
                        </a:rPr>
                        <a:t>55.57</a:t>
                      </a:r>
                      <a:endParaRPr lang="en-US" sz="1050" b="1">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050" b="1">
                          <a:solidFill>
                            <a:srgbClr val="000000"/>
                          </a:solidFill>
                          <a:latin typeface="Arial" pitchFamily="34" charset="0"/>
                          <a:ea typeface="Times New Roman"/>
                          <a:cs typeface="Arial" pitchFamily="34" charset="0"/>
                        </a:rPr>
                        <a:t>116.83</a:t>
                      </a:r>
                      <a:endParaRPr lang="en-US" sz="1050" b="1">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050" b="1" dirty="0">
                          <a:solidFill>
                            <a:srgbClr val="000000"/>
                          </a:solidFill>
                          <a:latin typeface="Arial" pitchFamily="34" charset="0"/>
                          <a:ea typeface="Times New Roman"/>
                          <a:cs typeface="Arial" pitchFamily="34" charset="0"/>
                        </a:rPr>
                        <a:t>49.91</a:t>
                      </a:r>
                      <a:endParaRPr lang="en-US" sz="1050" b="1" dirty="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050" b="1" dirty="0">
                          <a:solidFill>
                            <a:srgbClr val="000000"/>
                          </a:solidFill>
                          <a:latin typeface="Arial" pitchFamily="34" charset="0"/>
                          <a:ea typeface="Times New Roman"/>
                          <a:cs typeface="Arial" pitchFamily="34" charset="0"/>
                        </a:rPr>
                        <a:t>60.65</a:t>
                      </a:r>
                      <a:endParaRPr lang="en-US" sz="1050" b="1" dirty="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050" b="1">
                          <a:solidFill>
                            <a:srgbClr val="000000"/>
                          </a:solidFill>
                          <a:latin typeface="Arial" pitchFamily="34" charset="0"/>
                          <a:ea typeface="Times New Roman"/>
                          <a:cs typeface="Arial" pitchFamily="34" charset="0"/>
                        </a:rPr>
                        <a:t>30.20</a:t>
                      </a:r>
                      <a:endParaRPr lang="en-US" sz="1050" b="1">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050" b="1">
                          <a:solidFill>
                            <a:srgbClr val="000000"/>
                          </a:solidFill>
                          <a:latin typeface="Arial" pitchFamily="34" charset="0"/>
                          <a:ea typeface="Times New Roman"/>
                          <a:cs typeface="Arial" pitchFamily="34" charset="0"/>
                        </a:rPr>
                        <a:t>161.78</a:t>
                      </a:r>
                      <a:endParaRPr lang="en-US" sz="1050" b="1">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050" b="1">
                          <a:solidFill>
                            <a:srgbClr val="000000"/>
                          </a:solidFill>
                          <a:latin typeface="Arial" pitchFamily="34" charset="0"/>
                          <a:ea typeface="Times New Roman"/>
                          <a:cs typeface="Arial" pitchFamily="34" charset="0"/>
                        </a:rPr>
                        <a:t>-99.16</a:t>
                      </a:r>
                      <a:endParaRPr lang="en-US" sz="1050" b="1">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7003">
                <a:tc>
                  <a:txBody>
                    <a:bodyPr/>
                    <a:lstStyle/>
                    <a:p>
                      <a:pPr marL="0" marR="0" algn="ctr">
                        <a:spcBef>
                          <a:spcPts val="0"/>
                        </a:spcBef>
                        <a:spcAft>
                          <a:spcPts val="0"/>
                        </a:spcAft>
                      </a:pPr>
                      <a:r>
                        <a:rPr lang="en-US" sz="1050" b="1" dirty="0">
                          <a:solidFill>
                            <a:srgbClr val="000000"/>
                          </a:solidFill>
                          <a:latin typeface="Arial" pitchFamily="34" charset="0"/>
                          <a:ea typeface="Times New Roman"/>
                          <a:cs typeface="Arial" pitchFamily="34" charset="0"/>
                        </a:rPr>
                        <a:t>22:15:55:738</a:t>
                      </a:r>
                      <a:endParaRPr lang="en-US" sz="1050" dirty="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marL="0" marR="0" algn="l">
                        <a:spcBef>
                          <a:spcPts val="0"/>
                        </a:spcBef>
                        <a:spcAft>
                          <a:spcPts val="0"/>
                        </a:spcAft>
                      </a:pPr>
                      <a:r>
                        <a:rPr lang="en-US" sz="1050" b="1" dirty="0">
                          <a:solidFill>
                            <a:schemeClr val="tx1"/>
                          </a:solidFill>
                          <a:latin typeface="Arial" pitchFamily="34" charset="0"/>
                          <a:ea typeface="Times New Roman"/>
                          <a:cs typeface="Arial" pitchFamily="34" charset="0"/>
                        </a:rPr>
                        <a:t>Unit Tie Breaker Close</a:t>
                      </a:r>
                      <a:endParaRPr lang="en-US" sz="1050" dirty="0">
                        <a:solidFill>
                          <a:schemeClr val="tx1"/>
                        </a:solidFill>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marL="0" marR="0" algn="l">
                        <a:spcBef>
                          <a:spcPts val="0"/>
                        </a:spcBef>
                        <a:spcAft>
                          <a:spcPts val="0"/>
                        </a:spcAft>
                      </a:pPr>
                      <a:r>
                        <a:rPr lang="en-US" sz="1050" b="1" dirty="0">
                          <a:solidFill>
                            <a:schemeClr val="tx1"/>
                          </a:solidFill>
                          <a:latin typeface="Arial" pitchFamily="34" charset="0"/>
                          <a:ea typeface="Times New Roman"/>
                          <a:cs typeface="Arial" pitchFamily="34" charset="0"/>
                        </a:rPr>
                        <a:t>119.85</a:t>
                      </a:r>
                      <a:endParaRPr lang="en-US" sz="1050" b="1" dirty="0">
                        <a:solidFill>
                          <a:schemeClr val="tx1"/>
                        </a:solidFill>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marL="0" marR="0" algn="l">
                        <a:spcBef>
                          <a:spcPts val="0"/>
                        </a:spcBef>
                        <a:spcAft>
                          <a:spcPts val="0"/>
                        </a:spcAft>
                      </a:pPr>
                      <a:r>
                        <a:rPr lang="en-US" sz="1050" b="1">
                          <a:solidFill>
                            <a:schemeClr val="tx1"/>
                          </a:solidFill>
                          <a:latin typeface="Arial" pitchFamily="34" charset="0"/>
                          <a:ea typeface="Times New Roman"/>
                          <a:cs typeface="Arial" pitchFamily="34" charset="0"/>
                        </a:rPr>
                        <a:t>56.99</a:t>
                      </a:r>
                      <a:endParaRPr lang="en-US" sz="1050" b="1">
                        <a:solidFill>
                          <a:schemeClr val="tx1"/>
                        </a:solidFill>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marL="0" marR="0" algn="l">
                        <a:spcBef>
                          <a:spcPts val="0"/>
                        </a:spcBef>
                        <a:spcAft>
                          <a:spcPts val="0"/>
                        </a:spcAft>
                      </a:pPr>
                      <a:r>
                        <a:rPr lang="en-US" sz="1050" b="1">
                          <a:solidFill>
                            <a:schemeClr val="tx1"/>
                          </a:solidFill>
                          <a:latin typeface="Arial" pitchFamily="34" charset="0"/>
                          <a:ea typeface="Times New Roman"/>
                          <a:cs typeface="Arial" pitchFamily="34" charset="0"/>
                        </a:rPr>
                        <a:t>94.85</a:t>
                      </a:r>
                      <a:endParaRPr lang="en-US" sz="1050" b="1">
                        <a:solidFill>
                          <a:schemeClr val="tx1"/>
                        </a:solidFill>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marL="0" marR="0" algn="l">
                        <a:spcBef>
                          <a:spcPts val="0"/>
                        </a:spcBef>
                        <a:spcAft>
                          <a:spcPts val="0"/>
                        </a:spcAft>
                      </a:pPr>
                      <a:r>
                        <a:rPr lang="en-US" sz="1050" b="1">
                          <a:solidFill>
                            <a:schemeClr val="tx1"/>
                          </a:solidFill>
                          <a:latin typeface="Arial" pitchFamily="34" charset="0"/>
                          <a:ea typeface="Times New Roman"/>
                          <a:cs typeface="Arial" pitchFamily="34" charset="0"/>
                        </a:rPr>
                        <a:t>55.57</a:t>
                      </a:r>
                      <a:endParaRPr lang="en-US" sz="1050" b="1">
                        <a:solidFill>
                          <a:schemeClr val="tx1"/>
                        </a:solidFill>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marL="0" marR="0" algn="l">
                        <a:spcBef>
                          <a:spcPts val="0"/>
                        </a:spcBef>
                        <a:spcAft>
                          <a:spcPts val="0"/>
                        </a:spcAft>
                      </a:pPr>
                      <a:r>
                        <a:rPr lang="en-US" sz="1050" b="1">
                          <a:solidFill>
                            <a:schemeClr val="tx1"/>
                          </a:solidFill>
                          <a:latin typeface="Arial" pitchFamily="34" charset="0"/>
                          <a:ea typeface="Times New Roman"/>
                          <a:cs typeface="Arial" pitchFamily="34" charset="0"/>
                        </a:rPr>
                        <a:t>116.83</a:t>
                      </a:r>
                      <a:endParaRPr lang="en-US" sz="1050" b="1">
                        <a:solidFill>
                          <a:schemeClr val="tx1"/>
                        </a:solidFill>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marL="0" marR="0" algn="l">
                        <a:spcBef>
                          <a:spcPts val="0"/>
                        </a:spcBef>
                        <a:spcAft>
                          <a:spcPts val="0"/>
                        </a:spcAft>
                      </a:pPr>
                      <a:r>
                        <a:rPr lang="en-US" sz="1050" b="1">
                          <a:solidFill>
                            <a:schemeClr val="tx1"/>
                          </a:solidFill>
                          <a:latin typeface="Arial" pitchFamily="34" charset="0"/>
                          <a:ea typeface="Times New Roman"/>
                          <a:cs typeface="Arial" pitchFamily="34" charset="0"/>
                        </a:rPr>
                        <a:t>49.91</a:t>
                      </a:r>
                      <a:endParaRPr lang="en-US" sz="1050" b="1">
                        <a:solidFill>
                          <a:schemeClr val="tx1"/>
                        </a:solidFill>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marL="0" marR="0" algn="l">
                        <a:spcBef>
                          <a:spcPts val="0"/>
                        </a:spcBef>
                        <a:spcAft>
                          <a:spcPts val="0"/>
                        </a:spcAft>
                      </a:pPr>
                      <a:r>
                        <a:rPr lang="en-US" sz="1050" b="1" dirty="0">
                          <a:solidFill>
                            <a:schemeClr val="tx1"/>
                          </a:solidFill>
                          <a:latin typeface="Arial" pitchFamily="34" charset="0"/>
                          <a:ea typeface="Times New Roman"/>
                          <a:cs typeface="Arial" pitchFamily="34" charset="0"/>
                        </a:rPr>
                        <a:t>66.29</a:t>
                      </a:r>
                      <a:endParaRPr lang="en-US" sz="1050" b="1" dirty="0">
                        <a:solidFill>
                          <a:schemeClr val="tx1"/>
                        </a:solidFill>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marL="0" marR="0" algn="l">
                        <a:spcBef>
                          <a:spcPts val="0"/>
                        </a:spcBef>
                        <a:spcAft>
                          <a:spcPts val="0"/>
                        </a:spcAft>
                      </a:pPr>
                      <a:r>
                        <a:rPr lang="en-US" sz="1050" b="1" dirty="0">
                          <a:solidFill>
                            <a:schemeClr val="tx1"/>
                          </a:solidFill>
                          <a:latin typeface="Arial" pitchFamily="34" charset="0"/>
                          <a:ea typeface="Times New Roman"/>
                          <a:cs typeface="Arial" pitchFamily="34" charset="0"/>
                        </a:rPr>
                        <a:t>33.46</a:t>
                      </a:r>
                      <a:endParaRPr lang="en-US" sz="1050" b="1" dirty="0">
                        <a:solidFill>
                          <a:schemeClr val="tx1"/>
                        </a:solidFill>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marL="0" marR="0" algn="l">
                        <a:spcBef>
                          <a:spcPts val="0"/>
                        </a:spcBef>
                        <a:spcAft>
                          <a:spcPts val="0"/>
                        </a:spcAft>
                      </a:pPr>
                      <a:r>
                        <a:rPr lang="en-US" sz="1100" b="1" dirty="0">
                          <a:solidFill>
                            <a:schemeClr val="tx1"/>
                          </a:solidFill>
                          <a:latin typeface="Arial" pitchFamily="34" charset="0"/>
                          <a:ea typeface="Times New Roman"/>
                          <a:cs typeface="Arial" pitchFamily="34" charset="0"/>
                        </a:rPr>
                        <a:t>178.38</a:t>
                      </a:r>
                      <a:endParaRPr lang="en-US" sz="1100" b="1" dirty="0">
                        <a:solidFill>
                          <a:schemeClr val="tx1"/>
                        </a:solidFill>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60000"/>
                        <a:lumOff val="40000"/>
                      </a:schemeClr>
                    </a:solidFill>
                  </a:tcPr>
                </a:tc>
                <a:tc>
                  <a:txBody>
                    <a:bodyPr/>
                    <a:lstStyle/>
                    <a:p>
                      <a:pPr marL="0" marR="0" algn="l">
                        <a:spcBef>
                          <a:spcPts val="0"/>
                        </a:spcBef>
                        <a:spcAft>
                          <a:spcPts val="0"/>
                        </a:spcAft>
                      </a:pPr>
                      <a:r>
                        <a:rPr lang="en-US" sz="1100" b="1" dirty="0">
                          <a:solidFill>
                            <a:schemeClr val="tx1"/>
                          </a:solidFill>
                          <a:latin typeface="Arial" pitchFamily="34" charset="0"/>
                          <a:ea typeface="Times New Roman"/>
                          <a:cs typeface="Arial" pitchFamily="34" charset="0"/>
                        </a:rPr>
                        <a:t>-114.45</a:t>
                      </a:r>
                      <a:endParaRPr lang="en-US" sz="1100" b="1" dirty="0">
                        <a:solidFill>
                          <a:schemeClr val="tx1"/>
                        </a:solidFill>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60000"/>
                        <a:lumOff val="40000"/>
                      </a:schemeClr>
                    </a:solidFill>
                  </a:tcPr>
                </a:tc>
              </a:tr>
              <a:tr h="362816">
                <a:tc>
                  <a:txBody>
                    <a:bodyPr/>
                    <a:lstStyle/>
                    <a:p>
                      <a:pPr marL="0" marR="0" algn="ctr">
                        <a:spcBef>
                          <a:spcPts val="0"/>
                        </a:spcBef>
                        <a:spcAft>
                          <a:spcPts val="0"/>
                        </a:spcAft>
                      </a:pPr>
                      <a:r>
                        <a:rPr lang="en-US" sz="1050">
                          <a:solidFill>
                            <a:srgbClr val="000000"/>
                          </a:solidFill>
                          <a:latin typeface="Arial" pitchFamily="34" charset="0"/>
                          <a:ea typeface="Times New Roman"/>
                          <a:cs typeface="Arial" pitchFamily="34" charset="0"/>
                        </a:rPr>
                        <a:t>22:15:55:790</a:t>
                      </a:r>
                      <a:endParaRPr lang="en-US" sz="105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050" b="1">
                          <a:solidFill>
                            <a:srgbClr val="000000"/>
                          </a:solidFill>
                          <a:latin typeface="Arial" pitchFamily="34" charset="0"/>
                          <a:ea typeface="Times New Roman"/>
                          <a:cs typeface="Arial" pitchFamily="34" charset="0"/>
                        </a:rPr>
                        <a:t> </a:t>
                      </a:r>
                      <a:endParaRPr lang="en-US" sz="105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050" b="1">
                          <a:solidFill>
                            <a:srgbClr val="000000"/>
                          </a:solidFill>
                          <a:latin typeface="Arial" pitchFamily="34" charset="0"/>
                          <a:ea typeface="Times New Roman"/>
                          <a:cs typeface="Arial" pitchFamily="34" charset="0"/>
                        </a:rPr>
                        <a:t>120.48</a:t>
                      </a:r>
                      <a:endParaRPr lang="en-US" sz="1050" b="1">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050" b="1" dirty="0">
                          <a:solidFill>
                            <a:srgbClr val="000000"/>
                          </a:solidFill>
                          <a:latin typeface="Arial" pitchFamily="34" charset="0"/>
                          <a:ea typeface="Times New Roman"/>
                          <a:cs typeface="Arial" pitchFamily="34" charset="0"/>
                        </a:rPr>
                        <a:t>57.02</a:t>
                      </a:r>
                      <a:endParaRPr lang="en-US" sz="1050" b="1" dirty="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050" b="1" dirty="0">
                          <a:solidFill>
                            <a:srgbClr val="000000"/>
                          </a:solidFill>
                          <a:latin typeface="Arial" pitchFamily="34" charset="0"/>
                          <a:ea typeface="Times New Roman"/>
                          <a:cs typeface="Arial" pitchFamily="34" charset="0"/>
                        </a:rPr>
                        <a:t>73.20</a:t>
                      </a:r>
                      <a:endParaRPr lang="en-US" sz="1050" b="1" dirty="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050" b="1" dirty="0">
                          <a:solidFill>
                            <a:srgbClr val="000000"/>
                          </a:solidFill>
                          <a:latin typeface="Arial" pitchFamily="34" charset="0"/>
                          <a:ea typeface="Times New Roman"/>
                          <a:cs typeface="Arial" pitchFamily="34" charset="0"/>
                        </a:rPr>
                        <a:t>49.51</a:t>
                      </a:r>
                      <a:endParaRPr lang="en-US" sz="1050" b="1" dirty="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050" b="1" dirty="0">
                          <a:solidFill>
                            <a:srgbClr val="000000"/>
                          </a:solidFill>
                          <a:latin typeface="Arial" pitchFamily="34" charset="0"/>
                          <a:ea typeface="Times New Roman"/>
                          <a:cs typeface="Arial" pitchFamily="34" charset="0"/>
                        </a:rPr>
                        <a:t>74.67</a:t>
                      </a:r>
                      <a:endParaRPr lang="en-US" sz="1050" b="1" dirty="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050" b="1" dirty="0">
                          <a:solidFill>
                            <a:srgbClr val="000000"/>
                          </a:solidFill>
                          <a:latin typeface="Arial" pitchFamily="34" charset="0"/>
                          <a:ea typeface="Times New Roman"/>
                          <a:cs typeface="Arial" pitchFamily="34" charset="0"/>
                        </a:rPr>
                        <a:t>49.52</a:t>
                      </a:r>
                      <a:endParaRPr lang="en-US" sz="1050" b="1" dirty="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050" b="1">
                          <a:solidFill>
                            <a:srgbClr val="000000"/>
                          </a:solidFill>
                          <a:latin typeface="Arial" pitchFamily="34" charset="0"/>
                          <a:ea typeface="Times New Roman"/>
                          <a:cs typeface="Arial" pitchFamily="34" charset="0"/>
                        </a:rPr>
                        <a:t>123.81</a:t>
                      </a:r>
                      <a:endParaRPr lang="en-US" sz="1050" b="1">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050" b="1">
                          <a:solidFill>
                            <a:srgbClr val="000000"/>
                          </a:solidFill>
                          <a:latin typeface="Arial" pitchFamily="34" charset="0"/>
                          <a:ea typeface="Times New Roman"/>
                          <a:cs typeface="Arial" pitchFamily="34" charset="0"/>
                        </a:rPr>
                        <a:t>-75.07</a:t>
                      </a:r>
                      <a:endParaRPr lang="en-US" sz="1050" b="1">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050" b="1" dirty="0">
                          <a:solidFill>
                            <a:srgbClr val="000000"/>
                          </a:solidFill>
                          <a:latin typeface="Arial" pitchFamily="34" charset="0"/>
                          <a:ea typeface="Times New Roman"/>
                          <a:cs typeface="Arial" pitchFamily="34" charset="0"/>
                        </a:rPr>
                        <a:t>1.56</a:t>
                      </a:r>
                      <a:endParaRPr lang="en-US" sz="1050" b="1" dirty="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050" b="1" dirty="0">
                          <a:solidFill>
                            <a:srgbClr val="000000"/>
                          </a:solidFill>
                          <a:latin typeface="Arial" pitchFamily="34" charset="0"/>
                          <a:ea typeface="Times New Roman"/>
                          <a:cs typeface="Arial" pitchFamily="34" charset="0"/>
                        </a:rPr>
                        <a:t>0.00</a:t>
                      </a:r>
                      <a:endParaRPr lang="en-US" sz="1050" b="1" dirty="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24067">
                <a:tc>
                  <a:txBody>
                    <a:bodyPr/>
                    <a:lstStyle/>
                    <a:p>
                      <a:pPr marL="0" marR="0" algn="l">
                        <a:spcBef>
                          <a:spcPts val="0"/>
                        </a:spcBef>
                        <a:spcAft>
                          <a:spcPts val="0"/>
                        </a:spcAft>
                      </a:pPr>
                      <a:r>
                        <a:rPr lang="en-US" sz="1050">
                          <a:solidFill>
                            <a:srgbClr val="000000"/>
                          </a:solidFill>
                          <a:latin typeface="Arial" pitchFamily="34" charset="0"/>
                          <a:ea typeface="Times New Roman"/>
                          <a:cs typeface="Arial" pitchFamily="34" charset="0"/>
                        </a:rPr>
                        <a:t>22:15:55:941</a:t>
                      </a:r>
                      <a:endParaRPr lang="en-US" sz="105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050" b="1">
                          <a:solidFill>
                            <a:srgbClr val="000000"/>
                          </a:solidFill>
                          <a:latin typeface="Arial" pitchFamily="34" charset="0"/>
                          <a:ea typeface="Times New Roman"/>
                          <a:cs typeface="Arial" pitchFamily="34" charset="0"/>
                        </a:rPr>
                        <a:t>Station Tie Trip on Over Current</a:t>
                      </a:r>
                      <a:endParaRPr lang="en-US" sz="105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50" b="1">
                          <a:solidFill>
                            <a:srgbClr val="000000"/>
                          </a:solidFill>
                          <a:latin typeface="Arial" pitchFamily="34" charset="0"/>
                          <a:ea typeface="Times New Roman"/>
                          <a:cs typeface="Arial" pitchFamily="34" charset="0"/>
                        </a:rPr>
                        <a:t>120.65</a:t>
                      </a:r>
                      <a:endParaRPr lang="en-US" sz="1050" b="1">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50" b="1">
                          <a:solidFill>
                            <a:srgbClr val="000000"/>
                          </a:solidFill>
                          <a:latin typeface="Arial" pitchFamily="34" charset="0"/>
                          <a:ea typeface="Times New Roman"/>
                          <a:cs typeface="Arial" pitchFamily="34" charset="0"/>
                        </a:rPr>
                        <a:t>57.11</a:t>
                      </a:r>
                      <a:endParaRPr lang="en-US" sz="1050" b="1">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50" b="1">
                          <a:solidFill>
                            <a:srgbClr val="000000"/>
                          </a:solidFill>
                          <a:latin typeface="Arial" pitchFamily="34" charset="0"/>
                          <a:ea typeface="Times New Roman"/>
                          <a:cs typeface="Arial" pitchFamily="34" charset="0"/>
                        </a:rPr>
                        <a:t>104.46</a:t>
                      </a:r>
                      <a:endParaRPr lang="en-US" sz="1050" b="1">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50" b="1">
                          <a:solidFill>
                            <a:srgbClr val="000000"/>
                          </a:solidFill>
                          <a:latin typeface="Arial" pitchFamily="34" charset="0"/>
                          <a:ea typeface="Times New Roman"/>
                          <a:cs typeface="Arial" pitchFamily="34" charset="0"/>
                        </a:rPr>
                        <a:t>49.91</a:t>
                      </a:r>
                      <a:endParaRPr lang="en-US" sz="1050" b="1">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50" b="1">
                          <a:solidFill>
                            <a:srgbClr val="000000"/>
                          </a:solidFill>
                          <a:latin typeface="Arial" pitchFamily="34" charset="0"/>
                          <a:ea typeface="Times New Roman"/>
                          <a:cs typeface="Arial" pitchFamily="34" charset="0"/>
                        </a:rPr>
                        <a:t>105.60</a:t>
                      </a:r>
                      <a:endParaRPr lang="en-US" sz="1050" b="1">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50" b="1">
                          <a:solidFill>
                            <a:srgbClr val="000000"/>
                          </a:solidFill>
                          <a:latin typeface="Arial" pitchFamily="34" charset="0"/>
                          <a:ea typeface="Times New Roman"/>
                          <a:cs typeface="Arial" pitchFamily="34" charset="0"/>
                        </a:rPr>
                        <a:t>49.91</a:t>
                      </a:r>
                      <a:endParaRPr lang="en-US" sz="1050" b="1">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50" b="1">
                          <a:solidFill>
                            <a:srgbClr val="000000"/>
                          </a:solidFill>
                          <a:latin typeface="Arial" pitchFamily="34" charset="0"/>
                          <a:ea typeface="Times New Roman"/>
                          <a:cs typeface="Arial" pitchFamily="34" charset="0"/>
                        </a:rPr>
                        <a:t>95.51</a:t>
                      </a:r>
                      <a:endParaRPr lang="en-US" sz="1050" b="1">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50" b="1">
                          <a:solidFill>
                            <a:srgbClr val="000000"/>
                          </a:solidFill>
                          <a:latin typeface="Arial" pitchFamily="34" charset="0"/>
                          <a:ea typeface="Times New Roman"/>
                          <a:cs typeface="Arial" pitchFamily="34" charset="0"/>
                        </a:rPr>
                        <a:t>-49.57</a:t>
                      </a:r>
                      <a:endParaRPr lang="en-US" sz="1050" b="1">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50" b="1" dirty="0">
                          <a:solidFill>
                            <a:srgbClr val="000000"/>
                          </a:solidFill>
                          <a:latin typeface="Arial" pitchFamily="34" charset="0"/>
                          <a:ea typeface="Times New Roman"/>
                          <a:cs typeface="Arial" pitchFamily="34" charset="0"/>
                        </a:rPr>
                        <a:t>1.22</a:t>
                      </a:r>
                      <a:endParaRPr lang="en-US" sz="1050" b="1" dirty="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50" b="1" dirty="0">
                          <a:solidFill>
                            <a:srgbClr val="000000"/>
                          </a:solidFill>
                          <a:latin typeface="Arial" pitchFamily="34" charset="0"/>
                          <a:ea typeface="Times New Roman"/>
                          <a:cs typeface="Arial" pitchFamily="34" charset="0"/>
                        </a:rPr>
                        <a:t>0.00</a:t>
                      </a:r>
                      <a:endParaRPr lang="en-US" sz="1050" b="1" dirty="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10" name="Picture 9" descr="Logo.jpg"/>
          <p:cNvPicPr>
            <a:picLocks noChangeAspect="1" noChangeArrowheads="1"/>
          </p:cNvPicPr>
          <p:nvPr/>
        </p:nvPicPr>
        <p:blipFill>
          <a:blip r:embed="rId3" cstate="print"/>
          <a:srcRect/>
          <a:stretch>
            <a:fillRect/>
          </a:stretch>
        </p:blipFill>
        <p:spPr bwMode="auto">
          <a:xfrm>
            <a:off x="-1" y="1"/>
            <a:ext cx="1447800" cy="589352"/>
          </a:xfrm>
          <a:prstGeom prst="rect">
            <a:avLst/>
          </a:prstGeom>
          <a:noFill/>
          <a:ln w="9525">
            <a:noFill/>
            <a:bevel/>
            <a:headEnd/>
            <a:tailEnd/>
          </a:ln>
        </p:spPr>
      </p:pic>
      <p:sp>
        <p:nvSpPr>
          <p:cNvPr id="11" name="Title 1"/>
          <p:cNvSpPr txBox="1">
            <a:spLocks noChangeArrowheads="1"/>
          </p:cNvSpPr>
          <p:nvPr/>
        </p:nvSpPr>
        <p:spPr>
          <a:xfrm>
            <a:off x="-1" y="6416040"/>
            <a:ext cx="12191997" cy="441960"/>
          </a:xfrm>
          <a:prstGeom prst="rect">
            <a:avLst/>
          </a:prstGeom>
          <a:solidFill>
            <a:srgbClr val="C00000"/>
          </a:solidFill>
        </p:spPr>
        <p:txBody>
          <a:bodyPr/>
          <a:lstStyle/>
          <a:p>
            <a:pPr algn="ctr">
              <a:lnSpc>
                <a:spcPct val="90000"/>
              </a:lnSpc>
              <a:spcBef>
                <a:spcPct val="0"/>
              </a:spcBef>
              <a:defRPr/>
            </a:pPr>
            <a:r>
              <a:rPr lang="en-US" sz="1600" b="1" dirty="0" smtClean="0">
                <a:solidFill>
                  <a:schemeClr val="bg1"/>
                </a:solidFill>
                <a:latin typeface="Times New Roman" pitchFamily="18" charset="0"/>
                <a:cs typeface="Times New Roman" pitchFamily="18" charset="0"/>
              </a:rPr>
              <a:t>MANISH KUMAR SHRIVASTAVA, </a:t>
            </a:r>
            <a:r>
              <a:rPr kumimoji="0" lang="en-IN" altLang="zh-CN" sz="1600" b="1" i="0" u="none" strike="noStrike" kern="1200" cap="none" spc="0" normalizeH="0" baseline="0" noProof="0" dirty="0" smtClean="0">
                <a:ln>
                  <a:noFill/>
                </a:ln>
                <a:solidFill>
                  <a:schemeClr val="bg1"/>
                </a:solidFill>
                <a:effectLst/>
                <a:uLnTx/>
                <a:uFillTx/>
                <a:latin typeface="Times New Roman" pitchFamily="18" charset="0"/>
                <a:ea typeface="+mj-ea"/>
                <a:cs typeface="Times New Roman" pitchFamily="18" charset="0"/>
              </a:rPr>
              <a:t>LAV</a:t>
            </a:r>
            <a:r>
              <a:rPr kumimoji="0" lang="en-IN" altLang="zh-CN" sz="1600" b="1" i="0" u="none" strike="noStrike" kern="1200" cap="none" spc="0" normalizeH="0" noProof="0" dirty="0" smtClean="0">
                <a:ln>
                  <a:noFill/>
                </a:ln>
                <a:solidFill>
                  <a:schemeClr val="bg1"/>
                </a:solidFill>
                <a:effectLst/>
                <a:uLnTx/>
                <a:uFillTx/>
                <a:latin typeface="Times New Roman" pitchFamily="18" charset="0"/>
                <a:ea typeface="+mj-ea"/>
                <a:cs typeface="Times New Roman" pitchFamily="18" charset="0"/>
              </a:rPr>
              <a:t> </a:t>
            </a:r>
            <a:r>
              <a:rPr kumimoji="0" lang="en-IN" altLang="zh-CN" sz="1600" b="1" i="0" u="none" strike="noStrike" kern="1200" cap="none" spc="0" normalizeH="0" noProof="0" dirty="0" smtClean="0">
                <a:ln>
                  <a:noFill/>
                </a:ln>
                <a:solidFill>
                  <a:schemeClr val="bg1"/>
                </a:solidFill>
                <a:effectLst/>
                <a:uLnTx/>
                <a:uFillTx/>
                <a:latin typeface="Times New Roman" pitchFamily="18" charset="0"/>
                <a:ea typeface="+mj-ea"/>
                <a:cs typeface="Times New Roman" pitchFamily="18" charset="0"/>
              </a:rPr>
              <a:t>KUMAR KAUSHIK, </a:t>
            </a:r>
            <a:r>
              <a:rPr lang="en-IN" altLang="zh-CN" sz="1600" b="1" dirty="0" smtClean="0">
                <a:solidFill>
                  <a:schemeClr val="bg1"/>
                </a:solidFill>
                <a:latin typeface="Times New Roman" pitchFamily="18" charset="0"/>
                <a:ea typeface="+mj-ea"/>
                <a:cs typeface="Times New Roman" pitchFamily="18" charset="0"/>
              </a:rPr>
              <a:t>CHHATTISGARH STATE POWER GENERATION CO LTD</a:t>
            </a:r>
            <a:r>
              <a:rPr kumimoji="0" lang="en-IN" altLang="zh-CN" sz="1600" b="1" i="0" u="none" strike="noStrike" kern="1200" cap="none" spc="0" normalizeH="0" baseline="0" noProof="0" dirty="0" smtClean="0">
                <a:ln>
                  <a:noFill/>
                </a:ln>
                <a:solidFill>
                  <a:schemeClr val="bg1"/>
                </a:solidFill>
                <a:effectLst/>
                <a:uLnTx/>
                <a:uFillTx/>
                <a:latin typeface="Times New Roman" pitchFamily="18" charset="0"/>
                <a:ea typeface="+mj-ea"/>
                <a:cs typeface="Times New Roman" pitchFamily="18" charset="0"/>
              </a:rPr>
              <a:t>,</a:t>
            </a:r>
            <a:r>
              <a:rPr kumimoji="0" lang="en-IN" altLang="zh-CN" sz="1600" b="1" i="0" u="none" strike="noStrike" kern="1200" cap="none" spc="0" normalizeH="0" noProof="0" dirty="0" smtClean="0">
                <a:ln>
                  <a:noFill/>
                </a:ln>
                <a:solidFill>
                  <a:schemeClr val="bg1"/>
                </a:solidFill>
                <a:effectLst/>
                <a:uLnTx/>
                <a:uFillTx/>
                <a:latin typeface="Times New Roman" pitchFamily="18" charset="0"/>
                <a:ea typeface="+mj-ea"/>
                <a:cs typeface="Times New Roman" pitchFamily="18" charset="0"/>
              </a:rPr>
              <a:t> </a:t>
            </a:r>
            <a:r>
              <a:rPr kumimoji="0" lang="en-IN" altLang="zh-CN" sz="1600" b="1" i="0" u="none" strike="noStrike" kern="1200" cap="none" spc="0" normalizeH="0" baseline="0" noProof="0" dirty="0" smtClean="0">
                <a:ln>
                  <a:noFill/>
                </a:ln>
                <a:solidFill>
                  <a:schemeClr val="bg1"/>
                </a:solidFill>
                <a:effectLst/>
                <a:uLnTx/>
                <a:uFillTx/>
                <a:latin typeface="Times New Roman" pitchFamily="18" charset="0"/>
                <a:ea typeface="+mj-ea"/>
                <a:cs typeface="Times New Roman" pitchFamily="18" charset="0"/>
              </a:rPr>
              <a:t> </a:t>
            </a:r>
            <a:r>
              <a:rPr lang="en-IN" altLang="zh-CN" sz="1600" b="1" dirty="0" smtClean="0">
                <a:solidFill>
                  <a:schemeClr val="bg1"/>
                </a:solidFill>
                <a:latin typeface="Times New Roman" pitchFamily="18" charset="0"/>
                <a:cs typeface="Times New Roman" pitchFamily="18" charset="0"/>
              </a:rPr>
              <a:t>PP 18</a:t>
            </a:r>
            <a:endParaRPr kumimoji="0" lang="en-IN" altLang="zh-CN" sz="1600" b="1" i="0" u="none" strike="noStrike" kern="1200" cap="none" spc="0" normalizeH="0" baseline="0" noProof="0" dirty="0" smtClean="0">
              <a:ln>
                <a:noFill/>
              </a:ln>
              <a:solidFill>
                <a:schemeClr val="bg1"/>
              </a:solidFill>
              <a:effectLst/>
              <a:uLnTx/>
              <a:uFillTx/>
              <a:latin typeface="Times New Roman" pitchFamily="18" charset="0"/>
              <a:ea typeface="+mj-ea"/>
              <a:cs typeface="Times New Roman" pitchFamily="18" charset="0"/>
            </a:endParaRPr>
          </a:p>
          <a:p>
            <a:pPr lvl="0" algn="ctr">
              <a:lnSpc>
                <a:spcPct val="90000"/>
              </a:lnSpc>
              <a:spcBef>
                <a:spcPct val="0"/>
              </a:spcBef>
              <a:defRPr/>
            </a:pPr>
            <a:endParaRPr kumimoji="0" lang="en-IN" altLang="zh-CN" sz="1600" b="1" i="0" u="none" strike="noStrike" kern="1200" cap="none" spc="0" normalizeH="0" baseline="0" noProof="0" dirty="0">
              <a:ln>
                <a:noFill/>
              </a:ln>
              <a:solidFill>
                <a:schemeClr val="bg1"/>
              </a:solidFill>
              <a:effectLst/>
              <a:uLnTx/>
              <a:uFillTx/>
              <a:latin typeface="Times New Roman" pitchFamily="18" charset="0"/>
              <a:ea typeface="+mj-ea"/>
              <a:cs typeface="Times New Roman" pitchFamily="18" charset="0"/>
            </a:endParaRP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Box 3"/>
          <p:cNvSpPr txBox="1">
            <a:spLocks noChangeArrowheads="1"/>
          </p:cNvSpPr>
          <p:nvPr/>
        </p:nvSpPr>
        <p:spPr bwMode="auto">
          <a:xfrm>
            <a:off x="571500" y="214313"/>
            <a:ext cx="10763251" cy="646112"/>
          </a:xfrm>
          <a:prstGeom prst="rect">
            <a:avLst/>
          </a:prstGeom>
          <a:noFill/>
          <a:ln w="9525">
            <a:noFill/>
            <a:miter lim="800000"/>
            <a:headEnd/>
            <a:tailEnd/>
          </a:ln>
        </p:spPr>
        <p:txBody>
          <a:bodyPr>
            <a:spAutoFit/>
          </a:bodyPr>
          <a:lstStyle/>
          <a:p>
            <a:pPr algn="ctr"/>
            <a:endParaRPr lang="en-US" sz="3600" dirty="0">
              <a:ea typeface="Arimo" charset="0"/>
              <a:cs typeface="Arimo" charset="0"/>
            </a:endParaRPr>
          </a:p>
        </p:txBody>
      </p:sp>
      <p:sp>
        <p:nvSpPr>
          <p:cNvPr id="7" name="Title 1"/>
          <p:cNvSpPr txBox="1">
            <a:spLocks noChangeArrowheads="1"/>
          </p:cNvSpPr>
          <p:nvPr/>
        </p:nvSpPr>
        <p:spPr>
          <a:xfrm>
            <a:off x="1" y="0"/>
            <a:ext cx="12191999" cy="605118"/>
          </a:xfrm>
          <a:prstGeom prst="rect">
            <a:avLst/>
          </a:prstGeom>
          <a:solidFill>
            <a:srgbClr val="C00000"/>
          </a:solidFill>
        </p:spPr>
        <p:txBody>
          <a:bodyPr/>
          <a:lstStyle/>
          <a:p>
            <a:pPr algn="ctr" fontAlgn="base"/>
            <a:r>
              <a:rPr lang="en-IN" b="1" dirty="0">
                <a:solidFill>
                  <a:schemeClr val="bg1"/>
                </a:solidFill>
                <a:latin typeface="Times New Roman" panose="02020603050405020304" pitchFamily="18" charset="0"/>
                <a:cs typeface="Times New Roman" panose="02020603050405020304" pitchFamily="18" charset="0"/>
              </a:rPr>
              <a:t>    </a:t>
            </a:r>
            <a:r>
              <a:rPr lang="en-IN" b="1" dirty="0" smtClean="0">
                <a:solidFill>
                  <a:schemeClr val="bg1"/>
                </a:solidFill>
                <a:latin typeface="Times New Roman" panose="02020603050405020304" pitchFamily="18" charset="0"/>
                <a:cs typeface="Times New Roman" panose="02020603050405020304" pitchFamily="18" charset="0"/>
              </a:rPr>
              <a:t>Indian Power Stations O&amp;M Conference (IPS-2024)</a:t>
            </a:r>
          </a:p>
          <a:p>
            <a:pPr algn="ctr" fontAlgn="base"/>
            <a:endParaRPr lang="en-IN" b="1" dirty="0">
              <a:solidFill>
                <a:schemeClr val="bg1"/>
              </a:solidFill>
              <a:latin typeface="Times New Roman" panose="02020603050405020304" pitchFamily="18" charset="0"/>
              <a:cs typeface="Times New Roman" panose="02020603050405020304" pitchFamily="18" charset="0"/>
            </a:endParaRPr>
          </a:p>
          <a:p>
            <a:pPr algn="ctr" fontAlgn="base"/>
            <a:r>
              <a:rPr lang="en-IN" sz="3200" b="1" dirty="0">
                <a:solidFill>
                  <a:schemeClr val="bg1"/>
                </a:solidFill>
                <a:latin typeface="Times New Roman" panose="02020603050405020304" pitchFamily="18" charset="0"/>
                <a:cs typeface="Times New Roman" panose="02020603050405020304" pitchFamily="18" charset="0"/>
              </a:rPr>
              <a:t>                               </a:t>
            </a:r>
            <a:endParaRPr lang="en-IN" sz="3200" dirty="0">
              <a:solidFill>
                <a:schemeClr val="bg1"/>
              </a:solidFill>
              <a:latin typeface="Times New Roman" panose="02020603050405020304" pitchFamily="18" charset="0"/>
              <a:cs typeface="Times New Roman" panose="02020603050405020304" pitchFamily="18" charset="0"/>
            </a:endParaRPr>
          </a:p>
        </p:txBody>
      </p:sp>
      <p:sp>
        <p:nvSpPr>
          <p:cNvPr id="6" name="Title 1"/>
          <p:cNvSpPr txBox="1">
            <a:spLocks/>
          </p:cNvSpPr>
          <p:nvPr/>
        </p:nvSpPr>
        <p:spPr>
          <a:xfrm>
            <a:off x="1" y="605118"/>
            <a:ext cx="12191995" cy="609600"/>
          </a:xfrm>
          <a:prstGeom prst="rect">
            <a:avLst/>
          </a:prstGeom>
        </p:spPr>
        <p:style>
          <a:lnRef idx="0">
            <a:schemeClr val="accent1"/>
          </a:lnRef>
          <a:fillRef idx="3">
            <a:schemeClr val="accent1"/>
          </a:fillRef>
          <a:effectRef idx="3">
            <a:schemeClr val="accent1"/>
          </a:effectRef>
          <a:fontRef idx="minor">
            <a:schemeClr val="lt1"/>
          </a:fontRef>
        </p:style>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dirty="0" smtClean="0">
                <a:ln>
                  <a:noFill/>
                </a:ln>
                <a:solidFill>
                  <a:schemeClr val="bg1"/>
                </a:solidFill>
                <a:effectLst/>
                <a:uLnTx/>
                <a:uFillTx/>
                <a:latin typeface="Arial" pitchFamily="34" charset="0"/>
                <a:ea typeface="+mj-ea"/>
                <a:cs typeface="Arial" pitchFamily="34" charset="0"/>
              </a:rPr>
              <a:t>Effect on Motor &amp; Unit Motor Bus</a:t>
            </a:r>
            <a:endParaRPr kumimoji="0" lang="en-US" sz="3600" b="0" i="0" u="none" strike="noStrike" kern="1200" cap="none" spc="0" normalizeH="0" baseline="0" noProof="0" dirty="0">
              <a:ln>
                <a:noFill/>
              </a:ln>
              <a:solidFill>
                <a:schemeClr val="bg1"/>
              </a:solidFill>
              <a:effectLst/>
              <a:uLnTx/>
              <a:uFillTx/>
              <a:latin typeface="Arial" pitchFamily="34" charset="0"/>
              <a:ea typeface="+mj-ea"/>
              <a:cs typeface="Arial" pitchFamily="34" charset="0"/>
            </a:endParaRPr>
          </a:p>
        </p:txBody>
      </p:sp>
      <p:pic>
        <p:nvPicPr>
          <p:cNvPr id="8" name="Picture 7" descr="D:\LAV\gucon final\CEP CURRENT.png"/>
          <p:cNvPicPr/>
          <p:nvPr/>
        </p:nvPicPr>
        <p:blipFill>
          <a:blip r:embed="rId3"/>
          <a:srcRect/>
          <a:stretch>
            <a:fillRect/>
          </a:stretch>
        </p:blipFill>
        <p:spPr bwMode="auto">
          <a:xfrm>
            <a:off x="36576" y="1392936"/>
            <a:ext cx="3730751" cy="2935224"/>
          </a:xfrm>
          <a:prstGeom prst="rect">
            <a:avLst/>
          </a:prstGeom>
          <a:noFill/>
          <a:ln w="9525">
            <a:noFill/>
            <a:miter lim="800000"/>
            <a:headEnd/>
            <a:tailEnd/>
          </a:ln>
        </p:spPr>
      </p:pic>
      <p:pic>
        <p:nvPicPr>
          <p:cNvPr id="10" name="Picture 9" descr="D:\LAV\gucon final\CW CURRENT.png"/>
          <p:cNvPicPr/>
          <p:nvPr/>
        </p:nvPicPr>
        <p:blipFill>
          <a:blip r:embed="rId4"/>
          <a:srcRect/>
          <a:stretch>
            <a:fillRect/>
          </a:stretch>
        </p:blipFill>
        <p:spPr bwMode="auto">
          <a:xfrm>
            <a:off x="3965448" y="1392936"/>
            <a:ext cx="4081272" cy="2935224"/>
          </a:xfrm>
          <a:prstGeom prst="rect">
            <a:avLst/>
          </a:prstGeom>
          <a:noFill/>
          <a:ln w="9525">
            <a:noFill/>
            <a:miter lim="800000"/>
            <a:headEnd/>
            <a:tailEnd/>
          </a:ln>
        </p:spPr>
      </p:pic>
      <p:pic>
        <p:nvPicPr>
          <p:cNvPr id="11" name="Picture 10" descr="D:\LAV\gucon final\TIE CURRENT.png"/>
          <p:cNvPicPr/>
          <p:nvPr/>
        </p:nvPicPr>
        <p:blipFill>
          <a:blip r:embed="rId5"/>
          <a:srcRect/>
          <a:stretch>
            <a:fillRect/>
          </a:stretch>
        </p:blipFill>
        <p:spPr bwMode="auto">
          <a:xfrm>
            <a:off x="8232648" y="1392936"/>
            <a:ext cx="3886200" cy="2935224"/>
          </a:xfrm>
          <a:prstGeom prst="rect">
            <a:avLst/>
          </a:prstGeom>
          <a:noFill/>
          <a:ln w="9525">
            <a:noFill/>
            <a:miter lim="800000"/>
            <a:headEnd/>
            <a:tailEnd/>
          </a:ln>
        </p:spPr>
      </p:pic>
      <p:sp>
        <p:nvSpPr>
          <p:cNvPr id="12" name="Rectangle 11"/>
          <p:cNvSpPr/>
          <p:nvPr/>
        </p:nvSpPr>
        <p:spPr>
          <a:xfrm>
            <a:off x="36576" y="4791611"/>
            <a:ext cx="3581400" cy="646331"/>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pPr algn="ctr"/>
            <a:r>
              <a:rPr lang="en-US" b="1" dirty="0" smtClean="0">
                <a:latin typeface="Arial" pitchFamily="34" charset="0"/>
                <a:cs typeface="Arial" pitchFamily="34" charset="0"/>
              </a:rPr>
              <a:t>Current Trend of CEP-1B Motor (925 KW,  Rated Current- 100A)</a:t>
            </a:r>
            <a:endParaRPr lang="en-US" b="1" dirty="0">
              <a:latin typeface="Arial" pitchFamily="34" charset="0"/>
              <a:cs typeface="Arial" pitchFamily="34" charset="0"/>
            </a:endParaRPr>
          </a:p>
        </p:txBody>
      </p:sp>
      <p:sp>
        <p:nvSpPr>
          <p:cNvPr id="13" name="Rectangle 1"/>
          <p:cNvSpPr>
            <a:spLocks noChangeArrowheads="1"/>
          </p:cNvSpPr>
          <p:nvPr/>
        </p:nvSpPr>
        <p:spPr bwMode="auto">
          <a:xfrm>
            <a:off x="3855720" y="4791611"/>
            <a:ext cx="4191000" cy="646331"/>
          </a:xfrm>
          <a:prstGeom prst="rect">
            <a:avLst/>
          </a:prstGeom>
          <a:ln>
            <a:headEnd/>
            <a:tailEn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bg1"/>
                </a:solidFill>
                <a:effectLst/>
                <a:latin typeface="Arial" pitchFamily="34" charset="0"/>
                <a:ea typeface="SimSun" pitchFamily="2" charset="-122"/>
                <a:cs typeface="Arial" pitchFamily="34" charset="0"/>
              </a:rPr>
              <a:t>Current Trend of CW Pump-1B Motor        (3 MW, Rated Current- 328A)</a:t>
            </a:r>
            <a:endParaRPr kumimoji="0" lang="en-US" b="1" i="0" u="none" strike="noStrike" cap="none" normalizeH="0" baseline="0" dirty="0" smtClean="0">
              <a:ln>
                <a:noFill/>
              </a:ln>
              <a:solidFill>
                <a:schemeClr val="bg1"/>
              </a:solidFill>
              <a:effectLst/>
              <a:latin typeface="Arial" pitchFamily="34" charset="0"/>
              <a:cs typeface="Arial" pitchFamily="34" charset="0"/>
            </a:endParaRPr>
          </a:p>
        </p:txBody>
      </p:sp>
      <p:sp>
        <p:nvSpPr>
          <p:cNvPr id="14" name="Rectangle 13"/>
          <p:cNvSpPr/>
          <p:nvPr/>
        </p:nvSpPr>
        <p:spPr>
          <a:xfrm>
            <a:off x="8232648" y="4803803"/>
            <a:ext cx="3886200" cy="646331"/>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pPr algn="ctr"/>
            <a:r>
              <a:rPr lang="en-US" b="1" dirty="0" smtClean="0">
                <a:latin typeface="Arial" pitchFamily="34" charset="0"/>
                <a:cs typeface="Arial" pitchFamily="34" charset="0"/>
              </a:rPr>
              <a:t>Current Trend of Unit Tie Breaker during Transfer.</a:t>
            </a:r>
            <a:endParaRPr lang="en-US" b="1" dirty="0">
              <a:latin typeface="Arial" pitchFamily="34" charset="0"/>
              <a:cs typeface="Arial" pitchFamily="34" charset="0"/>
            </a:endParaRPr>
          </a:p>
        </p:txBody>
      </p:sp>
      <p:pic>
        <p:nvPicPr>
          <p:cNvPr id="15" name="Picture 14" descr="Logo.jpg"/>
          <p:cNvPicPr>
            <a:picLocks noChangeAspect="1" noChangeArrowheads="1"/>
          </p:cNvPicPr>
          <p:nvPr/>
        </p:nvPicPr>
        <p:blipFill>
          <a:blip r:embed="rId6" cstate="print"/>
          <a:srcRect/>
          <a:stretch>
            <a:fillRect/>
          </a:stretch>
        </p:blipFill>
        <p:spPr bwMode="auto">
          <a:xfrm>
            <a:off x="-1" y="1"/>
            <a:ext cx="1447800" cy="589352"/>
          </a:xfrm>
          <a:prstGeom prst="rect">
            <a:avLst/>
          </a:prstGeom>
          <a:noFill/>
          <a:ln w="9525">
            <a:noFill/>
            <a:bevel/>
            <a:headEnd/>
            <a:tailEnd/>
          </a:ln>
        </p:spPr>
      </p:pic>
      <p:sp>
        <p:nvSpPr>
          <p:cNvPr id="16" name="Title 1"/>
          <p:cNvSpPr txBox="1">
            <a:spLocks noChangeArrowheads="1"/>
          </p:cNvSpPr>
          <p:nvPr/>
        </p:nvSpPr>
        <p:spPr>
          <a:xfrm>
            <a:off x="-1" y="6416040"/>
            <a:ext cx="12191997" cy="441960"/>
          </a:xfrm>
          <a:prstGeom prst="rect">
            <a:avLst/>
          </a:prstGeom>
          <a:solidFill>
            <a:srgbClr val="C00000"/>
          </a:solidFill>
        </p:spPr>
        <p:txBody>
          <a:bodyPr/>
          <a:lstStyle/>
          <a:p>
            <a:pPr algn="ctr">
              <a:lnSpc>
                <a:spcPct val="90000"/>
              </a:lnSpc>
              <a:spcBef>
                <a:spcPct val="0"/>
              </a:spcBef>
              <a:defRPr/>
            </a:pPr>
            <a:r>
              <a:rPr lang="en-US" sz="1600" b="1" dirty="0" smtClean="0">
                <a:solidFill>
                  <a:schemeClr val="bg1"/>
                </a:solidFill>
                <a:latin typeface="Times New Roman" pitchFamily="18" charset="0"/>
                <a:cs typeface="Times New Roman" pitchFamily="18" charset="0"/>
              </a:rPr>
              <a:t>MANISH KUMAR SHRIVASTAVA, </a:t>
            </a:r>
            <a:r>
              <a:rPr kumimoji="0" lang="en-IN" altLang="zh-CN" sz="1600" b="1" i="0" u="none" strike="noStrike" kern="1200" cap="none" spc="0" normalizeH="0" baseline="0" noProof="0" dirty="0" smtClean="0">
                <a:ln>
                  <a:noFill/>
                </a:ln>
                <a:solidFill>
                  <a:schemeClr val="bg1"/>
                </a:solidFill>
                <a:effectLst/>
                <a:uLnTx/>
                <a:uFillTx/>
                <a:latin typeface="Times New Roman" pitchFamily="18" charset="0"/>
                <a:ea typeface="+mj-ea"/>
                <a:cs typeface="Times New Roman" pitchFamily="18" charset="0"/>
              </a:rPr>
              <a:t>LAV</a:t>
            </a:r>
            <a:r>
              <a:rPr kumimoji="0" lang="en-IN" altLang="zh-CN" sz="1600" b="1" i="0" u="none" strike="noStrike" kern="1200" cap="none" spc="0" normalizeH="0" noProof="0" dirty="0" smtClean="0">
                <a:ln>
                  <a:noFill/>
                </a:ln>
                <a:solidFill>
                  <a:schemeClr val="bg1"/>
                </a:solidFill>
                <a:effectLst/>
                <a:uLnTx/>
                <a:uFillTx/>
                <a:latin typeface="Times New Roman" pitchFamily="18" charset="0"/>
                <a:ea typeface="+mj-ea"/>
                <a:cs typeface="Times New Roman" pitchFamily="18" charset="0"/>
              </a:rPr>
              <a:t> </a:t>
            </a:r>
            <a:r>
              <a:rPr kumimoji="0" lang="en-IN" altLang="zh-CN" sz="1600" b="1" i="0" u="none" strike="noStrike" kern="1200" cap="none" spc="0" normalizeH="0" noProof="0" dirty="0" smtClean="0">
                <a:ln>
                  <a:noFill/>
                </a:ln>
                <a:solidFill>
                  <a:schemeClr val="bg1"/>
                </a:solidFill>
                <a:effectLst/>
                <a:uLnTx/>
                <a:uFillTx/>
                <a:latin typeface="Times New Roman" pitchFamily="18" charset="0"/>
                <a:ea typeface="+mj-ea"/>
                <a:cs typeface="Times New Roman" pitchFamily="18" charset="0"/>
              </a:rPr>
              <a:t>KUMAR KAUSHIK, </a:t>
            </a:r>
            <a:r>
              <a:rPr lang="en-IN" altLang="zh-CN" sz="1600" b="1" dirty="0" smtClean="0">
                <a:solidFill>
                  <a:schemeClr val="bg1"/>
                </a:solidFill>
                <a:latin typeface="Times New Roman" pitchFamily="18" charset="0"/>
                <a:ea typeface="+mj-ea"/>
                <a:cs typeface="Times New Roman" pitchFamily="18" charset="0"/>
              </a:rPr>
              <a:t>CHHATTISGARH STATE POWER GENERATION CO LTD</a:t>
            </a:r>
            <a:r>
              <a:rPr kumimoji="0" lang="en-IN" altLang="zh-CN" sz="1600" b="1" i="0" u="none" strike="noStrike" kern="1200" cap="none" spc="0" normalizeH="0" baseline="0" noProof="0" dirty="0" smtClean="0">
                <a:ln>
                  <a:noFill/>
                </a:ln>
                <a:solidFill>
                  <a:schemeClr val="bg1"/>
                </a:solidFill>
                <a:effectLst/>
                <a:uLnTx/>
                <a:uFillTx/>
                <a:latin typeface="Times New Roman" pitchFamily="18" charset="0"/>
                <a:ea typeface="+mj-ea"/>
                <a:cs typeface="Times New Roman" pitchFamily="18" charset="0"/>
              </a:rPr>
              <a:t>,</a:t>
            </a:r>
            <a:r>
              <a:rPr kumimoji="0" lang="en-IN" altLang="zh-CN" sz="1600" b="1" i="0" u="none" strike="noStrike" kern="1200" cap="none" spc="0" normalizeH="0" noProof="0" dirty="0" smtClean="0">
                <a:ln>
                  <a:noFill/>
                </a:ln>
                <a:solidFill>
                  <a:schemeClr val="bg1"/>
                </a:solidFill>
                <a:effectLst/>
                <a:uLnTx/>
                <a:uFillTx/>
                <a:latin typeface="Times New Roman" pitchFamily="18" charset="0"/>
                <a:ea typeface="+mj-ea"/>
                <a:cs typeface="Times New Roman" pitchFamily="18" charset="0"/>
              </a:rPr>
              <a:t> </a:t>
            </a:r>
            <a:r>
              <a:rPr kumimoji="0" lang="en-IN" altLang="zh-CN" sz="1600" b="1" i="0" u="none" strike="noStrike" kern="1200" cap="none" spc="0" normalizeH="0" baseline="0" noProof="0" dirty="0" smtClean="0">
                <a:ln>
                  <a:noFill/>
                </a:ln>
                <a:solidFill>
                  <a:schemeClr val="bg1"/>
                </a:solidFill>
                <a:effectLst/>
                <a:uLnTx/>
                <a:uFillTx/>
                <a:latin typeface="Times New Roman" pitchFamily="18" charset="0"/>
                <a:ea typeface="+mj-ea"/>
                <a:cs typeface="Times New Roman" pitchFamily="18" charset="0"/>
              </a:rPr>
              <a:t> </a:t>
            </a:r>
            <a:r>
              <a:rPr lang="en-IN" altLang="zh-CN" sz="1600" b="1" dirty="0" smtClean="0">
                <a:solidFill>
                  <a:schemeClr val="bg1"/>
                </a:solidFill>
                <a:latin typeface="Times New Roman" pitchFamily="18" charset="0"/>
                <a:cs typeface="Times New Roman" pitchFamily="18" charset="0"/>
              </a:rPr>
              <a:t>PP 18</a:t>
            </a:r>
            <a:endParaRPr kumimoji="0" lang="en-IN" altLang="zh-CN" sz="1600" b="1" i="0" u="none" strike="noStrike" kern="1200" cap="none" spc="0" normalizeH="0" baseline="0" noProof="0" dirty="0" smtClean="0">
              <a:ln>
                <a:noFill/>
              </a:ln>
              <a:solidFill>
                <a:schemeClr val="bg1"/>
              </a:solidFill>
              <a:effectLst/>
              <a:uLnTx/>
              <a:uFillTx/>
              <a:latin typeface="Times New Roman" pitchFamily="18" charset="0"/>
              <a:ea typeface="+mj-ea"/>
              <a:cs typeface="Times New Roman" pitchFamily="18" charset="0"/>
            </a:endParaRPr>
          </a:p>
          <a:p>
            <a:pPr lvl="0" algn="ctr">
              <a:lnSpc>
                <a:spcPct val="90000"/>
              </a:lnSpc>
              <a:spcBef>
                <a:spcPct val="0"/>
              </a:spcBef>
              <a:defRPr/>
            </a:pPr>
            <a:endParaRPr kumimoji="0" lang="en-IN" altLang="zh-CN" sz="1600" b="1" i="0" u="none" strike="noStrike" kern="1200" cap="none" spc="0" normalizeH="0" baseline="0" noProof="0" dirty="0">
              <a:ln>
                <a:noFill/>
              </a:ln>
              <a:solidFill>
                <a:schemeClr val="bg1"/>
              </a:solidFill>
              <a:effectLst/>
              <a:uLnTx/>
              <a:uFillTx/>
              <a:latin typeface="Times New Roman" pitchFamily="18" charset="0"/>
              <a:ea typeface="+mj-ea"/>
              <a:cs typeface="Times New Roman" pitchFamily="18" charset="0"/>
            </a:endParaRP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Box 3"/>
          <p:cNvSpPr txBox="1">
            <a:spLocks noChangeArrowheads="1"/>
          </p:cNvSpPr>
          <p:nvPr/>
        </p:nvSpPr>
        <p:spPr bwMode="auto">
          <a:xfrm>
            <a:off x="571500" y="214313"/>
            <a:ext cx="10763251" cy="646112"/>
          </a:xfrm>
          <a:prstGeom prst="rect">
            <a:avLst/>
          </a:prstGeom>
          <a:noFill/>
          <a:ln w="9525">
            <a:noFill/>
            <a:miter lim="800000"/>
            <a:headEnd/>
            <a:tailEnd/>
          </a:ln>
        </p:spPr>
        <p:txBody>
          <a:bodyPr>
            <a:spAutoFit/>
          </a:bodyPr>
          <a:lstStyle/>
          <a:p>
            <a:pPr algn="ctr"/>
            <a:endParaRPr lang="en-US" sz="3600" dirty="0">
              <a:ea typeface="Arimo" charset="0"/>
              <a:cs typeface="Arimo" charset="0"/>
            </a:endParaRPr>
          </a:p>
        </p:txBody>
      </p:sp>
      <p:sp>
        <p:nvSpPr>
          <p:cNvPr id="7" name="Title 1"/>
          <p:cNvSpPr txBox="1">
            <a:spLocks noChangeArrowheads="1"/>
          </p:cNvSpPr>
          <p:nvPr/>
        </p:nvSpPr>
        <p:spPr>
          <a:xfrm>
            <a:off x="1" y="0"/>
            <a:ext cx="12191999" cy="605118"/>
          </a:xfrm>
          <a:prstGeom prst="rect">
            <a:avLst/>
          </a:prstGeom>
          <a:solidFill>
            <a:srgbClr val="C00000"/>
          </a:solidFill>
        </p:spPr>
        <p:txBody>
          <a:bodyPr/>
          <a:lstStyle/>
          <a:p>
            <a:pPr algn="ctr" fontAlgn="base"/>
            <a:r>
              <a:rPr lang="en-IN" b="1" dirty="0">
                <a:solidFill>
                  <a:schemeClr val="bg1"/>
                </a:solidFill>
                <a:latin typeface="Times New Roman" panose="02020603050405020304" pitchFamily="18" charset="0"/>
                <a:cs typeface="Times New Roman" panose="02020603050405020304" pitchFamily="18" charset="0"/>
              </a:rPr>
              <a:t>    </a:t>
            </a:r>
            <a:r>
              <a:rPr lang="en-IN" b="1" dirty="0" smtClean="0">
                <a:solidFill>
                  <a:schemeClr val="bg1"/>
                </a:solidFill>
                <a:latin typeface="Times New Roman" panose="02020603050405020304" pitchFamily="18" charset="0"/>
                <a:cs typeface="Times New Roman" panose="02020603050405020304" pitchFamily="18" charset="0"/>
              </a:rPr>
              <a:t>Indian Power Stations O&amp;M Conference (IPS-2024)</a:t>
            </a:r>
            <a:endParaRPr lang="en-IN" b="1" dirty="0">
              <a:solidFill>
                <a:schemeClr val="bg1"/>
              </a:solidFill>
              <a:latin typeface="Times New Roman" panose="02020603050405020304" pitchFamily="18" charset="0"/>
              <a:cs typeface="Times New Roman" panose="02020603050405020304" pitchFamily="18" charset="0"/>
            </a:endParaRPr>
          </a:p>
        </p:txBody>
      </p:sp>
      <p:sp>
        <p:nvSpPr>
          <p:cNvPr id="6" name="Title 1"/>
          <p:cNvSpPr txBox="1">
            <a:spLocks/>
          </p:cNvSpPr>
          <p:nvPr/>
        </p:nvSpPr>
        <p:spPr>
          <a:xfrm>
            <a:off x="0" y="605118"/>
            <a:ext cx="12191995" cy="528738"/>
          </a:xfrm>
          <a:prstGeom prst="rect">
            <a:avLst/>
          </a:prstGeom>
        </p:spPr>
        <p:style>
          <a:lnRef idx="0">
            <a:schemeClr val="accent1"/>
          </a:lnRef>
          <a:fillRef idx="3">
            <a:schemeClr val="accent1"/>
          </a:fillRef>
          <a:effectRef idx="3">
            <a:schemeClr val="accent1"/>
          </a:effectRef>
          <a:fontRef idx="minor">
            <a:schemeClr val="lt1"/>
          </a:fontRef>
        </p:style>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dirty="0" smtClean="0">
                <a:ln>
                  <a:noFill/>
                </a:ln>
                <a:solidFill>
                  <a:schemeClr val="bg1"/>
                </a:solidFill>
                <a:effectLst/>
                <a:uLnTx/>
                <a:uFillTx/>
                <a:latin typeface="Arial" pitchFamily="34" charset="0"/>
                <a:ea typeface="+mj-ea"/>
                <a:cs typeface="Arial" pitchFamily="34" charset="0"/>
              </a:rPr>
              <a:t>Unit Motor Bus Dead due to Breaker Mal-Function </a:t>
            </a:r>
            <a:endParaRPr kumimoji="0" lang="en-US" sz="3600" b="0" i="0" u="none" strike="noStrike" kern="1200" cap="none" spc="0" normalizeH="0" baseline="0" noProof="0" dirty="0">
              <a:ln>
                <a:noFill/>
              </a:ln>
              <a:solidFill>
                <a:schemeClr val="bg1"/>
              </a:solidFill>
              <a:effectLst/>
              <a:uLnTx/>
              <a:uFillTx/>
              <a:latin typeface="Arial" pitchFamily="34" charset="0"/>
              <a:ea typeface="+mj-ea"/>
              <a:cs typeface="Arial" pitchFamily="34" charset="0"/>
            </a:endParaRPr>
          </a:p>
        </p:txBody>
      </p:sp>
      <p:pic>
        <p:nvPicPr>
          <p:cNvPr id="8" name="Picture 7" descr="D:\LAV\gucon final\parallel transfer.png"/>
          <p:cNvPicPr/>
          <p:nvPr/>
        </p:nvPicPr>
        <p:blipFill>
          <a:blip r:embed="rId3"/>
          <a:srcRect/>
          <a:stretch>
            <a:fillRect/>
          </a:stretch>
        </p:blipFill>
        <p:spPr bwMode="auto">
          <a:xfrm>
            <a:off x="2389632" y="1234440"/>
            <a:ext cx="6248400" cy="5181600"/>
          </a:xfrm>
          <a:prstGeom prst="rect">
            <a:avLst/>
          </a:prstGeom>
          <a:noFill/>
          <a:ln w="9525">
            <a:noFill/>
            <a:miter lim="800000"/>
            <a:headEnd/>
            <a:tailEnd/>
          </a:ln>
        </p:spPr>
      </p:pic>
      <p:pic>
        <p:nvPicPr>
          <p:cNvPr id="10" name="Picture 9" descr="Logo.jpg"/>
          <p:cNvPicPr>
            <a:picLocks noChangeAspect="1" noChangeArrowheads="1"/>
          </p:cNvPicPr>
          <p:nvPr/>
        </p:nvPicPr>
        <p:blipFill>
          <a:blip r:embed="rId4" cstate="print"/>
          <a:srcRect/>
          <a:stretch>
            <a:fillRect/>
          </a:stretch>
        </p:blipFill>
        <p:spPr bwMode="auto">
          <a:xfrm>
            <a:off x="-1" y="1"/>
            <a:ext cx="1447800" cy="589352"/>
          </a:xfrm>
          <a:prstGeom prst="rect">
            <a:avLst/>
          </a:prstGeom>
          <a:noFill/>
          <a:ln w="9525">
            <a:noFill/>
            <a:bevel/>
            <a:headEnd/>
            <a:tailEnd/>
          </a:ln>
        </p:spPr>
      </p:pic>
      <p:sp>
        <p:nvSpPr>
          <p:cNvPr id="11" name="Title 1"/>
          <p:cNvSpPr txBox="1">
            <a:spLocks noChangeArrowheads="1"/>
          </p:cNvSpPr>
          <p:nvPr/>
        </p:nvSpPr>
        <p:spPr>
          <a:xfrm>
            <a:off x="-1" y="6416040"/>
            <a:ext cx="12191997" cy="441960"/>
          </a:xfrm>
          <a:prstGeom prst="rect">
            <a:avLst/>
          </a:prstGeom>
          <a:solidFill>
            <a:srgbClr val="C00000"/>
          </a:solidFill>
        </p:spPr>
        <p:txBody>
          <a:bodyPr/>
          <a:lstStyle/>
          <a:p>
            <a:pPr algn="ctr">
              <a:lnSpc>
                <a:spcPct val="90000"/>
              </a:lnSpc>
              <a:spcBef>
                <a:spcPct val="0"/>
              </a:spcBef>
              <a:defRPr/>
            </a:pPr>
            <a:r>
              <a:rPr lang="en-US" sz="1600" b="1" dirty="0" smtClean="0">
                <a:solidFill>
                  <a:schemeClr val="bg1"/>
                </a:solidFill>
                <a:latin typeface="Times New Roman" pitchFamily="18" charset="0"/>
                <a:cs typeface="Times New Roman" pitchFamily="18" charset="0"/>
              </a:rPr>
              <a:t>MANISH KUMAR SHRIVASTAVA, </a:t>
            </a:r>
            <a:r>
              <a:rPr kumimoji="0" lang="en-IN" altLang="zh-CN" sz="1600" b="1" i="0" u="none" strike="noStrike" kern="1200" cap="none" spc="0" normalizeH="0" baseline="0" noProof="0" dirty="0" smtClean="0">
                <a:ln>
                  <a:noFill/>
                </a:ln>
                <a:solidFill>
                  <a:schemeClr val="bg1"/>
                </a:solidFill>
                <a:effectLst/>
                <a:uLnTx/>
                <a:uFillTx/>
                <a:latin typeface="Times New Roman" pitchFamily="18" charset="0"/>
                <a:ea typeface="+mj-ea"/>
                <a:cs typeface="Times New Roman" pitchFamily="18" charset="0"/>
              </a:rPr>
              <a:t>LAV</a:t>
            </a:r>
            <a:r>
              <a:rPr kumimoji="0" lang="en-IN" altLang="zh-CN" sz="1600" b="1" i="0" u="none" strike="noStrike" kern="1200" cap="none" spc="0" normalizeH="0" noProof="0" dirty="0" smtClean="0">
                <a:ln>
                  <a:noFill/>
                </a:ln>
                <a:solidFill>
                  <a:schemeClr val="bg1"/>
                </a:solidFill>
                <a:effectLst/>
                <a:uLnTx/>
                <a:uFillTx/>
                <a:latin typeface="Times New Roman" pitchFamily="18" charset="0"/>
                <a:ea typeface="+mj-ea"/>
                <a:cs typeface="Times New Roman" pitchFamily="18" charset="0"/>
              </a:rPr>
              <a:t> </a:t>
            </a:r>
            <a:r>
              <a:rPr kumimoji="0" lang="en-IN" altLang="zh-CN" sz="1600" b="1" i="0" u="none" strike="noStrike" kern="1200" cap="none" spc="0" normalizeH="0" noProof="0" dirty="0" smtClean="0">
                <a:ln>
                  <a:noFill/>
                </a:ln>
                <a:solidFill>
                  <a:schemeClr val="bg1"/>
                </a:solidFill>
                <a:effectLst/>
                <a:uLnTx/>
                <a:uFillTx/>
                <a:latin typeface="Times New Roman" pitchFamily="18" charset="0"/>
                <a:ea typeface="+mj-ea"/>
                <a:cs typeface="Times New Roman" pitchFamily="18" charset="0"/>
              </a:rPr>
              <a:t>KUMAR KAUSHIK, </a:t>
            </a:r>
            <a:r>
              <a:rPr lang="en-IN" altLang="zh-CN" sz="1600" b="1" dirty="0" smtClean="0">
                <a:solidFill>
                  <a:schemeClr val="bg1"/>
                </a:solidFill>
                <a:latin typeface="Times New Roman" pitchFamily="18" charset="0"/>
                <a:ea typeface="+mj-ea"/>
                <a:cs typeface="Times New Roman" pitchFamily="18" charset="0"/>
              </a:rPr>
              <a:t>CHHATTISGARH STATE POWER GENERATION CO LTD</a:t>
            </a:r>
            <a:r>
              <a:rPr kumimoji="0" lang="en-IN" altLang="zh-CN" sz="1600" b="1" i="0" u="none" strike="noStrike" kern="1200" cap="none" spc="0" normalizeH="0" baseline="0" noProof="0" dirty="0" smtClean="0">
                <a:ln>
                  <a:noFill/>
                </a:ln>
                <a:solidFill>
                  <a:schemeClr val="bg1"/>
                </a:solidFill>
                <a:effectLst/>
                <a:uLnTx/>
                <a:uFillTx/>
                <a:latin typeface="Times New Roman" pitchFamily="18" charset="0"/>
                <a:ea typeface="+mj-ea"/>
                <a:cs typeface="Times New Roman" pitchFamily="18" charset="0"/>
              </a:rPr>
              <a:t>,</a:t>
            </a:r>
            <a:r>
              <a:rPr kumimoji="0" lang="en-IN" altLang="zh-CN" sz="1600" b="1" i="0" u="none" strike="noStrike" kern="1200" cap="none" spc="0" normalizeH="0" noProof="0" dirty="0" smtClean="0">
                <a:ln>
                  <a:noFill/>
                </a:ln>
                <a:solidFill>
                  <a:schemeClr val="bg1"/>
                </a:solidFill>
                <a:effectLst/>
                <a:uLnTx/>
                <a:uFillTx/>
                <a:latin typeface="Times New Roman" pitchFamily="18" charset="0"/>
                <a:ea typeface="+mj-ea"/>
                <a:cs typeface="Times New Roman" pitchFamily="18" charset="0"/>
              </a:rPr>
              <a:t> </a:t>
            </a:r>
            <a:r>
              <a:rPr kumimoji="0" lang="en-IN" altLang="zh-CN" sz="1600" b="1" i="0" u="none" strike="noStrike" kern="1200" cap="none" spc="0" normalizeH="0" baseline="0" noProof="0" dirty="0" smtClean="0">
                <a:ln>
                  <a:noFill/>
                </a:ln>
                <a:solidFill>
                  <a:schemeClr val="bg1"/>
                </a:solidFill>
                <a:effectLst/>
                <a:uLnTx/>
                <a:uFillTx/>
                <a:latin typeface="Times New Roman" pitchFamily="18" charset="0"/>
                <a:ea typeface="+mj-ea"/>
                <a:cs typeface="Times New Roman" pitchFamily="18" charset="0"/>
              </a:rPr>
              <a:t> </a:t>
            </a:r>
            <a:r>
              <a:rPr lang="en-IN" altLang="zh-CN" sz="1600" b="1" dirty="0" smtClean="0">
                <a:solidFill>
                  <a:schemeClr val="bg1"/>
                </a:solidFill>
                <a:latin typeface="Times New Roman" pitchFamily="18" charset="0"/>
                <a:cs typeface="Times New Roman" pitchFamily="18" charset="0"/>
              </a:rPr>
              <a:t>PP 18</a:t>
            </a:r>
            <a:endParaRPr kumimoji="0" lang="en-IN" altLang="zh-CN" sz="1600" b="1" i="0" u="none" strike="noStrike" kern="1200" cap="none" spc="0" normalizeH="0" baseline="0" noProof="0" dirty="0" smtClean="0">
              <a:ln>
                <a:noFill/>
              </a:ln>
              <a:solidFill>
                <a:schemeClr val="bg1"/>
              </a:solidFill>
              <a:effectLst/>
              <a:uLnTx/>
              <a:uFillTx/>
              <a:latin typeface="Times New Roman" pitchFamily="18" charset="0"/>
              <a:ea typeface="+mj-ea"/>
              <a:cs typeface="Times New Roman" pitchFamily="18" charset="0"/>
            </a:endParaRPr>
          </a:p>
          <a:p>
            <a:pPr lvl="0" algn="ctr">
              <a:lnSpc>
                <a:spcPct val="90000"/>
              </a:lnSpc>
              <a:spcBef>
                <a:spcPct val="0"/>
              </a:spcBef>
              <a:defRPr/>
            </a:pPr>
            <a:endParaRPr kumimoji="0" lang="en-IN" altLang="zh-CN" sz="1600" b="1" i="0" u="none" strike="noStrike" kern="1200" cap="none" spc="0" normalizeH="0" baseline="0" noProof="0" dirty="0">
              <a:ln>
                <a:noFill/>
              </a:ln>
              <a:solidFill>
                <a:schemeClr val="bg1"/>
              </a:solidFill>
              <a:effectLst/>
              <a:uLnTx/>
              <a:uFillTx/>
              <a:latin typeface="Times New Roman" pitchFamily="18" charset="0"/>
              <a:ea typeface="+mj-ea"/>
              <a:cs typeface="Times New Roman" pitchFamily="18" charset="0"/>
            </a:endParaRP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Box 3"/>
          <p:cNvSpPr txBox="1">
            <a:spLocks noChangeArrowheads="1"/>
          </p:cNvSpPr>
          <p:nvPr/>
        </p:nvSpPr>
        <p:spPr bwMode="auto">
          <a:xfrm>
            <a:off x="571500" y="214313"/>
            <a:ext cx="10763251" cy="646112"/>
          </a:xfrm>
          <a:prstGeom prst="rect">
            <a:avLst/>
          </a:prstGeom>
          <a:noFill/>
          <a:ln w="9525">
            <a:noFill/>
            <a:miter lim="800000"/>
            <a:headEnd/>
            <a:tailEnd/>
          </a:ln>
        </p:spPr>
        <p:txBody>
          <a:bodyPr>
            <a:spAutoFit/>
          </a:bodyPr>
          <a:lstStyle/>
          <a:p>
            <a:pPr algn="ctr"/>
            <a:endParaRPr lang="en-US" sz="3600" dirty="0">
              <a:ea typeface="Arimo" charset="0"/>
              <a:cs typeface="Arimo" charset="0"/>
            </a:endParaRPr>
          </a:p>
        </p:txBody>
      </p:sp>
      <p:sp>
        <p:nvSpPr>
          <p:cNvPr id="7" name="Title 1"/>
          <p:cNvSpPr txBox="1">
            <a:spLocks noChangeArrowheads="1"/>
          </p:cNvSpPr>
          <p:nvPr/>
        </p:nvSpPr>
        <p:spPr>
          <a:xfrm>
            <a:off x="1" y="0"/>
            <a:ext cx="12191999" cy="605118"/>
          </a:xfrm>
          <a:prstGeom prst="rect">
            <a:avLst/>
          </a:prstGeom>
          <a:solidFill>
            <a:srgbClr val="C00000"/>
          </a:solidFill>
        </p:spPr>
        <p:txBody>
          <a:bodyPr/>
          <a:lstStyle/>
          <a:p>
            <a:pPr algn="ctr" fontAlgn="base"/>
            <a:r>
              <a:rPr lang="en-IN" b="1" dirty="0" smtClean="0">
                <a:solidFill>
                  <a:schemeClr val="bg1"/>
                </a:solidFill>
                <a:latin typeface="Times New Roman" panose="02020603050405020304" pitchFamily="18" charset="0"/>
                <a:cs typeface="Times New Roman" panose="02020603050405020304" pitchFamily="18" charset="0"/>
              </a:rPr>
              <a:t>Indian Power Stations O&amp;M Conference (IPS-2024)</a:t>
            </a:r>
          </a:p>
          <a:p>
            <a:pPr fontAlgn="base"/>
            <a:r>
              <a:rPr lang="en-IN" sz="3200" b="1" dirty="0" smtClean="0">
                <a:solidFill>
                  <a:schemeClr val="bg1"/>
                </a:solidFill>
                <a:latin typeface="Times New Roman" panose="02020603050405020304" pitchFamily="18" charset="0"/>
                <a:cs typeface="Times New Roman" panose="02020603050405020304" pitchFamily="18" charset="0"/>
              </a:rPr>
              <a:t>                               </a:t>
            </a:r>
            <a:endParaRPr lang="en-IN" sz="3200" dirty="0">
              <a:solidFill>
                <a:schemeClr val="bg1"/>
              </a:solidFill>
              <a:latin typeface="Times New Roman" panose="02020603050405020304" pitchFamily="18" charset="0"/>
              <a:cs typeface="Times New Roman" panose="02020603050405020304" pitchFamily="18" charset="0"/>
            </a:endParaRPr>
          </a:p>
        </p:txBody>
      </p:sp>
      <p:sp>
        <p:nvSpPr>
          <p:cNvPr id="6" name="Title 1"/>
          <p:cNvSpPr txBox="1">
            <a:spLocks/>
          </p:cNvSpPr>
          <p:nvPr/>
        </p:nvSpPr>
        <p:spPr>
          <a:xfrm>
            <a:off x="-2" y="605118"/>
            <a:ext cx="12191997" cy="533400"/>
          </a:xfrm>
          <a:prstGeom prst="rect">
            <a:avLst/>
          </a:prstGeom>
        </p:spPr>
        <p:style>
          <a:lnRef idx="0">
            <a:schemeClr val="accent1"/>
          </a:lnRef>
          <a:fillRef idx="3">
            <a:schemeClr val="accent1"/>
          </a:fillRef>
          <a:effectRef idx="3">
            <a:schemeClr val="accent1"/>
          </a:effectRef>
          <a:fontRef idx="minor">
            <a:schemeClr val="lt1"/>
          </a:fontRef>
        </p:style>
        <p:txBody>
          <a:bodyPr>
            <a:normAutofit fontScale="90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dirty="0" smtClean="0">
                <a:ln>
                  <a:noFill/>
                </a:ln>
                <a:solidFill>
                  <a:schemeClr val="bg1"/>
                </a:solidFill>
                <a:effectLst/>
                <a:uLnTx/>
                <a:uFillTx/>
                <a:latin typeface="Arial" pitchFamily="34" charset="0"/>
                <a:ea typeface="+mj-ea"/>
                <a:cs typeface="Arial" pitchFamily="34" charset="0"/>
              </a:rPr>
              <a:t>Implementation of Solution </a:t>
            </a:r>
            <a:endParaRPr kumimoji="0" lang="en-US" sz="4000" b="0" i="0" u="none" strike="noStrike" kern="1200" cap="none" spc="0" normalizeH="0" baseline="0" noProof="0" dirty="0">
              <a:ln>
                <a:noFill/>
              </a:ln>
              <a:solidFill>
                <a:schemeClr val="bg1"/>
              </a:solidFill>
              <a:effectLst/>
              <a:uLnTx/>
              <a:uFillTx/>
              <a:latin typeface="Arial" pitchFamily="34" charset="0"/>
              <a:ea typeface="+mj-ea"/>
              <a:cs typeface="Arial" pitchFamily="34" charset="0"/>
            </a:endParaRPr>
          </a:p>
        </p:txBody>
      </p:sp>
      <p:sp>
        <p:nvSpPr>
          <p:cNvPr id="8" name="TextBox 7"/>
          <p:cNvSpPr txBox="1"/>
          <p:nvPr/>
        </p:nvSpPr>
        <p:spPr>
          <a:xfrm>
            <a:off x="-2" y="1138518"/>
            <a:ext cx="12191995" cy="5262979"/>
          </a:xfrm>
          <a:prstGeom prst="rect">
            <a:avLst/>
          </a:prstGeom>
          <a:noFill/>
        </p:spPr>
        <p:txBody>
          <a:bodyPr wrap="square" rtlCol="0">
            <a:spAutoFit/>
          </a:bodyPr>
          <a:lstStyle/>
          <a:p>
            <a:pPr marL="342900" indent="-342900" algn="just">
              <a:buAutoNum type="arabicParenR"/>
            </a:pPr>
            <a:r>
              <a:rPr lang="en-US" sz="1600" b="1" dirty="0" smtClean="0">
                <a:latin typeface="Arial" pitchFamily="34" charset="0"/>
                <a:cs typeface="Arial" pitchFamily="34" charset="0"/>
              </a:rPr>
              <a:t>Maximum Frequency Difference blocking in Fast Transfer Mode :- </a:t>
            </a:r>
          </a:p>
          <a:p>
            <a:pPr marL="342900" indent="-342900" algn="just"/>
            <a:r>
              <a:rPr lang="en-US" sz="1600" b="1" dirty="0" smtClean="0">
                <a:latin typeface="Arial" pitchFamily="34" charset="0"/>
                <a:cs typeface="Arial" pitchFamily="34" charset="0"/>
              </a:rPr>
              <a:t>	</a:t>
            </a:r>
            <a:r>
              <a:rPr lang="en-US" sz="1400" dirty="0" smtClean="0">
                <a:latin typeface="Arial" pitchFamily="34" charset="0"/>
                <a:cs typeface="Arial" pitchFamily="34" charset="0"/>
              </a:rPr>
              <a:t>A considerable frequency difference between unit motor bus and station							 bus has been observed during load throw-off,   results a dynamic spin 							            down characteristic, with vide variation in ∆ø; in mean time fast transfer 							        initiation results out of phase closure of unit tie breaker. To prevent such							 condition during fast transfer mode maximum frequency difference criteria 					               		 is incorporated. </a:t>
            </a:r>
          </a:p>
          <a:p>
            <a:pPr marL="342900" indent="-342900" algn="just"/>
            <a:r>
              <a:rPr lang="en-US" sz="1600" i="1" dirty="0" smtClean="0">
                <a:latin typeface="Arial" pitchFamily="34" charset="0"/>
                <a:cs typeface="Arial" pitchFamily="34" charset="0"/>
              </a:rPr>
              <a:t> </a:t>
            </a:r>
          </a:p>
          <a:p>
            <a:pPr marL="342900" indent="-342900" algn="just">
              <a:buFont typeface="+mj-lt"/>
              <a:buAutoNum type="arabicParenR" startAt="2"/>
            </a:pPr>
            <a:r>
              <a:rPr lang="en-US" sz="1600" b="1" dirty="0" smtClean="0">
                <a:latin typeface="Arial" pitchFamily="34" charset="0"/>
                <a:cs typeface="Arial" pitchFamily="34" charset="0"/>
              </a:rPr>
              <a:t>Use of Phase’  &amp; Phase’’  Function in Fast Transfer Mode :- 						         </a:t>
            </a:r>
            <a:r>
              <a:rPr lang="en-US" sz="1400" dirty="0" smtClean="0">
                <a:latin typeface="Arial" pitchFamily="34" charset="0"/>
                <a:cs typeface="Arial" pitchFamily="34" charset="0"/>
              </a:rPr>
              <a:t>During load throw-off dynamic spin down </a:t>
            </a:r>
            <a:r>
              <a:rPr lang="en-US" sz="1400" dirty="0" err="1" smtClean="0">
                <a:latin typeface="Arial" pitchFamily="34" charset="0"/>
                <a:cs typeface="Arial" pitchFamily="34" charset="0"/>
              </a:rPr>
              <a:t>charteristic</a:t>
            </a:r>
            <a:r>
              <a:rPr lang="en-US" sz="1400" dirty="0" smtClean="0">
                <a:latin typeface="Arial" pitchFamily="34" charset="0"/>
                <a:cs typeface="Arial" pitchFamily="34" charset="0"/>
              </a:rPr>
              <a:t> has been observed		\                                                                                    	 on unit motor bus. In case of fast transfer aim is to minimize dead time,  			                                                                                  which lead to out of phase closer of unit tie breaker. In order to avoid such							 condition predicted phase coincidences shall be compared with the new							 breaker closing. In order to accurate predict phase coincidences, considering	 the unit motor bus frequency, the phase angle, slip frequency and rate of   change of frequency between unit motor bus and the station bus must be	calculated and inserted in the second order partial differential equation by using  Phase’ &amp; Phase’’ to calculate advance angle to compensate the breaker losing time during fast transfer mode precise breaker closing. </a:t>
            </a:r>
          </a:p>
          <a:p>
            <a:pPr marL="342900" indent="-342900" algn="just">
              <a:buFont typeface="+mj-lt"/>
              <a:buAutoNum type="arabicParenR" startAt="2"/>
            </a:pPr>
            <a:endParaRPr lang="en-US" sz="1400" dirty="0" smtClean="0">
              <a:latin typeface="Arial" pitchFamily="34" charset="0"/>
              <a:cs typeface="Arial" pitchFamily="34" charset="0"/>
            </a:endParaRPr>
          </a:p>
          <a:p>
            <a:pPr marL="342900" indent="-342900" algn="just">
              <a:buFont typeface="+mj-lt"/>
              <a:buAutoNum type="arabicParenR" startAt="2"/>
            </a:pPr>
            <a:r>
              <a:rPr lang="en-US" sz="1400" b="1" dirty="0" smtClean="0">
                <a:latin typeface="Arial" pitchFamily="34" charset="0"/>
                <a:cs typeface="Arial" pitchFamily="34" charset="0"/>
              </a:rPr>
              <a:t>Parallel Transfer Delay in Momentary Paralleling Transfer Mode :-</a:t>
            </a:r>
            <a:r>
              <a:rPr lang="en-US" sz="1400" dirty="0" smtClean="0">
                <a:latin typeface="Arial" pitchFamily="34" charset="0"/>
                <a:cs typeface="Arial" pitchFamily="34" charset="0"/>
              </a:rPr>
              <a:t> In Parallel transfer the phase angle, delta voltage and delta frequency from the motor bus and the new source are evaluated prior to the transfer, to assure that the motor bus and the new source are in synchronism, so we add a parallel time delay of 100 ms means both breaker will be in close condition, to ensure healthiness of closing of source breaker.</a:t>
            </a:r>
          </a:p>
          <a:p>
            <a:pPr marL="342900" indent="-342900" algn="just">
              <a:buFont typeface="+mj-lt"/>
              <a:buAutoNum type="arabicParenR" startAt="2"/>
            </a:pPr>
            <a:endParaRPr lang="en-US" sz="1600" dirty="0" smtClean="0"/>
          </a:p>
          <a:p>
            <a:pPr marL="342900" indent="-342900" algn="just"/>
            <a:endParaRPr lang="en-US" sz="1600" dirty="0" smtClean="0">
              <a:latin typeface="Arial" pitchFamily="34" charset="0"/>
              <a:cs typeface="Arial" pitchFamily="34" charset="0"/>
            </a:endParaRPr>
          </a:p>
          <a:p>
            <a:pPr marL="342900" indent="-342900" algn="just"/>
            <a:endParaRPr lang="en-US" sz="1600" b="1" dirty="0" smtClean="0">
              <a:latin typeface="Arial" pitchFamily="34" charset="0"/>
              <a:cs typeface="Arial" pitchFamily="34" charset="0"/>
            </a:endParaRPr>
          </a:p>
        </p:txBody>
      </p:sp>
      <p:pic>
        <p:nvPicPr>
          <p:cNvPr id="11" name="Picture 5"/>
          <p:cNvPicPr>
            <a:picLocks noChangeAspect="1" noChangeArrowheads="1"/>
          </p:cNvPicPr>
          <p:nvPr/>
        </p:nvPicPr>
        <p:blipFill>
          <a:blip r:embed="rId3"/>
          <a:srcRect/>
          <a:stretch>
            <a:fillRect/>
          </a:stretch>
        </p:blipFill>
        <p:spPr bwMode="auto">
          <a:xfrm>
            <a:off x="6616896" y="1377696"/>
            <a:ext cx="5575097" cy="2654808"/>
          </a:xfrm>
          <a:prstGeom prst="rect">
            <a:avLst/>
          </a:prstGeom>
          <a:noFill/>
          <a:ln w="9525">
            <a:noFill/>
            <a:miter lim="800000"/>
            <a:headEnd/>
            <a:tailEnd/>
          </a:ln>
          <a:effectLst/>
        </p:spPr>
      </p:pic>
      <p:pic>
        <p:nvPicPr>
          <p:cNvPr id="10" name="Picture 9" descr="Logo.jpg"/>
          <p:cNvPicPr>
            <a:picLocks noChangeAspect="1" noChangeArrowheads="1"/>
          </p:cNvPicPr>
          <p:nvPr/>
        </p:nvPicPr>
        <p:blipFill>
          <a:blip r:embed="rId4" cstate="print"/>
          <a:srcRect/>
          <a:stretch>
            <a:fillRect/>
          </a:stretch>
        </p:blipFill>
        <p:spPr bwMode="auto">
          <a:xfrm>
            <a:off x="-1" y="1"/>
            <a:ext cx="1447800" cy="589352"/>
          </a:xfrm>
          <a:prstGeom prst="rect">
            <a:avLst/>
          </a:prstGeom>
          <a:noFill/>
          <a:ln w="9525">
            <a:noFill/>
            <a:bevel/>
            <a:headEnd/>
            <a:tailEnd/>
          </a:ln>
        </p:spPr>
      </p:pic>
      <p:sp>
        <p:nvSpPr>
          <p:cNvPr id="12" name="Title 1"/>
          <p:cNvSpPr txBox="1">
            <a:spLocks noChangeArrowheads="1"/>
          </p:cNvSpPr>
          <p:nvPr/>
        </p:nvSpPr>
        <p:spPr>
          <a:xfrm>
            <a:off x="-1" y="6416040"/>
            <a:ext cx="12191997" cy="441960"/>
          </a:xfrm>
          <a:prstGeom prst="rect">
            <a:avLst/>
          </a:prstGeom>
          <a:solidFill>
            <a:srgbClr val="C00000"/>
          </a:solidFill>
        </p:spPr>
        <p:txBody>
          <a:bodyPr/>
          <a:lstStyle/>
          <a:p>
            <a:pPr algn="ctr">
              <a:lnSpc>
                <a:spcPct val="90000"/>
              </a:lnSpc>
              <a:spcBef>
                <a:spcPct val="0"/>
              </a:spcBef>
              <a:defRPr/>
            </a:pPr>
            <a:r>
              <a:rPr lang="en-US" sz="1600" b="1" dirty="0" smtClean="0">
                <a:solidFill>
                  <a:schemeClr val="bg1"/>
                </a:solidFill>
                <a:latin typeface="Times New Roman" pitchFamily="18" charset="0"/>
                <a:cs typeface="Times New Roman" pitchFamily="18" charset="0"/>
              </a:rPr>
              <a:t>MANISH KUMAR SHRIVASTAVA, </a:t>
            </a:r>
            <a:r>
              <a:rPr kumimoji="0" lang="en-IN" altLang="zh-CN" sz="1600" b="1" i="0" u="none" strike="noStrike" kern="1200" cap="none" spc="0" normalizeH="0" baseline="0" noProof="0" dirty="0" smtClean="0">
                <a:ln>
                  <a:noFill/>
                </a:ln>
                <a:solidFill>
                  <a:schemeClr val="bg1"/>
                </a:solidFill>
                <a:effectLst/>
                <a:uLnTx/>
                <a:uFillTx/>
                <a:latin typeface="Times New Roman" pitchFamily="18" charset="0"/>
                <a:ea typeface="+mj-ea"/>
                <a:cs typeface="Times New Roman" pitchFamily="18" charset="0"/>
              </a:rPr>
              <a:t>LAV</a:t>
            </a:r>
            <a:r>
              <a:rPr kumimoji="0" lang="en-IN" altLang="zh-CN" sz="1600" b="1" i="0" u="none" strike="noStrike" kern="1200" cap="none" spc="0" normalizeH="0" noProof="0" dirty="0" smtClean="0">
                <a:ln>
                  <a:noFill/>
                </a:ln>
                <a:solidFill>
                  <a:schemeClr val="bg1"/>
                </a:solidFill>
                <a:effectLst/>
                <a:uLnTx/>
                <a:uFillTx/>
                <a:latin typeface="Times New Roman" pitchFamily="18" charset="0"/>
                <a:ea typeface="+mj-ea"/>
                <a:cs typeface="Times New Roman" pitchFamily="18" charset="0"/>
              </a:rPr>
              <a:t> </a:t>
            </a:r>
            <a:r>
              <a:rPr kumimoji="0" lang="en-IN" altLang="zh-CN" sz="1600" b="1" i="0" u="none" strike="noStrike" kern="1200" cap="none" spc="0" normalizeH="0" noProof="0" dirty="0" smtClean="0">
                <a:ln>
                  <a:noFill/>
                </a:ln>
                <a:solidFill>
                  <a:schemeClr val="bg1"/>
                </a:solidFill>
                <a:effectLst/>
                <a:uLnTx/>
                <a:uFillTx/>
                <a:latin typeface="Times New Roman" pitchFamily="18" charset="0"/>
                <a:ea typeface="+mj-ea"/>
                <a:cs typeface="Times New Roman" pitchFamily="18" charset="0"/>
              </a:rPr>
              <a:t>KUMAR KAUSHIK, </a:t>
            </a:r>
            <a:r>
              <a:rPr lang="en-IN" altLang="zh-CN" sz="1600" b="1" dirty="0" smtClean="0">
                <a:solidFill>
                  <a:schemeClr val="bg1"/>
                </a:solidFill>
                <a:latin typeface="Times New Roman" pitchFamily="18" charset="0"/>
                <a:ea typeface="+mj-ea"/>
                <a:cs typeface="Times New Roman" pitchFamily="18" charset="0"/>
              </a:rPr>
              <a:t>CHHATTISGARH STATE POWER GENERATION CO LTD</a:t>
            </a:r>
            <a:r>
              <a:rPr kumimoji="0" lang="en-IN" altLang="zh-CN" sz="1600" b="1" i="0" u="none" strike="noStrike" kern="1200" cap="none" spc="0" normalizeH="0" baseline="0" noProof="0" dirty="0" smtClean="0">
                <a:ln>
                  <a:noFill/>
                </a:ln>
                <a:solidFill>
                  <a:schemeClr val="bg1"/>
                </a:solidFill>
                <a:effectLst/>
                <a:uLnTx/>
                <a:uFillTx/>
                <a:latin typeface="Times New Roman" pitchFamily="18" charset="0"/>
                <a:ea typeface="+mj-ea"/>
                <a:cs typeface="Times New Roman" pitchFamily="18" charset="0"/>
              </a:rPr>
              <a:t>,</a:t>
            </a:r>
            <a:r>
              <a:rPr kumimoji="0" lang="en-IN" altLang="zh-CN" sz="1600" b="1" i="0" u="none" strike="noStrike" kern="1200" cap="none" spc="0" normalizeH="0" noProof="0" dirty="0" smtClean="0">
                <a:ln>
                  <a:noFill/>
                </a:ln>
                <a:solidFill>
                  <a:schemeClr val="bg1"/>
                </a:solidFill>
                <a:effectLst/>
                <a:uLnTx/>
                <a:uFillTx/>
                <a:latin typeface="Times New Roman" pitchFamily="18" charset="0"/>
                <a:ea typeface="+mj-ea"/>
                <a:cs typeface="Times New Roman" pitchFamily="18" charset="0"/>
              </a:rPr>
              <a:t> </a:t>
            </a:r>
            <a:r>
              <a:rPr kumimoji="0" lang="en-IN" altLang="zh-CN" sz="1600" b="1" i="0" u="none" strike="noStrike" kern="1200" cap="none" spc="0" normalizeH="0" baseline="0" noProof="0" dirty="0" smtClean="0">
                <a:ln>
                  <a:noFill/>
                </a:ln>
                <a:solidFill>
                  <a:schemeClr val="bg1"/>
                </a:solidFill>
                <a:effectLst/>
                <a:uLnTx/>
                <a:uFillTx/>
                <a:latin typeface="Times New Roman" pitchFamily="18" charset="0"/>
                <a:ea typeface="+mj-ea"/>
                <a:cs typeface="Times New Roman" pitchFamily="18" charset="0"/>
              </a:rPr>
              <a:t> </a:t>
            </a:r>
            <a:r>
              <a:rPr lang="en-IN" altLang="zh-CN" sz="1600" b="1" dirty="0" smtClean="0">
                <a:solidFill>
                  <a:schemeClr val="bg1"/>
                </a:solidFill>
                <a:latin typeface="Times New Roman" pitchFamily="18" charset="0"/>
                <a:cs typeface="Times New Roman" pitchFamily="18" charset="0"/>
              </a:rPr>
              <a:t>PP 18</a:t>
            </a:r>
            <a:endParaRPr kumimoji="0" lang="en-IN" altLang="zh-CN" sz="1600" b="1" i="0" u="none" strike="noStrike" kern="1200" cap="none" spc="0" normalizeH="0" baseline="0" noProof="0" dirty="0" smtClean="0">
              <a:ln>
                <a:noFill/>
              </a:ln>
              <a:solidFill>
                <a:schemeClr val="bg1"/>
              </a:solidFill>
              <a:effectLst/>
              <a:uLnTx/>
              <a:uFillTx/>
              <a:latin typeface="Times New Roman" pitchFamily="18" charset="0"/>
              <a:ea typeface="+mj-ea"/>
              <a:cs typeface="Times New Roman" pitchFamily="18" charset="0"/>
            </a:endParaRPr>
          </a:p>
          <a:p>
            <a:pPr lvl="0" algn="ctr">
              <a:lnSpc>
                <a:spcPct val="90000"/>
              </a:lnSpc>
              <a:spcBef>
                <a:spcPct val="0"/>
              </a:spcBef>
              <a:defRPr/>
            </a:pPr>
            <a:endParaRPr kumimoji="0" lang="en-IN" altLang="zh-CN" sz="1600" b="1" i="0" u="none" strike="noStrike" kern="1200" cap="none" spc="0" normalizeH="0" baseline="0" noProof="0" dirty="0">
              <a:ln>
                <a:noFill/>
              </a:ln>
              <a:solidFill>
                <a:schemeClr val="bg1"/>
              </a:solidFill>
              <a:effectLst/>
              <a:uLnTx/>
              <a:uFillTx/>
              <a:latin typeface="Times New Roman" pitchFamily="18" charset="0"/>
              <a:ea typeface="+mj-ea"/>
              <a:cs typeface="Times New Roman" pitchFamily="18" charset="0"/>
            </a:endParaRP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Box 3"/>
          <p:cNvSpPr txBox="1">
            <a:spLocks noChangeArrowheads="1"/>
          </p:cNvSpPr>
          <p:nvPr/>
        </p:nvSpPr>
        <p:spPr bwMode="auto">
          <a:xfrm>
            <a:off x="571500" y="214313"/>
            <a:ext cx="10763251" cy="646112"/>
          </a:xfrm>
          <a:prstGeom prst="rect">
            <a:avLst/>
          </a:prstGeom>
          <a:noFill/>
          <a:ln w="9525">
            <a:noFill/>
            <a:miter lim="800000"/>
            <a:headEnd/>
            <a:tailEnd/>
          </a:ln>
        </p:spPr>
        <p:txBody>
          <a:bodyPr>
            <a:spAutoFit/>
          </a:bodyPr>
          <a:lstStyle/>
          <a:p>
            <a:pPr algn="ctr"/>
            <a:endParaRPr lang="en-US" sz="3600" dirty="0">
              <a:ea typeface="Arimo" charset="0"/>
              <a:cs typeface="Arimo" charset="0"/>
            </a:endParaRPr>
          </a:p>
        </p:txBody>
      </p:sp>
      <p:sp>
        <p:nvSpPr>
          <p:cNvPr id="7" name="Title 1"/>
          <p:cNvSpPr txBox="1">
            <a:spLocks noChangeArrowheads="1"/>
          </p:cNvSpPr>
          <p:nvPr/>
        </p:nvSpPr>
        <p:spPr>
          <a:xfrm>
            <a:off x="1" y="0"/>
            <a:ext cx="12191999" cy="605118"/>
          </a:xfrm>
          <a:prstGeom prst="rect">
            <a:avLst/>
          </a:prstGeom>
          <a:solidFill>
            <a:srgbClr val="C00000"/>
          </a:solidFill>
        </p:spPr>
        <p:txBody>
          <a:bodyPr/>
          <a:lstStyle/>
          <a:p>
            <a:pPr algn="ctr" fontAlgn="base"/>
            <a:r>
              <a:rPr lang="en-IN" b="1" dirty="0" smtClean="0">
                <a:solidFill>
                  <a:schemeClr val="bg1"/>
                </a:solidFill>
                <a:latin typeface="Times New Roman" panose="02020603050405020304" pitchFamily="18" charset="0"/>
                <a:cs typeface="Times New Roman" panose="02020603050405020304" pitchFamily="18" charset="0"/>
              </a:rPr>
              <a:t>Indian Power Stations O&amp;M Conference (IPS-2024)</a:t>
            </a:r>
            <a:endParaRPr lang="en-IN" b="1" dirty="0">
              <a:solidFill>
                <a:schemeClr val="bg1"/>
              </a:solidFill>
              <a:latin typeface="Times New Roman" panose="02020603050405020304" pitchFamily="18" charset="0"/>
              <a:cs typeface="Times New Roman" panose="02020603050405020304" pitchFamily="18" charset="0"/>
            </a:endParaRPr>
          </a:p>
        </p:txBody>
      </p:sp>
      <p:sp>
        <p:nvSpPr>
          <p:cNvPr id="6" name="Title 1"/>
          <p:cNvSpPr txBox="1">
            <a:spLocks/>
          </p:cNvSpPr>
          <p:nvPr/>
        </p:nvSpPr>
        <p:spPr>
          <a:xfrm>
            <a:off x="0" y="605118"/>
            <a:ext cx="12191999" cy="662850"/>
          </a:xfrm>
          <a:prstGeom prst="rect">
            <a:avLst/>
          </a:prstGeom>
        </p:spPr>
        <p:style>
          <a:lnRef idx="0">
            <a:schemeClr val="accent1"/>
          </a:lnRef>
          <a:fillRef idx="3">
            <a:schemeClr val="accent1"/>
          </a:fillRef>
          <a:effectRef idx="3">
            <a:schemeClr val="accent1"/>
          </a:effectRef>
          <a:fontRef idx="minor">
            <a:schemeClr val="lt1"/>
          </a:fontRef>
        </p:style>
        <p:txBody>
          <a:bodyPr>
            <a:normAutofit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smtClean="0">
                <a:ln>
                  <a:noFill/>
                </a:ln>
                <a:solidFill>
                  <a:schemeClr val="bg1"/>
                </a:solidFill>
                <a:effectLst/>
                <a:uLnTx/>
                <a:uFillTx/>
                <a:latin typeface="Arial" pitchFamily="34" charset="0"/>
                <a:ea typeface="+mj-ea"/>
                <a:cs typeface="Arial" pitchFamily="34" charset="0"/>
              </a:rPr>
              <a:t>TESTING VALIDATION</a:t>
            </a:r>
            <a:endParaRPr kumimoji="0" lang="en-US" sz="4000" b="0" i="0" u="none" strike="noStrike" kern="1200" cap="none" spc="0" normalizeH="0" baseline="0" noProof="0" dirty="0">
              <a:ln>
                <a:noFill/>
              </a:ln>
              <a:solidFill>
                <a:schemeClr val="bg1"/>
              </a:solidFill>
              <a:effectLst/>
              <a:uLnTx/>
              <a:uFillTx/>
              <a:latin typeface="Arial" pitchFamily="34" charset="0"/>
              <a:ea typeface="+mj-ea"/>
              <a:cs typeface="Arial" pitchFamily="34" charset="0"/>
            </a:endParaRPr>
          </a:p>
        </p:txBody>
      </p:sp>
      <p:sp>
        <p:nvSpPr>
          <p:cNvPr id="8" name="TextBox 7"/>
          <p:cNvSpPr txBox="1"/>
          <p:nvPr/>
        </p:nvSpPr>
        <p:spPr>
          <a:xfrm>
            <a:off x="-1" y="1365505"/>
            <a:ext cx="12191997" cy="461665"/>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pPr marL="342900" indent="-342900" algn="ctr">
              <a:buAutoNum type="arabicPeriod"/>
            </a:pPr>
            <a:r>
              <a:rPr lang="en-US" sz="2400" b="1" dirty="0" smtClean="0">
                <a:latin typeface="Arial" pitchFamily="34" charset="0"/>
                <a:cs typeface="Arial" pitchFamily="34" charset="0"/>
              </a:rPr>
              <a:t>Maximum Frequency Difference Blocking Setting In Fast Transfer Mode </a:t>
            </a:r>
            <a:endParaRPr lang="en-US" dirty="0">
              <a:latin typeface="Arial" pitchFamily="34" charset="0"/>
              <a:cs typeface="Arial" pitchFamily="34" charset="0"/>
            </a:endParaRPr>
          </a:p>
        </p:txBody>
      </p:sp>
      <p:pic>
        <p:nvPicPr>
          <p:cNvPr id="10" name="Picture 9" descr="D:\LAV\gucon final\in phase transfer.png"/>
          <p:cNvPicPr/>
          <p:nvPr/>
        </p:nvPicPr>
        <p:blipFill>
          <a:blip r:embed="rId3"/>
          <a:srcRect/>
          <a:stretch>
            <a:fillRect/>
          </a:stretch>
        </p:blipFill>
        <p:spPr bwMode="auto">
          <a:xfrm>
            <a:off x="2151888" y="1920240"/>
            <a:ext cx="7696200" cy="4495800"/>
          </a:xfrm>
          <a:prstGeom prst="rect">
            <a:avLst/>
          </a:prstGeom>
          <a:noFill/>
          <a:ln w="9525">
            <a:noFill/>
            <a:miter lim="800000"/>
            <a:headEnd/>
            <a:tailEnd/>
          </a:ln>
        </p:spPr>
      </p:pic>
      <p:pic>
        <p:nvPicPr>
          <p:cNvPr id="11" name="Picture 10" descr="Logo.jpg"/>
          <p:cNvPicPr>
            <a:picLocks noChangeAspect="1" noChangeArrowheads="1"/>
          </p:cNvPicPr>
          <p:nvPr/>
        </p:nvPicPr>
        <p:blipFill>
          <a:blip r:embed="rId4" cstate="print"/>
          <a:srcRect/>
          <a:stretch>
            <a:fillRect/>
          </a:stretch>
        </p:blipFill>
        <p:spPr bwMode="auto">
          <a:xfrm>
            <a:off x="-1" y="1"/>
            <a:ext cx="1447800" cy="589352"/>
          </a:xfrm>
          <a:prstGeom prst="rect">
            <a:avLst/>
          </a:prstGeom>
          <a:noFill/>
          <a:ln w="9525">
            <a:noFill/>
            <a:bevel/>
            <a:headEnd/>
            <a:tailEnd/>
          </a:ln>
        </p:spPr>
      </p:pic>
      <p:sp>
        <p:nvSpPr>
          <p:cNvPr id="12" name="Title 1"/>
          <p:cNvSpPr txBox="1">
            <a:spLocks noChangeArrowheads="1"/>
          </p:cNvSpPr>
          <p:nvPr/>
        </p:nvSpPr>
        <p:spPr>
          <a:xfrm>
            <a:off x="-1" y="6416040"/>
            <a:ext cx="12191997" cy="441960"/>
          </a:xfrm>
          <a:prstGeom prst="rect">
            <a:avLst/>
          </a:prstGeom>
          <a:solidFill>
            <a:srgbClr val="C00000"/>
          </a:solidFill>
        </p:spPr>
        <p:txBody>
          <a:bodyPr/>
          <a:lstStyle/>
          <a:p>
            <a:pPr algn="ctr">
              <a:lnSpc>
                <a:spcPct val="90000"/>
              </a:lnSpc>
              <a:spcBef>
                <a:spcPct val="0"/>
              </a:spcBef>
              <a:defRPr/>
            </a:pPr>
            <a:r>
              <a:rPr lang="en-US" sz="1600" b="1" dirty="0" smtClean="0">
                <a:solidFill>
                  <a:schemeClr val="bg1"/>
                </a:solidFill>
                <a:latin typeface="Times New Roman" pitchFamily="18" charset="0"/>
                <a:cs typeface="Times New Roman" pitchFamily="18" charset="0"/>
              </a:rPr>
              <a:t>MANISH KUMAR SHRIVASTAVA, </a:t>
            </a:r>
            <a:r>
              <a:rPr kumimoji="0" lang="en-IN" altLang="zh-CN" sz="1600" b="1" i="0" u="none" strike="noStrike" kern="1200" cap="none" spc="0" normalizeH="0" baseline="0" noProof="0" dirty="0" smtClean="0">
                <a:ln>
                  <a:noFill/>
                </a:ln>
                <a:solidFill>
                  <a:schemeClr val="bg1"/>
                </a:solidFill>
                <a:effectLst/>
                <a:uLnTx/>
                <a:uFillTx/>
                <a:latin typeface="Times New Roman" pitchFamily="18" charset="0"/>
                <a:ea typeface="+mj-ea"/>
                <a:cs typeface="Times New Roman" pitchFamily="18" charset="0"/>
              </a:rPr>
              <a:t>LAV</a:t>
            </a:r>
            <a:r>
              <a:rPr kumimoji="0" lang="en-IN" altLang="zh-CN" sz="1600" b="1" i="0" u="none" strike="noStrike" kern="1200" cap="none" spc="0" normalizeH="0" noProof="0" dirty="0" smtClean="0">
                <a:ln>
                  <a:noFill/>
                </a:ln>
                <a:solidFill>
                  <a:schemeClr val="bg1"/>
                </a:solidFill>
                <a:effectLst/>
                <a:uLnTx/>
                <a:uFillTx/>
                <a:latin typeface="Times New Roman" pitchFamily="18" charset="0"/>
                <a:ea typeface="+mj-ea"/>
                <a:cs typeface="Times New Roman" pitchFamily="18" charset="0"/>
              </a:rPr>
              <a:t> </a:t>
            </a:r>
            <a:r>
              <a:rPr kumimoji="0" lang="en-IN" altLang="zh-CN" sz="1600" b="1" i="0" u="none" strike="noStrike" kern="1200" cap="none" spc="0" normalizeH="0" noProof="0" dirty="0" smtClean="0">
                <a:ln>
                  <a:noFill/>
                </a:ln>
                <a:solidFill>
                  <a:schemeClr val="bg1"/>
                </a:solidFill>
                <a:effectLst/>
                <a:uLnTx/>
                <a:uFillTx/>
                <a:latin typeface="Times New Roman" pitchFamily="18" charset="0"/>
                <a:ea typeface="+mj-ea"/>
                <a:cs typeface="Times New Roman" pitchFamily="18" charset="0"/>
              </a:rPr>
              <a:t>KUMAR KAUSHIK, </a:t>
            </a:r>
            <a:r>
              <a:rPr lang="en-IN" altLang="zh-CN" sz="1600" b="1" dirty="0" smtClean="0">
                <a:solidFill>
                  <a:schemeClr val="bg1"/>
                </a:solidFill>
                <a:latin typeface="Times New Roman" pitchFamily="18" charset="0"/>
                <a:ea typeface="+mj-ea"/>
                <a:cs typeface="Times New Roman" pitchFamily="18" charset="0"/>
              </a:rPr>
              <a:t>CHHATTISGARH STATE POWER GENERATION CO LTD</a:t>
            </a:r>
            <a:r>
              <a:rPr kumimoji="0" lang="en-IN" altLang="zh-CN" sz="1600" b="1" i="0" u="none" strike="noStrike" kern="1200" cap="none" spc="0" normalizeH="0" baseline="0" noProof="0" dirty="0" smtClean="0">
                <a:ln>
                  <a:noFill/>
                </a:ln>
                <a:solidFill>
                  <a:schemeClr val="bg1"/>
                </a:solidFill>
                <a:effectLst/>
                <a:uLnTx/>
                <a:uFillTx/>
                <a:latin typeface="Times New Roman" pitchFamily="18" charset="0"/>
                <a:ea typeface="+mj-ea"/>
                <a:cs typeface="Times New Roman" pitchFamily="18" charset="0"/>
              </a:rPr>
              <a:t>,</a:t>
            </a:r>
            <a:r>
              <a:rPr kumimoji="0" lang="en-IN" altLang="zh-CN" sz="1600" b="1" i="0" u="none" strike="noStrike" kern="1200" cap="none" spc="0" normalizeH="0" noProof="0" dirty="0" smtClean="0">
                <a:ln>
                  <a:noFill/>
                </a:ln>
                <a:solidFill>
                  <a:schemeClr val="bg1"/>
                </a:solidFill>
                <a:effectLst/>
                <a:uLnTx/>
                <a:uFillTx/>
                <a:latin typeface="Times New Roman" pitchFamily="18" charset="0"/>
                <a:ea typeface="+mj-ea"/>
                <a:cs typeface="Times New Roman" pitchFamily="18" charset="0"/>
              </a:rPr>
              <a:t> </a:t>
            </a:r>
            <a:r>
              <a:rPr kumimoji="0" lang="en-IN" altLang="zh-CN" sz="1600" b="1" i="0" u="none" strike="noStrike" kern="1200" cap="none" spc="0" normalizeH="0" baseline="0" noProof="0" dirty="0" smtClean="0">
                <a:ln>
                  <a:noFill/>
                </a:ln>
                <a:solidFill>
                  <a:schemeClr val="bg1"/>
                </a:solidFill>
                <a:effectLst/>
                <a:uLnTx/>
                <a:uFillTx/>
                <a:latin typeface="Times New Roman" pitchFamily="18" charset="0"/>
                <a:ea typeface="+mj-ea"/>
                <a:cs typeface="Times New Roman" pitchFamily="18" charset="0"/>
              </a:rPr>
              <a:t> </a:t>
            </a:r>
            <a:r>
              <a:rPr lang="en-IN" altLang="zh-CN" sz="1600" b="1" dirty="0" smtClean="0">
                <a:solidFill>
                  <a:schemeClr val="bg1"/>
                </a:solidFill>
                <a:latin typeface="Times New Roman" pitchFamily="18" charset="0"/>
                <a:cs typeface="Times New Roman" pitchFamily="18" charset="0"/>
              </a:rPr>
              <a:t>PP 18</a:t>
            </a:r>
            <a:endParaRPr kumimoji="0" lang="en-IN" altLang="zh-CN" sz="1600" b="1" i="0" u="none" strike="noStrike" kern="1200" cap="none" spc="0" normalizeH="0" baseline="0" noProof="0" dirty="0" smtClean="0">
              <a:ln>
                <a:noFill/>
              </a:ln>
              <a:solidFill>
                <a:schemeClr val="bg1"/>
              </a:solidFill>
              <a:effectLst/>
              <a:uLnTx/>
              <a:uFillTx/>
              <a:latin typeface="Times New Roman" pitchFamily="18" charset="0"/>
              <a:ea typeface="+mj-ea"/>
              <a:cs typeface="Times New Roman" pitchFamily="18" charset="0"/>
            </a:endParaRPr>
          </a:p>
          <a:p>
            <a:pPr lvl="0" algn="ctr">
              <a:lnSpc>
                <a:spcPct val="90000"/>
              </a:lnSpc>
              <a:spcBef>
                <a:spcPct val="0"/>
              </a:spcBef>
              <a:defRPr/>
            </a:pPr>
            <a:endParaRPr kumimoji="0" lang="en-IN" altLang="zh-CN" sz="1600" b="1" i="0" u="none" strike="noStrike" kern="1200" cap="none" spc="0" normalizeH="0" baseline="0" noProof="0" dirty="0">
              <a:ln>
                <a:noFill/>
              </a:ln>
              <a:solidFill>
                <a:schemeClr val="bg1"/>
              </a:solidFill>
              <a:effectLst/>
              <a:uLnTx/>
              <a:uFillTx/>
              <a:latin typeface="Times New Roman" pitchFamily="18" charset="0"/>
              <a:ea typeface="+mj-ea"/>
              <a:cs typeface="Times New Roman" pitchFamily="18" charset="0"/>
            </a:endParaRP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Box 3"/>
          <p:cNvSpPr txBox="1">
            <a:spLocks noChangeArrowheads="1"/>
          </p:cNvSpPr>
          <p:nvPr/>
        </p:nvSpPr>
        <p:spPr bwMode="auto">
          <a:xfrm>
            <a:off x="571500" y="214313"/>
            <a:ext cx="10763251" cy="646112"/>
          </a:xfrm>
          <a:prstGeom prst="rect">
            <a:avLst/>
          </a:prstGeom>
          <a:noFill/>
          <a:ln w="9525">
            <a:noFill/>
            <a:miter lim="800000"/>
            <a:headEnd/>
            <a:tailEnd/>
          </a:ln>
        </p:spPr>
        <p:txBody>
          <a:bodyPr>
            <a:spAutoFit/>
          </a:bodyPr>
          <a:lstStyle/>
          <a:p>
            <a:pPr algn="ctr"/>
            <a:endParaRPr lang="en-US" sz="3600" dirty="0">
              <a:ea typeface="Arimo" charset="0"/>
              <a:cs typeface="Arimo" charset="0"/>
            </a:endParaRPr>
          </a:p>
        </p:txBody>
      </p:sp>
      <p:sp>
        <p:nvSpPr>
          <p:cNvPr id="7" name="Title 1"/>
          <p:cNvSpPr txBox="1">
            <a:spLocks noChangeArrowheads="1"/>
          </p:cNvSpPr>
          <p:nvPr/>
        </p:nvSpPr>
        <p:spPr>
          <a:xfrm>
            <a:off x="1" y="0"/>
            <a:ext cx="12191999" cy="605118"/>
          </a:xfrm>
          <a:prstGeom prst="rect">
            <a:avLst/>
          </a:prstGeom>
          <a:solidFill>
            <a:srgbClr val="C00000"/>
          </a:solidFill>
        </p:spPr>
        <p:txBody>
          <a:bodyPr/>
          <a:lstStyle/>
          <a:p>
            <a:pPr algn="ctr" fontAlgn="base"/>
            <a:r>
              <a:rPr lang="en-IN" b="1" dirty="0" smtClean="0">
                <a:solidFill>
                  <a:schemeClr val="bg1"/>
                </a:solidFill>
                <a:latin typeface="Times New Roman" panose="02020603050405020304" pitchFamily="18" charset="0"/>
                <a:cs typeface="Times New Roman" panose="02020603050405020304" pitchFamily="18" charset="0"/>
              </a:rPr>
              <a:t>Indian Power Stations O&amp;M Conference (IPS-2024)</a:t>
            </a:r>
            <a:endParaRPr lang="en-IN" b="1" dirty="0">
              <a:solidFill>
                <a:schemeClr val="bg1"/>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2" y="727038"/>
            <a:ext cx="12192001" cy="461665"/>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US" sz="2400" b="1" dirty="0" smtClean="0">
                <a:latin typeface="Arial" pitchFamily="34" charset="0"/>
                <a:cs typeface="Arial" pitchFamily="34" charset="0"/>
              </a:rPr>
              <a:t>2. Use Phase’ &amp; Phase’’ for Fast  Transfer Processing </a:t>
            </a:r>
            <a:endParaRPr lang="en-US" sz="2400" dirty="0">
              <a:latin typeface="Arial" pitchFamily="34" charset="0"/>
              <a:cs typeface="Arial" pitchFamily="34" charset="0"/>
            </a:endParaRPr>
          </a:p>
        </p:txBody>
      </p:sp>
      <p:pic>
        <p:nvPicPr>
          <p:cNvPr id="8" name="Picture 7" descr="D:\LAV\gucon final\fast in 51 hz.png"/>
          <p:cNvPicPr/>
          <p:nvPr/>
        </p:nvPicPr>
        <p:blipFill>
          <a:blip r:embed="rId3"/>
          <a:srcRect/>
          <a:stretch>
            <a:fillRect/>
          </a:stretch>
        </p:blipFill>
        <p:spPr bwMode="auto">
          <a:xfrm>
            <a:off x="304800" y="1417320"/>
            <a:ext cx="5693664" cy="3776472"/>
          </a:xfrm>
          <a:prstGeom prst="rect">
            <a:avLst/>
          </a:prstGeom>
          <a:noFill/>
          <a:ln w="9525">
            <a:noFill/>
            <a:miter lim="800000"/>
            <a:headEnd/>
            <a:tailEnd/>
          </a:ln>
        </p:spPr>
      </p:pic>
      <p:pic>
        <p:nvPicPr>
          <p:cNvPr id="10" name="Picture 9" descr="D:\LAV\gucon final\fast closed 51..png"/>
          <p:cNvPicPr/>
          <p:nvPr/>
        </p:nvPicPr>
        <p:blipFill>
          <a:blip r:embed="rId4"/>
          <a:srcRect/>
          <a:stretch>
            <a:fillRect/>
          </a:stretch>
        </p:blipFill>
        <p:spPr bwMode="auto">
          <a:xfrm>
            <a:off x="6071616" y="1417320"/>
            <a:ext cx="5961888" cy="3800856"/>
          </a:xfrm>
          <a:prstGeom prst="rect">
            <a:avLst/>
          </a:prstGeom>
          <a:noFill/>
          <a:ln w="9525">
            <a:noFill/>
            <a:miter lim="800000"/>
            <a:headEnd/>
            <a:tailEnd/>
          </a:ln>
        </p:spPr>
      </p:pic>
      <p:pic>
        <p:nvPicPr>
          <p:cNvPr id="11" name="Picture 10" descr="Logo.jpg"/>
          <p:cNvPicPr>
            <a:picLocks noChangeAspect="1" noChangeArrowheads="1"/>
          </p:cNvPicPr>
          <p:nvPr/>
        </p:nvPicPr>
        <p:blipFill>
          <a:blip r:embed="rId5" cstate="print"/>
          <a:srcRect/>
          <a:stretch>
            <a:fillRect/>
          </a:stretch>
        </p:blipFill>
        <p:spPr bwMode="auto">
          <a:xfrm>
            <a:off x="-1" y="1"/>
            <a:ext cx="1447800" cy="589352"/>
          </a:xfrm>
          <a:prstGeom prst="rect">
            <a:avLst/>
          </a:prstGeom>
          <a:noFill/>
          <a:ln w="9525">
            <a:noFill/>
            <a:bevel/>
            <a:headEnd/>
            <a:tailEnd/>
          </a:ln>
        </p:spPr>
      </p:pic>
      <p:sp>
        <p:nvSpPr>
          <p:cNvPr id="12" name="Title 1"/>
          <p:cNvSpPr txBox="1">
            <a:spLocks noChangeArrowheads="1"/>
          </p:cNvSpPr>
          <p:nvPr/>
        </p:nvSpPr>
        <p:spPr>
          <a:xfrm>
            <a:off x="-1" y="6416040"/>
            <a:ext cx="12191997" cy="441960"/>
          </a:xfrm>
          <a:prstGeom prst="rect">
            <a:avLst/>
          </a:prstGeom>
          <a:solidFill>
            <a:srgbClr val="C00000"/>
          </a:solidFill>
        </p:spPr>
        <p:txBody>
          <a:bodyPr/>
          <a:lstStyle/>
          <a:p>
            <a:pPr algn="ctr">
              <a:lnSpc>
                <a:spcPct val="90000"/>
              </a:lnSpc>
              <a:spcBef>
                <a:spcPct val="0"/>
              </a:spcBef>
              <a:defRPr/>
            </a:pPr>
            <a:r>
              <a:rPr lang="en-US" sz="1600" b="1" dirty="0" smtClean="0">
                <a:solidFill>
                  <a:schemeClr val="bg1"/>
                </a:solidFill>
                <a:latin typeface="Times New Roman" pitchFamily="18" charset="0"/>
                <a:cs typeface="Times New Roman" pitchFamily="18" charset="0"/>
              </a:rPr>
              <a:t>MANISH KUMAR SHRIVASTAVA, </a:t>
            </a:r>
            <a:r>
              <a:rPr kumimoji="0" lang="en-IN" altLang="zh-CN" sz="1600" b="1" i="0" u="none" strike="noStrike" kern="1200" cap="none" spc="0" normalizeH="0" baseline="0" noProof="0" dirty="0" smtClean="0">
                <a:ln>
                  <a:noFill/>
                </a:ln>
                <a:solidFill>
                  <a:schemeClr val="bg1"/>
                </a:solidFill>
                <a:effectLst/>
                <a:uLnTx/>
                <a:uFillTx/>
                <a:latin typeface="Times New Roman" pitchFamily="18" charset="0"/>
                <a:ea typeface="+mj-ea"/>
                <a:cs typeface="Times New Roman" pitchFamily="18" charset="0"/>
              </a:rPr>
              <a:t>LAV</a:t>
            </a:r>
            <a:r>
              <a:rPr kumimoji="0" lang="en-IN" altLang="zh-CN" sz="1600" b="1" i="0" u="none" strike="noStrike" kern="1200" cap="none" spc="0" normalizeH="0" noProof="0" dirty="0" smtClean="0">
                <a:ln>
                  <a:noFill/>
                </a:ln>
                <a:solidFill>
                  <a:schemeClr val="bg1"/>
                </a:solidFill>
                <a:effectLst/>
                <a:uLnTx/>
                <a:uFillTx/>
                <a:latin typeface="Times New Roman" pitchFamily="18" charset="0"/>
                <a:ea typeface="+mj-ea"/>
                <a:cs typeface="Times New Roman" pitchFamily="18" charset="0"/>
              </a:rPr>
              <a:t> </a:t>
            </a:r>
            <a:r>
              <a:rPr kumimoji="0" lang="en-IN" altLang="zh-CN" sz="1600" b="1" i="0" u="none" strike="noStrike" kern="1200" cap="none" spc="0" normalizeH="0" noProof="0" dirty="0" smtClean="0">
                <a:ln>
                  <a:noFill/>
                </a:ln>
                <a:solidFill>
                  <a:schemeClr val="bg1"/>
                </a:solidFill>
                <a:effectLst/>
                <a:uLnTx/>
                <a:uFillTx/>
                <a:latin typeface="Times New Roman" pitchFamily="18" charset="0"/>
                <a:ea typeface="+mj-ea"/>
                <a:cs typeface="Times New Roman" pitchFamily="18" charset="0"/>
              </a:rPr>
              <a:t>KUMAR KAUSHIK, </a:t>
            </a:r>
            <a:r>
              <a:rPr lang="en-IN" altLang="zh-CN" sz="1600" b="1" dirty="0" smtClean="0">
                <a:solidFill>
                  <a:schemeClr val="bg1"/>
                </a:solidFill>
                <a:latin typeface="Times New Roman" pitchFamily="18" charset="0"/>
                <a:ea typeface="+mj-ea"/>
                <a:cs typeface="Times New Roman" pitchFamily="18" charset="0"/>
              </a:rPr>
              <a:t>CHHATTISGARH STATE POWER GENERATION CO LTD</a:t>
            </a:r>
            <a:r>
              <a:rPr kumimoji="0" lang="en-IN" altLang="zh-CN" sz="1600" b="1" i="0" u="none" strike="noStrike" kern="1200" cap="none" spc="0" normalizeH="0" baseline="0" noProof="0" dirty="0" smtClean="0">
                <a:ln>
                  <a:noFill/>
                </a:ln>
                <a:solidFill>
                  <a:schemeClr val="bg1"/>
                </a:solidFill>
                <a:effectLst/>
                <a:uLnTx/>
                <a:uFillTx/>
                <a:latin typeface="Times New Roman" pitchFamily="18" charset="0"/>
                <a:ea typeface="+mj-ea"/>
                <a:cs typeface="Times New Roman" pitchFamily="18" charset="0"/>
              </a:rPr>
              <a:t>,</a:t>
            </a:r>
            <a:r>
              <a:rPr kumimoji="0" lang="en-IN" altLang="zh-CN" sz="1600" b="1" i="0" u="none" strike="noStrike" kern="1200" cap="none" spc="0" normalizeH="0" noProof="0" dirty="0" smtClean="0">
                <a:ln>
                  <a:noFill/>
                </a:ln>
                <a:solidFill>
                  <a:schemeClr val="bg1"/>
                </a:solidFill>
                <a:effectLst/>
                <a:uLnTx/>
                <a:uFillTx/>
                <a:latin typeface="Times New Roman" pitchFamily="18" charset="0"/>
                <a:ea typeface="+mj-ea"/>
                <a:cs typeface="Times New Roman" pitchFamily="18" charset="0"/>
              </a:rPr>
              <a:t> </a:t>
            </a:r>
            <a:r>
              <a:rPr kumimoji="0" lang="en-IN" altLang="zh-CN" sz="1600" b="1" i="0" u="none" strike="noStrike" kern="1200" cap="none" spc="0" normalizeH="0" baseline="0" noProof="0" dirty="0" smtClean="0">
                <a:ln>
                  <a:noFill/>
                </a:ln>
                <a:solidFill>
                  <a:schemeClr val="bg1"/>
                </a:solidFill>
                <a:effectLst/>
                <a:uLnTx/>
                <a:uFillTx/>
                <a:latin typeface="Times New Roman" pitchFamily="18" charset="0"/>
                <a:ea typeface="+mj-ea"/>
                <a:cs typeface="Times New Roman" pitchFamily="18" charset="0"/>
              </a:rPr>
              <a:t> </a:t>
            </a:r>
            <a:r>
              <a:rPr lang="en-IN" altLang="zh-CN" sz="1600" b="1" dirty="0" smtClean="0">
                <a:solidFill>
                  <a:schemeClr val="bg1"/>
                </a:solidFill>
                <a:latin typeface="Times New Roman" pitchFamily="18" charset="0"/>
                <a:cs typeface="Times New Roman" pitchFamily="18" charset="0"/>
              </a:rPr>
              <a:t>PP 18</a:t>
            </a:r>
            <a:endParaRPr kumimoji="0" lang="en-IN" altLang="zh-CN" sz="1600" b="1" i="0" u="none" strike="noStrike" kern="1200" cap="none" spc="0" normalizeH="0" baseline="0" noProof="0" dirty="0" smtClean="0">
              <a:ln>
                <a:noFill/>
              </a:ln>
              <a:solidFill>
                <a:schemeClr val="bg1"/>
              </a:solidFill>
              <a:effectLst/>
              <a:uLnTx/>
              <a:uFillTx/>
              <a:latin typeface="Times New Roman" pitchFamily="18" charset="0"/>
              <a:ea typeface="+mj-ea"/>
              <a:cs typeface="Times New Roman" pitchFamily="18" charset="0"/>
            </a:endParaRPr>
          </a:p>
          <a:p>
            <a:pPr lvl="0" algn="ctr">
              <a:lnSpc>
                <a:spcPct val="90000"/>
              </a:lnSpc>
              <a:spcBef>
                <a:spcPct val="0"/>
              </a:spcBef>
              <a:defRPr/>
            </a:pPr>
            <a:endParaRPr kumimoji="0" lang="en-IN" altLang="zh-CN" sz="1600" b="1" i="0" u="none" strike="noStrike" kern="1200" cap="none" spc="0" normalizeH="0" baseline="0" noProof="0" dirty="0">
              <a:ln>
                <a:noFill/>
              </a:ln>
              <a:solidFill>
                <a:schemeClr val="bg1"/>
              </a:solidFill>
              <a:effectLst/>
              <a:uLnTx/>
              <a:uFillTx/>
              <a:latin typeface="Times New Roman" pitchFamily="18" charset="0"/>
              <a:ea typeface="+mj-ea"/>
              <a:cs typeface="Times New Roman" pitchFamily="18" charset="0"/>
            </a:endParaRP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Box 3"/>
          <p:cNvSpPr txBox="1">
            <a:spLocks noChangeArrowheads="1"/>
          </p:cNvSpPr>
          <p:nvPr/>
        </p:nvSpPr>
        <p:spPr bwMode="auto">
          <a:xfrm>
            <a:off x="571500" y="214313"/>
            <a:ext cx="10763251" cy="646112"/>
          </a:xfrm>
          <a:prstGeom prst="rect">
            <a:avLst/>
          </a:prstGeom>
          <a:noFill/>
          <a:ln w="9525">
            <a:noFill/>
            <a:miter lim="800000"/>
            <a:headEnd/>
            <a:tailEnd/>
          </a:ln>
        </p:spPr>
        <p:txBody>
          <a:bodyPr>
            <a:spAutoFit/>
          </a:bodyPr>
          <a:lstStyle/>
          <a:p>
            <a:pPr algn="ctr"/>
            <a:endParaRPr lang="en-US" sz="3600" dirty="0">
              <a:ea typeface="Arimo" charset="0"/>
              <a:cs typeface="Arimo" charset="0"/>
            </a:endParaRPr>
          </a:p>
        </p:txBody>
      </p:sp>
      <p:sp>
        <p:nvSpPr>
          <p:cNvPr id="7" name="Title 1"/>
          <p:cNvSpPr txBox="1">
            <a:spLocks noChangeArrowheads="1"/>
          </p:cNvSpPr>
          <p:nvPr/>
        </p:nvSpPr>
        <p:spPr>
          <a:xfrm>
            <a:off x="1" y="0"/>
            <a:ext cx="12191999" cy="605118"/>
          </a:xfrm>
          <a:prstGeom prst="rect">
            <a:avLst/>
          </a:prstGeom>
          <a:solidFill>
            <a:srgbClr val="C00000"/>
          </a:solidFill>
        </p:spPr>
        <p:txBody>
          <a:bodyPr/>
          <a:lstStyle/>
          <a:p>
            <a:pPr algn="ctr" fontAlgn="base"/>
            <a:r>
              <a:rPr lang="en-IN" b="1" dirty="0" smtClean="0">
                <a:solidFill>
                  <a:schemeClr val="bg1"/>
                </a:solidFill>
                <a:latin typeface="Times New Roman" panose="02020603050405020304" pitchFamily="18" charset="0"/>
                <a:cs typeface="Times New Roman" panose="02020603050405020304" pitchFamily="18" charset="0"/>
              </a:rPr>
              <a:t>Indian Power Stations O&amp;M Conference (IPS-2024)</a:t>
            </a:r>
            <a:endParaRPr lang="en-IN" b="1" dirty="0">
              <a:solidFill>
                <a:schemeClr val="bg1"/>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0" y="751422"/>
            <a:ext cx="12191995" cy="461665"/>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US" sz="2400" b="1" dirty="0" smtClean="0">
                <a:latin typeface="Arial" pitchFamily="34" charset="0"/>
                <a:cs typeface="Arial" pitchFamily="34" charset="0"/>
              </a:rPr>
              <a:t>3. Parallel Transfer Delay in Momentary Paralleling Transfer Mode </a:t>
            </a:r>
            <a:endParaRPr lang="en-US" dirty="0">
              <a:latin typeface="Arial" pitchFamily="34" charset="0"/>
              <a:cs typeface="Arial" pitchFamily="34" charset="0"/>
            </a:endParaRPr>
          </a:p>
        </p:txBody>
      </p:sp>
      <p:pic>
        <p:nvPicPr>
          <p:cNvPr id="8" name="Picture 7" descr="D:\LAV\gucon final\brk fail simulated.png"/>
          <p:cNvPicPr/>
          <p:nvPr/>
        </p:nvPicPr>
        <p:blipFill>
          <a:blip r:embed="rId3"/>
          <a:srcRect/>
          <a:stretch>
            <a:fillRect/>
          </a:stretch>
        </p:blipFill>
        <p:spPr bwMode="auto">
          <a:xfrm>
            <a:off x="201168" y="1319786"/>
            <a:ext cx="5480304" cy="4864606"/>
          </a:xfrm>
          <a:prstGeom prst="rect">
            <a:avLst/>
          </a:prstGeom>
          <a:noFill/>
          <a:ln w="9525">
            <a:noFill/>
            <a:miter lim="800000"/>
            <a:headEnd/>
            <a:tailEnd/>
          </a:ln>
        </p:spPr>
      </p:pic>
      <p:pic>
        <p:nvPicPr>
          <p:cNvPr id="10" name="Picture 9" descr="D:\LAV\gucon final\brk fail simulated final.png"/>
          <p:cNvPicPr/>
          <p:nvPr/>
        </p:nvPicPr>
        <p:blipFill>
          <a:blip r:embed="rId4"/>
          <a:srcRect/>
          <a:stretch>
            <a:fillRect/>
          </a:stretch>
        </p:blipFill>
        <p:spPr bwMode="auto">
          <a:xfrm>
            <a:off x="6016752" y="1515246"/>
            <a:ext cx="5744719" cy="4681338"/>
          </a:xfrm>
          <a:prstGeom prst="rect">
            <a:avLst/>
          </a:prstGeom>
          <a:noFill/>
          <a:ln w="9525">
            <a:noFill/>
            <a:miter lim="800000"/>
            <a:headEnd/>
            <a:tailEnd/>
          </a:ln>
        </p:spPr>
      </p:pic>
      <p:pic>
        <p:nvPicPr>
          <p:cNvPr id="11" name="Picture 10" descr="Logo.jpg"/>
          <p:cNvPicPr>
            <a:picLocks noChangeAspect="1" noChangeArrowheads="1"/>
          </p:cNvPicPr>
          <p:nvPr/>
        </p:nvPicPr>
        <p:blipFill>
          <a:blip r:embed="rId5" cstate="print"/>
          <a:srcRect/>
          <a:stretch>
            <a:fillRect/>
          </a:stretch>
        </p:blipFill>
        <p:spPr bwMode="auto">
          <a:xfrm>
            <a:off x="-1" y="1"/>
            <a:ext cx="1447800" cy="589352"/>
          </a:xfrm>
          <a:prstGeom prst="rect">
            <a:avLst/>
          </a:prstGeom>
          <a:noFill/>
          <a:ln w="9525">
            <a:noFill/>
            <a:bevel/>
            <a:headEnd/>
            <a:tailEnd/>
          </a:ln>
        </p:spPr>
      </p:pic>
      <p:sp>
        <p:nvSpPr>
          <p:cNvPr id="12" name="Title 1"/>
          <p:cNvSpPr txBox="1">
            <a:spLocks noChangeArrowheads="1"/>
          </p:cNvSpPr>
          <p:nvPr/>
        </p:nvSpPr>
        <p:spPr>
          <a:xfrm>
            <a:off x="-1" y="6416040"/>
            <a:ext cx="12191997" cy="441960"/>
          </a:xfrm>
          <a:prstGeom prst="rect">
            <a:avLst/>
          </a:prstGeom>
          <a:solidFill>
            <a:srgbClr val="C00000"/>
          </a:solidFill>
        </p:spPr>
        <p:txBody>
          <a:bodyPr/>
          <a:lstStyle/>
          <a:p>
            <a:pPr algn="ctr">
              <a:lnSpc>
                <a:spcPct val="90000"/>
              </a:lnSpc>
              <a:spcBef>
                <a:spcPct val="0"/>
              </a:spcBef>
              <a:defRPr/>
            </a:pPr>
            <a:r>
              <a:rPr lang="en-US" sz="1600" b="1" dirty="0" smtClean="0">
                <a:solidFill>
                  <a:schemeClr val="bg1"/>
                </a:solidFill>
                <a:latin typeface="Times New Roman" pitchFamily="18" charset="0"/>
                <a:cs typeface="Times New Roman" pitchFamily="18" charset="0"/>
              </a:rPr>
              <a:t>MANISH KUMAR SHRIVASTAVA, </a:t>
            </a:r>
            <a:r>
              <a:rPr kumimoji="0" lang="en-IN" altLang="zh-CN" sz="1600" b="1" i="0" u="none" strike="noStrike" kern="1200" cap="none" spc="0" normalizeH="0" baseline="0" noProof="0" dirty="0" smtClean="0">
                <a:ln>
                  <a:noFill/>
                </a:ln>
                <a:solidFill>
                  <a:schemeClr val="bg1"/>
                </a:solidFill>
                <a:effectLst/>
                <a:uLnTx/>
                <a:uFillTx/>
                <a:latin typeface="Times New Roman" pitchFamily="18" charset="0"/>
                <a:ea typeface="+mj-ea"/>
                <a:cs typeface="Times New Roman" pitchFamily="18" charset="0"/>
              </a:rPr>
              <a:t>LAV</a:t>
            </a:r>
            <a:r>
              <a:rPr kumimoji="0" lang="en-IN" altLang="zh-CN" sz="1600" b="1" i="0" u="none" strike="noStrike" kern="1200" cap="none" spc="0" normalizeH="0" noProof="0" dirty="0" smtClean="0">
                <a:ln>
                  <a:noFill/>
                </a:ln>
                <a:solidFill>
                  <a:schemeClr val="bg1"/>
                </a:solidFill>
                <a:effectLst/>
                <a:uLnTx/>
                <a:uFillTx/>
                <a:latin typeface="Times New Roman" pitchFamily="18" charset="0"/>
                <a:ea typeface="+mj-ea"/>
                <a:cs typeface="Times New Roman" pitchFamily="18" charset="0"/>
              </a:rPr>
              <a:t> </a:t>
            </a:r>
            <a:r>
              <a:rPr kumimoji="0" lang="en-IN" altLang="zh-CN" sz="1600" b="1" i="0" u="none" strike="noStrike" kern="1200" cap="none" spc="0" normalizeH="0" noProof="0" dirty="0" smtClean="0">
                <a:ln>
                  <a:noFill/>
                </a:ln>
                <a:solidFill>
                  <a:schemeClr val="bg1"/>
                </a:solidFill>
                <a:effectLst/>
                <a:uLnTx/>
                <a:uFillTx/>
                <a:latin typeface="Times New Roman" pitchFamily="18" charset="0"/>
                <a:ea typeface="+mj-ea"/>
                <a:cs typeface="Times New Roman" pitchFamily="18" charset="0"/>
              </a:rPr>
              <a:t>KUMAR KAUSHIK, </a:t>
            </a:r>
            <a:r>
              <a:rPr lang="en-IN" altLang="zh-CN" sz="1600" b="1" dirty="0" smtClean="0">
                <a:solidFill>
                  <a:schemeClr val="bg1"/>
                </a:solidFill>
                <a:latin typeface="Times New Roman" pitchFamily="18" charset="0"/>
                <a:ea typeface="+mj-ea"/>
                <a:cs typeface="Times New Roman" pitchFamily="18" charset="0"/>
              </a:rPr>
              <a:t>CHHATTISGARH STATE POWER GENERATION CO LTD</a:t>
            </a:r>
            <a:r>
              <a:rPr kumimoji="0" lang="en-IN" altLang="zh-CN" sz="1600" b="1" i="0" u="none" strike="noStrike" kern="1200" cap="none" spc="0" normalizeH="0" baseline="0" noProof="0" dirty="0" smtClean="0">
                <a:ln>
                  <a:noFill/>
                </a:ln>
                <a:solidFill>
                  <a:schemeClr val="bg1"/>
                </a:solidFill>
                <a:effectLst/>
                <a:uLnTx/>
                <a:uFillTx/>
                <a:latin typeface="Times New Roman" pitchFamily="18" charset="0"/>
                <a:ea typeface="+mj-ea"/>
                <a:cs typeface="Times New Roman" pitchFamily="18" charset="0"/>
              </a:rPr>
              <a:t>,</a:t>
            </a:r>
            <a:r>
              <a:rPr kumimoji="0" lang="en-IN" altLang="zh-CN" sz="1600" b="1" i="0" u="none" strike="noStrike" kern="1200" cap="none" spc="0" normalizeH="0" noProof="0" dirty="0" smtClean="0">
                <a:ln>
                  <a:noFill/>
                </a:ln>
                <a:solidFill>
                  <a:schemeClr val="bg1"/>
                </a:solidFill>
                <a:effectLst/>
                <a:uLnTx/>
                <a:uFillTx/>
                <a:latin typeface="Times New Roman" pitchFamily="18" charset="0"/>
                <a:ea typeface="+mj-ea"/>
                <a:cs typeface="Times New Roman" pitchFamily="18" charset="0"/>
              </a:rPr>
              <a:t> </a:t>
            </a:r>
            <a:r>
              <a:rPr kumimoji="0" lang="en-IN" altLang="zh-CN" sz="1600" b="1" i="0" u="none" strike="noStrike" kern="1200" cap="none" spc="0" normalizeH="0" baseline="0" noProof="0" dirty="0" smtClean="0">
                <a:ln>
                  <a:noFill/>
                </a:ln>
                <a:solidFill>
                  <a:schemeClr val="bg1"/>
                </a:solidFill>
                <a:effectLst/>
                <a:uLnTx/>
                <a:uFillTx/>
                <a:latin typeface="Times New Roman" pitchFamily="18" charset="0"/>
                <a:ea typeface="+mj-ea"/>
                <a:cs typeface="Times New Roman" pitchFamily="18" charset="0"/>
              </a:rPr>
              <a:t> </a:t>
            </a:r>
            <a:r>
              <a:rPr lang="en-IN" altLang="zh-CN" sz="1600" b="1" dirty="0" smtClean="0">
                <a:solidFill>
                  <a:schemeClr val="bg1"/>
                </a:solidFill>
                <a:latin typeface="Times New Roman" pitchFamily="18" charset="0"/>
                <a:cs typeface="Times New Roman" pitchFamily="18" charset="0"/>
              </a:rPr>
              <a:t>PP 18</a:t>
            </a:r>
            <a:endParaRPr kumimoji="0" lang="en-IN" altLang="zh-CN" sz="1600" b="1" i="0" u="none" strike="noStrike" kern="1200" cap="none" spc="0" normalizeH="0" baseline="0" noProof="0" dirty="0" smtClean="0">
              <a:ln>
                <a:noFill/>
              </a:ln>
              <a:solidFill>
                <a:schemeClr val="bg1"/>
              </a:solidFill>
              <a:effectLst/>
              <a:uLnTx/>
              <a:uFillTx/>
              <a:latin typeface="Times New Roman" pitchFamily="18" charset="0"/>
              <a:ea typeface="+mj-ea"/>
              <a:cs typeface="Times New Roman" pitchFamily="18" charset="0"/>
            </a:endParaRPr>
          </a:p>
          <a:p>
            <a:pPr lvl="0" algn="ctr">
              <a:lnSpc>
                <a:spcPct val="90000"/>
              </a:lnSpc>
              <a:spcBef>
                <a:spcPct val="0"/>
              </a:spcBef>
              <a:defRPr/>
            </a:pPr>
            <a:endParaRPr kumimoji="0" lang="en-IN" altLang="zh-CN" sz="1600" b="1" i="0" u="none" strike="noStrike" kern="1200" cap="none" spc="0" normalizeH="0" baseline="0" noProof="0" dirty="0">
              <a:ln>
                <a:noFill/>
              </a:ln>
              <a:solidFill>
                <a:schemeClr val="bg1"/>
              </a:solidFill>
              <a:effectLst/>
              <a:uLnTx/>
              <a:uFillTx/>
              <a:latin typeface="Times New Roman" pitchFamily="18" charset="0"/>
              <a:ea typeface="+mj-ea"/>
              <a:cs typeface="Times New Roman" pitchFamily="18" charset="0"/>
            </a:endParaRP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Box 3"/>
          <p:cNvSpPr txBox="1">
            <a:spLocks noChangeArrowheads="1"/>
          </p:cNvSpPr>
          <p:nvPr/>
        </p:nvSpPr>
        <p:spPr bwMode="auto">
          <a:xfrm>
            <a:off x="571500" y="214313"/>
            <a:ext cx="10763251" cy="646112"/>
          </a:xfrm>
          <a:prstGeom prst="rect">
            <a:avLst/>
          </a:prstGeom>
          <a:noFill/>
          <a:ln w="9525">
            <a:noFill/>
            <a:miter lim="800000"/>
            <a:headEnd/>
            <a:tailEnd/>
          </a:ln>
        </p:spPr>
        <p:txBody>
          <a:bodyPr>
            <a:spAutoFit/>
          </a:bodyPr>
          <a:lstStyle/>
          <a:p>
            <a:pPr algn="ctr"/>
            <a:endParaRPr lang="en-US" sz="3600" dirty="0">
              <a:ea typeface="Arimo" charset="0"/>
              <a:cs typeface="Arimo" charset="0"/>
            </a:endParaRPr>
          </a:p>
        </p:txBody>
      </p:sp>
      <p:sp>
        <p:nvSpPr>
          <p:cNvPr id="7" name="Title 1"/>
          <p:cNvSpPr txBox="1">
            <a:spLocks noChangeArrowheads="1"/>
          </p:cNvSpPr>
          <p:nvPr/>
        </p:nvSpPr>
        <p:spPr>
          <a:xfrm>
            <a:off x="1" y="0"/>
            <a:ext cx="12191999" cy="605118"/>
          </a:xfrm>
          <a:prstGeom prst="rect">
            <a:avLst/>
          </a:prstGeom>
          <a:solidFill>
            <a:srgbClr val="C00000"/>
          </a:solidFill>
        </p:spPr>
        <p:txBody>
          <a:bodyPr/>
          <a:lstStyle/>
          <a:p>
            <a:pPr algn="ctr" fontAlgn="base"/>
            <a:r>
              <a:rPr lang="en-IN" b="1" dirty="0" smtClean="0">
                <a:solidFill>
                  <a:schemeClr val="bg1"/>
                </a:solidFill>
                <a:latin typeface="Times New Roman" panose="02020603050405020304" pitchFamily="18" charset="0"/>
                <a:cs typeface="Times New Roman" panose="02020603050405020304" pitchFamily="18" charset="0"/>
              </a:rPr>
              <a:t>Indian Power Stations O&amp;M Conference (IPS-2024)</a:t>
            </a:r>
            <a:endParaRPr lang="en-IN" b="1" dirty="0">
              <a:solidFill>
                <a:schemeClr val="bg1"/>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2" y="702655"/>
            <a:ext cx="12192001" cy="646331"/>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pPr marL="342900" indent="-342900" algn="ctr"/>
            <a:r>
              <a:rPr lang="en-US" sz="3600" dirty="0" smtClean="0">
                <a:latin typeface="Arial" pitchFamily="34" charset="0"/>
                <a:cs typeface="Arial" pitchFamily="34" charset="0"/>
              </a:rPr>
              <a:t>Conclusion</a:t>
            </a:r>
            <a:endParaRPr lang="en-US" sz="3600" dirty="0">
              <a:latin typeface="Arial" pitchFamily="34" charset="0"/>
              <a:cs typeface="Arial" pitchFamily="34" charset="0"/>
            </a:endParaRPr>
          </a:p>
        </p:txBody>
      </p:sp>
      <p:sp>
        <p:nvSpPr>
          <p:cNvPr id="8" name="TextBox 7"/>
          <p:cNvSpPr txBox="1"/>
          <p:nvPr/>
        </p:nvSpPr>
        <p:spPr>
          <a:xfrm>
            <a:off x="825500" y="1600200"/>
            <a:ext cx="10312400" cy="1200329"/>
          </a:xfrm>
          <a:prstGeom prst="rect">
            <a:avLst/>
          </a:prstGeom>
          <a:noFill/>
        </p:spPr>
        <p:txBody>
          <a:bodyPr wrap="square" rtlCol="0">
            <a:spAutoFit/>
          </a:bodyPr>
          <a:lstStyle/>
          <a:p>
            <a:pPr algn="just"/>
            <a:r>
              <a:rPr lang="en-US" sz="2400" dirty="0" smtClean="0">
                <a:latin typeface="Arial" pitchFamily="34" charset="0"/>
                <a:cs typeface="Arial" pitchFamily="34" charset="0"/>
              </a:rPr>
              <a:t>This Paper Describe detail analysis of two  problem experienced in thermal power plant. The nature of logic and setting modification that are carried out after such incident, with proper testing validation.</a:t>
            </a:r>
            <a:endParaRPr lang="en-US" sz="2400" dirty="0">
              <a:latin typeface="Arial" pitchFamily="34" charset="0"/>
              <a:cs typeface="Arial" pitchFamily="34" charset="0"/>
            </a:endParaRPr>
          </a:p>
        </p:txBody>
      </p:sp>
      <p:sp>
        <p:nvSpPr>
          <p:cNvPr id="10" name="TextBox 9"/>
          <p:cNvSpPr txBox="1"/>
          <p:nvPr/>
        </p:nvSpPr>
        <p:spPr>
          <a:xfrm>
            <a:off x="3901440" y="3279648"/>
            <a:ext cx="3438144" cy="1015663"/>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sz="6000" dirty="0" smtClean="0"/>
              <a:t>Thanks  </a:t>
            </a:r>
            <a:r>
              <a:rPr lang="en-US" dirty="0" smtClean="0"/>
              <a:t>   </a:t>
            </a:r>
            <a:endParaRPr lang="en-US" dirty="0"/>
          </a:p>
        </p:txBody>
      </p:sp>
      <p:sp>
        <p:nvSpPr>
          <p:cNvPr id="11" name="TextBox 10"/>
          <p:cNvSpPr txBox="1"/>
          <p:nvPr/>
        </p:nvSpPr>
        <p:spPr>
          <a:xfrm>
            <a:off x="2621280" y="4706112"/>
            <a:ext cx="5925312" cy="1015663"/>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en-US" sz="6000" b="1" dirty="0" smtClean="0">
                <a:latin typeface="Arial" pitchFamily="34" charset="0"/>
                <a:cs typeface="Arial" pitchFamily="34" charset="0"/>
              </a:rPr>
              <a:t>Questions</a:t>
            </a:r>
            <a:endParaRPr lang="en-US" sz="6000" b="1" dirty="0">
              <a:latin typeface="Arial" pitchFamily="34" charset="0"/>
              <a:cs typeface="Arial" pitchFamily="34" charset="0"/>
            </a:endParaRPr>
          </a:p>
        </p:txBody>
      </p:sp>
      <p:pic>
        <p:nvPicPr>
          <p:cNvPr id="12" name="Picture 11" descr="Logo.jpg"/>
          <p:cNvPicPr>
            <a:picLocks noChangeAspect="1" noChangeArrowheads="1"/>
          </p:cNvPicPr>
          <p:nvPr/>
        </p:nvPicPr>
        <p:blipFill>
          <a:blip r:embed="rId3" cstate="print"/>
          <a:srcRect/>
          <a:stretch>
            <a:fillRect/>
          </a:stretch>
        </p:blipFill>
        <p:spPr bwMode="auto">
          <a:xfrm>
            <a:off x="-1" y="1"/>
            <a:ext cx="1447800" cy="589352"/>
          </a:xfrm>
          <a:prstGeom prst="rect">
            <a:avLst/>
          </a:prstGeom>
          <a:noFill/>
          <a:ln w="9525">
            <a:noFill/>
            <a:bevel/>
            <a:headEnd/>
            <a:tailEnd/>
          </a:ln>
        </p:spPr>
      </p:pic>
      <p:sp>
        <p:nvSpPr>
          <p:cNvPr id="13" name="Title 1"/>
          <p:cNvSpPr txBox="1">
            <a:spLocks noChangeArrowheads="1"/>
          </p:cNvSpPr>
          <p:nvPr/>
        </p:nvSpPr>
        <p:spPr>
          <a:xfrm>
            <a:off x="-1" y="6416040"/>
            <a:ext cx="12191997" cy="441960"/>
          </a:xfrm>
          <a:prstGeom prst="rect">
            <a:avLst/>
          </a:prstGeom>
          <a:solidFill>
            <a:srgbClr val="C00000"/>
          </a:solidFill>
        </p:spPr>
        <p:txBody>
          <a:bodyPr/>
          <a:lstStyle/>
          <a:p>
            <a:pPr algn="ctr">
              <a:lnSpc>
                <a:spcPct val="90000"/>
              </a:lnSpc>
              <a:spcBef>
                <a:spcPct val="0"/>
              </a:spcBef>
              <a:defRPr/>
            </a:pPr>
            <a:r>
              <a:rPr lang="en-US" sz="1600" b="1" dirty="0" smtClean="0">
                <a:solidFill>
                  <a:schemeClr val="bg1"/>
                </a:solidFill>
                <a:latin typeface="Times New Roman" pitchFamily="18" charset="0"/>
                <a:cs typeface="Times New Roman" pitchFamily="18" charset="0"/>
              </a:rPr>
              <a:t>MANISH KUMAR SHRIVASTAVA, </a:t>
            </a:r>
            <a:r>
              <a:rPr kumimoji="0" lang="en-IN" altLang="zh-CN" sz="1600" b="1" i="0" u="none" strike="noStrike" kern="1200" cap="none" spc="0" normalizeH="0" baseline="0" noProof="0" dirty="0" smtClean="0">
                <a:ln>
                  <a:noFill/>
                </a:ln>
                <a:solidFill>
                  <a:schemeClr val="bg1"/>
                </a:solidFill>
                <a:effectLst/>
                <a:uLnTx/>
                <a:uFillTx/>
                <a:latin typeface="Times New Roman" pitchFamily="18" charset="0"/>
                <a:ea typeface="+mj-ea"/>
                <a:cs typeface="Times New Roman" pitchFamily="18" charset="0"/>
              </a:rPr>
              <a:t>LAV</a:t>
            </a:r>
            <a:r>
              <a:rPr kumimoji="0" lang="en-IN" altLang="zh-CN" sz="1600" b="1" i="0" u="none" strike="noStrike" kern="1200" cap="none" spc="0" normalizeH="0" noProof="0" dirty="0" smtClean="0">
                <a:ln>
                  <a:noFill/>
                </a:ln>
                <a:solidFill>
                  <a:schemeClr val="bg1"/>
                </a:solidFill>
                <a:effectLst/>
                <a:uLnTx/>
                <a:uFillTx/>
                <a:latin typeface="Times New Roman" pitchFamily="18" charset="0"/>
                <a:ea typeface="+mj-ea"/>
                <a:cs typeface="Times New Roman" pitchFamily="18" charset="0"/>
              </a:rPr>
              <a:t> </a:t>
            </a:r>
            <a:r>
              <a:rPr kumimoji="0" lang="en-IN" altLang="zh-CN" sz="1600" b="1" i="0" u="none" strike="noStrike" kern="1200" cap="none" spc="0" normalizeH="0" noProof="0" dirty="0" smtClean="0">
                <a:ln>
                  <a:noFill/>
                </a:ln>
                <a:solidFill>
                  <a:schemeClr val="bg1"/>
                </a:solidFill>
                <a:effectLst/>
                <a:uLnTx/>
                <a:uFillTx/>
                <a:latin typeface="Times New Roman" pitchFamily="18" charset="0"/>
                <a:ea typeface="+mj-ea"/>
                <a:cs typeface="Times New Roman" pitchFamily="18" charset="0"/>
              </a:rPr>
              <a:t>KUMAR KAUSHIK, </a:t>
            </a:r>
            <a:r>
              <a:rPr lang="en-IN" altLang="zh-CN" sz="1600" b="1" dirty="0" smtClean="0">
                <a:solidFill>
                  <a:schemeClr val="bg1"/>
                </a:solidFill>
                <a:latin typeface="Times New Roman" pitchFamily="18" charset="0"/>
                <a:ea typeface="+mj-ea"/>
                <a:cs typeface="Times New Roman" pitchFamily="18" charset="0"/>
              </a:rPr>
              <a:t>CHHATTISGARH STATE POWER GENERATION CO LTD</a:t>
            </a:r>
            <a:r>
              <a:rPr kumimoji="0" lang="en-IN" altLang="zh-CN" sz="1600" b="1" i="0" u="none" strike="noStrike" kern="1200" cap="none" spc="0" normalizeH="0" baseline="0" noProof="0" dirty="0" smtClean="0">
                <a:ln>
                  <a:noFill/>
                </a:ln>
                <a:solidFill>
                  <a:schemeClr val="bg1"/>
                </a:solidFill>
                <a:effectLst/>
                <a:uLnTx/>
                <a:uFillTx/>
                <a:latin typeface="Times New Roman" pitchFamily="18" charset="0"/>
                <a:ea typeface="+mj-ea"/>
                <a:cs typeface="Times New Roman" pitchFamily="18" charset="0"/>
              </a:rPr>
              <a:t>,</a:t>
            </a:r>
            <a:r>
              <a:rPr kumimoji="0" lang="en-IN" altLang="zh-CN" sz="1600" b="1" i="0" u="none" strike="noStrike" kern="1200" cap="none" spc="0" normalizeH="0" noProof="0" dirty="0" smtClean="0">
                <a:ln>
                  <a:noFill/>
                </a:ln>
                <a:solidFill>
                  <a:schemeClr val="bg1"/>
                </a:solidFill>
                <a:effectLst/>
                <a:uLnTx/>
                <a:uFillTx/>
                <a:latin typeface="Times New Roman" pitchFamily="18" charset="0"/>
                <a:ea typeface="+mj-ea"/>
                <a:cs typeface="Times New Roman" pitchFamily="18" charset="0"/>
              </a:rPr>
              <a:t> </a:t>
            </a:r>
            <a:r>
              <a:rPr kumimoji="0" lang="en-IN" altLang="zh-CN" sz="1600" b="1" i="0" u="none" strike="noStrike" kern="1200" cap="none" spc="0" normalizeH="0" baseline="0" noProof="0" dirty="0" smtClean="0">
                <a:ln>
                  <a:noFill/>
                </a:ln>
                <a:solidFill>
                  <a:schemeClr val="bg1"/>
                </a:solidFill>
                <a:effectLst/>
                <a:uLnTx/>
                <a:uFillTx/>
                <a:latin typeface="Times New Roman" pitchFamily="18" charset="0"/>
                <a:ea typeface="+mj-ea"/>
                <a:cs typeface="Times New Roman" pitchFamily="18" charset="0"/>
              </a:rPr>
              <a:t> </a:t>
            </a:r>
            <a:r>
              <a:rPr lang="en-IN" altLang="zh-CN" sz="1600" b="1" dirty="0" smtClean="0">
                <a:solidFill>
                  <a:schemeClr val="bg1"/>
                </a:solidFill>
                <a:latin typeface="Times New Roman" pitchFamily="18" charset="0"/>
                <a:cs typeface="Times New Roman" pitchFamily="18" charset="0"/>
              </a:rPr>
              <a:t>PP 18</a:t>
            </a:r>
            <a:endParaRPr kumimoji="0" lang="en-IN" altLang="zh-CN" sz="1600" b="1" i="0" u="none" strike="noStrike" kern="1200" cap="none" spc="0" normalizeH="0" baseline="0" noProof="0" dirty="0" smtClean="0">
              <a:ln>
                <a:noFill/>
              </a:ln>
              <a:solidFill>
                <a:schemeClr val="bg1"/>
              </a:solidFill>
              <a:effectLst/>
              <a:uLnTx/>
              <a:uFillTx/>
              <a:latin typeface="Times New Roman" pitchFamily="18" charset="0"/>
              <a:ea typeface="+mj-ea"/>
              <a:cs typeface="Times New Roman" pitchFamily="18" charset="0"/>
            </a:endParaRPr>
          </a:p>
          <a:p>
            <a:pPr lvl="0" algn="ctr">
              <a:lnSpc>
                <a:spcPct val="90000"/>
              </a:lnSpc>
              <a:spcBef>
                <a:spcPct val="0"/>
              </a:spcBef>
              <a:defRPr/>
            </a:pPr>
            <a:endParaRPr kumimoji="0" lang="en-IN" altLang="zh-CN" sz="1600" b="1" i="0" u="none" strike="noStrike" kern="1200" cap="none" spc="0" normalizeH="0" baseline="0" noProof="0" dirty="0">
              <a:ln>
                <a:noFill/>
              </a:ln>
              <a:solidFill>
                <a:schemeClr val="bg1"/>
              </a:solidFill>
              <a:effectLst/>
              <a:uLnTx/>
              <a:uFillTx/>
              <a:latin typeface="Times New Roman" pitchFamily="18" charset="0"/>
              <a:ea typeface="+mj-ea"/>
              <a:cs typeface="Times New Roman" pitchFamily="18" charset="0"/>
            </a:endParaRP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Box 3"/>
          <p:cNvSpPr txBox="1">
            <a:spLocks noChangeArrowheads="1"/>
          </p:cNvSpPr>
          <p:nvPr/>
        </p:nvSpPr>
        <p:spPr bwMode="auto">
          <a:xfrm>
            <a:off x="571500" y="214313"/>
            <a:ext cx="10763251" cy="646112"/>
          </a:xfrm>
          <a:prstGeom prst="rect">
            <a:avLst/>
          </a:prstGeom>
          <a:noFill/>
          <a:ln w="9525">
            <a:noFill/>
            <a:miter lim="800000"/>
            <a:headEnd/>
            <a:tailEnd/>
          </a:ln>
        </p:spPr>
        <p:txBody>
          <a:bodyPr>
            <a:spAutoFit/>
          </a:bodyPr>
          <a:lstStyle/>
          <a:p>
            <a:pPr algn="ctr"/>
            <a:endParaRPr lang="en-US" sz="3600" dirty="0">
              <a:ea typeface="Arimo" charset="0"/>
              <a:cs typeface="Arimo" charset="0"/>
            </a:endParaRPr>
          </a:p>
        </p:txBody>
      </p:sp>
      <p:sp>
        <p:nvSpPr>
          <p:cNvPr id="7" name="Title 1"/>
          <p:cNvSpPr txBox="1">
            <a:spLocks noChangeArrowheads="1"/>
          </p:cNvSpPr>
          <p:nvPr/>
        </p:nvSpPr>
        <p:spPr>
          <a:xfrm>
            <a:off x="1" y="0"/>
            <a:ext cx="12191999" cy="605118"/>
          </a:xfrm>
          <a:prstGeom prst="rect">
            <a:avLst/>
          </a:prstGeom>
          <a:solidFill>
            <a:srgbClr val="C00000"/>
          </a:solidFill>
        </p:spPr>
        <p:txBody>
          <a:bodyPr/>
          <a:lstStyle/>
          <a:p>
            <a:pPr algn="ctr" fontAlgn="base"/>
            <a:r>
              <a:rPr lang="en-IN" b="1" dirty="0" smtClean="0">
                <a:solidFill>
                  <a:schemeClr val="bg1"/>
                </a:solidFill>
                <a:latin typeface="Times New Roman" panose="02020603050405020304" pitchFamily="18" charset="0"/>
                <a:cs typeface="Times New Roman" panose="02020603050405020304" pitchFamily="18" charset="0"/>
              </a:rPr>
              <a:t>Indian Power Stations O&amp;M Conference (IPS-2024)</a:t>
            </a:r>
          </a:p>
          <a:p>
            <a:pPr fontAlgn="base"/>
            <a:r>
              <a:rPr lang="en-IN" sz="3200" b="1" dirty="0" smtClean="0">
                <a:solidFill>
                  <a:schemeClr val="bg1"/>
                </a:solidFill>
                <a:latin typeface="Times New Roman" panose="02020603050405020304" pitchFamily="18" charset="0"/>
                <a:cs typeface="Times New Roman" panose="02020603050405020304" pitchFamily="18" charset="0"/>
              </a:rPr>
              <a:t>                               </a:t>
            </a:r>
            <a:endParaRPr lang="en-IN" sz="3200" dirty="0">
              <a:solidFill>
                <a:schemeClr val="bg1"/>
              </a:solidFill>
              <a:latin typeface="Times New Roman" panose="02020603050405020304" pitchFamily="18" charset="0"/>
              <a:cs typeface="Times New Roman" panose="02020603050405020304" pitchFamily="18" charset="0"/>
            </a:endParaRPr>
          </a:p>
        </p:txBody>
      </p:sp>
      <p:sp>
        <p:nvSpPr>
          <p:cNvPr id="10" name="Title 1"/>
          <p:cNvSpPr txBox="1">
            <a:spLocks/>
          </p:cNvSpPr>
          <p:nvPr/>
        </p:nvSpPr>
        <p:spPr>
          <a:xfrm>
            <a:off x="-1" y="605119"/>
            <a:ext cx="12191995" cy="577506"/>
          </a:xfrm>
          <a:prstGeom prst="rect">
            <a:avLst/>
          </a:prstGeom>
        </p:spPr>
        <p:style>
          <a:lnRef idx="0">
            <a:schemeClr val="accent1"/>
          </a:lnRef>
          <a:fillRef idx="3">
            <a:schemeClr val="accent1"/>
          </a:fillRef>
          <a:effectRef idx="3">
            <a:schemeClr val="accent1"/>
          </a:effectRef>
          <a:fontRef idx="minor">
            <a:schemeClr val="lt1"/>
          </a:fontRef>
        </p:style>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800" b="0" i="0" u="none" strike="noStrike" kern="1200" cap="none" spc="0" normalizeH="0" baseline="0" noProof="0" dirty="0" smtClean="0">
                <a:ln>
                  <a:noFill/>
                </a:ln>
                <a:effectLst/>
                <a:uLnTx/>
                <a:uFillTx/>
                <a:latin typeface="Arial" pitchFamily="34" charset="0"/>
                <a:ea typeface="+mj-ea"/>
                <a:cs typeface="Arial" pitchFamily="34" charset="0"/>
              </a:rPr>
              <a:t>Typical Bus Transfer Scheme of Thermal Power Plant</a:t>
            </a:r>
            <a:endParaRPr kumimoji="0" lang="en-US" sz="3800" b="0" i="0" u="none" strike="noStrike" kern="1200" cap="none" spc="0" normalizeH="0" baseline="0" noProof="0" dirty="0">
              <a:ln>
                <a:noFill/>
              </a:ln>
              <a:effectLst/>
              <a:uLnTx/>
              <a:uFillTx/>
              <a:latin typeface="Arial" pitchFamily="34" charset="0"/>
              <a:ea typeface="+mj-ea"/>
              <a:cs typeface="Arial" pitchFamily="34" charset="0"/>
            </a:endParaRPr>
          </a:p>
        </p:txBody>
      </p:sp>
      <p:pic>
        <p:nvPicPr>
          <p:cNvPr id="11" name="Picture 10"/>
          <p:cNvPicPr/>
          <p:nvPr/>
        </p:nvPicPr>
        <p:blipFill>
          <a:blip r:embed="rId3"/>
          <a:srcRect/>
          <a:stretch>
            <a:fillRect/>
          </a:stretch>
        </p:blipFill>
        <p:spPr bwMode="auto">
          <a:xfrm>
            <a:off x="443684" y="1354037"/>
            <a:ext cx="6400800" cy="4876800"/>
          </a:xfrm>
          <a:prstGeom prst="rect">
            <a:avLst/>
          </a:prstGeom>
          <a:noFill/>
          <a:ln w="9525">
            <a:noFill/>
            <a:miter lim="800000"/>
            <a:headEnd/>
            <a:tailEnd/>
          </a:ln>
        </p:spPr>
      </p:pic>
      <p:pic>
        <p:nvPicPr>
          <p:cNvPr id="8" name="Picture 7" descr="Logo.jpg"/>
          <p:cNvPicPr>
            <a:picLocks noChangeAspect="1" noChangeArrowheads="1"/>
          </p:cNvPicPr>
          <p:nvPr/>
        </p:nvPicPr>
        <p:blipFill>
          <a:blip r:embed="rId4" cstate="print"/>
          <a:srcRect/>
          <a:stretch>
            <a:fillRect/>
          </a:stretch>
        </p:blipFill>
        <p:spPr bwMode="auto">
          <a:xfrm>
            <a:off x="-1" y="1"/>
            <a:ext cx="1447800" cy="589352"/>
          </a:xfrm>
          <a:prstGeom prst="rect">
            <a:avLst/>
          </a:prstGeom>
          <a:noFill/>
          <a:ln w="9525">
            <a:noFill/>
            <a:bevel/>
            <a:headEnd/>
            <a:tailEnd/>
          </a:ln>
        </p:spPr>
      </p:pic>
      <p:sp>
        <p:nvSpPr>
          <p:cNvPr id="12" name="Title 1"/>
          <p:cNvSpPr txBox="1">
            <a:spLocks noChangeArrowheads="1"/>
          </p:cNvSpPr>
          <p:nvPr/>
        </p:nvSpPr>
        <p:spPr>
          <a:xfrm>
            <a:off x="-1" y="6416040"/>
            <a:ext cx="12191997" cy="441960"/>
          </a:xfrm>
          <a:prstGeom prst="rect">
            <a:avLst/>
          </a:prstGeom>
          <a:solidFill>
            <a:srgbClr val="C00000"/>
          </a:solidFill>
        </p:spPr>
        <p:txBody>
          <a:bodyPr/>
          <a:lstStyle/>
          <a:p>
            <a:pPr algn="ctr">
              <a:lnSpc>
                <a:spcPct val="90000"/>
              </a:lnSpc>
              <a:spcBef>
                <a:spcPct val="0"/>
              </a:spcBef>
              <a:defRPr/>
            </a:pPr>
            <a:r>
              <a:rPr lang="en-US" sz="1600" b="1" dirty="0" smtClean="0">
                <a:solidFill>
                  <a:schemeClr val="bg1"/>
                </a:solidFill>
                <a:latin typeface="Times New Roman" pitchFamily="18" charset="0"/>
                <a:cs typeface="Times New Roman" pitchFamily="18" charset="0"/>
              </a:rPr>
              <a:t>MANISH KUMAR SHRIVASTAVA, </a:t>
            </a:r>
            <a:r>
              <a:rPr kumimoji="0" lang="en-IN" altLang="zh-CN" sz="1600" b="1" i="0" u="none" strike="noStrike" kern="1200" cap="none" spc="0" normalizeH="0" baseline="0" noProof="0" dirty="0" smtClean="0">
                <a:ln>
                  <a:noFill/>
                </a:ln>
                <a:solidFill>
                  <a:schemeClr val="bg1"/>
                </a:solidFill>
                <a:effectLst/>
                <a:uLnTx/>
                <a:uFillTx/>
                <a:latin typeface="Times New Roman" pitchFamily="18" charset="0"/>
                <a:ea typeface="+mj-ea"/>
                <a:cs typeface="Times New Roman" pitchFamily="18" charset="0"/>
              </a:rPr>
              <a:t>LAV</a:t>
            </a:r>
            <a:r>
              <a:rPr kumimoji="0" lang="en-IN" altLang="zh-CN" sz="1600" b="1" i="0" u="none" strike="noStrike" kern="1200" cap="none" spc="0" normalizeH="0" noProof="0" dirty="0" smtClean="0">
                <a:ln>
                  <a:noFill/>
                </a:ln>
                <a:solidFill>
                  <a:schemeClr val="bg1"/>
                </a:solidFill>
                <a:effectLst/>
                <a:uLnTx/>
                <a:uFillTx/>
                <a:latin typeface="Times New Roman" pitchFamily="18" charset="0"/>
                <a:ea typeface="+mj-ea"/>
                <a:cs typeface="Times New Roman" pitchFamily="18" charset="0"/>
              </a:rPr>
              <a:t> </a:t>
            </a:r>
            <a:r>
              <a:rPr kumimoji="0" lang="en-IN" altLang="zh-CN" sz="1600" b="1" i="0" u="none" strike="noStrike" kern="1200" cap="none" spc="0" normalizeH="0" noProof="0" dirty="0" smtClean="0">
                <a:ln>
                  <a:noFill/>
                </a:ln>
                <a:solidFill>
                  <a:schemeClr val="bg1"/>
                </a:solidFill>
                <a:effectLst/>
                <a:uLnTx/>
                <a:uFillTx/>
                <a:latin typeface="Times New Roman" pitchFamily="18" charset="0"/>
                <a:ea typeface="+mj-ea"/>
                <a:cs typeface="Times New Roman" pitchFamily="18" charset="0"/>
              </a:rPr>
              <a:t>KUMAR KAUSHIK, </a:t>
            </a:r>
            <a:r>
              <a:rPr lang="en-IN" altLang="zh-CN" sz="1600" b="1" dirty="0" smtClean="0">
                <a:solidFill>
                  <a:schemeClr val="bg1"/>
                </a:solidFill>
                <a:latin typeface="Times New Roman" pitchFamily="18" charset="0"/>
                <a:ea typeface="+mj-ea"/>
                <a:cs typeface="Times New Roman" pitchFamily="18" charset="0"/>
              </a:rPr>
              <a:t>CHHATTISGARH STATE POWER GENERATION CO LTD</a:t>
            </a:r>
            <a:r>
              <a:rPr kumimoji="0" lang="en-IN" altLang="zh-CN" sz="1600" b="1" i="0" u="none" strike="noStrike" kern="1200" cap="none" spc="0" normalizeH="0" baseline="0" noProof="0" dirty="0" smtClean="0">
                <a:ln>
                  <a:noFill/>
                </a:ln>
                <a:solidFill>
                  <a:schemeClr val="bg1"/>
                </a:solidFill>
                <a:effectLst/>
                <a:uLnTx/>
                <a:uFillTx/>
                <a:latin typeface="Times New Roman" pitchFamily="18" charset="0"/>
                <a:ea typeface="+mj-ea"/>
                <a:cs typeface="Times New Roman" pitchFamily="18" charset="0"/>
              </a:rPr>
              <a:t>,</a:t>
            </a:r>
            <a:r>
              <a:rPr kumimoji="0" lang="en-IN" altLang="zh-CN" sz="1600" b="1" i="0" u="none" strike="noStrike" kern="1200" cap="none" spc="0" normalizeH="0" noProof="0" dirty="0" smtClean="0">
                <a:ln>
                  <a:noFill/>
                </a:ln>
                <a:solidFill>
                  <a:schemeClr val="bg1"/>
                </a:solidFill>
                <a:effectLst/>
                <a:uLnTx/>
                <a:uFillTx/>
                <a:latin typeface="Times New Roman" pitchFamily="18" charset="0"/>
                <a:ea typeface="+mj-ea"/>
                <a:cs typeface="Times New Roman" pitchFamily="18" charset="0"/>
              </a:rPr>
              <a:t> </a:t>
            </a:r>
            <a:r>
              <a:rPr kumimoji="0" lang="en-IN" altLang="zh-CN" sz="1600" b="1" i="0" u="none" strike="noStrike" kern="1200" cap="none" spc="0" normalizeH="0" baseline="0" noProof="0" dirty="0" smtClean="0">
                <a:ln>
                  <a:noFill/>
                </a:ln>
                <a:solidFill>
                  <a:schemeClr val="bg1"/>
                </a:solidFill>
                <a:effectLst/>
                <a:uLnTx/>
                <a:uFillTx/>
                <a:latin typeface="Times New Roman" pitchFamily="18" charset="0"/>
                <a:ea typeface="+mj-ea"/>
                <a:cs typeface="Times New Roman" pitchFamily="18" charset="0"/>
              </a:rPr>
              <a:t> </a:t>
            </a:r>
            <a:r>
              <a:rPr lang="en-IN" altLang="zh-CN" sz="1600" b="1" dirty="0" smtClean="0">
                <a:solidFill>
                  <a:schemeClr val="bg1"/>
                </a:solidFill>
                <a:latin typeface="Times New Roman" pitchFamily="18" charset="0"/>
                <a:cs typeface="Times New Roman" pitchFamily="18" charset="0"/>
              </a:rPr>
              <a:t>PP 18</a:t>
            </a:r>
            <a:endParaRPr kumimoji="0" lang="en-IN" altLang="zh-CN" sz="1600" b="1" i="0" u="none" strike="noStrike" kern="1200" cap="none" spc="0" normalizeH="0" baseline="0" noProof="0" dirty="0" smtClean="0">
              <a:ln>
                <a:noFill/>
              </a:ln>
              <a:solidFill>
                <a:schemeClr val="bg1"/>
              </a:solidFill>
              <a:effectLst/>
              <a:uLnTx/>
              <a:uFillTx/>
              <a:latin typeface="Times New Roman" pitchFamily="18" charset="0"/>
              <a:ea typeface="+mj-ea"/>
              <a:cs typeface="Times New Roman" pitchFamily="18" charset="0"/>
            </a:endParaRPr>
          </a:p>
          <a:p>
            <a:pPr lvl="0" algn="ctr">
              <a:lnSpc>
                <a:spcPct val="90000"/>
              </a:lnSpc>
              <a:spcBef>
                <a:spcPct val="0"/>
              </a:spcBef>
              <a:defRPr/>
            </a:pPr>
            <a:endParaRPr kumimoji="0" lang="en-IN" altLang="zh-CN" sz="1600" b="1" i="0" u="none" strike="noStrike" kern="1200" cap="none" spc="0" normalizeH="0" baseline="0" noProof="0" dirty="0">
              <a:ln>
                <a:noFill/>
              </a:ln>
              <a:solidFill>
                <a:schemeClr val="bg1"/>
              </a:solidFill>
              <a:effectLst/>
              <a:uLnTx/>
              <a:uFillTx/>
              <a:latin typeface="Times New Roman" pitchFamily="18" charset="0"/>
              <a:ea typeface="+mj-ea"/>
              <a:cs typeface="Times New Roman" pitchFamily="18" charset="0"/>
            </a:endParaRPr>
          </a:p>
        </p:txBody>
      </p:sp>
      <p:pic>
        <p:nvPicPr>
          <p:cNvPr id="13" name="Picture 12" descr="D:\LAV\gucon final\spin down.png"/>
          <p:cNvPicPr/>
          <p:nvPr/>
        </p:nvPicPr>
        <p:blipFill>
          <a:blip r:embed="rId5"/>
          <a:srcRect/>
          <a:stretch>
            <a:fillRect/>
          </a:stretch>
        </p:blipFill>
        <p:spPr bwMode="auto">
          <a:xfrm>
            <a:off x="6954846" y="1622059"/>
            <a:ext cx="5058482" cy="4463439"/>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Box 3"/>
          <p:cNvSpPr txBox="1">
            <a:spLocks noChangeArrowheads="1"/>
          </p:cNvSpPr>
          <p:nvPr/>
        </p:nvSpPr>
        <p:spPr bwMode="auto">
          <a:xfrm>
            <a:off x="571500" y="214313"/>
            <a:ext cx="10763251" cy="646112"/>
          </a:xfrm>
          <a:prstGeom prst="rect">
            <a:avLst/>
          </a:prstGeom>
          <a:noFill/>
          <a:ln w="9525">
            <a:noFill/>
            <a:miter lim="800000"/>
            <a:headEnd/>
            <a:tailEnd/>
          </a:ln>
        </p:spPr>
        <p:txBody>
          <a:bodyPr>
            <a:spAutoFit/>
          </a:bodyPr>
          <a:lstStyle/>
          <a:p>
            <a:pPr algn="ctr"/>
            <a:endParaRPr lang="en-US" sz="3600" dirty="0">
              <a:ea typeface="Arimo" charset="0"/>
              <a:cs typeface="Arimo" charset="0"/>
            </a:endParaRPr>
          </a:p>
        </p:txBody>
      </p:sp>
      <p:sp>
        <p:nvSpPr>
          <p:cNvPr id="7" name="Title 1"/>
          <p:cNvSpPr txBox="1">
            <a:spLocks noChangeArrowheads="1"/>
          </p:cNvSpPr>
          <p:nvPr/>
        </p:nvSpPr>
        <p:spPr>
          <a:xfrm>
            <a:off x="1" y="0"/>
            <a:ext cx="12191999" cy="605118"/>
          </a:xfrm>
          <a:prstGeom prst="rect">
            <a:avLst/>
          </a:prstGeom>
          <a:solidFill>
            <a:srgbClr val="C00000"/>
          </a:solidFill>
        </p:spPr>
        <p:txBody>
          <a:bodyPr/>
          <a:lstStyle/>
          <a:p>
            <a:pPr algn="ctr" fontAlgn="base"/>
            <a:r>
              <a:rPr lang="en-IN" b="1" dirty="0" smtClean="0">
                <a:solidFill>
                  <a:schemeClr val="bg1"/>
                </a:solidFill>
                <a:latin typeface="Times New Roman" panose="02020603050405020304" pitchFamily="18" charset="0"/>
                <a:cs typeface="Times New Roman" panose="02020603050405020304" pitchFamily="18" charset="0"/>
              </a:rPr>
              <a:t>Indian Power Stations O&amp;M Conference (IPS-2024)</a:t>
            </a:r>
          </a:p>
          <a:p>
            <a:pPr fontAlgn="base"/>
            <a:r>
              <a:rPr lang="en-IN" sz="3200" b="1" dirty="0" smtClean="0">
                <a:solidFill>
                  <a:schemeClr val="bg1"/>
                </a:solidFill>
                <a:latin typeface="Times New Roman" panose="02020603050405020304" pitchFamily="18" charset="0"/>
                <a:cs typeface="Times New Roman" panose="02020603050405020304" pitchFamily="18" charset="0"/>
              </a:rPr>
              <a:t>                               </a:t>
            </a:r>
            <a:endParaRPr lang="en-IN" sz="3200" dirty="0">
              <a:solidFill>
                <a:schemeClr val="bg1"/>
              </a:solidFill>
              <a:latin typeface="Times New Roman" panose="02020603050405020304" pitchFamily="18" charset="0"/>
              <a:cs typeface="Times New Roman" panose="02020603050405020304" pitchFamily="18" charset="0"/>
            </a:endParaRPr>
          </a:p>
        </p:txBody>
      </p:sp>
      <p:pic>
        <p:nvPicPr>
          <p:cNvPr id="9" name="Picture 8" descr="eventlogo-8-1575594504.jpg"/>
          <p:cNvPicPr>
            <a:picLocks noChangeAspect="1"/>
          </p:cNvPicPr>
          <p:nvPr/>
        </p:nvPicPr>
        <p:blipFill>
          <a:blip r:embed="rId3"/>
          <a:stretch>
            <a:fillRect/>
          </a:stretch>
        </p:blipFill>
        <p:spPr>
          <a:xfrm>
            <a:off x="-1" y="-1"/>
            <a:ext cx="1254035" cy="605119"/>
          </a:xfrm>
          <a:prstGeom prst="rect">
            <a:avLst/>
          </a:prstGeom>
        </p:spPr>
      </p:pic>
      <p:sp>
        <p:nvSpPr>
          <p:cNvPr id="6" name="Title 1"/>
          <p:cNvSpPr txBox="1">
            <a:spLocks/>
          </p:cNvSpPr>
          <p:nvPr/>
        </p:nvSpPr>
        <p:spPr>
          <a:xfrm>
            <a:off x="-1" y="605119"/>
            <a:ext cx="12191995" cy="666278"/>
          </a:xfrm>
          <a:prstGeom prst="rect">
            <a:avLst/>
          </a:prstGeom>
        </p:spPr>
        <p:style>
          <a:lnRef idx="0">
            <a:schemeClr val="accent1"/>
          </a:lnRef>
          <a:fillRef idx="3">
            <a:schemeClr val="accent1"/>
          </a:fillRef>
          <a:effectRef idx="3">
            <a:schemeClr val="accent1"/>
          </a:effectRef>
          <a:fontRef idx="minor">
            <a:schemeClr val="lt1"/>
          </a:fontRef>
        </p:style>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800" b="0" i="0" u="none" strike="noStrike" kern="1200" cap="none" spc="0" normalizeH="0" baseline="0" noProof="0" dirty="0" smtClean="0">
                <a:ln>
                  <a:noFill/>
                </a:ln>
                <a:solidFill>
                  <a:schemeClr val="bg1"/>
                </a:solidFill>
                <a:effectLst/>
                <a:uLnTx/>
                <a:uFillTx/>
                <a:latin typeface="Arial" pitchFamily="34" charset="0"/>
                <a:ea typeface="+mj-ea"/>
                <a:cs typeface="Arial" pitchFamily="34" charset="0"/>
              </a:rPr>
              <a:t>BUS TRANSFER MODE</a:t>
            </a:r>
            <a:endParaRPr kumimoji="0" lang="en-US" sz="3800" b="0" i="0" u="none" strike="noStrike" kern="1200" cap="none" spc="0" normalizeH="0" baseline="0" noProof="0" dirty="0">
              <a:ln>
                <a:noFill/>
              </a:ln>
              <a:solidFill>
                <a:schemeClr val="bg1"/>
              </a:solidFill>
              <a:effectLst/>
              <a:uLnTx/>
              <a:uFillTx/>
              <a:latin typeface="Arial" pitchFamily="34" charset="0"/>
              <a:ea typeface="+mj-ea"/>
              <a:cs typeface="Arial" pitchFamily="34" charset="0"/>
            </a:endParaRPr>
          </a:p>
        </p:txBody>
      </p:sp>
      <p:pic>
        <p:nvPicPr>
          <p:cNvPr id="8" name="Picture 7"/>
          <p:cNvPicPr>
            <a:picLocks noChangeAspect="1" noChangeArrowheads="1"/>
          </p:cNvPicPr>
          <p:nvPr/>
        </p:nvPicPr>
        <p:blipFill>
          <a:blip r:embed="rId4"/>
          <a:srcRect/>
          <a:stretch>
            <a:fillRect/>
          </a:stretch>
        </p:blipFill>
        <p:spPr bwMode="auto">
          <a:xfrm>
            <a:off x="1676400" y="1255631"/>
            <a:ext cx="8820150" cy="5095875"/>
          </a:xfrm>
          <a:prstGeom prst="rect">
            <a:avLst/>
          </a:prstGeom>
          <a:noFill/>
          <a:ln w="9525">
            <a:noFill/>
            <a:miter lim="800000"/>
            <a:headEnd/>
            <a:tailEnd/>
          </a:ln>
          <a:effectLst/>
        </p:spPr>
      </p:pic>
      <p:pic>
        <p:nvPicPr>
          <p:cNvPr id="10" name="Picture 9" descr="Logo.jpg"/>
          <p:cNvPicPr>
            <a:picLocks noChangeAspect="1" noChangeArrowheads="1"/>
          </p:cNvPicPr>
          <p:nvPr/>
        </p:nvPicPr>
        <p:blipFill>
          <a:blip r:embed="rId5" cstate="print"/>
          <a:srcRect/>
          <a:stretch>
            <a:fillRect/>
          </a:stretch>
        </p:blipFill>
        <p:spPr bwMode="auto">
          <a:xfrm>
            <a:off x="-1" y="1"/>
            <a:ext cx="1447800" cy="589352"/>
          </a:xfrm>
          <a:prstGeom prst="rect">
            <a:avLst/>
          </a:prstGeom>
          <a:noFill/>
          <a:ln w="9525">
            <a:noFill/>
            <a:bevel/>
            <a:headEnd/>
            <a:tailEnd/>
          </a:ln>
        </p:spPr>
      </p:pic>
      <p:sp>
        <p:nvSpPr>
          <p:cNvPr id="11" name="Title 1"/>
          <p:cNvSpPr txBox="1">
            <a:spLocks noChangeArrowheads="1"/>
          </p:cNvSpPr>
          <p:nvPr/>
        </p:nvSpPr>
        <p:spPr>
          <a:xfrm>
            <a:off x="-1" y="6416040"/>
            <a:ext cx="12191997" cy="441960"/>
          </a:xfrm>
          <a:prstGeom prst="rect">
            <a:avLst/>
          </a:prstGeom>
          <a:solidFill>
            <a:srgbClr val="C00000"/>
          </a:solidFill>
        </p:spPr>
        <p:txBody>
          <a:bodyPr/>
          <a:lstStyle/>
          <a:p>
            <a:pPr algn="ctr">
              <a:lnSpc>
                <a:spcPct val="90000"/>
              </a:lnSpc>
              <a:spcBef>
                <a:spcPct val="0"/>
              </a:spcBef>
              <a:defRPr/>
            </a:pPr>
            <a:r>
              <a:rPr lang="en-US" sz="1600" b="1" dirty="0" smtClean="0">
                <a:solidFill>
                  <a:schemeClr val="bg1"/>
                </a:solidFill>
                <a:latin typeface="Times New Roman" pitchFamily="18" charset="0"/>
                <a:cs typeface="Times New Roman" pitchFamily="18" charset="0"/>
              </a:rPr>
              <a:t>MANISH KUMAR SHRIVASTAVA, </a:t>
            </a:r>
            <a:r>
              <a:rPr kumimoji="0" lang="en-IN" altLang="zh-CN" sz="1600" b="1" i="0" u="none" strike="noStrike" kern="1200" cap="none" spc="0" normalizeH="0" baseline="0" noProof="0" dirty="0" smtClean="0">
                <a:ln>
                  <a:noFill/>
                </a:ln>
                <a:solidFill>
                  <a:schemeClr val="bg1"/>
                </a:solidFill>
                <a:effectLst/>
                <a:uLnTx/>
                <a:uFillTx/>
                <a:latin typeface="Times New Roman" pitchFamily="18" charset="0"/>
                <a:ea typeface="+mj-ea"/>
                <a:cs typeface="Times New Roman" pitchFamily="18" charset="0"/>
              </a:rPr>
              <a:t>LAV</a:t>
            </a:r>
            <a:r>
              <a:rPr kumimoji="0" lang="en-IN" altLang="zh-CN" sz="1600" b="1" i="0" u="none" strike="noStrike" kern="1200" cap="none" spc="0" normalizeH="0" noProof="0" dirty="0" smtClean="0">
                <a:ln>
                  <a:noFill/>
                </a:ln>
                <a:solidFill>
                  <a:schemeClr val="bg1"/>
                </a:solidFill>
                <a:effectLst/>
                <a:uLnTx/>
                <a:uFillTx/>
                <a:latin typeface="Times New Roman" pitchFamily="18" charset="0"/>
                <a:ea typeface="+mj-ea"/>
                <a:cs typeface="Times New Roman" pitchFamily="18" charset="0"/>
              </a:rPr>
              <a:t> </a:t>
            </a:r>
            <a:r>
              <a:rPr kumimoji="0" lang="en-IN" altLang="zh-CN" sz="1600" b="1" i="0" u="none" strike="noStrike" kern="1200" cap="none" spc="0" normalizeH="0" noProof="0" dirty="0" smtClean="0">
                <a:ln>
                  <a:noFill/>
                </a:ln>
                <a:solidFill>
                  <a:schemeClr val="bg1"/>
                </a:solidFill>
                <a:effectLst/>
                <a:uLnTx/>
                <a:uFillTx/>
                <a:latin typeface="Times New Roman" pitchFamily="18" charset="0"/>
                <a:ea typeface="+mj-ea"/>
                <a:cs typeface="Times New Roman" pitchFamily="18" charset="0"/>
              </a:rPr>
              <a:t>KUMAR KAUSHIK, </a:t>
            </a:r>
            <a:r>
              <a:rPr lang="en-IN" altLang="zh-CN" sz="1600" b="1" dirty="0" smtClean="0">
                <a:solidFill>
                  <a:schemeClr val="bg1"/>
                </a:solidFill>
                <a:latin typeface="Times New Roman" pitchFamily="18" charset="0"/>
                <a:ea typeface="+mj-ea"/>
                <a:cs typeface="Times New Roman" pitchFamily="18" charset="0"/>
              </a:rPr>
              <a:t>CHHATTISGARH STATE POWER GENERATION CO LTD</a:t>
            </a:r>
            <a:r>
              <a:rPr kumimoji="0" lang="en-IN" altLang="zh-CN" sz="1600" b="1" i="0" u="none" strike="noStrike" kern="1200" cap="none" spc="0" normalizeH="0" baseline="0" noProof="0" dirty="0" smtClean="0">
                <a:ln>
                  <a:noFill/>
                </a:ln>
                <a:solidFill>
                  <a:schemeClr val="bg1"/>
                </a:solidFill>
                <a:effectLst/>
                <a:uLnTx/>
                <a:uFillTx/>
                <a:latin typeface="Times New Roman" pitchFamily="18" charset="0"/>
                <a:ea typeface="+mj-ea"/>
                <a:cs typeface="Times New Roman" pitchFamily="18" charset="0"/>
              </a:rPr>
              <a:t>,</a:t>
            </a:r>
            <a:r>
              <a:rPr kumimoji="0" lang="en-IN" altLang="zh-CN" sz="1600" b="1" i="0" u="none" strike="noStrike" kern="1200" cap="none" spc="0" normalizeH="0" noProof="0" dirty="0" smtClean="0">
                <a:ln>
                  <a:noFill/>
                </a:ln>
                <a:solidFill>
                  <a:schemeClr val="bg1"/>
                </a:solidFill>
                <a:effectLst/>
                <a:uLnTx/>
                <a:uFillTx/>
                <a:latin typeface="Times New Roman" pitchFamily="18" charset="0"/>
                <a:ea typeface="+mj-ea"/>
                <a:cs typeface="Times New Roman" pitchFamily="18" charset="0"/>
              </a:rPr>
              <a:t> </a:t>
            </a:r>
            <a:r>
              <a:rPr kumimoji="0" lang="en-IN" altLang="zh-CN" sz="1600" b="1" i="0" u="none" strike="noStrike" kern="1200" cap="none" spc="0" normalizeH="0" baseline="0" noProof="0" dirty="0" smtClean="0">
                <a:ln>
                  <a:noFill/>
                </a:ln>
                <a:solidFill>
                  <a:schemeClr val="bg1"/>
                </a:solidFill>
                <a:effectLst/>
                <a:uLnTx/>
                <a:uFillTx/>
                <a:latin typeface="Times New Roman" pitchFamily="18" charset="0"/>
                <a:ea typeface="+mj-ea"/>
                <a:cs typeface="Times New Roman" pitchFamily="18" charset="0"/>
              </a:rPr>
              <a:t> </a:t>
            </a:r>
            <a:r>
              <a:rPr lang="en-IN" altLang="zh-CN" sz="1600" b="1" dirty="0" smtClean="0">
                <a:solidFill>
                  <a:schemeClr val="bg1"/>
                </a:solidFill>
                <a:latin typeface="Times New Roman" pitchFamily="18" charset="0"/>
                <a:cs typeface="Times New Roman" pitchFamily="18" charset="0"/>
              </a:rPr>
              <a:t>PP 18</a:t>
            </a:r>
            <a:endParaRPr kumimoji="0" lang="en-IN" altLang="zh-CN" sz="1600" b="1" i="0" u="none" strike="noStrike" kern="1200" cap="none" spc="0" normalizeH="0" baseline="0" noProof="0" dirty="0" smtClean="0">
              <a:ln>
                <a:noFill/>
              </a:ln>
              <a:solidFill>
                <a:schemeClr val="bg1"/>
              </a:solidFill>
              <a:effectLst/>
              <a:uLnTx/>
              <a:uFillTx/>
              <a:latin typeface="Times New Roman" pitchFamily="18" charset="0"/>
              <a:ea typeface="+mj-ea"/>
              <a:cs typeface="Times New Roman" pitchFamily="18" charset="0"/>
            </a:endParaRPr>
          </a:p>
          <a:p>
            <a:pPr lvl="0" algn="ctr">
              <a:lnSpc>
                <a:spcPct val="90000"/>
              </a:lnSpc>
              <a:spcBef>
                <a:spcPct val="0"/>
              </a:spcBef>
              <a:defRPr/>
            </a:pPr>
            <a:endParaRPr kumimoji="0" lang="en-IN" altLang="zh-CN" sz="1600" b="1" i="0" u="none" strike="noStrike" kern="1200" cap="none" spc="0" normalizeH="0" baseline="0" noProof="0" dirty="0">
              <a:ln>
                <a:noFill/>
              </a:ln>
              <a:solidFill>
                <a:schemeClr val="bg1"/>
              </a:solidFill>
              <a:effectLst/>
              <a:uLnTx/>
              <a:uFillTx/>
              <a:latin typeface="Times New Roman" pitchFamily="18" charset="0"/>
              <a:ea typeface="+mj-ea"/>
              <a:cs typeface="Times New Roman" pitchFamily="18" charset="0"/>
            </a:endParaRP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Box 3"/>
          <p:cNvSpPr txBox="1">
            <a:spLocks noChangeArrowheads="1"/>
          </p:cNvSpPr>
          <p:nvPr/>
        </p:nvSpPr>
        <p:spPr bwMode="auto">
          <a:xfrm>
            <a:off x="571500" y="214313"/>
            <a:ext cx="10763251" cy="646112"/>
          </a:xfrm>
          <a:prstGeom prst="rect">
            <a:avLst/>
          </a:prstGeom>
          <a:noFill/>
          <a:ln w="9525">
            <a:noFill/>
            <a:miter lim="800000"/>
            <a:headEnd/>
            <a:tailEnd/>
          </a:ln>
        </p:spPr>
        <p:txBody>
          <a:bodyPr>
            <a:spAutoFit/>
          </a:bodyPr>
          <a:lstStyle/>
          <a:p>
            <a:pPr algn="ctr"/>
            <a:endParaRPr lang="en-US" sz="3600" dirty="0">
              <a:ea typeface="Arimo" charset="0"/>
              <a:cs typeface="Arimo" charset="0"/>
            </a:endParaRPr>
          </a:p>
        </p:txBody>
      </p:sp>
      <p:sp>
        <p:nvSpPr>
          <p:cNvPr id="7" name="Title 1"/>
          <p:cNvSpPr txBox="1">
            <a:spLocks noChangeArrowheads="1"/>
          </p:cNvSpPr>
          <p:nvPr/>
        </p:nvSpPr>
        <p:spPr>
          <a:xfrm>
            <a:off x="1" y="0"/>
            <a:ext cx="12191999" cy="605118"/>
          </a:xfrm>
          <a:prstGeom prst="rect">
            <a:avLst/>
          </a:prstGeom>
          <a:solidFill>
            <a:srgbClr val="C00000"/>
          </a:solidFill>
        </p:spPr>
        <p:txBody>
          <a:bodyPr/>
          <a:lstStyle/>
          <a:p>
            <a:pPr algn="ctr" fontAlgn="base"/>
            <a:r>
              <a:rPr lang="en-IN" b="1" dirty="0" smtClean="0">
                <a:solidFill>
                  <a:schemeClr val="bg1"/>
                </a:solidFill>
                <a:latin typeface="Times New Roman" panose="02020603050405020304" pitchFamily="18" charset="0"/>
                <a:cs typeface="Times New Roman" panose="02020603050405020304" pitchFamily="18" charset="0"/>
              </a:rPr>
              <a:t>Indian Power Stations O&amp;M Conference (IPS-2024)</a:t>
            </a:r>
          </a:p>
          <a:p>
            <a:pPr fontAlgn="base"/>
            <a:r>
              <a:rPr lang="en-IN" sz="3200" b="1" dirty="0" smtClean="0">
                <a:solidFill>
                  <a:schemeClr val="bg1"/>
                </a:solidFill>
                <a:latin typeface="Times New Roman" panose="02020603050405020304" pitchFamily="18" charset="0"/>
                <a:cs typeface="Times New Roman" panose="02020603050405020304" pitchFamily="18" charset="0"/>
              </a:rPr>
              <a:t>                               </a:t>
            </a:r>
            <a:endParaRPr lang="en-IN" sz="3200" dirty="0">
              <a:solidFill>
                <a:schemeClr val="bg1"/>
              </a:solidFill>
              <a:latin typeface="Times New Roman" panose="02020603050405020304" pitchFamily="18" charset="0"/>
              <a:cs typeface="Times New Roman" panose="02020603050405020304" pitchFamily="18" charset="0"/>
            </a:endParaRPr>
          </a:p>
        </p:txBody>
      </p:sp>
      <p:pic>
        <p:nvPicPr>
          <p:cNvPr id="9" name="Picture 8" descr="eventlogo-8-1575594504.jpg"/>
          <p:cNvPicPr>
            <a:picLocks noChangeAspect="1"/>
          </p:cNvPicPr>
          <p:nvPr/>
        </p:nvPicPr>
        <p:blipFill>
          <a:blip r:embed="rId3"/>
          <a:stretch>
            <a:fillRect/>
          </a:stretch>
        </p:blipFill>
        <p:spPr>
          <a:xfrm>
            <a:off x="-1" y="-1"/>
            <a:ext cx="1254035" cy="605119"/>
          </a:xfrm>
          <a:prstGeom prst="rect">
            <a:avLst/>
          </a:prstGeom>
        </p:spPr>
      </p:pic>
      <p:sp>
        <p:nvSpPr>
          <p:cNvPr id="10" name="Title 1"/>
          <p:cNvSpPr txBox="1">
            <a:spLocks/>
          </p:cNvSpPr>
          <p:nvPr/>
        </p:nvSpPr>
        <p:spPr>
          <a:xfrm>
            <a:off x="1" y="605119"/>
            <a:ext cx="12191999" cy="565314"/>
          </a:xfrm>
          <a:prstGeom prst="rect">
            <a:avLst/>
          </a:prstGeom>
        </p:spPr>
        <p:style>
          <a:lnRef idx="0">
            <a:schemeClr val="accent1"/>
          </a:lnRef>
          <a:fillRef idx="3">
            <a:schemeClr val="accent1"/>
          </a:fillRef>
          <a:effectRef idx="3">
            <a:schemeClr val="accent1"/>
          </a:effectRef>
          <a:fontRef idx="minor">
            <a:schemeClr val="lt1"/>
          </a:fontRef>
        </p:style>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800" b="0" i="0" u="none" strike="noStrike" kern="1200" cap="none" spc="0" normalizeH="0" baseline="0" noProof="0" dirty="0" smtClean="0">
                <a:ln>
                  <a:noFill/>
                </a:ln>
                <a:solidFill>
                  <a:schemeClr val="bg1"/>
                </a:solidFill>
                <a:effectLst/>
                <a:uLnTx/>
                <a:uFillTx/>
                <a:latin typeface="Arial" pitchFamily="34" charset="0"/>
                <a:ea typeface="+mj-ea"/>
                <a:cs typeface="Arial" pitchFamily="34" charset="0"/>
              </a:rPr>
              <a:t>BUS TRANSFER INITIATION</a:t>
            </a:r>
            <a:endParaRPr kumimoji="0" lang="en-US" sz="3800" b="0" i="0" u="none" strike="noStrike" kern="1200" cap="none" spc="0" normalizeH="0" baseline="0" noProof="0" dirty="0">
              <a:ln>
                <a:noFill/>
              </a:ln>
              <a:solidFill>
                <a:schemeClr val="bg1"/>
              </a:solidFill>
              <a:effectLst/>
              <a:uLnTx/>
              <a:uFillTx/>
              <a:latin typeface="Arial" pitchFamily="34" charset="0"/>
              <a:ea typeface="+mj-ea"/>
              <a:cs typeface="Arial" pitchFamily="34" charset="0"/>
            </a:endParaRPr>
          </a:p>
        </p:txBody>
      </p:sp>
      <p:sp>
        <p:nvSpPr>
          <p:cNvPr id="11" name="TextBox 10"/>
          <p:cNvSpPr txBox="1"/>
          <p:nvPr/>
        </p:nvSpPr>
        <p:spPr>
          <a:xfrm>
            <a:off x="533404" y="1548816"/>
            <a:ext cx="10801347" cy="5755422"/>
          </a:xfrm>
          <a:prstGeom prst="rect">
            <a:avLst/>
          </a:prstGeom>
          <a:noFill/>
        </p:spPr>
        <p:txBody>
          <a:bodyPr wrap="square" rtlCol="0">
            <a:spAutoFit/>
          </a:bodyPr>
          <a:lstStyle/>
          <a:p>
            <a:pPr marL="457200" indent="-457200" algn="just">
              <a:buAutoNum type="arabicPeriod"/>
            </a:pPr>
            <a:r>
              <a:rPr lang="en-US" sz="2000" b="1" dirty="0" smtClean="0">
                <a:latin typeface="Arial" pitchFamily="34" charset="0"/>
                <a:cs typeface="Arial" pitchFamily="34" charset="0"/>
              </a:rPr>
              <a:t>Manual </a:t>
            </a:r>
            <a:r>
              <a:rPr lang="en-US" sz="2000" b="1" dirty="0" smtClean="0">
                <a:latin typeface="Arial" pitchFamily="34" charset="0"/>
                <a:cs typeface="Arial" pitchFamily="34" charset="0"/>
              </a:rPr>
              <a:t>Transfer :-  </a:t>
            </a:r>
            <a:r>
              <a:rPr lang="en-US" sz="2000" dirty="0" smtClean="0">
                <a:latin typeface="Arial" pitchFamily="34" charset="0"/>
                <a:cs typeface="Arial" pitchFamily="34" charset="0"/>
              </a:rPr>
              <a:t>Manual transfer is used for planned transfers during startup, shutdown, or certain kinds of maintenance activities of the plant. The momentary paralleling mode is commonly used for manual transfer for safer changeover of source of motor bus</a:t>
            </a:r>
            <a:r>
              <a:rPr lang="en-US" sz="2000" dirty="0" smtClean="0">
                <a:latin typeface="Arial" pitchFamily="34" charset="0"/>
                <a:cs typeface="Arial" pitchFamily="34" charset="0"/>
              </a:rPr>
              <a:t>.</a:t>
            </a:r>
          </a:p>
          <a:p>
            <a:pPr marL="342900" indent="-342900" algn="just">
              <a:buAutoNum type="arabicPeriod"/>
            </a:pPr>
            <a:endParaRPr lang="en-US" sz="1600" dirty="0" smtClean="0">
              <a:latin typeface="Arial" pitchFamily="34" charset="0"/>
              <a:cs typeface="Arial" pitchFamily="34" charset="0"/>
            </a:endParaRPr>
          </a:p>
          <a:p>
            <a:pPr marL="342900" indent="-342900" algn="just"/>
            <a:endParaRPr lang="en-US" sz="1600" dirty="0" smtClean="0">
              <a:latin typeface="Arial" pitchFamily="34" charset="0"/>
              <a:cs typeface="Arial" pitchFamily="34" charset="0"/>
            </a:endParaRPr>
          </a:p>
          <a:p>
            <a:pPr marL="342900" indent="-342900" algn="just"/>
            <a:r>
              <a:rPr lang="en-US" sz="2000" b="1" dirty="0" smtClean="0">
                <a:latin typeface="Arial" pitchFamily="34" charset="0"/>
                <a:cs typeface="Arial" pitchFamily="34" charset="0"/>
              </a:rPr>
              <a:t>2</a:t>
            </a:r>
            <a:r>
              <a:rPr lang="en-US" sz="2000" dirty="0" smtClean="0">
                <a:latin typeface="Arial" pitchFamily="34" charset="0"/>
                <a:cs typeface="Arial" pitchFamily="34" charset="0"/>
              </a:rPr>
              <a:t>. </a:t>
            </a:r>
            <a:r>
              <a:rPr lang="en-US" sz="2000" b="1" dirty="0" smtClean="0">
                <a:latin typeface="Arial" pitchFamily="34" charset="0"/>
                <a:cs typeface="Arial" pitchFamily="34" charset="0"/>
              </a:rPr>
              <a:t>Protective Transfer :- </a:t>
            </a:r>
            <a:r>
              <a:rPr lang="en-US" sz="2000" dirty="0" smtClean="0">
                <a:latin typeface="Arial" pitchFamily="34" charset="0"/>
                <a:cs typeface="Arial" pitchFamily="34" charset="0"/>
              </a:rPr>
              <a:t>The protective transfer(s) are initiated automatically on the pickup of different protective relay elements input to the BTS. For instance, a Main-Tie configuration BTS in a thermal power plant has Class A (generator trip, load throw-off) and Class B (turbine and boiler trips) inputs, which actuate immediate changeover of the unit board from the UAT to the station board.</a:t>
            </a:r>
          </a:p>
          <a:p>
            <a:pPr marL="457200" indent="-457200" algn="just"/>
            <a:r>
              <a:rPr lang="en-US" sz="2000" dirty="0" smtClean="0">
                <a:latin typeface="Arial" pitchFamily="34" charset="0"/>
                <a:cs typeface="Arial" pitchFamily="34" charset="0"/>
              </a:rPr>
              <a:t>		   During Source Failure an important challenge is the estimation of the open circuit time constant (or the decay constant) of the motor bus terminal voltage for the combined motors. Typical spin-down characteristics of a unit motor bus is showing with operating region of different  bus transfer modes. </a:t>
            </a:r>
          </a:p>
          <a:p>
            <a:pPr marL="457200" indent="-457200" algn="just"/>
            <a:endParaRPr lang="en-US" sz="2000" dirty="0" smtClean="0">
              <a:latin typeface="Arial" pitchFamily="34" charset="0"/>
              <a:cs typeface="Arial" pitchFamily="34" charset="0"/>
            </a:endParaRPr>
          </a:p>
          <a:p>
            <a:pPr marL="457200" indent="-457200" algn="just"/>
            <a:endParaRPr lang="en-US" sz="2000" dirty="0" smtClean="0">
              <a:latin typeface="Arial" pitchFamily="34" charset="0"/>
              <a:cs typeface="Arial" pitchFamily="34" charset="0"/>
            </a:endParaRPr>
          </a:p>
          <a:p>
            <a:pPr marL="457200" indent="-457200" algn="just">
              <a:buFont typeface="+mj-lt"/>
              <a:buAutoNum type="arabicPeriod" startAt="2"/>
            </a:pPr>
            <a:endParaRPr lang="en-US" sz="2000" dirty="0" smtClean="0">
              <a:latin typeface="Arial" pitchFamily="34" charset="0"/>
              <a:cs typeface="Arial" pitchFamily="34" charset="0"/>
            </a:endParaRPr>
          </a:p>
          <a:p>
            <a:pPr marL="342900" indent="-342900" algn="just"/>
            <a:endParaRPr lang="en-US" sz="1600" dirty="0" smtClean="0">
              <a:latin typeface="Arial" pitchFamily="34" charset="0"/>
              <a:cs typeface="Arial" pitchFamily="34" charset="0"/>
            </a:endParaRPr>
          </a:p>
        </p:txBody>
      </p:sp>
      <p:pic>
        <p:nvPicPr>
          <p:cNvPr id="12" name="Picture 11" descr="Logo.jpg"/>
          <p:cNvPicPr>
            <a:picLocks noChangeAspect="1" noChangeArrowheads="1"/>
          </p:cNvPicPr>
          <p:nvPr/>
        </p:nvPicPr>
        <p:blipFill>
          <a:blip r:embed="rId4" cstate="print"/>
          <a:srcRect/>
          <a:stretch>
            <a:fillRect/>
          </a:stretch>
        </p:blipFill>
        <p:spPr bwMode="auto">
          <a:xfrm>
            <a:off x="-1" y="1"/>
            <a:ext cx="1447800" cy="589352"/>
          </a:xfrm>
          <a:prstGeom prst="rect">
            <a:avLst/>
          </a:prstGeom>
          <a:noFill/>
          <a:ln w="9525">
            <a:noFill/>
            <a:bevel/>
            <a:headEnd/>
            <a:tailEnd/>
          </a:ln>
        </p:spPr>
      </p:pic>
      <p:sp>
        <p:nvSpPr>
          <p:cNvPr id="14" name="Title 1"/>
          <p:cNvSpPr txBox="1">
            <a:spLocks noChangeArrowheads="1"/>
          </p:cNvSpPr>
          <p:nvPr/>
        </p:nvSpPr>
        <p:spPr>
          <a:xfrm>
            <a:off x="-1" y="6416040"/>
            <a:ext cx="12191997" cy="441960"/>
          </a:xfrm>
          <a:prstGeom prst="rect">
            <a:avLst/>
          </a:prstGeom>
          <a:solidFill>
            <a:srgbClr val="C00000"/>
          </a:solidFill>
        </p:spPr>
        <p:txBody>
          <a:bodyPr/>
          <a:lstStyle/>
          <a:p>
            <a:pPr algn="ctr">
              <a:lnSpc>
                <a:spcPct val="90000"/>
              </a:lnSpc>
              <a:spcBef>
                <a:spcPct val="0"/>
              </a:spcBef>
              <a:defRPr/>
            </a:pPr>
            <a:r>
              <a:rPr lang="en-US" sz="1600" b="1" dirty="0" smtClean="0">
                <a:solidFill>
                  <a:schemeClr val="bg1"/>
                </a:solidFill>
                <a:latin typeface="Times New Roman" pitchFamily="18" charset="0"/>
                <a:cs typeface="Times New Roman" pitchFamily="18" charset="0"/>
              </a:rPr>
              <a:t>MANISH KUMAR SHRIVASTAVA, </a:t>
            </a:r>
            <a:r>
              <a:rPr kumimoji="0" lang="en-IN" altLang="zh-CN" sz="1600" b="1" i="0" u="none" strike="noStrike" kern="1200" cap="none" spc="0" normalizeH="0" baseline="0" noProof="0" dirty="0" smtClean="0">
                <a:ln>
                  <a:noFill/>
                </a:ln>
                <a:solidFill>
                  <a:schemeClr val="bg1"/>
                </a:solidFill>
                <a:effectLst/>
                <a:uLnTx/>
                <a:uFillTx/>
                <a:latin typeface="Times New Roman" pitchFamily="18" charset="0"/>
                <a:ea typeface="+mj-ea"/>
                <a:cs typeface="Times New Roman" pitchFamily="18" charset="0"/>
              </a:rPr>
              <a:t>LAV</a:t>
            </a:r>
            <a:r>
              <a:rPr kumimoji="0" lang="en-IN" altLang="zh-CN" sz="1600" b="1" i="0" u="none" strike="noStrike" kern="1200" cap="none" spc="0" normalizeH="0" noProof="0" dirty="0" smtClean="0">
                <a:ln>
                  <a:noFill/>
                </a:ln>
                <a:solidFill>
                  <a:schemeClr val="bg1"/>
                </a:solidFill>
                <a:effectLst/>
                <a:uLnTx/>
                <a:uFillTx/>
                <a:latin typeface="Times New Roman" pitchFamily="18" charset="0"/>
                <a:ea typeface="+mj-ea"/>
                <a:cs typeface="Times New Roman" pitchFamily="18" charset="0"/>
              </a:rPr>
              <a:t> </a:t>
            </a:r>
            <a:r>
              <a:rPr kumimoji="0" lang="en-IN" altLang="zh-CN" sz="1600" b="1" i="0" u="none" strike="noStrike" kern="1200" cap="none" spc="0" normalizeH="0" noProof="0" dirty="0" smtClean="0">
                <a:ln>
                  <a:noFill/>
                </a:ln>
                <a:solidFill>
                  <a:schemeClr val="bg1"/>
                </a:solidFill>
                <a:effectLst/>
                <a:uLnTx/>
                <a:uFillTx/>
                <a:latin typeface="Times New Roman" pitchFamily="18" charset="0"/>
                <a:ea typeface="+mj-ea"/>
                <a:cs typeface="Times New Roman" pitchFamily="18" charset="0"/>
              </a:rPr>
              <a:t>KUMAR KAUSHIK, </a:t>
            </a:r>
            <a:r>
              <a:rPr lang="en-IN" altLang="zh-CN" sz="1600" b="1" dirty="0" smtClean="0">
                <a:solidFill>
                  <a:schemeClr val="bg1"/>
                </a:solidFill>
                <a:latin typeface="Times New Roman" pitchFamily="18" charset="0"/>
                <a:ea typeface="+mj-ea"/>
                <a:cs typeface="Times New Roman" pitchFamily="18" charset="0"/>
              </a:rPr>
              <a:t>CHHATTISGARH STATE POWER GENERATION CO LTD</a:t>
            </a:r>
            <a:r>
              <a:rPr kumimoji="0" lang="en-IN" altLang="zh-CN" sz="1600" b="1" i="0" u="none" strike="noStrike" kern="1200" cap="none" spc="0" normalizeH="0" baseline="0" noProof="0" dirty="0" smtClean="0">
                <a:ln>
                  <a:noFill/>
                </a:ln>
                <a:solidFill>
                  <a:schemeClr val="bg1"/>
                </a:solidFill>
                <a:effectLst/>
                <a:uLnTx/>
                <a:uFillTx/>
                <a:latin typeface="Times New Roman" pitchFamily="18" charset="0"/>
                <a:ea typeface="+mj-ea"/>
                <a:cs typeface="Times New Roman" pitchFamily="18" charset="0"/>
              </a:rPr>
              <a:t>,</a:t>
            </a:r>
            <a:r>
              <a:rPr kumimoji="0" lang="en-IN" altLang="zh-CN" sz="1600" b="1" i="0" u="none" strike="noStrike" kern="1200" cap="none" spc="0" normalizeH="0" noProof="0" dirty="0" smtClean="0">
                <a:ln>
                  <a:noFill/>
                </a:ln>
                <a:solidFill>
                  <a:schemeClr val="bg1"/>
                </a:solidFill>
                <a:effectLst/>
                <a:uLnTx/>
                <a:uFillTx/>
                <a:latin typeface="Times New Roman" pitchFamily="18" charset="0"/>
                <a:ea typeface="+mj-ea"/>
                <a:cs typeface="Times New Roman" pitchFamily="18" charset="0"/>
              </a:rPr>
              <a:t> </a:t>
            </a:r>
            <a:r>
              <a:rPr kumimoji="0" lang="en-IN" altLang="zh-CN" sz="1600" b="1" i="0" u="none" strike="noStrike" kern="1200" cap="none" spc="0" normalizeH="0" baseline="0" noProof="0" dirty="0" smtClean="0">
                <a:ln>
                  <a:noFill/>
                </a:ln>
                <a:solidFill>
                  <a:schemeClr val="bg1"/>
                </a:solidFill>
                <a:effectLst/>
                <a:uLnTx/>
                <a:uFillTx/>
                <a:latin typeface="Times New Roman" pitchFamily="18" charset="0"/>
                <a:ea typeface="+mj-ea"/>
                <a:cs typeface="Times New Roman" pitchFamily="18" charset="0"/>
              </a:rPr>
              <a:t> </a:t>
            </a:r>
            <a:r>
              <a:rPr lang="en-IN" altLang="zh-CN" sz="1600" b="1" dirty="0" smtClean="0">
                <a:solidFill>
                  <a:schemeClr val="bg1"/>
                </a:solidFill>
                <a:latin typeface="Times New Roman" pitchFamily="18" charset="0"/>
                <a:cs typeface="Times New Roman" pitchFamily="18" charset="0"/>
              </a:rPr>
              <a:t>PP 18</a:t>
            </a:r>
            <a:endParaRPr kumimoji="0" lang="en-IN" altLang="zh-CN" sz="1600" b="1" i="0" u="none" strike="noStrike" kern="1200" cap="none" spc="0" normalizeH="0" baseline="0" noProof="0" dirty="0" smtClean="0">
              <a:ln>
                <a:noFill/>
              </a:ln>
              <a:solidFill>
                <a:schemeClr val="bg1"/>
              </a:solidFill>
              <a:effectLst/>
              <a:uLnTx/>
              <a:uFillTx/>
              <a:latin typeface="Times New Roman" pitchFamily="18" charset="0"/>
              <a:ea typeface="+mj-ea"/>
              <a:cs typeface="Times New Roman" pitchFamily="18" charset="0"/>
            </a:endParaRPr>
          </a:p>
          <a:p>
            <a:pPr lvl="0" algn="ctr">
              <a:lnSpc>
                <a:spcPct val="90000"/>
              </a:lnSpc>
              <a:spcBef>
                <a:spcPct val="0"/>
              </a:spcBef>
              <a:defRPr/>
            </a:pPr>
            <a:endParaRPr kumimoji="0" lang="en-IN" altLang="zh-CN" sz="1600" b="1" i="0" u="none" strike="noStrike" kern="1200" cap="none" spc="0" normalizeH="0" baseline="0" noProof="0" dirty="0">
              <a:ln>
                <a:noFill/>
              </a:ln>
              <a:solidFill>
                <a:schemeClr val="bg1"/>
              </a:solidFill>
              <a:effectLst/>
              <a:uLnTx/>
              <a:uFillTx/>
              <a:latin typeface="Times New Roman" pitchFamily="18" charset="0"/>
              <a:ea typeface="+mj-ea"/>
              <a:cs typeface="Times New Roman" pitchFamily="18" charset="0"/>
            </a:endParaRP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Box 3"/>
          <p:cNvSpPr txBox="1">
            <a:spLocks noChangeArrowheads="1"/>
          </p:cNvSpPr>
          <p:nvPr/>
        </p:nvSpPr>
        <p:spPr bwMode="auto">
          <a:xfrm>
            <a:off x="571500" y="214313"/>
            <a:ext cx="10763251" cy="646112"/>
          </a:xfrm>
          <a:prstGeom prst="rect">
            <a:avLst/>
          </a:prstGeom>
          <a:noFill/>
          <a:ln w="9525">
            <a:noFill/>
            <a:miter lim="800000"/>
            <a:headEnd/>
            <a:tailEnd/>
          </a:ln>
        </p:spPr>
        <p:txBody>
          <a:bodyPr>
            <a:spAutoFit/>
          </a:bodyPr>
          <a:lstStyle/>
          <a:p>
            <a:pPr algn="ctr"/>
            <a:endParaRPr lang="en-US" sz="3600" dirty="0">
              <a:ea typeface="Arimo" charset="0"/>
              <a:cs typeface="Arimo" charset="0"/>
            </a:endParaRPr>
          </a:p>
        </p:txBody>
      </p:sp>
      <p:sp>
        <p:nvSpPr>
          <p:cNvPr id="7" name="Title 1"/>
          <p:cNvSpPr txBox="1">
            <a:spLocks noChangeArrowheads="1"/>
          </p:cNvSpPr>
          <p:nvPr/>
        </p:nvSpPr>
        <p:spPr>
          <a:xfrm>
            <a:off x="1" y="0"/>
            <a:ext cx="12191999" cy="605118"/>
          </a:xfrm>
          <a:prstGeom prst="rect">
            <a:avLst/>
          </a:prstGeom>
          <a:solidFill>
            <a:srgbClr val="C00000"/>
          </a:solidFill>
        </p:spPr>
        <p:txBody>
          <a:bodyPr/>
          <a:lstStyle/>
          <a:p>
            <a:pPr algn="ctr" fontAlgn="base"/>
            <a:r>
              <a:rPr lang="en-IN" b="1" dirty="0" smtClean="0">
                <a:solidFill>
                  <a:schemeClr val="bg1"/>
                </a:solidFill>
                <a:latin typeface="Times New Roman" panose="02020603050405020304" pitchFamily="18" charset="0"/>
                <a:cs typeface="Times New Roman" panose="02020603050405020304" pitchFamily="18" charset="0"/>
              </a:rPr>
              <a:t>    Indian Power Stations O&amp;M Conference (IPS-2024)</a:t>
            </a:r>
          </a:p>
          <a:p>
            <a:pPr algn="ctr" fontAlgn="base"/>
            <a:endParaRPr lang="en-IN" b="1" dirty="0" smtClean="0">
              <a:solidFill>
                <a:schemeClr val="bg1"/>
              </a:solidFill>
              <a:latin typeface="Times New Roman" panose="02020603050405020304" pitchFamily="18" charset="0"/>
              <a:cs typeface="Times New Roman" panose="02020603050405020304" pitchFamily="18" charset="0"/>
            </a:endParaRPr>
          </a:p>
          <a:p>
            <a:pPr algn="ctr" fontAlgn="base"/>
            <a:r>
              <a:rPr lang="en-IN" sz="3200" b="1" dirty="0" smtClean="0">
                <a:solidFill>
                  <a:schemeClr val="bg1"/>
                </a:solidFill>
                <a:latin typeface="Times New Roman" panose="02020603050405020304" pitchFamily="18" charset="0"/>
                <a:cs typeface="Times New Roman" panose="02020603050405020304" pitchFamily="18" charset="0"/>
              </a:rPr>
              <a:t>                               </a:t>
            </a:r>
            <a:endParaRPr lang="en-IN" sz="3200" dirty="0">
              <a:solidFill>
                <a:schemeClr val="bg1"/>
              </a:solidFill>
              <a:latin typeface="Times New Roman" panose="02020603050405020304" pitchFamily="18" charset="0"/>
              <a:cs typeface="Times New Roman" panose="02020603050405020304" pitchFamily="18" charset="0"/>
            </a:endParaRPr>
          </a:p>
        </p:txBody>
      </p:sp>
      <p:pic>
        <p:nvPicPr>
          <p:cNvPr id="9" name="Picture 8" descr="eventlogo-8-1575594504.jpg"/>
          <p:cNvPicPr>
            <a:picLocks noChangeAspect="1"/>
          </p:cNvPicPr>
          <p:nvPr/>
        </p:nvPicPr>
        <p:blipFill>
          <a:blip r:embed="rId3"/>
          <a:stretch>
            <a:fillRect/>
          </a:stretch>
        </p:blipFill>
        <p:spPr>
          <a:xfrm>
            <a:off x="-1" y="-1"/>
            <a:ext cx="1254035" cy="605119"/>
          </a:xfrm>
          <a:prstGeom prst="rect">
            <a:avLst/>
          </a:prstGeom>
        </p:spPr>
      </p:pic>
      <p:sp>
        <p:nvSpPr>
          <p:cNvPr id="10" name="Title 1"/>
          <p:cNvSpPr txBox="1">
            <a:spLocks/>
          </p:cNvSpPr>
          <p:nvPr/>
        </p:nvSpPr>
        <p:spPr>
          <a:xfrm>
            <a:off x="1" y="617818"/>
            <a:ext cx="12191995" cy="1020762"/>
          </a:xfrm>
          <a:prstGeom prst="rect">
            <a:avLst/>
          </a:prstGeom>
        </p:spPr>
        <p:style>
          <a:lnRef idx="0">
            <a:schemeClr val="accent1"/>
          </a:lnRef>
          <a:fillRef idx="3">
            <a:schemeClr val="accent1"/>
          </a:fillRef>
          <a:effectRef idx="3">
            <a:schemeClr val="accent1"/>
          </a:effectRef>
          <a:fontRef idx="minor">
            <a:schemeClr val="lt1"/>
          </a:fontRef>
        </p:style>
        <p:txBody>
          <a:bodyPr>
            <a:normAutofit fontScale="82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bg1"/>
                </a:solidFill>
                <a:effectLst/>
                <a:uLnTx/>
                <a:uFillTx/>
                <a:latin typeface="Arial" pitchFamily="34" charset="0"/>
                <a:ea typeface="+mj-ea"/>
                <a:cs typeface="Arial" pitchFamily="34" charset="0"/>
              </a:rPr>
              <a:t>Problem Experienced in Thermal Power Plant                 Live Motor Bus</a:t>
            </a:r>
            <a:endParaRPr kumimoji="0" lang="en-US" sz="4400" b="0" i="0" u="none" strike="noStrike" kern="1200" cap="none" spc="0" normalizeH="0" baseline="0" noProof="0" dirty="0">
              <a:ln>
                <a:noFill/>
              </a:ln>
              <a:solidFill>
                <a:schemeClr val="bg1"/>
              </a:solidFill>
              <a:effectLst/>
              <a:uLnTx/>
              <a:uFillTx/>
              <a:latin typeface="+mj-lt"/>
              <a:ea typeface="+mj-ea"/>
              <a:cs typeface="+mj-cs"/>
            </a:endParaRPr>
          </a:p>
        </p:txBody>
      </p:sp>
      <p:sp>
        <p:nvSpPr>
          <p:cNvPr id="11" name="Content Placeholder 2"/>
          <p:cNvSpPr txBox="1">
            <a:spLocks/>
          </p:cNvSpPr>
          <p:nvPr/>
        </p:nvSpPr>
        <p:spPr>
          <a:xfrm>
            <a:off x="457200" y="2324100"/>
            <a:ext cx="11734796" cy="2438400"/>
          </a:xfrm>
          <a:prstGeom prst="rect">
            <a:avLst/>
          </a:prstGeom>
        </p:spPr>
        <p:txBody>
          <a:bodyPr>
            <a:normAutofit/>
          </a:bodyPr>
          <a:lstStyle/>
          <a:p>
            <a:pPr marL="514350" marR="0" lvl="0" indent="-514350" algn="l" defTabSz="914400" rtl="0" eaLnBrk="1" fontAlgn="auto" latinLnBrk="0" hangingPunct="1">
              <a:lnSpc>
                <a:spcPct val="100000"/>
              </a:lnSpc>
              <a:spcBef>
                <a:spcPct val="20000"/>
              </a:spcBef>
              <a:spcAft>
                <a:spcPts val="0"/>
              </a:spcAft>
              <a:buClrTx/>
              <a:buSzTx/>
              <a:buFont typeface="Arial" pitchFamily="34" charset="0"/>
              <a:buAutoNum type="arabicPeriod"/>
              <a:tabLst/>
              <a:defRPr/>
            </a:pPr>
            <a:r>
              <a:rPr kumimoji="0" lang="en-US" sz="28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Bus Transfer during Load Throw Off </a:t>
            </a:r>
          </a:p>
          <a:p>
            <a:pPr marL="514350" marR="0" lvl="0" indent="-514350" algn="l" defTabSz="914400" rtl="0" eaLnBrk="1" fontAlgn="auto" latinLnBrk="0" hangingPunct="1">
              <a:lnSpc>
                <a:spcPct val="100000"/>
              </a:lnSpc>
              <a:spcBef>
                <a:spcPct val="20000"/>
              </a:spcBef>
              <a:spcAft>
                <a:spcPts val="0"/>
              </a:spcAft>
              <a:buClrTx/>
              <a:buSzTx/>
              <a:buFont typeface="Arial" pitchFamily="34" charset="0"/>
              <a:buAutoNum type="arabicPeriod"/>
              <a:tabLst/>
              <a:defRPr/>
            </a:pPr>
            <a:endParaRPr kumimoji="0" lang="en-US" sz="28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a:p>
            <a:pPr marL="514350" marR="0" lvl="0" indent="-514350" algn="l" defTabSz="914400" rtl="0" eaLnBrk="1" fontAlgn="auto" latinLnBrk="0" hangingPunct="1">
              <a:lnSpc>
                <a:spcPct val="100000"/>
              </a:lnSpc>
              <a:spcBef>
                <a:spcPct val="20000"/>
              </a:spcBef>
              <a:spcAft>
                <a:spcPts val="0"/>
              </a:spcAft>
              <a:buClrTx/>
              <a:buSzTx/>
              <a:buFont typeface="Arial" pitchFamily="34" charset="0"/>
              <a:buAutoNum type="arabicPeriod"/>
              <a:tabLst/>
              <a:defRPr/>
            </a:pPr>
            <a:r>
              <a:rPr kumimoji="0" lang="en-US" sz="28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Unit Motor Bus Dead due to Breaker Mal-Function                      during Bus Transfer</a:t>
            </a:r>
          </a:p>
          <a:p>
            <a:pPr marL="514350" marR="0" lvl="0" indent="-51435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8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a:p>
            <a:pPr marL="514350" marR="0" lvl="0" indent="-514350" algn="l" defTabSz="914400" rtl="0" eaLnBrk="1" fontAlgn="auto" latinLnBrk="0" hangingPunct="1">
              <a:lnSpc>
                <a:spcPct val="100000"/>
              </a:lnSpc>
              <a:spcBef>
                <a:spcPct val="20000"/>
              </a:spcBef>
              <a:spcAft>
                <a:spcPts val="0"/>
              </a:spcAft>
              <a:buClrTx/>
              <a:buSzTx/>
              <a:buFont typeface="Arial" pitchFamily="34" charset="0"/>
              <a:buAutoNum type="arabicPeriod"/>
              <a:tabLst/>
              <a:defRPr/>
            </a:pPr>
            <a:endParaRPr kumimoji="0" lang="en-US" sz="28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a:p>
            <a:pPr marL="514350" marR="0" lvl="0" indent="-51435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8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a:p>
            <a:pPr marL="514350" marR="0" lvl="0" indent="-51435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8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p:txBody>
      </p:sp>
      <p:pic>
        <p:nvPicPr>
          <p:cNvPr id="8" name="Picture 7" descr="Logo.jpg"/>
          <p:cNvPicPr>
            <a:picLocks noChangeAspect="1" noChangeArrowheads="1"/>
          </p:cNvPicPr>
          <p:nvPr/>
        </p:nvPicPr>
        <p:blipFill>
          <a:blip r:embed="rId4" cstate="print"/>
          <a:srcRect/>
          <a:stretch>
            <a:fillRect/>
          </a:stretch>
        </p:blipFill>
        <p:spPr bwMode="auto">
          <a:xfrm>
            <a:off x="-1" y="1"/>
            <a:ext cx="1447800" cy="589352"/>
          </a:xfrm>
          <a:prstGeom prst="rect">
            <a:avLst/>
          </a:prstGeom>
          <a:noFill/>
          <a:ln w="9525">
            <a:noFill/>
            <a:bevel/>
            <a:headEnd/>
            <a:tailEnd/>
          </a:ln>
        </p:spPr>
      </p:pic>
      <p:sp>
        <p:nvSpPr>
          <p:cNvPr id="12" name="Title 1"/>
          <p:cNvSpPr txBox="1">
            <a:spLocks noChangeArrowheads="1"/>
          </p:cNvSpPr>
          <p:nvPr/>
        </p:nvSpPr>
        <p:spPr>
          <a:xfrm>
            <a:off x="-1" y="6416040"/>
            <a:ext cx="12191997" cy="441960"/>
          </a:xfrm>
          <a:prstGeom prst="rect">
            <a:avLst/>
          </a:prstGeom>
          <a:solidFill>
            <a:srgbClr val="C00000"/>
          </a:solidFill>
        </p:spPr>
        <p:txBody>
          <a:bodyPr/>
          <a:lstStyle/>
          <a:p>
            <a:pPr algn="ctr">
              <a:lnSpc>
                <a:spcPct val="90000"/>
              </a:lnSpc>
              <a:spcBef>
                <a:spcPct val="0"/>
              </a:spcBef>
              <a:defRPr/>
            </a:pPr>
            <a:r>
              <a:rPr lang="en-US" sz="1600" b="1" dirty="0" smtClean="0">
                <a:solidFill>
                  <a:schemeClr val="bg1"/>
                </a:solidFill>
                <a:latin typeface="Times New Roman" pitchFamily="18" charset="0"/>
                <a:cs typeface="Times New Roman" pitchFamily="18" charset="0"/>
              </a:rPr>
              <a:t>MANISH KUMAR SHRIVASTAVA, </a:t>
            </a:r>
            <a:r>
              <a:rPr kumimoji="0" lang="en-IN" altLang="zh-CN" sz="1600" b="1" i="0" u="none" strike="noStrike" kern="1200" cap="none" spc="0" normalizeH="0" baseline="0" noProof="0" dirty="0" smtClean="0">
                <a:ln>
                  <a:noFill/>
                </a:ln>
                <a:solidFill>
                  <a:schemeClr val="bg1"/>
                </a:solidFill>
                <a:effectLst/>
                <a:uLnTx/>
                <a:uFillTx/>
                <a:latin typeface="Times New Roman" pitchFamily="18" charset="0"/>
                <a:ea typeface="+mj-ea"/>
                <a:cs typeface="Times New Roman" pitchFamily="18" charset="0"/>
              </a:rPr>
              <a:t>LAV</a:t>
            </a:r>
            <a:r>
              <a:rPr kumimoji="0" lang="en-IN" altLang="zh-CN" sz="1600" b="1" i="0" u="none" strike="noStrike" kern="1200" cap="none" spc="0" normalizeH="0" noProof="0" dirty="0" smtClean="0">
                <a:ln>
                  <a:noFill/>
                </a:ln>
                <a:solidFill>
                  <a:schemeClr val="bg1"/>
                </a:solidFill>
                <a:effectLst/>
                <a:uLnTx/>
                <a:uFillTx/>
                <a:latin typeface="Times New Roman" pitchFamily="18" charset="0"/>
                <a:ea typeface="+mj-ea"/>
                <a:cs typeface="Times New Roman" pitchFamily="18" charset="0"/>
              </a:rPr>
              <a:t> </a:t>
            </a:r>
            <a:r>
              <a:rPr kumimoji="0" lang="en-IN" altLang="zh-CN" sz="1600" b="1" i="0" u="none" strike="noStrike" kern="1200" cap="none" spc="0" normalizeH="0" noProof="0" dirty="0" smtClean="0">
                <a:ln>
                  <a:noFill/>
                </a:ln>
                <a:solidFill>
                  <a:schemeClr val="bg1"/>
                </a:solidFill>
                <a:effectLst/>
                <a:uLnTx/>
                <a:uFillTx/>
                <a:latin typeface="Times New Roman" pitchFamily="18" charset="0"/>
                <a:ea typeface="+mj-ea"/>
                <a:cs typeface="Times New Roman" pitchFamily="18" charset="0"/>
              </a:rPr>
              <a:t>KUMAR KAUSHIK, </a:t>
            </a:r>
            <a:r>
              <a:rPr lang="en-IN" altLang="zh-CN" sz="1600" b="1" dirty="0" smtClean="0">
                <a:solidFill>
                  <a:schemeClr val="bg1"/>
                </a:solidFill>
                <a:latin typeface="Times New Roman" pitchFamily="18" charset="0"/>
                <a:ea typeface="+mj-ea"/>
                <a:cs typeface="Times New Roman" pitchFamily="18" charset="0"/>
              </a:rPr>
              <a:t>CHHATTISGARH STATE POWER GENERATION CO LTD</a:t>
            </a:r>
            <a:r>
              <a:rPr kumimoji="0" lang="en-IN" altLang="zh-CN" sz="1600" b="1" i="0" u="none" strike="noStrike" kern="1200" cap="none" spc="0" normalizeH="0" baseline="0" noProof="0" dirty="0" smtClean="0">
                <a:ln>
                  <a:noFill/>
                </a:ln>
                <a:solidFill>
                  <a:schemeClr val="bg1"/>
                </a:solidFill>
                <a:effectLst/>
                <a:uLnTx/>
                <a:uFillTx/>
                <a:latin typeface="Times New Roman" pitchFamily="18" charset="0"/>
                <a:ea typeface="+mj-ea"/>
                <a:cs typeface="Times New Roman" pitchFamily="18" charset="0"/>
              </a:rPr>
              <a:t>,</a:t>
            </a:r>
            <a:r>
              <a:rPr kumimoji="0" lang="en-IN" altLang="zh-CN" sz="1600" b="1" i="0" u="none" strike="noStrike" kern="1200" cap="none" spc="0" normalizeH="0" noProof="0" dirty="0" smtClean="0">
                <a:ln>
                  <a:noFill/>
                </a:ln>
                <a:solidFill>
                  <a:schemeClr val="bg1"/>
                </a:solidFill>
                <a:effectLst/>
                <a:uLnTx/>
                <a:uFillTx/>
                <a:latin typeface="Times New Roman" pitchFamily="18" charset="0"/>
                <a:ea typeface="+mj-ea"/>
                <a:cs typeface="Times New Roman" pitchFamily="18" charset="0"/>
              </a:rPr>
              <a:t> </a:t>
            </a:r>
            <a:r>
              <a:rPr kumimoji="0" lang="en-IN" altLang="zh-CN" sz="1600" b="1" i="0" u="none" strike="noStrike" kern="1200" cap="none" spc="0" normalizeH="0" baseline="0" noProof="0" dirty="0" smtClean="0">
                <a:ln>
                  <a:noFill/>
                </a:ln>
                <a:solidFill>
                  <a:schemeClr val="bg1"/>
                </a:solidFill>
                <a:effectLst/>
                <a:uLnTx/>
                <a:uFillTx/>
                <a:latin typeface="Times New Roman" pitchFamily="18" charset="0"/>
                <a:ea typeface="+mj-ea"/>
                <a:cs typeface="Times New Roman" pitchFamily="18" charset="0"/>
              </a:rPr>
              <a:t> </a:t>
            </a:r>
            <a:r>
              <a:rPr lang="en-IN" altLang="zh-CN" sz="1600" b="1" dirty="0" smtClean="0">
                <a:solidFill>
                  <a:schemeClr val="bg1"/>
                </a:solidFill>
                <a:latin typeface="Times New Roman" pitchFamily="18" charset="0"/>
                <a:cs typeface="Times New Roman" pitchFamily="18" charset="0"/>
              </a:rPr>
              <a:t>PP 18</a:t>
            </a:r>
            <a:endParaRPr kumimoji="0" lang="en-IN" altLang="zh-CN" sz="1600" b="1" i="0" u="none" strike="noStrike" kern="1200" cap="none" spc="0" normalizeH="0" baseline="0" noProof="0" dirty="0" smtClean="0">
              <a:ln>
                <a:noFill/>
              </a:ln>
              <a:solidFill>
                <a:schemeClr val="bg1"/>
              </a:solidFill>
              <a:effectLst/>
              <a:uLnTx/>
              <a:uFillTx/>
              <a:latin typeface="Times New Roman" pitchFamily="18" charset="0"/>
              <a:ea typeface="+mj-ea"/>
              <a:cs typeface="Times New Roman" pitchFamily="18" charset="0"/>
            </a:endParaRPr>
          </a:p>
          <a:p>
            <a:pPr lvl="0" algn="ctr">
              <a:lnSpc>
                <a:spcPct val="90000"/>
              </a:lnSpc>
              <a:spcBef>
                <a:spcPct val="0"/>
              </a:spcBef>
              <a:defRPr/>
            </a:pPr>
            <a:endParaRPr kumimoji="0" lang="en-IN" altLang="zh-CN" sz="1600" b="1" i="0" u="none" strike="noStrike" kern="1200" cap="none" spc="0" normalizeH="0" baseline="0" noProof="0" dirty="0">
              <a:ln>
                <a:noFill/>
              </a:ln>
              <a:solidFill>
                <a:schemeClr val="bg1"/>
              </a:solidFill>
              <a:effectLst/>
              <a:uLnTx/>
              <a:uFillTx/>
              <a:latin typeface="Times New Roman" pitchFamily="18" charset="0"/>
              <a:ea typeface="+mj-ea"/>
              <a:cs typeface="Times New Roman" pitchFamily="18" charset="0"/>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Box 3"/>
          <p:cNvSpPr txBox="1">
            <a:spLocks noChangeArrowheads="1"/>
          </p:cNvSpPr>
          <p:nvPr/>
        </p:nvSpPr>
        <p:spPr bwMode="auto">
          <a:xfrm>
            <a:off x="-1" y="605118"/>
            <a:ext cx="12191991" cy="646331"/>
          </a:xfrm>
          <a:prstGeom prst="rect">
            <a:avLst/>
          </a:prstGeom>
          <a:noFill/>
          <a:ln w="9525">
            <a:noFill/>
            <a:miter lim="800000"/>
            <a:headEnd/>
            <a:tailEnd/>
          </a:ln>
        </p:spPr>
        <p:txBody>
          <a:bodyPr wrap="square">
            <a:spAutoFit/>
          </a:bodyPr>
          <a:lstStyle/>
          <a:p>
            <a:pPr algn="ctr"/>
            <a:endParaRPr lang="en-US" sz="3600" dirty="0">
              <a:ea typeface="Arimo" charset="0"/>
              <a:cs typeface="Arimo" charset="0"/>
            </a:endParaRPr>
          </a:p>
        </p:txBody>
      </p:sp>
      <p:sp>
        <p:nvSpPr>
          <p:cNvPr id="7" name="Title 1"/>
          <p:cNvSpPr txBox="1">
            <a:spLocks noChangeArrowheads="1"/>
          </p:cNvSpPr>
          <p:nvPr/>
        </p:nvSpPr>
        <p:spPr>
          <a:xfrm>
            <a:off x="1" y="0"/>
            <a:ext cx="12191999" cy="605118"/>
          </a:xfrm>
          <a:prstGeom prst="rect">
            <a:avLst/>
          </a:prstGeom>
          <a:solidFill>
            <a:srgbClr val="C00000"/>
          </a:solidFill>
        </p:spPr>
        <p:txBody>
          <a:bodyPr/>
          <a:lstStyle/>
          <a:p>
            <a:pPr algn="ctr" fontAlgn="base"/>
            <a:r>
              <a:rPr lang="en-IN" b="1" dirty="0">
                <a:solidFill>
                  <a:schemeClr val="bg1"/>
                </a:solidFill>
                <a:latin typeface="Times New Roman" panose="02020603050405020304" pitchFamily="18" charset="0"/>
                <a:cs typeface="Times New Roman" panose="02020603050405020304" pitchFamily="18" charset="0"/>
              </a:rPr>
              <a:t>    </a:t>
            </a:r>
            <a:r>
              <a:rPr lang="en-IN" b="1" dirty="0" smtClean="0">
                <a:solidFill>
                  <a:schemeClr val="bg1"/>
                </a:solidFill>
                <a:latin typeface="Times New Roman" panose="02020603050405020304" pitchFamily="18" charset="0"/>
                <a:cs typeface="Times New Roman" panose="02020603050405020304" pitchFamily="18" charset="0"/>
              </a:rPr>
              <a:t>Indian Power Stations O&amp;M Conference (IPS-2024)</a:t>
            </a:r>
          </a:p>
          <a:p>
            <a:pPr algn="ctr" fontAlgn="base"/>
            <a:endParaRPr lang="en-IN" b="1" dirty="0">
              <a:solidFill>
                <a:schemeClr val="bg1"/>
              </a:solidFill>
              <a:latin typeface="Times New Roman" panose="02020603050405020304" pitchFamily="18" charset="0"/>
              <a:cs typeface="Times New Roman" panose="02020603050405020304" pitchFamily="18" charset="0"/>
            </a:endParaRPr>
          </a:p>
          <a:p>
            <a:pPr algn="ctr" fontAlgn="base"/>
            <a:r>
              <a:rPr lang="en-IN" sz="3200" b="1" dirty="0">
                <a:solidFill>
                  <a:schemeClr val="bg1"/>
                </a:solidFill>
                <a:latin typeface="Times New Roman" panose="02020603050405020304" pitchFamily="18" charset="0"/>
                <a:cs typeface="Times New Roman" panose="02020603050405020304" pitchFamily="18" charset="0"/>
              </a:rPr>
              <a:t>                               </a:t>
            </a:r>
            <a:endParaRPr lang="en-IN" sz="3200" dirty="0">
              <a:solidFill>
                <a:schemeClr val="bg1"/>
              </a:solidFill>
              <a:latin typeface="Times New Roman" panose="02020603050405020304" pitchFamily="18" charset="0"/>
              <a:cs typeface="Times New Roman" panose="02020603050405020304" pitchFamily="18" charset="0"/>
            </a:endParaRPr>
          </a:p>
        </p:txBody>
      </p:sp>
      <p:pic>
        <p:nvPicPr>
          <p:cNvPr id="9" name="Picture 8" descr="eventlogo-8-1575594504.jpg"/>
          <p:cNvPicPr>
            <a:picLocks noChangeAspect="1"/>
          </p:cNvPicPr>
          <p:nvPr/>
        </p:nvPicPr>
        <p:blipFill>
          <a:blip r:embed="rId3"/>
          <a:stretch>
            <a:fillRect/>
          </a:stretch>
        </p:blipFill>
        <p:spPr>
          <a:xfrm>
            <a:off x="-1" y="-1"/>
            <a:ext cx="1254035" cy="605119"/>
          </a:xfrm>
          <a:prstGeom prst="rect">
            <a:avLst/>
          </a:prstGeom>
        </p:spPr>
      </p:pic>
      <p:sp>
        <p:nvSpPr>
          <p:cNvPr id="6" name="Title 1"/>
          <p:cNvSpPr txBox="1">
            <a:spLocks/>
          </p:cNvSpPr>
          <p:nvPr/>
        </p:nvSpPr>
        <p:spPr>
          <a:xfrm>
            <a:off x="5" y="605118"/>
            <a:ext cx="12191995" cy="549276"/>
          </a:xfrm>
          <a:prstGeom prst="rect">
            <a:avLst/>
          </a:prstGeom>
        </p:spPr>
        <p:style>
          <a:lnRef idx="0">
            <a:schemeClr val="accent1"/>
          </a:lnRef>
          <a:fillRef idx="3">
            <a:schemeClr val="accent1"/>
          </a:fillRef>
          <a:effectRef idx="3">
            <a:schemeClr val="accent1"/>
          </a:effectRef>
          <a:fontRef idx="minor">
            <a:schemeClr val="lt1"/>
          </a:fontRef>
        </p:style>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000" b="0" i="0" u="none" strike="noStrike" kern="1200" cap="none" spc="0" normalizeH="0" baseline="0" noProof="0" dirty="0" smtClean="0">
                <a:ln>
                  <a:noFill/>
                </a:ln>
                <a:solidFill>
                  <a:schemeClr val="bg1"/>
                </a:solidFill>
                <a:effectLst/>
                <a:uLnTx/>
                <a:uFillTx/>
                <a:latin typeface="Arial" pitchFamily="34" charset="0"/>
                <a:ea typeface="+mj-ea"/>
                <a:cs typeface="Arial" pitchFamily="34" charset="0"/>
              </a:rPr>
              <a:t>Load &amp; Protection detail before Load Throw off of</a:t>
            </a:r>
            <a:r>
              <a:rPr kumimoji="0" lang="en-US" sz="3000" b="0" i="0" u="none" strike="noStrike" kern="1200" cap="none" spc="0" normalizeH="0" noProof="0" dirty="0" smtClean="0">
                <a:ln>
                  <a:noFill/>
                </a:ln>
                <a:solidFill>
                  <a:schemeClr val="bg1"/>
                </a:solidFill>
                <a:effectLst/>
                <a:uLnTx/>
                <a:uFillTx/>
                <a:latin typeface="Arial" pitchFamily="34" charset="0"/>
                <a:ea typeface="+mj-ea"/>
                <a:cs typeface="Arial" pitchFamily="34" charset="0"/>
              </a:rPr>
              <a:t> 400 KV </a:t>
            </a:r>
            <a:r>
              <a:rPr kumimoji="0" lang="en-US" sz="3000" b="0" i="0" u="none" strike="noStrike" kern="1200" cap="none" spc="0" normalizeH="0" baseline="0" noProof="0" dirty="0" smtClean="0">
                <a:ln>
                  <a:noFill/>
                </a:ln>
                <a:solidFill>
                  <a:schemeClr val="bg1"/>
                </a:solidFill>
                <a:effectLst/>
                <a:uLnTx/>
                <a:uFillTx/>
                <a:latin typeface="Arial" pitchFamily="34" charset="0"/>
                <a:ea typeface="+mj-ea"/>
                <a:cs typeface="Arial" pitchFamily="34" charset="0"/>
              </a:rPr>
              <a:t>Switchyard </a:t>
            </a:r>
            <a:endParaRPr kumimoji="0" lang="en-US" sz="3000" b="0" i="0" u="none" strike="noStrike" kern="1200" cap="none" spc="0" normalizeH="0" baseline="0" noProof="0" dirty="0">
              <a:ln>
                <a:noFill/>
              </a:ln>
              <a:solidFill>
                <a:schemeClr val="bg1"/>
              </a:solidFill>
              <a:effectLst/>
              <a:uLnTx/>
              <a:uFillTx/>
              <a:latin typeface="Arial" pitchFamily="34" charset="0"/>
              <a:ea typeface="+mj-ea"/>
              <a:cs typeface="Arial" pitchFamily="34" charset="0"/>
            </a:endParaRPr>
          </a:p>
        </p:txBody>
      </p:sp>
      <p:graphicFrame>
        <p:nvGraphicFramePr>
          <p:cNvPr id="8" name="Table 7"/>
          <p:cNvGraphicFramePr>
            <a:graphicFrameLocks noGrp="1"/>
          </p:cNvGraphicFramePr>
          <p:nvPr/>
        </p:nvGraphicFramePr>
        <p:xfrm>
          <a:off x="1865376" y="1215353"/>
          <a:ext cx="7632191" cy="5140566"/>
        </p:xfrm>
        <a:graphic>
          <a:graphicData uri="http://schemas.openxmlformats.org/drawingml/2006/table">
            <a:tbl>
              <a:tblPr/>
              <a:tblGrid>
                <a:gridCol w="644672"/>
                <a:gridCol w="1044150"/>
                <a:gridCol w="1422316"/>
                <a:gridCol w="1422316"/>
                <a:gridCol w="1073075"/>
                <a:gridCol w="2025662"/>
              </a:tblGrid>
              <a:tr h="821138">
                <a:tc>
                  <a:txBody>
                    <a:bodyPr/>
                    <a:lstStyle/>
                    <a:p>
                      <a:pPr marL="0" marR="0" algn="ctr">
                        <a:spcBef>
                          <a:spcPts val="0"/>
                        </a:spcBef>
                        <a:spcAft>
                          <a:spcPts val="0"/>
                        </a:spcAft>
                        <a:tabLst>
                          <a:tab pos="628650" algn="l"/>
                          <a:tab pos="6172200" algn="l"/>
                        </a:tabLst>
                      </a:pPr>
                      <a:r>
                        <a:rPr lang="en-US" sz="1800" b="1" dirty="0">
                          <a:latin typeface="Arial" pitchFamily="34" charset="0"/>
                          <a:ea typeface="Calibri"/>
                          <a:cs typeface="Arial" pitchFamily="34" charset="0"/>
                        </a:rPr>
                        <a:t>S. No.</a:t>
                      </a:r>
                      <a:endParaRPr lang="en-US" sz="1800" b="1" dirty="0">
                        <a:latin typeface="Arial" pitchFamily="34" charset="0"/>
                        <a:ea typeface="SimSu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tabLst>
                          <a:tab pos="628650" algn="l"/>
                          <a:tab pos="6172200" algn="l"/>
                        </a:tabLst>
                      </a:pPr>
                      <a:r>
                        <a:rPr lang="en-US" sz="1800" b="1">
                          <a:latin typeface="Arial" pitchFamily="34" charset="0"/>
                          <a:ea typeface="Calibri"/>
                          <a:cs typeface="Arial" pitchFamily="34" charset="0"/>
                        </a:rPr>
                        <a:t>Feeder Name</a:t>
                      </a:r>
                      <a:endParaRPr lang="en-US" sz="1800" b="1">
                        <a:latin typeface="Arial" pitchFamily="34" charset="0"/>
                        <a:ea typeface="SimSu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tabLst>
                          <a:tab pos="628650" algn="l"/>
                          <a:tab pos="6172200" algn="l"/>
                        </a:tabLst>
                      </a:pPr>
                      <a:r>
                        <a:rPr lang="en-US" sz="1800" b="1" dirty="0" smtClean="0">
                          <a:latin typeface="Arial" pitchFamily="34" charset="0"/>
                          <a:ea typeface="SimSun"/>
                          <a:cs typeface="Arial" pitchFamily="34" charset="0"/>
                        </a:rPr>
                        <a:t>FEEDER</a:t>
                      </a:r>
                      <a:r>
                        <a:rPr lang="en-US" sz="1800" b="1" baseline="0" dirty="0" smtClean="0">
                          <a:latin typeface="Arial" pitchFamily="34" charset="0"/>
                          <a:ea typeface="SimSun"/>
                          <a:cs typeface="Arial" pitchFamily="34" charset="0"/>
                        </a:rPr>
                        <a:t> BUS DETAIL</a:t>
                      </a:r>
                      <a:endParaRPr lang="en-US" sz="1800" b="1" dirty="0">
                        <a:latin typeface="Arial" pitchFamily="34" charset="0"/>
                        <a:ea typeface="SimSu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tabLst>
                          <a:tab pos="628650" algn="l"/>
                          <a:tab pos="6172200" algn="l"/>
                        </a:tabLst>
                      </a:pPr>
                      <a:r>
                        <a:rPr lang="en-US" sz="1800" b="1" dirty="0">
                          <a:latin typeface="Arial" pitchFamily="34" charset="0"/>
                          <a:ea typeface="Calibri"/>
                          <a:cs typeface="Arial" pitchFamily="34" charset="0"/>
                        </a:rPr>
                        <a:t>Import/Gen.  (MW)</a:t>
                      </a:r>
                      <a:endParaRPr lang="en-US" sz="1800" b="1" dirty="0">
                        <a:latin typeface="Arial" pitchFamily="34" charset="0"/>
                        <a:ea typeface="SimSu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tabLst>
                          <a:tab pos="628650" algn="l"/>
                          <a:tab pos="6172200" algn="l"/>
                        </a:tabLst>
                      </a:pPr>
                      <a:r>
                        <a:rPr lang="en-US" sz="1800" b="1">
                          <a:latin typeface="Arial" pitchFamily="34" charset="0"/>
                          <a:ea typeface="Calibri"/>
                          <a:cs typeface="Arial" pitchFamily="34" charset="0"/>
                        </a:rPr>
                        <a:t>Export              (MW)</a:t>
                      </a:r>
                      <a:endParaRPr lang="en-US" sz="1800" b="1">
                        <a:latin typeface="Arial" pitchFamily="34" charset="0"/>
                        <a:ea typeface="SimSu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tabLst>
                          <a:tab pos="628650" algn="l"/>
                          <a:tab pos="6172200" algn="l"/>
                        </a:tabLst>
                      </a:pPr>
                      <a:r>
                        <a:rPr lang="en-US" sz="1800" b="1">
                          <a:latin typeface="Arial" pitchFamily="34" charset="0"/>
                          <a:ea typeface="Calibri"/>
                          <a:cs typeface="Arial" pitchFamily="34" charset="0"/>
                        </a:rPr>
                        <a:t>Protection Operated</a:t>
                      </a:r>
                      <a:endParaRPr lang="en-US" sz="1800" b="1">
                        <a:latin typeface="Arial" pitchFamily="34" charset="0"/>
                        <a:ea typeface="SimSu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97079">
                <a:tc>
                  <a:txBody>
                    <a:bodyPr/>
                    <a:lstStyle/>
                    <a:p>
                      <a:pPr marL="0" marR="0" algn="ctr">
                        <a:spcBef>
                          <a:spcPts val="0"/>
                        </a:spcBef>
                        <a:spcAft>
                          <a:spcPts val="0"/>
                        </a:spcAft>
                        <a:tabLst>
                          <a:tab pos="628650" algn="l"/>
                          <a:tab pos="6172200" algn="l"/>
                        </a:tabLst>
                      </a:pPr>
                      <a:r>
                        <a:rPr lang="en-US" sz="1800" b="1" dirty="0">
                          <a:solidFill>
                            <a:schemeClr val="tx1"/>
                          </a:solidFill>
                          <a:latin typeface="Arial" pitchFamily="34" charset="0"/>
                          <a:ea typeface="Calibri"/>
                          <a:cs typeface="Arial" pitchFamily="34" charset="0"/>
                        </a:rPr>
                        <a:t>01</a:t>
                      </a:r>
                      <a:endParaRPr lang="en-US" sz="1800" b="1" dirty="0">
                        <a:solidFill>
                          <a:schemeClr val="tx1"/>
                        </a:solidFill>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marL="0" marR="0" algn="ctr">
                        <a:spcBef>
                          <a:spcPts val="0"/>
                        </a:spcBef>
                        <a:spcAft>
                          <a:spcPts val="0"/>
                        </a:spcAft>
                        <a:tabLst>
                          <a:tab pos="628650" algn="l"/>
                          <a:tab pos="6172200" algn="l"/>
                        </a:tabLst>
                      </a:pPr>
                      <a:r>
                        <a:rPr lang="en-US" sz="1800" b="1" dirty="0">
                          <a:solidFill>
                            <a:schemeClr val="tx1"/>
                          </a:solidFill>
                          <a:latin typeface="Arial" pitchFamily="34" charset="0"/>
                          <a:ea typeface="Calibri"/>
                          <a:cs typeface="Arial" pitchFamily="34" charset="0"/>
                        </a:rPr>
                        <a:t>ICT-1</a:t>
                      </a:r>
                      <a:endParaRPr lang="en-US" sz="1800" b="1" dirty="0">
                        <a:solidFill>
                          <a:schemeClr val="tx1"/>
                        </a:solidFill>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marL="0" marR="0" algn="ctr">
                        <a:spcBef>
                          <a:spcPts val="0"/>
                        </a:spcBef>
                        <a:spcAft>
                          <a:spcPts val="0"/>
                        </a:spcAft>
                        <a:tabLst>
                          <a:tab pos="628650" algn="l"/>
                          <a:tab pos="6172200" algn="l"/>
                        </a:tabLst>
                      </a:pPr>
                      <a:r>
                        <a:rPr lang="en-US" sz="1800" b="1" dirty="0" smtClean="0">
                          <a:solidFill>
                            <a:schemeClr val="tx1"/>
                          </a:solidFill>
                          <a:latin typeface="Arial" pitchFamily="34" charset="0"/>
                          <a:ea typeface="Calibri"/>
                          <a:cs typeface="Arial" pitchFamily="34" charset="0"/>
                        </a:rPr>
                        <a:t>BUS-I</a:t>
                      </a:r>
                      <a:endParaRPr lang="en-US" sz="1800" b="1" dirty="0">
                        <a:solidFill>
                          <a:schemeClr val="tx1"/>
                        </a:solidFill>
                        <a:latin typeface="Arial" pitchFamily="34" charset="0"/>
                        <a:ea typeface="Calibri"/>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marL="0" marR="0" algn="ctr">
                        <a:spcBef>
                          <a:spcPts val="0"/>
                        </a:spcBef>
                        <a:spcAft>
                          <a:spcPts val="0"/>
                        </a:spcAft>
                        <a:tabLst>
                          <a:tab pos="628650" algn="l"/>
                          <a:tab pos="6172200" algn="l"/>
                        </a:tabLst>
                      </a:pPr>
                      <a:endParaRPr lang="en-US" sz="1800" b="1" dirty="0">
                        <a:solidFill>
                          <a:schemeClr val="tx1"/>
                        </a:solidFill>
                        <a:latin typeface="Arial" pitchFamily="34" charset="0"/>
                        <a:ea typeface="Calibri"/>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marL="0" marR="0" algn="ctr">
                        <a:spcBef>
                          <a:spcPts val="0"/>
                        </a:spcBef>
                        <a:spcAft>
                          <a:spcPts val="0"/>
                        </a:spcAft>
                        <a:tabLst>
                          <a:tab pos="628650" algn="l"/>
                          <a:tab pos="6172200" algn="l"/>
                        </a:tabLst>
                      </a:pPr>
                      <a:r>
                        <a:rPr lang="en-US" sz="1800" b="1" dirty="0">
                          <a:solidFill>
                            <a:schemeClr val="tx1"/>
                          </a:solidFill>
                          <a:latin typeface="Arial" pitchFamily="34" charset="0"/>
                          <a:ea typeface="Calibri"/>
                          <a:cs typeface="Arial" pitchFamily="34" charset="0"/>
                        </a:rPr>
                        <a:t>55</a:t>
                      </a:r>
                      <a:endParaRPr lang="en-US" sz="1800" b="1" dirty="0">
                        <a:solidFill>
                          <a:schemeClr val="tx1"/>
                        </a:solidFill>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marL="0" marR="0" algn="ctr">
                        <a:spcBef>
                          <a:spcPts val="0"/>
                        </a:spcBef>
                        <a:spcAft>
                          <a:spcPts val="0"/>
                        </a:spcAft>
                        <a:tabLst>
                          <a:tab pos="628650" algn="l"/>
                          <a:tab pos="6172200" algn="l"/>
                        </a:tabLst>
                      </a:pPr>
                      <a:r>
                        <a:rPr lang="en-US" sz="1800" b="1" dirty="0" smtClean="0">
                          <a:solidFill>
                            <a:schemeClr val="tx1"/>
                          </a:solidFill>
                          <a:latin typeface="Arial" pitchFamily="34" charset="0"/>
                          <a:ea typeface="Calibri"/>
                          <a:cs typeface="Arial" pitchFamily="34" charset="0"/>
                        </a:rPr>
                        <a:t>Neutral Over current</a:t>
                      </a:r>
                      <a:endParaRPr lang="en-US" sz="1800" b="1" dirty="0">
                        <a:solidFill>
                          <a:schemeClr val="tx1"/>
                        </a:solidFill>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r>
              <a:tr h="569746">
                <a:tc>
                  <a:txBody>
                    <a:bodyPr/>
                    <a:lstStyle/>
                    <a:p>
                      <a:pPr marL="0" marR="0" algn="ctr">
                        <a:spcBef>
                          <a:spcPts val="0"/>
                        </a:spcBef>
                        <a:spcAft>
                          <a:spcPts val="0"/>
                        </a:spcAft>
                        <a:tabLst>
                          <a:tab pos="628650" algn="l"/>
                          <a:tab pos="6172200" algn="l"/>
                        </a:tabLst>
                      </a:pPr>
                      <a:r>
                        <a:rPr lang="en-US" sz="1800" b="1" dirty="0">
                          <a:latin typeface="Arial" pitchFamily="34" charset="0"/>
                          <a:ea typeface="Calibri"/>
                          <a:cs typeface="Arial" pitchFamily="34" charset="0"/>
                        </a:rPr>
                        <a:t>02</a:t>
                      </a:r>
                      <a:endParaRPr lang="en-US" sz="1800" b="1" dirty="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marL="0" marR="0" algn="ctr">
                        <a:spcBef>
                          <a:spcPts val="0"/>
                        </a:spcBef>
                        <a:spcAft>
                          <a:spcPts val="0"/>
                        </a:spcAft>
                        <a:tabLst>
                          <a:tab pos="628650" algn="l"/>
                          <a:tab pos="6172200" algn="l"/>
                        </a:tabLst>
                      </a:pPr>
                      <a:r>
                        <a:rPr lang="en-US" sz="1800" b="1" dirty="0">
                          <a:latin typeface="Arial" pitchFamily="34" charset="0"/>
                          <a:ea typeface="Calibri"/>
                          <a:cs typeface="Arial" pitchFamily="34" charset="0"/>
                        </a:rPr>
                        <a:t>GT-1</a:t>
                      </a:r>
                      <a:endParaRPr lang="en-US" sz="1800" b="1" dirty="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marL="0" marR="0" algn="ctr">
                        <a:spcBef>
                          <a:spcPts val="0"/>
                        </a:spcBef>
                        <a:spcAft>
                          <a:spcPts val="0"/>
                        </a:spcAft>
                        <a:tabLst>
                          <a:tab pos="628650" algn="l"/>
                          <a:tab pos="6172200" algn="l"/>
                        </a:tabLst>
                      </a:pPr>
                      <a:r>
                        <a:rPr lang="en-US" sz="1800" b="1" dirty="0" smtClean="0">
                          <a:latin typeface="Arial" pitchFamily="34" charset="0"/>
                          <a:ea typeface="SimSun"/>
                          <a:cs typeface="Arial" pitchFamily="34" charset="0"/>
                        </a:rPr>
                        <a:t>BUS-I</a:t>
                      </a:r>
                      <a:endParaRPr lang="en-US" sz="1800" b="1" dirty="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marL="0" marR="0" algn="ctr">
                        <a:spcBef>
                          <a:spcPts val="0"/>
                        </a:spcBef>
                        <a:spcAft>
                          <a:spcPts val="0"/>
                        </a:spcAft>
                        <a:tabLst>
                          <a:tab pos="628650" algn="l"/>
                          <a:tab pos="6172200" algn="l"/>
                        </a:tabLst>
                      </a:pPr>
                      <a:r>
                        <a:rPr lang="en-US" sz="1800" b="1" dirty="0">
                          <a:latin typeface="Arial" pitchFamily="34" charset="0"/>
                          <a:ea typeface="Calibri"/>
                          <a:cs typeface="Arial" pitchFamily="34" charset="0"/>
                        </a:rPr>
                        <a:t>383</a:t>
                      </a:r>
                      <a:endParaRPr lang="en-US" sz="1800" b="1" dirty="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gn="ctr"/>
                      <a:endParaRPr lang="en-US" sz="1800" dirty="0">
                        <a:latin typeface="Arial" pitchFamily="34" charset="0"/>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marL="0" marR="0" algn="ctr">
                        <a:spcBef>
                          <a:spcPts val="0"/>
                        </a:spcBef>
                        <a:spcAft>
                          <a:spcPts val="0"/>
                        </a:spcAft>
                        <a:tabLst>
                          <a:tab pos="628650" algn="l"/>
                          <a:tab pos="6172200" algn="l"/>
                        </a:tabLst>
                      </a:pPr>
                      <a:r>
                        <a:rPr lang="en-US" sz="1800" b="1" dirty="0" smtClean="0">
                          <a:latin typeface="Arial" pitchFamily="34" charset="0"/>
                          <a:ea typeface="Calibri"/>
                          <a:cs typeface="Arial" pitchFamily="34" charset="0"/>
                        </a:rPr>
                        <a:t>Generator Over Frequency</a:t>
                      </a:r>
                      <a:endParaRPr lang="en-US" sz="1800" b="1" dirty="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r>
              <a:tr h="315265">
                <a:tc>
                  <a:txBody>
                    <a:bodyPr/>
                    <a:lstStyle/>
                    <a:p>
                      <a:pPr marL="0" marR="0" algn="ctr">
                        <a:spcBef>
                          <a:spcPts val="0"/>
                        </a:spcBef>
                        <a:spcAft>
                          <a:spcPts val="0"/>
                        </a:spcAft>
                        <a:tabLst>
                          <a:tab pos="628650" algn="l"/>
                          <a:tab pos="6172200" algn="l"/>
                        </a:tabLst>
                      </a:pPr>
                      <a:r>
                        <a:rPr lang="en-US" sz="1800" b="1">
                          <a:latin typeface="Arial" pitchFamily="34" charset="0"/>
                          <a:ea typeface="Calibri"/>
                          <a:cs typeface="Arial" pitchFamily="34" charset="0"/>
                        </a:rPr>
                        <a:t>03</a:t>
                      </a:r>
                      <a:endParaRPr lang="en-US" sz="1800" b="1">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tabLst>
                          <a:tab pos="628650" algn="l"/>
                          <a:tab pos="6172200" algn="l"/>
                        </a:tabLst>
                      </a:pPr>
                      <a:r>
                        <a:rPr lang="en-US" sz="1800" b="1">
                          <a:latin typeface="Arial" pitchFamily="34" charset="0"/>
                          <a:ea typeface="Calibri"/>
                          <a:cs typeface="Arial" pitchFamily="34" charset="0"/>
                        </a:rPr>
                        <a:t>ST-2</a:t>
                      </a:r>
                      <a:endParaRPr lang="en-US" sz="1800" b="1">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tabLst>
                          <a:tab pos="628650" algn="l"/>
                          <a:tab pos="6172200" algn="l"/>
                        </a:tabLst>
                      </a:pPr>
                      <a:r>
                        <a:rPr lang="en-US" sz="1800" b="1" dirty="0" smtClean="0">
                          <a:latin typeface="Arial" pitchFamily="34" charset="0"/>
                          <a:ea typeface="SimSun"/>
                          <a:cs typeface="Arial" pitchFamily="34" charset="0"/>
                        </a:rPr>
                        <a:t>BUS-II</a:t>
                      </a:r>
                      <a:endParaRPr lang="en-US" sz="1800" b="1" dirty="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tabLst>
                          <a:tab pos="628650" algn="l"/>
                          <a:tab pos="6172200" algn="l"/>
                        </a:tabLst>
                      </a:pPr>
                      <a:r>
                        <a:rPr lang="en-US" sz="1800" b="1" dirty="0">
                          <a:latin typeface="Arial" pitchFamily="34" charset="0"/>
                          <a:ea typeface="Calibri"/>
                          <a:cs typeface="Arial" pitchFamily="34" charset="0"/>
                        </a:rPr>
                        <a:t>7.18</a:t>
                      </a:r>
                      <a:endParaRPr lang="en-US" sz="1800" b="1" dirty="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endParaRPr lang="en-US" sz="1800">
                        <a:latin typeface="Arial" pitchFamily="34" charset="0"/>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tabLst>
                          <a:tab pos="628650" algn="l"/>
                          <a:tab pos="6172200" algn="l"/>
                        </a:tabLst>
                      </a:pPr>
                      <a:r>
                        <a:rPr lang="en-US" sz="1800" b="1">
                          <a:latin typeface="Arial" pitchFamily="34" charset="0"/>
                          <a:ea typeface="Calibri"/>
                          <a:cs typeface="Arial" pitchFamily="34" charset="0"/>
                        </a:rPr>
                        <a:t>-</a:t>
                      </a:r>
                      <a:endParaRPr lang="en-US" sz="1800" b="1">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47425">
                <a:tc>
                  <a:txBody>
                    <a:bodyPr/>
                    <a:lstStyle/>
                    <a:p>
                      <a:pPr marL="0" marR="0" algn="ctr">
                        <a:spcBef>
                          <a:spcPts val="0"/>
                        </a:spcBef>
                        <a:spcAft>
                          <a:spcPts val="0"/>
                        </a:spcAft>
                        <a:tabLst>
                          <a:tab pos="628650" algn="l"/>
                          <a:tab pos="6172200" algn="l"/>
                        </a:tabLst>
                      </a:pPr>
                      <a:r>
                        <a:rPr lang="en-US" sz="1800" b="1" dirty="0">
                          <a:latin typeface="Arial" pitchFamily="34" charset="0"/>
                          <a:ea typeface="Calibri"/>
                          <a:cs typeface="Arial" pitchFamily="34" charset="0"/>
                        </a:rPr>
                        <a:t>04</a:t>
                      </a:r>
                      <a:endParaRPr lang="en-US" sz="1800" b="1" dirty="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marL="0" marR="0" algn="ctr">
                        <a:spcBef>
                          <a:spcPts val="0"/>
                        </a:spcBef>
                        <a:spcAft>
                          <a:spcPts val="0"/>
                        </a:spcAft>
                        <a:tabLst>
                          <a:tab pos="628650" algn="l"/>
                          <a:tab pos="6172200" algn="l"/>
                        </a:tabLst>
                      </a:pPr>
                      <a:r>
                        <a:rPr lang="en-US" sz="1800" b="1" dirty="0">
                          <a:latin typeface="Arial" pitchFamily="34" charset="0"/>
                          <a:ea typeface="Calibri"/>
                          <a:cs typeface="Arial" pitchFamily="34" charset="0"/>
                        </a:rPr>
                        <a:t>B/C</a:t>
                      </a:r>
                      <a:endParaRPr lang="en-US" sz="1800" b="1" dirty="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marL="0" marR="0" algn="ctr">
                        <a:spcBef>
                          <a:spcPts val="0"/>
                        </a:spcBef>
                        <a:spcAft>
                          <a:spcPts val="0"/>
                        </a:spcAft>
                        <a:tabLst>
                          <a:tab pos="628650" algn="l"/>
                          <a:tab pos="6172200" algn="l"/>
                        </a:tabLst>
                      </a:pPr>
                      <a:endParaRPr lang="en-US" sz="1800" b="1" dirty="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gridSpan="2">
                  <a:txBody>
                    <a:bodyPr/>
                    <a:lstStyle/>
                    <a:p>
                      <a:pPr marL="0" marR="0" algn="ctr">
                        <a:spcBef>
                          <a:spcPts val="0"/>
                        </a:spcBef>
                        <a:spcAft>
                          <a:spcPts val="0"/>
                        </a:spcAft>
                        <a:tabLst>
                          <a:tab pos="628650" algn="l"/>
                          <a:tab pos="6172200" algn="l"/>
                        </a:tabLst>
                      </a:pPr>
                      <a:r>
                        <a:rPr lang="en-US" sz="1800" b="1" dirty="0">
                          <a:latin typeface="Arial" pitchFamily="34" charset="0"/>
                          <a:ea typeface="Calibri"/>
                          <a:cs typeface="Arial" pitchFamily="34" charset="0"/>
                        </a:rPr>
                        <a:t>68</a:t>
                      </a:r>
                      <a:endParaRPr lang="en-US" sz="1800" b="1" dirty="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hMerge="1">
                  <a:txBody>
                    <a:bodyPr/>
                    <a:lstStyle/>
                    <a:p>
                      <a:endParaRPr lang="en-US"/>
                    </a:p>
                  </a:txBody>
                  <a:tcPr/>
                </a:tc>
                <a:tc>
                  <a:txBody>
                    <a:bodyPr/>
                    <a:lstStyle/>
                    <a:p>
                      <a:pPr marL="0" marR="0" algn="ctr">
                        <a:spcBef>
                          <a:spcPts val="0"/>
                        </a:spcBef>
                        <a:spcAft>
                          <a:spcPts val="0"/>
                        </a:spcAft>
                        <a:tabLst>
                          <a:tab pos="628650" algn="l"/>
                          <a:tab pos="6172200" algn="l"/>
                        </a:tabLst>
                      </a:pPr>
                      <a:r>
                        <a:rPr lang="en-US" sz="1800" b="1" dirty="0" smtClean="0">
                          <a:latin typeface="Arial" pitchFamily="34" charset="0"/>
                          <a:ea typeface="Calibri"/>
                          <a:cs typeface="Arial" pitchFamily="34" charset="0"/>
                        </a:rPr>
                        <a:t>Neutral Over current</a:t>
                      </a:r>
                      <a:endParaRPr lang="en-US" sz="1800" b="1" dirty="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r>
              <a:tr h="273713">
                <a:tc>
                  <a:txBody>
                    <a:bodyPr/>
                    <a:lstStyle/>
                    <a:p>
                      <a:pPr marL="0" marR="0" algn="ctr">
                        <a:spcBef>
                          <a:spcPts val="0"/>
                        </a:spcBef>
                        <a:spcAft>
                          <a:spcPts val="0"/>
                        </a:spcAft>
                        <a:tabLst>
                          <a:tab pos="628650" algn="l"/>
                          <a:tab pos="6172200" algn="l"/>
                        </a:tabLst>
                      </a:pPr>
                      <a:r>
                        <a:rPr lang="en-US" sz="1800" b="1">
                          <a:latin typeface="Arial" pitchFamily="34" charset="0"/>
                          <a:ea typeface="Calibri"/>
                          <a:cs typeface="Arial" pitchFamily="34" charset="0"/>
                        </a:rPr>
                        <a:t>05</a:t>
                      </a:r>
                      <a:endParaRPr lang="en-US" sz="1800" b="1">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tabLst>
                          <a:tab pos="628650" algn="l"/>
                          <a:tab pos="6172200" algn="l"/>
                        </a:tabLst>
                      </a:pPr>
                      <a:r>
                        <a:rPr lang="en-US" sz="1800" b="1">
                          <a:latin typeface="Arial" pitchFamily="34" charset="0"/>
                          <a:ea typeface="Calibri"/>
                          <a:cs typeface="Arial" pitchFamily="34" charset="0"/>
                        </a:rPr>
                        <a:t>GT-2</a:t>
                      </a:r>
                      <a:endParaRPr lang="en-US" sz="1800" b="1">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tabLst>
                          <a:tab pos="628650" algn="l"/>
                          <a:tab pos="6172200" algn="l"/>
                        </a:tabLst>
                      </a:pPr>
                      <a:r>
                        <a:rPr lang="en-US" sz="1800" b="1" dirty="0" smtClean="0">
                          <a:latin typeface="Arial" pitchFamily="34" charset="0"/>
                          <a:ea typeface="SimSun"/>
                          <a:cs typeface="Arial" pitchFamily="34" charset="0"/>
                        </a:rPr>
                        <a:t>BUS-II</a:t>
                      </a:r>
                      <a:endParaRPr lang="en-US" sz="1800" b="1" dirty="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tabLst>
                          <a:tab pos="628650" algn="l"/>
                          <a:tab pos="6172200" algn="l"/>
                        </a:tabLst>
                      </a:pPr>
                      <a:r>
                        <a:rPr lang="en-US" sz="1800" b="1">
                          <a:latin typeface="Arial" pitchFamily="34" charset="0"/>
                          <a:ea typeface="Calibri"/>
                          <a:cs typeface="Arial" pitchFamily="34" charset="0"/>
                        </a:rPr>
                        <a:t>246</a:t>
                      </a:r>
                      <a:endParaRPr lang="en-US" sz="1800" b="1">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tabLst>
                          <a:tab pos="628650" algn="l"/>
                          <a:tab pos="6172200" algn="l"/>
                        </a:tabLst>
                      </a:pPr>
                      <a:r>
                        <a:rPr lang="en-US" sz="1800" b="1" dirty="0">
                          <a:latin typeface="Arial" pitchFamily="34" charset="0"/>
                          <a:ea typeface="Calibri"/>
                          <a:cs typeface="Arial" pitchFamily="34" charset="0"/>
                        </a:rPr>
                        <a:t>-</a:t>
                      </a:r>
                      <a:endParaRPr lang="en-US" sz="1800" b="1" dirty="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tabLst>
                          <a:tab pos="628650" algn="l"/>
                          <a:tab pos="6172200" algn="l"/>
                        </a:tabLst>
                      </a:pPr>
                      <a:r>
                        <a:rPr lang="en-US" sz="1800" b="1">
                          <a:latin typeface="Arial" pitchFamily="34" charset="0"/>
                          <a:ea typeface="Calibri"/>
                          <a:cs typeface="Arial" pitchFamily="34" charset="0"/>
                        </a:rPr>
                        <a:t>-</a:t>
                      </a:r>
                      <a:endParaRPr lang="en-US" sz="1800" b="1">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47425">
                <a:tc>
                  <a:txBody>
                    <a:bodyPr/>
                    <a:lstStyle/>
                    <a:p>
                      <a:pPr marL="0" marR="0" algn="ctr">
                        <a:spcBef>
                          <a:spcPts val="0"/>
                        </a:spcBef>
                        <a:spcAft>
                          <a:spcPts val="0"/>
                        </a:spcAft>
                        <a:tabLst>
                          <a:tab pos="628650" algn="l"/>
                          <a:tab pos="6172200" algn="l"/>
                        </a:tabLst>
                      </a:pPr>
                      <a:r>
                        <a:rPr lang="en-US" sz="1800" b="1" dirty="0">
                          <a:latin typeface="Arial" pitchFamily="34" charset="0"/>
                          <a:ea typeface="Calibri"/>
                          <a:cs typeface="Arial" pitchFamily="34" charset="0"/>
                        </a:rPr>
                        <a:t>06</a:t>
                      </a:r>
                      <a:endParaRPr lang="en-US" sz="1800" b="1" dirty="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marL="0" marR="0" algn="ctr">
                        <a:spcBef>
                          <a:spcPts val="0"/>
                        </a:spcBef>
                        <a:spcAft>
                          <a:spcPts val="0"/>
                        </a:spcAft>
                        <a:tabLst>
                          <a:tab pos="628650" algn="l"/>
                          <a:tab pos="6172200" algn="l"/>
                        </a:tabLst>
                      </a:pPr>
                      <a:r>
                        <a:rPr lang="en-US" sz="1800" b="1" dirty="0" err="1">
                          <a:latin typeface="Arial" pitchFamily="34" charset="0"/>
                          <a:ea typeface="Calibri"/>
                          <a:cs typeface="Arial" pitchFamily="34" charset="0"/>
                        </a:rPr>
                        <a:t>Raita</a:t>
                      </a:r>
                      <a:r>
                        <a:rPr lang="en-US" sz="1800" b="1" dirty="0">
                          <a:latin typeface="Arial" pitchFamily="34" charset="0"/>
                          <a:ea typeface="Calibri"/>
                          <a:cs typeface="Arial" pitchFamily="34" charset="0"/>
                        </a:rPr>
                        <a:t>-I</a:t>
                      </a:r>
                      <a:endParaRPr lang="en-US" sz="1800" b="1" dirty="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marL="0" marR="0" algn="ctr">
                        <a:spcBef>
                          <a:spcPts val="0"/>
                        </a:spcBef>
                        <a:spcAft>
                          <a:spcPts val="0"/>
                        </a:spcAft>
                        <a:tabLst>
                          <a:tab pos="628650" algn="l"/>
                          <a:tab pos="6172200" algn="l"/>
                        </a:tabLst>
                      </a:pPr>
                      <a:r>
                        <a:rPr lang="en-US" sz="1800" b="1" dirty="0" smtClean="0">
                          <a:latin typeface="Arial" pitchFamily="34" charset="0"/>
                          <a:ea typeface="SimSun"/>
                          <a:cs typeface="Arial" pitchFamily="34" charset="0"/>
                        </a:rPr>
                        <a:t>BUS-I</a:t>
                      </a:r>
                      <a:endParaRPr lang="en-US" sz="1800" b="1" dirty="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marL="0" marR="0" algn="ctr">
                        <a:spcBef>
                          <a:spcPts val="0"/>
                        </a:spcBef>
                        <a:spcAft>
                          <a:spcPts val="0"/>
                        </a:spcAft>
                        <a:tabLst>
                          <a:tab pos="628650" algn="l"/>
                          <a:tab pos="6172200" algn="l"/>
                        </a:tabLst>
                      </a:pPr>
                      <a:r>
                        <a:rPr lang="en-US" sz="1800" b="1" dirty="0">
                          <a:latin typeface="Arial" pitchFamily="34" charset="0"/>
                          <a:ea typeface="Calibri"/>
                          <a:cs typeface="Arial" pitchFamily="34" charset="0"/>
                        </a:rPr>
                        <a:t>-</a:t>
                      </a:r>
                      <a:endParaRPr lang="en-US" sz="1800" b="1" dirty="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marL="0" marR="0" algn="ctr">
                        <a:spcBef>
                          <a:spcPts val="0"/>
                        </a:spcBef>
                        <a:spcAft>
                          <a:spcPts val="0"/>
                        </a:spcAft>
                        <a:tabLst>
                          <a:tab pos="628650" algn="l"/>
                          <a:tab pos="6172200" algn="l"/>
                        </a:tabLst>
                      </a:pPr>
                      <a:r>
                        <a:rPr lang="en-US" sz="1800" b="1" dirty="0">
                          <a:latin typeface="Arial" pitchFamily="34" charset="0"/>
                          <a:ea typeface="Calibri"/>
                          <a:cs typeface="Arial" pitchFamily="34" charset="0"/>
                        </a:rPr>
                        <a:t>248</a:t>
                      </a:r>
                      <a:endParaRPr lang="en-US" sz="1800" b="1" dirty="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marL="0" marR="0" algn="ctr">
                        <a:spcBef>
                          <a:spcPts val="0"/>
                        </a:spcBef>
                        <a:spcAft>
                          <a:spcPts val="0"/>
                        </a:spcAft>
                        <a:tabLst>
                          <a:tab pos="628650" algn="l"/>
                          <a:tab pos="6172200" algn="l"/>
                        </a:tabLst>
                      </a:pPr>
                      <a:r>
                        <a:rPr lang="en-US" sz="1800" b="1" dirty="0" smtClean="0">
                          <a:latin typeface="Arial" pitchFamily="34" charset="0"/>
                          <a:ea typeface="Calibri"/>
                          <a:cs typeface="Arial" pitchFamily="34" charset="0"/>
                        </a:rPr>
                        <a:t>Zone -1 C-G Fault/ AR LO  </a:t>
                      </a:r>
                      <a:endParaRPr lang="en-US" sz="1800" b="1" dirty="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r>
              <a:tr h="366636">
                <a:tc>
                  <a:txBody>
                    <a:bodyPr/>
                    <a:lstStyle/>
                    <a:p>
                      <a:pPr marL="0" marR="0" algn="ctr">
                        <a:spcBef>
                          <a:spcPts val="0"/>
                        </a:spcBef>
                        <a:spcAft>
                          <a:spcPts val="0"/>
                        </a:spcAft>
                        <a:tabLst>
                          <a:tab pos="628650" algn="l"/>
                          <a:tab pos="6172200" algn="l"/>
                        </a:tabLst>
                      </a:pPr>
                      <a:r>
                        <a:rPr lang="en-US" sz="1800" b="1">
                          <a:latin typeface="Arial" pitchFamily="34" charset="0"/>
                          <a:ea typeface="Calibri"/>
                          <a:cs typeface="Arial" pitchFamily="34" charset="0"/>
                        </a:rPr>
                        <a:t>07</a:t>
                      </a:r>
                      <a:endParaRPr lang="en-US" sz="1800" b="1">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tabLst>
                          <a:tab pos="628650" algn="l"/>
                          <a:tab pos="6172200" algn="l"/>
                        </a:tabLst>
                      </a:pPr>
                      <a:r>
                        <a:rPr lang="en-US" sz="1800" b="1">
                          <a:latin typeface="Arial" pitchFamily="34" charset="0"/>
                          <a:ea typeface="Calibri"/>
                          <a:cs typeface="Arial" pitchFamily="34" charset="0"/>
                        </a:rPr>
                        <a:t>Raita-I</a:t>
                      </a:r>
                      <a:endParaRPr lang="en-US" sz="1800" b="1">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tabLst>
                          <a:tab pos="628650" algn="l"/>
                          <a:tab pos="6172200" algn="l"/>
                        </a:tabLst>
                      </a:pPr>
                      <a:r>
                        <a:rPr lang="en-US" sz="1800" b="1" dirty="0" smtClean="0">
                          <a:latin typeface="Arial" pitchFamily="34" charset="0"/>
                          <a:ea typeface="Calibri"/>
                          <a:cs typeface="Arial" pitchFamily="34" charset="0"/>
                        </a:rPr>
                        <a:t>BUS-II</a:t>
                      </a:r>
                      <a:endParaRPr lang="en-US" sz="1800" b="1" dirty="0">
                        <a:latin typeface="Arial" pitchFamily="34" charset="0"/>
                        <a:ea typeface="Calibri"/>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tabLst>
                          <a:tab pos="628650" algn="l"/>
                          <a:tab pos="6172200" algn="l"/>
                        </a:tabLst>
                      </a:pPr>
                      <a:endParaRPr lang="en-US" sz="1800" b="1">
                        <a:latin typeface="Arial" pitchFamily="34" charset="0"/>
                        <a:ea typeface="Calibri"/>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tabLst>
                          <a:tab pos="628650" algn="l"/>
                          <a:tab pos="6172200" algn="l"/>
                        </a:tabLst>
                      </a:pPr>
                      <a:r>
                        <a:rPr lang="en-US" sz="1800" b="1">
                          <a:latin typeface="Arial" pitchFamily="34" charset="0"/>
                          <a:ea typeface="Calibri"/>
                          <a:cs typeface="Arial" pitchFamily="34" charset="0"/>
                        </a:rPr>
                        <a:t>264</a:t>
                      </a:r>
                      <a:endParaRPr lang="en-US" sz="1800" b="1">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tabLst>
                          <a:tab pos="628650" algn="l"/>
                          <a:tab pos="6172200" algn="l"/>
                        </a:tabLst>
                      </a:pPr>
                      <a:r>
                        <a:rPr lang="en-US" sz="1800" b="1" dirty="0">
                          <a:latin typeface="Arial" pitchFamily="34" charset="0"/>
                          <a:ea typeface="Calibri"/>
                          <a:cs typeface="Arial" pitchFamily="34" charset="0"/>
                        </a:rPr>
                        <a:t>-</a:t>
                      </a:r>
                      <a:endParaRPr lang="en-US" sz="1800" b="1" dirty="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47425">
                <a:tc>
                  <a:txBody>
                    <a:bodyPr/>
                    <a:lstStyle/>
                    <a:p>
                      <a:pPr marL="0" marR="0" algn="ctr">
                        <a:spcBef>
                          <a:spcPts val="0"/>
                        </a:spcBef>
                        <a:spcAft>
                          <a:spcPts val="0"/>
                        </a:spcAft>
                        <a:tabLst>
                          <a:tab pos="628650" algn="l"/>
                          <a:tab pos="6172200" algn="l"/>
                        </a:tabLst>
                      </a:pPr>
                      <a:r>
                        <a:rPr lang="en-US" sz="1800" b="1">
                          <a:latin typeface="Arial" pitchFamily="34" charset="0"/>
                          <a:ea typeface="Calibri"/>
                          <a:cs typeface="Arial" pitchFamily="34" charset="0"/>
                        </a:rPr>
                        <a:t>08</a:t>
                      </a:r>
                      <a:endParaRPr lang="en-US" sz="1800" b="1">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tabLst>
                          <a:tab pos="628650" algn="l"/>
                          <a:tab pos="6172200" algn="l"/>
                        </a:tabLst>
                      </a:pPr>
                      <a:r>
                        <a:rPr lang="en-US" sz="1800" b="1">
                          <a:latin typeface="Arial" pitchFamily="34" charset="0"/>
                          <a:ea typeface="Calibri"/>
                          <a:cs typeface="Arial" pitchFamily="34" charset="0"/>
                        </a:rPr>
                        <a:t>Khedamara</a:t>
                      </a:r>
                      <a:endParaRPr lang="en-US" sz="1800" b="1">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tabLst>
                          <a:tab pos="628650" algn="l"/>
                          <a:tab pos="6172200" algn="l"/>
                        </a:tabLst>
                      </a:pPr>
                      <a:r>
                        <a:rPr lang="en-US" sz="1800" b="1" dirty="0" smtClean="0">
                          <a:latin typeface="Arial" pitchFamily="34" charset="0"/>
                          <a:ea typeface="Calibri"/>
                          <a:cs typeface="Arial" pitchFamily="34" charset="0"/>
                        </a:rPr>
                        <a:t>BUS-II</a:t>
                      </a:r>
                      <a:endParaRPr lang="en-US" sz="1800" b="1" dirty="0">
                        <a:latin typeface="Arial" pitchFamily="34" charset="0"/>
                        <a:ea typeface="Calibri"/>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tabLst>
                          <a:tab pos="628650" algn="l"/>
                          <a:tab pos="6172200" algn="l"/>
                        </a:tabLst>
                      </a:pPr>
                      <a:endParaRPr lang="en-US" sz="1800" b="1">
                        <a:latin typeface="Arial" pitchFamily="34" charset="0"/>
                        <a:ea typeface="Calibri"/>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tabLst>
                          <a:tab pos="628650" algn="l"/>
                          <a:tab pos="6172200" algn="l"/>
                        </a:tabLst>
                      </a:pPr>
                      <a:r>
                        <a:rPr lang="en-US" sz="1800" b="1">
                          <a:latin typeface="Arial" pitchFamily="34" charset="0"/>
                          <a:ea typeface="Calibri"/>
                          <a:cs typeface="Arial" pitchFamily="34" charset="0"/>
                        </a:rPr>
                        <a:t>174</a:t>
                      </a:r>
                      <a:endParaRPr lang="en-US" sz="1800" b="1">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tabLst>
                          <a:tab pos="628650" algn="l"/>
                          <a:tab pos="6172200" algn="l"/>
                        </a:tabLst>
                      </a:pPr>
                      <a:r>
                        <a:rPr lang="en-US" sz="1800" b="1" dirty="0">
                          <a:latin typeface="Arial" pitchFamily="34" charset="0"/>
                          <a:ea typeface="Calibri"/>
                          <a:cs typeface="Arial" pitchFamily="34" charset="0"/>
                        </a:rPr>
                        <a:t>-</a:t>
                      </a:r>
                      <a:endParaRPr lang="en-US" sz="1800" b="1" dirty="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47425">
                <a:tc>
                  <a:txBody>
                    <a:bodyPr/>
                    <a:lstStyle/>
                    <a:p>
                      <a:pPr marL="0" marR="0" algn="ctr">
                        <a:spcBef>
                          <a:spcPts val="0"/>
                        </a:spcBef>
                        <a:spcAft>
                          <a:spcPts val="0"/>
                        </a:spcAft>
                        <a:tabLst>
                          <a:tab pos="628650" algn="l"/>
                          <a:tab pos="6172200" algn="l"/>
                        </a:tabLst>
                      </a:pPr>
                      <a:r>
                        <a:rPr lang="en-US" sz="1800" b="1">
                          <a:latin typeface="Arial" pitchFamily="34" charset="0"/>
                          <a:ea typeface="Calibri"/>
                          <a:cs typeface="Arial" pitchFamily="34" charset="0"/>
                        </a:rPr>
                        <a:t>09</a:t>
                      </a:r>
                      <a:endParaRPr lang="en-US" sz="1800" b="1">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tabLst>
                          <a:tab pos="628650" algn="l"/>
                          <a:tab pos="6172200" algn="l"/>
                        </a:tabLst>
                      </a:pPr>
                      <a:r>
                        <a:rPr lang="en-US" sz="1800" b="1">
                          <a:latin typeface="Arial" pitchFamily="34" charset="0"/>
                          <a:ea typeface="Calibri"/>
                          <a:cs typeface="Arial" pitchFamily="34" charset="0"/>
                        </a:rPr>
                        <a:t>Korba West</a:t>
                      </a:r>
                      <a:endParaRPr lang="en-US" sz="1800" b="1">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tabLst>
                          <a:tab pos="628650" algn="l"/>
                          <a:tab pos="6172200" algn="l"/>
                        </a:tabLst>
                      </a:pPr>
                      <a:r>
                        <a:rPr lang="en-US" sz="1800" b="1" dirty="0" smtClean="0">
                          <a:latin typeface="Arial" pitchFamily="34" charset="0"/>
                          <a:ea typeface="SimSun"/>
                          <a:cs typeface="Arial" pitchFamily="34" charset="0"/>
                        </a:rPr>
                        <a:t>BUS-II</a:t>
                      </a:r>
                      <a:endParaRPr lang="en-US" sz="1800" b="1" dirty="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tabLst>
                          <a:tab pos="628650" algn="l"/>
                          <a:tab pos="6172200" algn="l"/>
                        </a:tabLst>
                      </a:pPr>
                      <a:r>
                        <a:rPr lang="en-US" sz="1800" b="1" dirty="0">
                          <a:latin typeface="Arial" pitchFamily="34" charset="0"/>
                          <a:ea typeface="Calibri"/>
                          <a:cs typeface="Arial" pitchFamily="34" charset="0"/>
                        </a:rPr>
                        <a:t>124</a:t>
                      </a:r>
                      <a:endParaRPr lang="en-US" sz="1800" b="1" dirty="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tabLst>
                          <a:tab pos="628650" algn="l"/>
                          <a:tab pos="6172200" algn="l"/>
                        </a:tabLst>
                      </a:pPr>
                      <a:endParaRPr lang="en-US" sz="1800" b="1">
                        <a:latin typeface="Arial" pitchFamily="34" charset="0"/>
                        <a:ea typeface="Calibri"/>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tabLst>
                          <a:tab pos="628650" algn="l"/>
                          <a:tab pos="6172200" algn="l"/>
                        </a:tabLst>
                      </a:pPr>
                      <a:r>
                        <a:rPr lang="en-US" sz="1800" b="1" dirty="0">
                          <a:latin typeface="Arial" pitchFamily="34" charset="0"/>
                          <a:ea typeface="Calibri"/>
                          <a:cs typeface="Arial" pitchFamily="34" charset="0"/>
                        </a:rPr>
                        <a:t>-</a:t>
                      </a:r>
                      <a:endParaRPr lang="en-US" sz="1800" b="1" dirty="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10" name="Picture 9" descr="Logo.jpg"/>
          <p:cNvPicPr>
            <a:picLocks noChangeAspect="1" noChangeArrowheads="1"/>
          </p:cNvPicPr>
          <p:nvPr/>
        </p:nvPicPr>
        <p:blipFill>
          <a:blip r:embed="rId4" cstate="print"/>
          <a:srcRect/>
          <a:stretch>
            <a:fillRect/>
          </a:stretch>
        </p:blipFill>
        <p:spPr bwMode="auto">
          <a:xfrm>
            <a:off x="-1" y="1"/>
            <a:ext cx="1447800" cy="589352"/>
          </a:xfrm>
          <a:prstGeom prst="rect">
            <a:avLst/>
          </a:prstGeom>
          <a:noFill/>
          <a:ln w="9525">
            <a:noFill/>
            <a:bevel/>
            <a:headEnd/>
            <a:tailEnd/>
          </a:ln>
        </p:spPr>
      </p:pic>
      <p:sp>
        <p:nvSpPr>
          <p:cNvPr id="11" name="Title 1"/>
          <p:cNvSpPr txBox="1">
            <a:spLocks noChangeArrowheads="1"/>
          </p:cNvSpPr>
          <p:nvPr/>
        </p:nvSpPr>
        <p:spPr>
          <a:xfrm>
            <a:off x="-1" y="6416040"/>
            <a:ext cx="12191997" cy="441960"/>
          </a:xfrm>
          <a:prstGeom prst="rect">
            <a:avLst/>
          </a:prstGeom>
          <a:solidFill>
            <a:srgbClr val="C00000"/>
          </a:solidFill>
        </p:spPr>
        <p:txBody>
          <a:bodyPr/>
          <a:lstStyle/>
          <a:p>
            <a:pPr algn="ctr">
              <a:lnSpc>
                <a:spcPct val="90000"/>
              </a:lnSpc>
              <a:spcBef>
                <a:spcPct val="0"/>
              </a:spcBef>
              <a:defRPr/>
            </a:pPr>
            <a:r>
              <a:rPr lang="en-US" sz="1600" b="1" dirty="0" smtClean="0">
                <a:solidFill>
                  <a:schemeClr val="bg1"/>
                </a:solidFill>
                <a:latin typeface="Times New Roman" pitchFamily="18" charset="0"/>
                <a:cs typeface="Times New Roman" pitchFamily="18" charset="0"/>
              </a:rPr>
              <a:t>MANISH KUMAR SHRIVASTAVA, </a:t>
            </a:r>
            <a:r>
              <a:rPr kumimoji="0" lang="en-IN" altLang="zh-CN" sz="1600" b="1" i="0" u="none" strike="noStrike" kern="1200" cap="none" spc="0" normalizeH="0" baseline="0" noProof="0" dirty="0" smtClean="0">
                <a:ln>
                  <a:noFill/>
                </a:ln>
                <a:solidFill>
                  <a:schemeClr val="bg1"/>
                </a:solidFill>
                <a:effectLst/>
                <a:uLnTx/>
                <a:uFillTx/>
                <a:latin typeface="Times New Roman" pitchFamily="18" charset="0"/>
                <a:ea typeface="+mj-ea"/>
                <a:cs typeface="Times New Roman" pitchFamily="18" charset="0"/>
              </a:rPr>
              <a:t>LAV</a:t>
            </a:r>
            <a:r>
              <a:rPr kumimoji="0" lang="en-IN" altLang="zh-CN" sz="1600" b="1" i="0" u="none" strike="noStrike" kern="1200" cap="none" spc="0" normalizeH="0" noProof="0" dirty="0" smtClean="0">
                <a:ln>
                  <a:noFill/>
                </a:ln>
                <a:solidFill>
                  <a:schemeClr val="bg1"/>
                </a:solidFill>
                <a:effectLst/>
                <a:uLnTx/>
                <a:uFillTx/>
                <a:latin typeface="Times New Roman" pitchFamily="18" charset="0"/>
                <a:ea typeface="+mj-ea"/>
                <a:cs typeface="Times New Roman" pitchFamily="18" charset="0"/>
              </a:rPr>
              <a:t> </a:t>
            </a:r>
            <a:r>
              <a:rPr kumimoji="0" lang="en-IN" altLang="zh-CN" sz="1600" b="1" i="0" u="none" strike="noStrike" kern="1200" cap="none" spc="0" normalizeH="0" noProof="0" dirty="0" smtClean="0">
                <a:ln>
                  <a:noFill/>
                </a:ln>
                <a:solidFill>
                  <a:schemeClr val="bg1"/>
                </a:solidFill>
                <a:effectLst/>
                <a:uLnTx/>
                <a:uFillTx/>
                <a:latin typeface="Times New Roman" pitchFamily="18" charset="0"/>
                <a:ea typeface="+mj-ea"/>
                <a:cs typeface="Times New Roman" pitchFamily="18" charset="0"/>
              </a:rPr>
              <a:t>KUMAR KAUSHIK, </a:t>
            </a:r>
            <a:r>
              <a:rPr lang="en-IN" altLang="zh-CN" sz="1600" b="1" dirty="0" smtClean="0">
                <a:solidFill>
                  <a:schemeClr val="bg1"/>
                </a:solidFill>
                <a:latin typeface="Times New Roman" pitchFamily="18" charset="0"/>
                <a:ea typeface="+mj-ea"/>
                <a:cs typeface="Times New Roman" pitchFamily="18" charset="0"/>
              </a:rPr>
              <a:t>CHHATTISGARH STATE POWER GENERATION CO LTD</a:t>
            </a:r>
            <a:r>
              <a:rPr kumimoji="0" lang="en-IN" altLang="zh-CN" sz="1600" b="1" i="0" u="none" strike="noStrike" kern="1200" cap="none" spc="0" normalizeH="0" baseline="0" noProof="0" dirty="0" smtClean="0">
                <a:ln>
                  <a:noFill/>
                </a:ln>
                <a:solidFill>
                  <a:schemeClr val="bg1"/>
                </a:solidFill>
                <a:effectLst/>
                <a:uLnTx/>
                <a:uFillTx/>
                <a:latin typeface="Times New Roman" pitchFamily="18" charset="0"/>
                <a:ea typeface="+mj-ea"/>
                <a:cs typeface="Times New Roman" pitchFamily="18" charset="0"/>
              </a:rPr>
              <a:t>,</a:t>
            </a:r>
            <a:r>
              <a:rPr kumimoji="0" lang="en-IN" altLang="zh-CN" sz="1600" b="1" i="0" u="none" strike="noStrike" kern="1200" cap="none" spc="0" normalizeH="0" noProof="0" dirty="0" smtClean="0">
                <a:ln>
                  <a:noFill/>
                </a:ln>
                <a:solidFill>
                  <a:schemeClr val="bg1"/>
                </a:solidFill>
                <a:effectLst/>
                <a:uLnTx/>
                <a:uFillTx/>
                <a:latin typeface="Times New Roman" pitchFamily="18" charset="0"/>
                <a:ea typeface="+mj-ea"/>
                <a:cs typeface="Times New Roman" pitchFamily="18" charset="0"/>
              </a:rPr>
              <a:t> </a:t>
            </a:r>
            <a:r>
              <a:rPr kumimoji="0" lang="en-IN" altLang="zh-CN" sz="1600" b="1" i="0" u="none" strike="noStrike" kern="1200" cap="none" spc="0" normalizeH="0" baseline="0" noProof="0" dirty="0" smtClean="0">
                <a:ln>
                  <a:noFill/>
                </a:ln>
                <a:solidFill>
                  <a:schemeClr val="bg1"/>
                </a:solidFill>
                <a:effectLst/>
                <a:uLnTx/>
                <a:uFillTx/>
                <a:latin typeface="Times New Roman" pitchFamily="18" charset="0"/>
                <a:ea typeface="+mj-ea"/>
                <a:cs typeface="Times New Roman" pitchFamily="18" charset="0"/>
              </a:rPr>
              <a:t> </a:t>
            </a:r>
            <a:r>
              <a:rPr lang="en-IN" altLang="zh-CN" sz="1600" b="1" dirty="0" smtClean="0">
                <a:solidFill>
                  <a:schemeClr val="bg1"/>
                </a:solidFill>
                <a:latin typeface="Times New Roman" pitchFamily="18" charset="0"/>
                <a:cs typeface="Times New Roman" pitchFamily="18" charset="0"/>
              </a:rPr>
              <a:t>PP 18</a:t>
            </a:r>
            <a:endParaRPr kumimoji="0" lang="en-IN" altLang="zh-CN" sz="1600" b="1" i="0" u="none" strike="noStrike" kern="1200" cap="none" spc="0" normalizeH="0" baseline="0" noProof="0" dirty="0" smtClean="0">
              <a:ln>
                <a:noFill/>
              </a:ln>
              <a:solidFill>
                <a:schemeClr val="bg1"/>
              </a:solidFill>
              <a:effectLst/>
              <a:uLnTx/>
              <a:uFillTx/>
              <a:latin typeface="Times New Roman" pitchFamily="18" charset="0"/>
              <a:ea typeface="+mj-ea"/>
              <a:cs typeface="Times New Roman" pitchFamily="18" charset="0"/>
            </a:endParaRPr>
          </a:p>
          <a:p>
            <a:pPr lvl="0" algn="ctr">
              <a:lnSpc>
                <a:spcPct val="90000"/>
              </a:lnSpc>
              <a:spcBef>
                <a:spcPct val="0"/>
              </a:spcBef>
              <a:defRPr/>
            </a:pPr>
            <a:endParaRPr kumimoji="0" lang="en-IN" altLang="zh-CN" sz="1600" b="1" i="0" u="none" strike="noStrike" kern="1200" cap="none" spc="0" normalizeH="0" baseline="0" noProof="0" dirty="0">
              <a:ln>
                <a:noFill/>
              </a:ln>
              <a:solidFill>
                <a:schemeClr val="bg1"/>
              </a:solidFill>
              <a:effectLst/>
              <a:uLnTx/>
              <a:uFillTx/>
              <a:latin typeface="Times New Roman" pitchFamily="18" charset="0"/>
              <a:ea typeface="+mj-ea"/>
              <a:cs typeface="Times New Roman" pitchFamily="18" charset="0"/>
            </a:endParaRP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Box 3"/>
          <p:cNvSpPr txBox="1">
            <a:spLocks noChangeArrowheads="1"/>
          </p:cNvSpPr>
          <p:nvPr/>
        </p:nvSpPr>
        <p:spPr bwMode="auto">
          <a:xfrm>
            <a:off x="571500" y="214313"/>
            <a:ext cx="10763251" cy="646112"/>
          </a:xfrm>
          <a:prstGeom prst="rect">
            <a:avLst/>
          </a:prstGeom>
          <a:noFill/>
          <a:ln w="9525">
            <a:noFill/>
            <a:miter lim="800000"/>
            <a:headEnd/>
            <a:tailEnd/>
          </a:ln>
        </p:spPr>
        <p:txBody>
          <a:bodyPr>
            <a:spAutoFit/>
          </a:bodyPr>
          <a:lstStyle/>
          <a:p>
            <a:pPr algn="ctr"/>
            <a:endParaRPr lang="en-US" sz="3600" dirty="0">
              <a:ea typeface="Arimo" charset="0"/>
              <a:cs typeface="Arimo" charset="0"/>
            </a:endParaRPr>
          </a:p>
        </p:txBody>
      </p:sp>
      <p:sp>
        <p:nvSpPr>
          <p:cNvPr id="7" name="Title 1"/>
          <p:cNvSpPr txBox="1">
            <a:spLocks noChangeArrowheads="1"/>
          </p:cNvSpPr>
          <p:nvPr/>
        </p:nvSpPr>
        <p:spPr>
          <a:xfrm>
            <a:off x="1" y="0"/>
            <a:ext cx="12191999" cy="605118"/>
          </a:xfrm>
          <a:prstGeom prst="rect">
            <a:avLst/>
          </a:prstGeom>
          <a:solidFill>
            <a:srgbClr val="C00000"/>
          </a:solidFill>
        </p:spPr>
        <p:txBody>
          <a:bodyPr/>
          <a:lstStyle/>
          <a:p>
            <a:pPr algn="ctr" fontAlgn="base"/>
            <a:r>
              <a:rPr lang="en-IN" b="1" dirty="0" smtClean="0">
                <a:solidFill>
                  <a:schemeClr val="bg1"/>
                </a:solidFill>
                <a:latin typeface="Times New Roman" panose="02020603050405020304" pitchFamily="18" charset="0"/>
                <a:cs typeface="Times New Roman" panose="02020603050405020304" pitchFamily="18" charset="0"/>
              </a:rPr>
              <a:t>Indian Power Stations O&amp;M Conference (IPS-2024)</a:t>
            </a:r>
          </a:p>
          <a:p>
            <a:pPr algn="ctr" fontAlgn="base"/>
            <a:endParaRPr lang="en-IN" b="1" dirty="0">
              <a:solidFill>
                <a:schemeClr val="bg1"/>
              </a:solidFill>
              <a:latin typeface="Times New Roman" panose="02020603050405020304" pitchFamily="18" charset="0"/>
              <a:cs typeface="Times New Roman" panose="02020603050405020304" pitchFamily="18" charset="0"/>
            </a:endParaRPr>
          </a:p>
          <a:p>
            <a:pPr algn="ctr" fontAlgn="base"/>
            <a:r>
              <a:rPr lang="en-IN" sz="3200" b="1" dirty="0">
                <a:solidFill>
                  <a:schemeClr val="bg1"/>
                </a:solidFill>
                <a:latin typeface="Times New Roman" panose="02020603050405020304" pitchFamily="18" charset="0"/>
                <a:cs typeface="Times New Roman" panose="02020603050405020304" pitchFamily="18" charset="0"/>
              </a:rPr>
              <a:t>                               </a:t>
            </a:r>
            <a:endParaRPr lang="en-IN" sz="3200" dirty="0">
              <a:solidFill>
                <a:schemeClr val="bg1"/>
              </a:solidFill>
              <a:latin typeface="Times New Roman" panose="02020603050405020304" pitchFamily="18" charset="0"/>
              <a:cs typeface="Times New Roman" panose="02020603050405020304" pitchFamily="18" charset="0"/>
            </a:endParaRPr>
          </a:p>
        </p:txBody>
      </p:sp>
      <p:pic>
        <p:nvPicPr>
          <p:cNvPr id="9" name="Picture 8" descr="eventlogo-8-1575594504.jpg"/>
          <p:cNvPicPr>
            <a:picLocks noChangeAspect="1"/>
          </p:cNvPicPr>
          <p:nvPr/>
        </p:nvPicPr>
        <p:blipFill>
          <a:blip r:embed="rId3"/>
          <a:stretch>
            <a:fillRect/>
          </a:stretch>
        </p:blipFill>
        <p:spPr>
          <a:xfrm>
            <a:off x="-1" y="-1"/>
            <a:ext cx="1254035" cy="605119"/>
          </a:xfrm>
          <a:prstGeom prst="rect">
            <a:avLst/>
          </a:prstGeom>
        </p:spPr>
      </p:pic>
      <p:sp>
        <p:nvSpPr>
          <p:cNvPr id="6" name="Rectangle 5"/>
          <p:cNvSpPr/>
          <p:nvPr/>
        </p:nvSpPr>
        <p:spPr>
          <a:xfrm>
            <a:off x="-1" y="605118"/>
            <a:ext cx="12191995" cy="523220"/>
          </a:xfrm>
          <a:prstGeom prst="rect">
            <a:avLst/>
          </a:prstGeom>
        </p:spPr>
        <p:style>
          <a:lnRef idx="0">
            <a:schemeClr val="accent1"/>
          </a:lnRef>
          <a:fillRef idx="3">
            <a:schemeClr val="accent1"/>
          </a:fillRef>
          <a:effectRef idx="3">
            <a:schemeClr val="accent1"/>
          </a:effectRef>
          <a:fontRef idx="minor">
            <a:schemeClr val="lt1"/>
          </a:fontRef>
        </p:style>
        <p:txBody>
          <a:bodyPr wrap="square">
            <a:spAutoFit/>
          </a:bodyPr>
          <a:lstStyle/>
          <a:p>
            <a:pPr algn="ctr"/>
            <a:r>
              <a:rPr lang="en-US" sz="2800" dirty="0" smtClean="0">
                <a:latin typeface="Arial" pitchFamily="34" charset="0"/>
                <a:cs typeface="Arial" pitchFamily="34" charset="0"/>
              </a:rPr>
              <a:t>TURBO-GENERATOR Speed &amp; Load Trend During Load Throw Off</a:t>
            </a:r>
            <a:endParaRPr lang="en-US" sz="2800" dirty="0"/>
          </a:p>
        </p:txBody>
      </p:sp>
      <p:pic>
        <p:nvPicPr>
          <p:cNvPr id="8" name="Picture 2"/>
          <p:cNvPicPr>
            <a:picLocks noChangeAspect="1" noChangeArrowheads="1"/>
          </p:cNvPicPr>
          <p:nvPr/>
        </p:nvPicPr>
        <p:blipFill>
          <a:blip r:embed="rId4"/>
          <a:srcRect/>
          <a:stretch>
            <a:fillRect/>
          </a:stretch>
        </p:blipFill>
        <p:spPr bwMode="auto">
          <a:xfrm>
            <a:off x="1490473" y="1212957"/>
            <a:ext cx="7953375" cy="4972050"/>
          </a:xfrm>
          <a:prstGeom prst="rect">
            <a:avLst/>
          </a:prstGeom>
          <a:noFill/>
          <a:ln w="9525">
            <a:noFill/>
            <a:miter lim="800000"/>
            <a:headEnd/>
            <a:tailEnd/>
          </a:ln>
          <a:effectLst/>
        </p:spPr>
      </p:pic>
      <p:pic>
        <p:nvPicPr>
          <p:cNvPr id="10" name="Picture 9" descr="Logo.jpg"/>
          <p:cNvPicPr>
            <a:picLocks noChangeAspect="1" noChangeArrowheads="1"/>
          </p:cNvPicPr>
          <p:nvPr/>
        </p:nvPicPr>
        <p:blipFill>
          <a:blip r:embed="rId5" cstate="print"/>
          <a:srcRect/>
          <a:stretch>
            <a:fillRect/>
          </a:stretch>
        </p:blipFill>
        <p:spPr bwMode="auto">
          <a:xfrm>
            <a:off x="-1" y="1"/>
            <a:ext cx="1447800" cy="589352"/>
          </a:xfrm>
          <a:prstGeom prst="rect">
            <a:avLst/>
          </a:prstGeom>
          <a:noFill/>
          <a:ln w="9525">
            <a:noFill/>
            <a:bevel/>
            <a:headEnd/>
            <a:tailEnd/>
          </a:ln>
        </p:spPr>
      </p:pic>
      <p:sp>
        <p:nvSpPr>
          <p:cNvPr id="11" name="Title 1"/>
          <p:cNvSpPr txBox="1">
            <a:spLocks noChangeArrowheads="1"/>
          </p:cNvSpPr>
          <p:nvPr/>
        </p:nvSpPr>
        <p:spPr>
          <a:xfrm>
            <a:off x="-1" y="6416040"/>
            <a:ext cx="12191997" cy="441960"/>
          </a:xfrm>
          <a:prstGeom prst="rect">
            <a:avLst/>
          </a:prstGeom>
          <a:solidFill>
            <a:srgbClr val="C00000"/>
          </a:solidFill>
        </p:spPr>
        <p:txBody>
          <a:bodyPr/>
          <a:lstStyle/>
          <a:p>
            <a:pPr algn="ctr">
              <a:lnSpc>
                <a:spcPct val="90000"/>
              </a:lnSpc>
              <a:spcBef>
                <a:spcPct val="0"/>
              </a:spcBef>
              <a:defRPr/>
            </a:pPr>
            <a:r>
              <a:rPr lang="en-US" sz="1600" b="1" dirty="0" smtClean="0">
                <a:solidFill>
                  <a:schemeClr val="bg1"/>
                </a:solidFill>
                <a:latin typeface="Times New Roman" pitchFamily="18" charset="0"/>
                <a:cs typeface="Times New Roman" pitchFamily="18" charset="0"/>
              </a:rPr>
              <a:t>MANISH KUMAR SHRIVASTAVA, </a:t>
            </a:r>
            <a:r>
              <a:rPr kumimoji="0" lang="en-IN" altLang="zh-CN" sz="1600" b="1" i="0" u="none" strike="noStrike" kern="1200" cap="none" spc="0" normalizeH="0" baseline="0" noProof="0" dirty="0" smtClean="0">
                <a:ln>
                  <a:noFill/>
                </a:ln>
                <a:solidFill>
                  <a:schemeClr val="bg1"/>
                </a:solidFill>
                <a:effectLst/>
                <a:uLnTx/>
                <a:uFillTx/>
                <a:latin typeface="Times New Roman" pitchFamily="18" charset="0"/>
                <a:ea typeface="+mj-ea"/>
                <a:cs typeface="Times New Roman" pitchFamily="18" charset="0"/>
              </a:rPr>
              <a:t>LAV</a:t>
            </a:r>
            <a:r>
              <a:rPr kumimoji="0" lang="en-IN" altLang="zh-CN" sz="1600" b="1" i="0" u="none" strike="noStrike" kern="1200" cap="none" spc="0" normalizeH="0" noProof="0" dirty="0" smtClean="0">
                <a:ln>
                  <a:noFill/>
                </a:ln>
                <a:solidFill>
                  <a:schemeClr val="bg1"/>
                </a:solidFill>
                <a:effectLst/>
                <a:uLnTx/>
                <a:uFillTx/>
                <a:latin typeface="Times New Roman" pitchFamily="18" charset="0"/>
                <a:ea typeface="+mj-ea"/>
                <a:cs typeface="Times New Roman" pitchFamily="18" charset="0"/>
              </a:rPr>
              <a:t> </a:t>
            </a:r>
            <a:r>
              <a:rPr kumimoji="0" lang="en-IN" altLang="zh-CN" sz="1600" b="1" i="0" u="none" strike="noStrike" kern="1200" cap="none" spc="0" normalizeH="0" noProof="0" dirty="0" smtClean="0">
                <a:ln>
                  <a:noFill/>
                </a:ln>
                <a:solidFill>
                  <a:schemeClr val="bg1"/>
                </a:solidFill>
                <a:effectLst/>
                <a:uLnTx/>
                <a:uFillTx/>
                <a:latin typeface="Times New Roman" pitchFamily="18" charset="0"/>
                <a:ea typeface="+mj-ea"/>
                <a:cs typeface="Times New Roman" pitchFamily="18" charset="0"/>
              </a:rPr>
              <a:t>KUMAR KAUSHIK, </a:t>
            </a:r>
            <a:r>
              <a:rPr lang="en-IN" altLang="zh-CN" sz="1600" b="1" dirty="0" smtClean="0">
                <a:solidFill>
                  <a:schemeClr val="bg1"/>
                </a:solidFill>
                <a:latin typeface="Times New Roman" pitchFamily="18" charset="0"/>
                <a:ea typeface="+mj-ea"/>
                <a:cs typeface="Times New Roman" pitchFamily="18" charset="0"/>
              </a:rPr>
              <a:t>CHHATTISGARH STATE POWER GENERATION CO LTD</a:t>
            </a:r>
            <a:r>
              <a:rPr kumimoji="0" lang="en-IN" altLang="zh-CN" sz="1600" b="1" i="0" u="none" strike="noStrike" kern="1200" cap="none" spc="0" normalizeH="0" baseline="0" noProof="0" dirty="0" smtClean="0">
                <a:ln>
                  <a:noFill/>
                </a:ln>
                <a:solidFill>
                  <a:schemeClr val="bg1"/>
                </a:solidFill>
                <a:effectLst/>
                <a:uLnTx/>
                <a:uFillTx/>
                <a:latin typeface="Times New Roman" pitchFamily="18" charset="0"/>
                <a:ea typeface="+mj-ea"/>
                <a:cs typeface="Times New Roman" pitchFamily="18" charset="0"/>
              </a:rPr>
              <a:t>,</a:t>
            </a:r>
            <a:r>
              <a:rPr kumimoji="0" lang="en-IN" altLang="zh-CN" sz="1600" b="1" i="0" u="none" strike="noStrike" kern="1200" cap="none" spc="0" normalizeH="0" noProof="0" dirty="0" smtClean="0">
                <a:ln>
                  <a:noFill/>
                </a:ln>
                <a:solidFill>
                  <a:schemeClr val="bg1"/>
                </a:solidFill>
                <a:effectLst/>
                <a:uLnTx/>
                <a:uFillTx/>
                <a:latin typeface="Times New Roman" pitchFamily="18" charset="0"/>
                <a:ea typeface="+mj-ea"/>
                <a:cs typeface="Times New Roman" pitchFamily="18" charset="0"/>
              </a:rPr>
              <a:t> </a:t>
            </a:r>
            <a:r>
              <a:rPr kumimoji="0" lang="en-IN" altLang="zh-CN" sz="1600" b="1" i="0" u="none" strike="noStrike" kern="1200" cap="none" spc="0" normalizeH="0" baseline="0" noProof="0" dirty="0" smtClean="0">
                <a:ln>
                  <a:noFill/>
                </a:ln>
                <a:solidFill>
                  <a:schemeClr val="bg1"/>
                </a:solidFill>
                <a:effectLst/>
                <a:uLnTx/>
                <a:uFillTx/>
                <a:latin typeface="Times New Roman" pitchFamily="18" charset="0"/>
                <a:ea typeface="+mj-ea"/>
                <a:cs typeface="Times New Roman" pitchFamily="18" charset="0"/>
              </a:rPr>
              <a:t> </a:t>
            </a:r>
            <a:r>
              <a:rPr lang="en-IN" altLang="zh-CN" sz="1600" b="1" dirty="0" smtClean="0">
                <a:solidFill>
                  <a:schemeClr val="bg1"/>
                </a:solidFill>
                <a:latin typeface="Times New Roman" pitchFamily="18" charset="0"/>
                <a:cs typeface="Times New Roman" pitchFamily="18" charset="0"/>
              </a:rPr>
              <a:t>PP 18</a:t>
            </a:r>
            <a:endParaRPr kumimoji="0" lang="en-IN" altLang="zh-CN" sz="1600" b="1" i="0" u="none" strike="noStrike" kern="1200" cap="none" spc="0" normalizeH="0" baseline="0" noProof="0" dirty="0" smtClean="0">
              <a:ln>
                <a:noFill/>
              </a:ln>
              <a:solidFill>
                <a:schemeClr val="bg1"/>
              </a:solidFill>
              <a:effectLst/>
              <a:uLnTx/>
              <a:uFillTx/>
              <a:latin typeface="Times New Roman" pitchFamily="18" charset="0"/>
              <a:ea typeface="+mj-ea"/>
              <a:cs typeface="Times New Roman" pitchFamily="18" charset="0"/>
            </a:endParaRPr>
          </a:p>
          <a:p>
            <a:pPr lvl="0" algn="ctr">
              <a:lnSpc>
                <a:spcPct val="90000"/>
              </a:lnSpc>
              <a:spcBef>
                <a:spcPct val="0"/>
              </a:spcBef>
              <a:defRPr/>
            </a:pPr>
            <a:endParaRPr kumimoji="0" lang="en-IN" altLang="zh-CN" sz="1600" b="1" i="0" u="none" strike="noStrike" kern="1200" cap="none" spc="0" normalizeH="0" baseline="0" noProof="0" dirty="0">
              <a:ln>
                <a:noFill/>
              </a:ln>
              <a:solidFill>
                <a:schemeClr val="bg1"/>
              </a:solidFill>
              <a:effectLst/>
              <a:uLnTx/>
              <a:uFillTx/>
              <a:latin typeface="Times New Roman" pitchFamily="18" charset="0"/>
              <a:ea typeface="+mj-ea"/>
              <a:cs typeface="Times New Roman" pitchFamily="18" charset="0"/>
            </a:endParaRP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Box 3"/>
          <p:cNvSpPr txBox="1">
            <a:spLocks noChangeArrowheads="1"/>
          </p:cNvSpPr>
          <p:nvPr/>
        </p:nvSpPr>
        <p:spPr bwMode="auto">
          <a:xfrm>
            <a:off x="571500" y="214313"/>
            <a:ext cx="10763251" cy="646112"/>
          </a:xfrm>
          <a:prstGeom prst="rect">
            <a:avLst/>
          </a:prstGeom>
          <a:noFill/>
          <a:ln w="9525">
            <a:noFill/>
            <a:miter lim="800000"/>
            <a:headEnd/>
            <a:tailEnd/>
          </a:ln>
        </p:spPr>
        <p:txBody>
          <a:bodyPr>
            <a:spAutoFit/>
          </a:bodyPr>
          <a:lstStyle/>
          <a:p>
            <a:pPr algn="ctr"/>
            <a:endParaRPr lang="en-US" sz="3600" dirty="0">
              <a:ea typeface="Arimo" charset="0"/>
              <a:cs typeface="Arimo" charset="0"/>
            </a:endParaRPr>
          </a:p>
        </p:txBody>
      </p:sp>
      <p:sp>
        <p:nvSpPr>
          <p:cNvPr id="7" name="Title 1"/>
          <p:cNvSpPr txBox="1">
            <a:spLocks noChangeArrowheads="1"/>
          </p:cNvSpPr>
          <p:nvPr/>
        </p:nvSpPr>
        <p:spPr>
          <a:xfrm>
            <a:off x="1" y="0"/>
            <a:ext cx="12191999" cy="605118"/>
          </a:xfrm>
          <a:prstGeom prst="rect">
            <a:avLst/>
          </a:prstGeom>
          <a:solidFill>
            <a:srgbClr val="C00000"/>
          </a:solidFill>
        </p:spPr>
        <p:txBody>
          <a:bodyPr/>
          <a:lstStyle/>
          <a:p>
            <a:pPr algn="ctr" fontAlgn="base"/>
            <a:r>
              <a:rPr lang="en-IN" b="1" dirty="0" smtClean="0">
                <a:solidFill>
                  <a:schemeClr val="bg1"/>
                </a:solidFill>
                <a:latin typeface="Times New Roman" panose="02020603050405020304" pitchFamily="18" charset="0"/>
                <a:cs typeface="Times New Roman" panose="02020603050405020304" pitchFamily="18" charset="0"/>
              </a:rPr>
              <a:t>Indian Power Stations O&amp;M Conference (IPS-2024)</a:t>
            </a:r>
          </a:p>
          <a:p>
            <a:pPr algn="ctr" fontAlgn="base"/>
            <a:endParaRPr lang="en-IN" b="1" dirty="0">
              <a:solidFill>
                <a:schemeClr val="bg1"/>
              </a:solidFill>
              <a:latin typeface="Times New Roman" panose="02020603050405020304" pitchFamily="18" charset="0"/>
              <a:cs typeface="Times New Roman" panose="02020603050405020304" pitchFamily="18" charset="0"/>
            </a:endParaRPr>
          </a:p>
          <a:p>
            <a:pPr algn="ctr" fontAlgn="base"/>
            <a:r>
              <a:rPr lang="en-IN" sz="3200" b="1" dirty="0">
                <a:solidFill>
                  <a:schemeClr val="bg1"/>
                </a:solidFill>
                <a:latin typeface="Times New Roman" panose="02020603050405020304" pitchFamily="18" charset="0"/>
                <a:cs typeface="Times New Roman" panose="02020603050405020304" pitchFamily="18" charset="0"/>
              </a:rPr>
              <a:t>                               </a:t>
            </a:r>
            <a:endParaRPr lang="en-IN" sz="3200" dirty="0">
              <a:solidFill>
                <a:schemeClr val="bg1"/>
              </a:solidFill>
              <a:latin typeface="Times New Roman" panose="02020603050405020304" pitchFamily="18" charset="0"/>
              <a:cs typeface="Times New Roman" panose="02020603050405020304" pitchFamily="18" charset="0"/>
            </a:endParaRPr>
          </a:p>
        </p:txBody>
      </p:sp>
      <p:sp>
        <p:nvSpPr>
          <p:cNvPr id="6" name="Title 1"/>
          <p:cNvSpPr txBox="1">
            <a:spLocks/>
          </p:cNvSpPr>
          <p:nvPr/>
        </p:nvSpPr>
        <p:spPr>
          <a:xfrm>
            <a:off x="1" y="644017"/>
            <a:ext cx="12191999" cy="517271"/>
          </a:xfrm>
          <a:prstGeom prst="rect">
            <a:avLst/>
          </a:prstGeom>
        </p:spPr>
        <p:style>
          <a:lnRef idx="0">
            <a:schemeClr val="accent1"/>
          </a:lnRef>
          <a:fillRef idx="3">
            <a:schemeClr val="accent1"/>
          </a:fillRef>
          <a:effectRef idx="3">
            <a:schemeClr val="accent1"/>
          </a:effectRef>
          <a:fontRef idx="minor">
            <a:schemeClr val="lt1"/>
          </a:fontRef>
        </p:style>
        <p:txBody>
          <a:bodyPr>
            <a:normAutofit fontScale="25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11200" b="0" i="0" u="none" strike="noStrike" kern="1200" cap="none" spc="0" normalizeH="0" baseline="0" noProof="0" dirty="0" smtClean="0">
                <a:ln>
                  <a:noFill/>
                </a:ln>
                <a:solidFill>
                  <a:schemeClr val="bg1"/>
                </a:solidFill>
                <a:effectLst/>
                <a:uLnTx/>
                <a:uFillTx/>
                <a:latin typeface="Arial" pitchFamily="34" charset="0"/>
                <a:ea typeface="+mj-ea"/>
                <a:cs typeface="Arial" pitchFamily="34" charset="0"/>
              </a:rPr>
              <a:t>Unit Motor Bus Spin down  characteristic during Load throw-off condition</a:t>
            </a:r>
            <a:r>
              <a:rPr kumimoji="0" lang="en-US" sz="4400" b="0" i="0" u="none" strike="noStrike" kern="1200" cap="none" spc="0" normalizeH="0" baseline="0" noProof="0" dirty="0" smtClean="0">
                <a:ln>
                  <a:noFill/>
                </a:ln>
                <a:effectLst/>
                <a:uLnTx/>
                <a:uFillTx/>
                <a:latin typeface="+mj-lt"/>
                <a:ea typeface="+mj-ea"/>
                <a:cs typeface="+mj-cs"/>
              </a:rPr>
              <a:t/>
            </a:r>
            <a:br>
              <a:rPr kumimoji="0" lang="en-US" sz="4400" b="0" i="0" u="none" strike="noStrike" kern="1200" cap="none" spc="0" normalizeH="0" baseline="0" noProof="0" dirty="0" smtClean="0">
                <a:ln>
                  <a:noFill/>
                </a:ln>
                <a:effectLst/>
                <a:uLnTx/>
                <a:uFillTx/>
                <a:latin typeface="+mj-lt"/>
                <a:ea typeface="+mj-ea"/>
                <a:cs typeface="+mj-cs"/>
              </a:rPr>
            </a:br>
            <a:endParaRPr kumimoji="0" lang="en-US" sz="4400" b="0" i="0" u="none" strike="noStrike" kern="1200" cap="none" spc="0" normalizeH="0" baseline="0" noProof="0" dirty="0">
              <a:ln>
                <a:noFill/>
              </a:ln>
              <a:effectLst/>
              <a:uLnTx/>
              <a:uFillTx/>
              <a:latin typeface="+mj-lt"/>
              <a:ea typeface="+mj-ea"/>
              <a:cs typeface="+mj-cs"/>
            </a:endParaRPr>
          </a:p>
        </p:txBody>
      </p:sp>
      <p:pic>
        <p:nvPicPr>
          <p:cNvPr id="8" name="Picture 7" descr="D:\LAV\gucon final\final.png"/>
          <p:cNvPicPr/>
          <p:nvPr/>
        </p:nvPicPr>
        <p:blipFill>
          <a:blip r:embed="rId3"/>
          <a:srcRect/>
          <a:stretch>
            <a:fillRect/>
          </a:stretch>
        </p:blipFill>
        <p:spPr bwMode="auto">
          <a:xfrm>
            <a:off x="815340" y="1149096"/>
            <a:ext cx="10521696" cy="5254752"/>
          </a:xfrm>
          <a:prstGeom prst="rect">
            <a:avLst/>
          </a:prstGeom>
          <a:noFill/>
          <a:ln w="9525">
            <a:noFill/>
            <a:miter lim="800000"/>
            <a:headEnd/>
            <a:tailEnd/>
          </a:ln>
        </p:spPr>
      </p:pic>
      <p:pic>
        <p:nvPicPr>
          <p:cNvPr id="10" name="Picture 9" descr="Logo.jpg"/>
          <p:cNvPicPr>
            <a:picLocks noChangeAspect="1" noChangeArrowheads="1"/>
          </p:cNvPicPr>
          <p:nvPr/>
        </p:nvPicPr>
        <p:blipFill>
          <a:blip r:embed="rId4" cstate="print"/>
          <a:srcRect/>
          <a:stretch>
            <a:fillRect/>
          </a:stretch>
        </p:blipFill>
        <p:spPr bwMode="auto">
          <a:xfrm>
            <a:off x="-1" y="0"/>
            <a:ext cx="1486528" cy="605117"/>
          </a:xfrm>
          <a:prstGeom prst="rect">
            <a:avLst/>
          </a:prstGeom>
          <a:noFill/>
          <a:ln w="9525">
            <a:noFill/>
            <a:bevel/>
            <a:headEnd/>
            <a:tailEnd/>
          </a:ln>
        </p:spPr>
      </p:pic>
      <p:sp>
        <p:nvSpPr>
          <p:cNvPr id="11" name="Title 1"/>
          <p:cNvSpPr txBox="1">
            <a:spLocks noChangeArrowheads="1"/>
          </p:cNvSpPr>
          <p:nvPr/>
        </p:nvSpPr>
        <p:spPr>
          <a:xfrm>
            <a:off x="-1" y="6416040"/>
            <a:ext cx="12191997" cy="441960"/>
          </a:xfrm>
          <a:prstGeom prst="rect">
            <a:avLst/>
          </a:prstGeom>
          <a:solidFill>
            <a:srgbClr val="C00000"/>
          </a:solidFill>
        </p:spPr>
        <p:txBody>
          <a:bodyPr/>
          <a:lstStyle/>
          <a:p>
            <a:pPr algn="ctr">
              <a:lnSpc>
                <a:spcPct val="90000"/>
              </a:lnSpc>
              <a:spcBef>
                <a:spcPct val="0"/>
              </a:spcBef>
              <a:defRPr/>
            </a:pPr>
            <a:r>
              <a:rPr lang="en-US" sz="1600" b="1" dirty="0" smtClean="0">
                <a:solidFill>
                  <a:schemeClr val="bg1"/>
                </a:solidFill>
                <a:latin typeface="Times New Roman" pitchFamily="18" charset="0"/>
                <a:cs typeface="Times New Roman" pitchFamily="18" charset="0"/>
              </a:rPr>
              <a:t>MANISH KUMAR SHRIVASTAVA, </a:t>
            </a:r>
            <a:r>
              <a:rPr kumimoji="0" lang="en-IN" altLang="zh-CN" sz="1600" b="1" i="0" u="none" strike="noStrike" kern="1200" cap="none" spc="0" normalizeH="0" baseline="0" noProof="0" dirty="0" smtClean="0">
                <a:ln>
                  <a:noFill/>
                </a:ln>
                <a:solidFill>
                  <a:schemeClr val="bg1"/>
                </a:solidFill>
                <a:effectLst/>
                <a:uLnTx/>
                <a:uFillTx/>
                <a:latin typeface="Times New Roman" pitchFamily="18" charset="0"/>
                <a:ea typeface="+mj-ea"/>
                <a:cs typeface="Times New Roman" pitchFamily="18" charset="0"/>
              </a:rPr>
              <a:t>LAV</a:t>
            </a:r>
            <a:r>
              <a:rPr kumimoji="0" lang="en-IN" altLang="zh-CN" sz="1600" b="1" i="0" u="none" strike="noStrike" kern="1200" cap="none" spc="0" normalizeH="0" noProof="0" dirty="0" smtClean="0">
                <a:ln>
                  <a:noFill/>
                </a:ln>
                <a:solidFill>
                  <a:schemeClr val="bg1"/>
                </a:solidFill>
                <a:effectLst/>
                <a:uLnTx/>
                <a:uFillTx/>
                <a:latin typeface="Times New Roman" pitchFamily="18" charset="0"/>
                <a:ea typeface="+mj-ea"/>
                <a:cs typeface="Times New Roman" pitchFamily="18" charset="0"/>
              </a:rPr>
              <a:t> </a:t>
            </a:r>
            <a:r>
              <a:rPr kumimoji="0" lang="en-IN" altLang="zh-CN" sz="1600" b="1" i="0" u="none" strike="noStrike" kern="1200" cap="none" spc="0" normalizeH="0" noProof="0" dirty="0" smtClean="0">
                <a:ln>
                  <a:noFill/>
                </a:ln>
                <a:solidFill>
                  <a:schemeClr val="bg1"/>
                </a:solidFill>
                <a:effectLst/>
                <a:uLnTx/>
                <a:uFillTx/>
                <a:latin typeface="Times New Roman" pitchFamily="18" charset="0"/>
                <a:ea typeface="+mj-ea"/>
                <a:cs typeface="Times New Roman" pitchFamily="18" charset="0"/>
              </a:rPr>
              <a:t>KUMAR KAUSHIK, </a:t>
            </a:r>
            <a:r>
              <a:rPr lang="en-IN" altLang="zh-CN" sz="1600" b="1" dirty="0" smtClean="0">
                <a:solidFill>
                  <a:schemeClr val="bg1"/>
                </a:solidFill>
                <a:latin typeface="Times New Roman" pitchFamily="18" charset="0"/>
                <a:ea typeface="+mj-ea"/>
                <a:cs typeface="Times New Roman" pitchFamily="18" charset="0"/>
              </a:rPr>
              <a:t>CHHATTISGARH STATE POWER GENERATION CO LTD</a:t>
            </a:r>
            <a:r>
              <a:rPr kumimoji="0" lang="en-IN" altLang="zh-CN" sz="1600" b="1" i="0" u="none" strike="noStrike" kern="1200" cap="none" spc="0" normalizeH="0" baseline="0" noProof="0" dirty="0" smtClean="0">
                <a:ln>
                  <a:noFill/>
                </a:ln>
                <a:solidFill>
                  <a:schemeClr val="bg1"/>
                </a:solidFill>
                <a:effectLst/>
                <a:uLnTx/>
                <a:uFillTx/>
                <a:latin typeface="Times New Roman" pitchFamily="18" charset="0"/>
                <a:ea typeface="+mj-ea"/>
                <a:cs typeface="Times New Roman" pitchFamily="18" charset="0"/>
              </a:rPr>
              <a:t>,</a:t>
            </a:r>
            <a:r>
              <a:rPr kumimoji="0" lang="en-IN" altLang="zh-CN" sz="1600" b="1" i="0" u="none" strike="noStrike" kern="1200" cap="none" spc="0" normalizeH="0" noProof="0" dirty="0" smtClean="0">
                <a:ln>
                  <a:noFill/>
                </a:ln>
                <a:solidFill>
                  <a:schemeClr val="bg1"/>
                </a:solidFill>
                <a:effectLst/>
                <a:uLnTx/>
                <a:uFillTx/>
                <a:latin typeface="Times New Roman" pitchFamily="18" charset="0"/>
                <a:ea typeface="+mj-ea"/>
                <a:cs typeface="Times New Roman" pitchFamily="18" charset="0"/>
              </a:rPr>
              <a:t> </a:t>
            </a:r>
            <a:r>
              <a:rPr kumimoji="0" lang="en-IN" altLang="zh-CN" sz="1600" b="1" i="0" u="none" strike="noStrike" kern="1200" cap="none" spc="0" normalizeH="0" baseline="0" noProof="0" dirty="0" smtClean="0">
                <a:ln>
                  <a:noFill/>
                </a:ln>
                <a:solidFill>
                  <a:schemeClr val="bg1"/>
                </a:solidFill>
                <a:effectLst/>
                <a:uLnTx/>
                <a:uFillTx/>
                <a:latin typeface="Times New Roman" pitchFamily="18" charset="0"/>
                <a:ea typeface="+mj-ea"/>
                <a:cs typeface="Times New Roman" pitchFamily="18" charset="0"/>
              </a:rPr>
              <a:t> </a:t>
            </a:r>
            <a:r>
              <a:rPr lang="en-IN" altLang="zh-CN" sz="1600" b="1" dirty="0" smtClean="0">
                <a:solidFill>
                  <a:schemeClr val="bg1"/>
                </a:solidFill>
                <a:latin typeface="Times New Roman" pitchFamily="18" charset="0"/>
                <a:cs typeface="Times New Roman" pitchFamily="18" charset="0"/>
              </a:rPr>
              <a:t>PP 18</a:t>
            </a:r>
            <a:endParaRPr kumimoji="0" lang="en-IN" altLang="zh-CN" sz="1600" b="1" i="0" u="none" strike="noStrike" kern="1200" cap="none" spc="0" normalizeH="0" baseline="0" noProof="0" dirty="0" smtClean="0">
              <a:ln>
                <a:noFill/>
              </a:ln>
              <a:solidFill>
                <a:schemeClr val="bg1"/>
              </a:solidFill>
              <a:effectLst/>
              <a:uLnTx/>
              <a:uFillTx/>
              <a:latin typeface="Times New Roman" pitchFamily="18" charset="0"/>
              <a:ea typeface="+mj-ea"/>
              <a:cs typeface="Times New Roman" pitchFamily="18" charset="0"/>
            </a:endParaRPr>
          </a:p>
          <a:p>
            <a:pPr lvl="0" algn="ctr">
              <a:lnSpc>
                <a:spcPct val="90000"/>
              </a:lnSpc>
              <a:spcBef>
                <a:spcPct val="0"/>
              </a:spcBef>
              <a:defRPr/>
            </a:pPr>
            <a:endParaRPr kumimoji="0" lang="en-IN" altLang="zh-CN" sz="1600" b="1" i="0" u="none" strike="noStrike" kern="1200" cap="none" spc="0" normalizeH="0" baseline="0" noProof="0" dirty="0">
              <a:ln>
                <a:noFill/>
              </a:ln>
              <a:solidFill>
                <a:schemeClr val="bg1"/>
              </a:solidFill>
              <a:effectLst/>
              <a:uLnTx/>
              <a:uFillTx/>
              <a:latin typeface="Times New Roman" pitchFamily="18" charset="0"/>
              <a:ea typeface="+mj-ea"/>
              <a:cs typeface="Times New Roman" pitchFamily="18" charset="0"/>
            </a:endParaRP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Box 3"/>
          <p:cNvSpPr txBox="1">
            <a:spLocks noChangeArrowheads="1"/>
          </p:cNvSpPr>
          <p:nvPr/>
        </p:nvSpPr>
        <p:spPr bwMode="auto">
          <a:xfrm>
            <a:off x="571500" y="214313"/>
            <a:ext cx="10763251" cy="646112"/>
          </a:xfrm>
          <a:prstGeom prst="rect">
            <a:avLst/>
          </a:prstGeom>
          <a:noFill/>
          <a:ln w="9525">
            <a:noFill/>
            <a:miter lim="800000"/>
            <a:headEnd/>
            <a:tailEnd/>
          </a:ln>
        </p:spPr>
        <p:txBody>
          <a:bodyPr>
            <a:spAutoFit/>
          </a:bodyPr>
          <a:lstStyle/>
          <a:p>
            <a:pPr algn="ctr"/>
            <a:endParaRPr lang="en-US" sz="3600" dirty="0">
              <a:ea typeface="Arimo" charset="0"/>
              <a:cs typeface="Arimo" charset="0"/>
            </a:endParaRPr>
          </a:p>
        </p:txBody>
      </p:sp>
      <p:sp>
        <p:nvSpPr>
          <p:cNvPr id="7" name="Title 1"/>
          <p:cNvSpPr txBox="1">
            <a:spLocks noChangeArrowheads="1"/>
          </p:cNvSpPr>
          <p:nvPr/>
        </p:nvSpPr>
        <p:spPr>
          <a:xfrm>
            <a:off x="1" y="0"/>
            <a:ext cx="12191999" cy="605118"/>
          </a:xfrm>
          <a:prstGeom prst="rect">
            <a:avLst/>
          </a:prstGeom>
          <a:solidFill>
            <a:srgbClr val="C00000"/>
          </a:solidFill>
        </p:spPr>
        <p:txBody>
          <a:bodyPr/>
          <a:lstStyle/>
          <a:p>
            <a:pPr algn="ctr" fontAlgn="base"/>
            <a:r>
              <a:rPr lang="en-IN" b="1" dirty="0" smtClean="0">
                <a:solidFill>
                  <a:schemeClr val="bg1"/>
                </a:solidFill>
                <a:latin typeface="Times New Roman" panose="02020603050405020304" pitchFamily="18" charset="0"/>
                <a:cs typeface="Times New Roman" panose="02020603050405020304" pitchFamily="18" charset="0"/>
              </a:rPr>
              <a:t>Indian Power Stations O&amp;M Conference (IPS-2024)</a:t>
            </a:r>
            <a:endParaRPr lang="en-IN" b="1" dirty="0">
              <a:solidFill>
                <a:schemeClr val="bg1"/>
              </a:solidFill>
              <a:latin typeface="Times New Roman" panose="02020603050405020304" pitchFamily="18" charset="0"/>
              <a:cs typeface="Times New Roman" panose="02020603050405020304" pitchFamily="18" charset="0"/>
            </a:endParaRPr>
          </a:p>
        </p:txBody>
      </p:sp>
      <p:sp>
        <p:nvSpPr>
          <p:cNvPr id="6" name="Title 1"/>
          <p:cNvSpPr txBox="1">
            <a:spLocks/>
          </p:cNvSpPr>
          <p:nvPr/>
        </p:nvSpPr>
        <p:spPr>
          <a:xfrm>
            <a:off x="5" y="639762"/>
            <a:ext cx="12191995" cy="62820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ormAutofit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dirty="0" smtClean="0">
                <a:ln>
                  <a:noFill/>
                </a:ln>
                <a:solidFill>
                  <a:schemeClr val="bg1"/>
                </a:solidFill>
                <a:effectLst/>
                <a:uLnTx/>
                <a:uFillTx/>
                <a:latin typeface="Arial" pitchFamily="34" charset="0"/>
                <a:ea typeface="+mj-ea"/>
                <a:cs typeface="Arial" pitchFamily="34" charset="0"/>
              </a:rPr>
              <a:t>Bus Transfer During Load Throw Off</a:t>
            </a:r>
            <a:endParaRPr kumimoji="0" lang="en-US" sz="3600" b="0" i="0" u="none" strike="noStrike" kern="1200" cap="none" spc="0" normalizeH="0" baseline="0" noProof="0" dirty="0">
              <a:ln>
                <a:noFill/>
              </a:ln>
              <a:solidFill>
                <a:schemeClr val="bg1"/>
              </a:solidFill>
              <a:effectLst/>
              <a:uLnTx/>
              <a:uFillTx/>
              <a:latin typeface="Arial" pitchFamily="34" charset="0"/>
              <a:ea typeface="+mj-ea"/>
              <a:cs typeface="Arial" pitchFamily="34" charset="0"/>
            </a:endParaRPr>
          </a:p>
        </p:txBody>
      </p:sp>
      <p:pic>
        <p:nvPicPr>
          <p:cNvPr id="11" name="Picture 10"/>
          <p:cNvPicPr/>
          <p:nvPr/>
        </p:nvPicPr>
        <p:blipFill>
          <a:blip r:embed="rId3"/>
          <a:srcRect/>
          <a:stretch>
            <a:fillRect/>
          </a:stretch>
        </p:blipFill>
        <p:spPr bwMode="auto">
          <a:xfrm>
            <a:off x="-2" y="1648078"/>
            <a:ext cx="6022849" cy="3679825"/>
          </a:xfrm>
          <a:prstGeom prst="rect">
            <a:avLst/>
          </a:prstGeom>
          <a:noFill/>
          <a:ln w="9525">
            <a:noFill/>
            <a:miter lim="800000"/>
            <a:headEnd/>
            <a:tailEnd/>
          </a:ln>
        </p:spPr>
      </p:pic>
      <p:pic>
        <p:nvPicPr>
          <p:cNvPr id="12" name="Picture 11"/>
          <p:cNvPicPr/>
          <p:nvPr/>
        </p:nvPicPr>
        <p:blipFill>
          <a:blip r:embed="rId4"/>
          <a:srcRect/>
          <a:stretch>
            <a:fillRect/>
          </a:stretch>
        </p:blipFill>
        <p:spPr bwMode="auto">
          <a:xfrm>
            <a:off x="6022847" y="1648079"/>
            <a:ext cx="6169149" cy="3679824"/>
          </a:xfrm>
          <a:prstGeom prst="rect">
            <a:avLst/>
          </a:prstGeom>
          <a:noFill/>
          <a:ln w="9525">
            <a:noFill/>
            <a:miter lim="800000"/>
            <a:headEnd/>
            <a:tailEnd/>
          </a:ln>
        </p:spPr>
      </p:pic>
      <p:pic>
        <p:nvPicPr>
          <p:cNvPr id="10" name="Picture 9" descr="Logo.jpg"/>
          <p:cNvPicPr>
            <a:picLocks noChangeAspect="1" noChangeArrowheads="1"/>
          </p:cNvPicPr>
          <p:nvPr/>
        </p:nvPicPr>
        <p:blipFill>
          <a:blip r:embed="rId5" cstate="print"/>
          <a:srcRect/>
          <a:stretch>
            <a:fillRect/>
          </a:stretch>
        </p:blipFill>
        <p:spPr bwMode="auto">
          <a:xfrm>
            <a:off x="-1" y="1"/>
            <a:ext cx="1447800" cy="589352"/>
          </a:xfrm>
          <a:prstGeom prst="rect">
            <a:avLst/>
          </a:prstGeom>
          <a:noFill/>
          <a:ln w="9525">
            <a:noFill/>
            <a:bevel/>
            <a:headEnd/>
            <a:tailEnd/>
          </a:ln>
        </p:spPr>
      </p:pic>
      <p:sp>
        <p:nvSpPr>
          <p:cNvPr id="13" name="Title 1"/>
          <p:cNvSpPr txBox="1">
            <a:spLocks noChangeArrowheads="1"/>
          </p:cNvSpPr>
          <p:nvPr/>
        </p:nvSpPr>
        <p:spPr>
          <a:xfrm>
            <a:off x="-1" y="6416040"/>
            <a:ext cx="12191997" cy="441960"/>
          </a:xfrm>
          <a:prstGeom prst="rect">
            <a:avLst/>
          </a:prstGeom>
          <a:solidFill>
            <a:srgbClr val="C00000"/>
          </a:solidFill>
        </p:spPr>
        <p:txBody>
          <a:bodyPr/>
          <a:lstStyle/>
          <a:p>
            <a:pPr algn="ctr">
              <a:lnSpc>
                <a:spcPct val="90000"/>
              </a:lnSpc>
              <a:spcBef>
                <a:spcPct val="0"/>
              </a:spcBef>
              <a:defRPr/>
            </a:pPr>
            <a:r>
              <a:rPr lang="en-US" sz="1600" b="1" dirty="0" smtClean="0">
                <a:solidFill>
                  <a:schemeClr val="bg1"/>
                </a:solidFill>
                <a:latin typeface="Times New Roman" pitchFamily="18" charset="0"/>
                <a:cs typeface="Times New Roman" pitchFamily="18" charset="0"/>
              </a:rPr>
              <a:t>MANISH KUMAR SHRIVASTAVA, </a:t>
            </a:r>
            <a:r>
              <a:rPr kumimoji="0" lang="en-IN" altLang="zh-CN" sz="1600" b="1" i="0" u="none" strike="noStrike" kern="1200" cap="none" spc="0" normalizeH="0" baseline="0" noProof="0" dirty="0" smtClean="0">
                <a:ln>
                  <a:noFill/>
                </a:ln>
                <a:solidFill>
                  <a:schemeClr val="bg1"/>
                </a:solidFill>
                <a:effectLst/>
                <a:uLnTx/>
                <a:uFillTx/>
                <a:latin typeface="Times New Roman" pitchFamily="18" charset="0"/>
                <a:ea typeface="+mj-ea"/>
                <a:cs typeface="Times New Roman" pitchFamily="18" charset="0"/>
              </a:rPr>
              <a:t>LAV</a:t>
            </a:r>
            <a:r>
              <a:rPr kumimoji="0" lang="en-IN" altLang="zh-CN" sz="1600" b="1" i="0" u="none" strike="noStrike" kern="1200" cap="none" spc="0" normalizeH="0" noProof="0" dirty="0" smtClean="0">
                <a:ln>
                  <a:noFill/>
                </a:ln>
                <a:solidFill>
                  <a:schemeClr val="bg1"/>
                </a:solidFill>
                <a:effectLst/>
                <a:uLnTx/>
                <a:uFillTx/>
                <a:latin typeface="Times New Roman" pitchFamily="18" charset="0"/>
                <a:ea typeface="+mj-ea"/>
                <a:cs typeface="Times New Roman" pitchFamily="18" charset="0"/>
              </a:rPr>
              <a:t> </a:t>
            </a:r>
            <a:r>
              <a:rPr kumimoji="0" lang="en-IN" altLang="zh-CN" sz="1600" b="1" i="0" u="none" strike="noStrike" kern="1200" cap="none" spc="0" normalizeH="0" noProof="0" dirty="0" smtClean="0">
                <a:ln>
                  <a:noFill/>
                </a:ln>
                <a:solidFill>
                  <a:schemeClr val="bg1"/>
                </a:solidFill>
                <a:effectLst/>
                <a:uLnTx/>
                <a:uFillTx/>
                <a:latin typeface="Times New Roman" pitchFamily="18" charset="0"/>
                <a:ea typeface="+mj-ea"/>
                <a:cs typeface="Times New Roman" pitchFamily="18" charset="0"/>
              </a:rPr>
              <a:t>KUMAR KAUSHIK, </a:t>
            </a:r>
            <a:r>
              <a:rPr lang="en-IN" altLang="zh-CN" sz="1600" b="1" dirty="0" smtClean="0">
                <a:solidFill>
                  <a:schemeClr val="bg1"/>
                </a:solidFill>
                <a:latin typeface="Times New Roman" pitchFamily="18" charset="0"/>
                <a:ea typeface="+mj-ea"/>
                <a:cs typeface="Times New Roman" pitchFamily="18" charset="0"/>
              </a:rPr>
              <a:t>CHHATTISGARH STATE POWER GENERATION CO LTD</a:t>
            </a:r>
            <a:r>
              <a:rPr kumimoji="0" lang="en-IN" altLang="zh-CN" sz="1600" b="1" i="0" u="none" strike="noStrike" kern="1200" cap="none" spc="0" normalizeH="0" baseline="0" noProof="0" dirty="0" smtClean="0">
                <a:ln>
                  <a:noFill/>
                </a:ln>
                <a:solidFill>
                  <a:schemeClr val="bg1"/>
                </a:solidFill>
                <a:effectLst/>
                <a:uLnTx/>
                <a:uFillTx/>
                <a:latin typeface="Times New Roman" pitchFamily="18" charset="0"/>
                <a:ea typeface="+mj-ea"/>
                <a:cs typeface="Times New Roman" pitchFamily="18" charset="0"/>
              </a:rPr>
              <a:t>,</a:t>
            </a:r>
            <a:r>
              <a:rPr kumimoji="0" lang="en-IN" altLang="zh-CN" sz="1600" b="1" i="0" u="none" strike="noStrike" kern="1200" cap="none" spc="0" normalizeH="0" noProof="0" dirty="0" smtClean="0">
                <a:ln>
                  <a:noFill/>
                </a:ln>
                <a:solidFill>
                  <a:schemeClr val="bg1"/>
                </a:solidFill>
                <a:effectLst/>
                <a:uLnTx/>
                <a:uFillTx/>
                <a:latin typeface="Times New Roman" pitchFamily="18" charset="0"/>
                <a:ea typeface="+mj-ea"/>
                <a:cs typeface="Times New Roman" pitchFamily="18" charset="0"/>
              </a:rPr>
              <a:t> </a:t>
            </a:r>
            <a:r>
              <a:rPr kumimoji="0" lang="en-IN" altLang="zh-CN" sz="1600" b="1" i="0" u="none" strike="noStrike" kern="1200" cap="none" spc="0" normalizeH="0" baseline="0" noProof="0" dirty="0" smtClean="0">
                <a:ln>
                  <a:noFill/>
                </a:ln>
                <a:solidFill>
                  <a:schemeClr val="bg1"/>
                </a:solidFill>
                <a:effectLst/>
                <a:uLnTx/>
                <a:uFillTx/>
                <a:latin typeface="Times New Roman" pitchFamily="18" charset="0"/>
                <a:ea typeface="+mj-ea"/>
                <a:cs typeface="Times New Roman" pitchFamily="18" charset="0"/>
              </a:rPr>
              <a:t> </a:t>
            </a:r>
            <a:r>
              <a:rPr lang="en-IN" altLang="zh-CN" sz="1600" b="1" dirty="0" smtClean="0">
                <a:solidFill>
                  <a:schemeClr val="bg1"/>
                </a:solidFill>
                <a:latin typeface="Times New Roman" pitchFamily="18" charset="0"/>
                <a:cs typeface="Times New Roman" pitchFamily="18" charset="0"/>
              </a:rPr>
              <a:t>PP 18</a:t>
            </a:r>
            <a:endParaRPr kumimoji="0" lang="en-IN" altLang="zh-CN" sz="1600" b="1" i="0" u="none" strike="noStrike" kern="1200" cap="none" spc="0" normalizeH="0" baseline="0" noProof="0" dirty="0" smtClean="0">
              <a:ln>
                <a:noFill/>
              </a:ln>
              <a:solidFill>
                <a:schemeClr val="bg1"/>
              </a:solidFill>
              <a:effectLst/>
              <a:uLnTx/>
              <a:uFillTx/>
              <a:latin typeface="Times New Roman" pitchFamily="18" charset="0"/>
              <a:ea typeface="+mj-ea"/>
              <a:cs typeface="Times New Roman" pitchFamily="18" charset="0"/>
            </a:endParaRPr>
          </a:p>
          <a:p>
            <a:pPr lvl="0" algn="ctr">
              <a:lnSpc>
                <a:spcPct val="90000"/>
              </a:lnSpc>
              <a:spcBef>
                <a:spcPct val="0"/>
              </a:spcBef>
              <a:defRPr/>
            </a:pPr>
            <a:endParaRPr kumimoji="0" lang="en-IN" altLang="zh-CN" sz="1600" b="1" i="0" u="none" strike="noStrike" kern="1200" cap="none" spc="0" normalizeH="0" baseline="0" noProof="0" dirty="0">
              <a:ln>
                <a:noFill/>
              </a:ln>
              <a:solidFill>
                <a:schemeClr val="bg1"/>
              </a:solidFill>
              <a:effectLst/>
              <a:uLnTx/>
              <a:uFillTx/>
              <a:latin typeface="Times New Roman" pitchFamily="18" charset="0"/>
              <a:ea typeface="+mj-ea"/>
              <a:cs typeface="Times New Roman" pitchFamily="18" charset="0"/>
            </a:endParaRP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3967</TotalTime>
  <Words>1064</Words>
  <Application>Microsoft Office PowerPoint</Application>
  <PresentationFormat>Custom</PresentationFormat>
  <Paragraphs>290</Paragraphs>
  <Slides>17</Slides>
  <Notes>17</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VIJAY RAMALINGAM</dc:creator>
  <cp:lastModifiedBy>dell</cp:lastModifiedBy>
  <cp:revision>225</cp:revision>
  <dcterms:created xsi:type="dcterms:W3CDTF">2020-05-05T09:43:45Z</dcterms:created>
  <dcterms:modified xsi:type="dcterms:W3CDTF">2024-02-01T09:59:39Z</dcterms:modified>
</cp:coreProperties>
</file>