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258" r:id="rId4"/>
    <p:sldId id="282" r:id="rId5"/>
    <p:sldId id="276" r:id="rId6"/>
    <p:sldId id="278" r:id="rId7"/>
    <p:sldId id="279" r:id="rId8"/>
    <p:sldId id="283" r:id="rId9"/>
    <p:sldId id="264" r:id="rId10"/>
    <p:sldId id="288" r:id="rId11"/>
    <p:sldId id="265" r:id="rId12"/>
    <p:sldId id="266" r:id="rId13"/>
    <p:sldId id="297" r:id="rId14"/>
    <p:sldId id="300" r:id="rId15"/>
    <p:sldId id="301" r:id="rId16"/>
    <p:sldId id="298" r:id="rId17"/>
    <p:sldId id="302" r:id="rId18"/>
    <p:sldId id="299" r:id="rId19"/>
    <p:sldId id="268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8E2F8-02EE-4EE5-B438-771E8502FA78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221D2-0A32-4817-9573-6F8EEE7A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2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2728F3DF-9B3F-46FB-837A-C499528CFC72}" type="slidenum">
              <a:rPr lang="zh-TW" altLang="en-US" smtClean="0"/>
              <a:pPr eaLnBrk="1" hangingPunct="1"/>
              <a:t>11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3560142"/>
            <a:ext cx="7772400" cy="14700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the Carbon Footprint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existing Plant by Blending Steam with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Tower Technology</a:t>
            </a:r>
            <a:endParaRPr lang="en-IN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030167"/>
            <a:ext cx="7239000" cy="1219200"/>
          </a:xfrm>
        </p:spPr>
        <p:txBody>
          <a:bodyPr>
            <a:normAutofit lnSpcReduction="10000"/>
          </a:bodyPr>
          <a:lstStyle/>
          <a:p>
            <a:r>
              <a:rPr lang="en-US" altLang="en-US" sz="2000" b="1" dirty="0" smtClean="0">
                <a:solidFill>
                  <a:srgbClr val="7030A0"/>
                </a:solidFill>
              </a:rPr>
              <a:t>Dr.  </a:t>
            </a:r>
            <a:r>
              <a:rPr lang="en-US" altLang="en-US" sz="2000" b="1" dirty="0">
                <a:solidFill>
                  <a:srgbClr val="7030A0"/>
                </a:solidFill>
              </a:rPr>
              <a:t>T.MALLIKHARJUNA RAO, 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ADDITIONAL </a:t>
            </a:r>
            <a:r>
              <a:rPr lang="en-US" altLang="en-US" sz="2000" b="1" dirty="0">
                <a:solidFill>
                  <a:srgbClr val="7030A0"/>
                </a:solidFill>
              </a:rPr>
              <a:t>DIRECTOR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Materials Technology Division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Central Power Research Institute, Bangalore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055649" y="239713"/>
            <a:ext cx="6858000" cy="3124200"/>
            <a:chOff x="2200" y="2659"/>
            <a:chExt cx="3447" cy="1606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659"/>
              <a:ext cx="3447" cy="1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2517" y="3792"/>
              <a:ext cx="1406" cy="40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kumimoji="0" lang="en-US" altLang="zh-TW" sz="1400" b="1" dirty="0"/>
                <a:t>Solar Constant</a:t>
              </a:r>
              <a:br>
                <a:rPr kumimoji="0" lang="en-US" altLang="zh-TW" sz="1400" b="1" dirty="0"/>
              </a:br>
              <a:r>
                <a:rPr kumimoji="0" lang="en-US" altLang="zh-TW" sz="1400" dirty="0"/>
                <a:t>Entry point into atmosphere</a:t>
              </a:r>
              <a:br>
                <a:rPr kumimoji="0" lang="en-US" altLang="zh-TW" sz="1400" dirty="0"/>
              </a:br>
              <a:r>
                <a:rPr kumimoji="0" lang="en-US" altLang="zh-TW" sz="1400" dirty="0"/>
                <a:t>Intensity ~ </a:t>
              </a:r>
              <a:r>
                <a:rPr kumimoji="0" lang="en-US" altLang="zh-TW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1350W/m</a:t>
              </a:r>
              <a:r>
                <a:rPr kumimoji="0" lang="en-US" altLang="zh-TW" sz="14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pic>
        <p:nvPicPr>
          <p:cNvPr id="7" name="Picture 4" descr="cpri_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Concentrated Solar Power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6289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2916237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6" y="3086177"/>
            <a:ext cx="1818544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46643"/>
            <a:ext cx="2833715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pri_ban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8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latin typeface="Times New Roman" pitchFamily="18" charset="0"/>
              </a:rPr>
              <a:t>Types of Solar Collectors</a:t>
            </a:r>
            <a:endParaRPr lang="zh-TW" altLang="en-US" b="1" dirty="0" smtClean="0">
              <a:latin typeface="Times New Roman" pitchFamily="18" charset="0"/>
            </a:endParaRPr>
          </a:p>
        </p:txBody>
      </p:sp>
      <p:sp>
        <p:nvSpPr>
          <p:cNvPr id="29699" name="Rectangle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sz="2800" smtClean="0">
                <a:latin typeface="Times New Roman" pitchFamily="18" charset="0"/>
                <a:ea typeface="新細明體" charset="-120"/>
              </a:rPr>
              <a:t>Collectors and working temperature</a:t>
            </a:r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7340600" y="1295400"/>
            <a:ext cx="1755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kumimoji="0"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Solar Thermal Energy</a:t>
            </a: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r="2007"/>
          <a:stretch>
            <a:fillRect/>
          </a:stretch>
        </p:blipFill>
        <p:spPr bwMode="auto">
          <a:xfrm>
            <a:off x="322262" y="2240334"/>
            <a:ext cx="86137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文字方塊 1"/>
          <p:cNvSpPr txBox="1">
            <a:spLocks noChangeArrowheads="1"/>
          </p:cNvSpPr>
          <p:nvPr/>
        </p:nvSpPr>
        <p:spPr bwMode="auto">
          <a:xfrm>
            <a:off x="7524750" y="3501009"/>
            <a:ext cx="1525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dirty="0">
                <a:solidFill>
                  <a:srgbClr val="C00000"/>
                </a:solidFill>
              </a:rPr>
              <a:t>Low temperature</a:t>
            </a:r>
            <a:endParaRPr lang="zh-TW" altLang="en-US" sz="1400" dirty="0">
              <a:solidFill>
                <a:srgbClr val="C00000"/>
              </a:solidFill>
            </a:endParaRPr>
          </a:p>
        </p:txBody>
      </p:sp>
      <p:sp>
        <p:nvSpPr>
          <p:cNvPr id="29703" name="文字方塊 6"/>
          <p:cNvSpPr txBox="1">
            <a:spLocks noChangeArrowheads="1"/>
          </p:cNvSpPr>
          <p:nvPr/>
        </p:nvSpPr>
        <p:spPr bwMode="auto">
          <a:xfrm>
            <a:off x="7713663" y="4077072"/>
            <a:ext cx="1147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en-US" altLang="zh-TW" sz="1400" dirty="0">
                <a:solidFill>
                  <a:srgbClr val="C00000"/>
                </a:solidFill>
              </a:rPr>
              <a:t>Medium </a:t>
            </a:r>
          </a:p>
          <a:p>
            <a:pPr algn="ctr" eaLnBrk="1" hangingPunct="1"/>
            <a:r>
              <a:rPr lang="en-US" altLang="zh-TW" sz="1400" dirty="0">
                <a:solidFill>
                  <a:srgbClr val="C00000"/>
                </a:solidFill>
              </a:rPr>
              <a:t>temperature</a:t>
            </a:r>
            <a:endParaRPr lang="zh-TW" altLang="en-US" sz="1400" dirty="0">
              <a:solidFill>
                <a:srgbClr val="C00000"/>
              </a:solidFill>
            </a:endParaRPr>
          </a:p>
        </p:txBody>
      </p:sp>
      <p:sp>
        <p:nvSpPr>
          <p:cNvPr id="29704" name="文字方塊 7"/>
          <p:cNvSpPr txBox="1">
            <a:spLocks noChangeArrowheads="1"/>
          </p:cNvSpPr>
          <p:nvPr/>
        </p:nvSpPr>
        <p:spPr bwMode="auto">
          <a:xfrm>
            <a:off x="7502448" y="509095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1400" dirty="0">
                <a:solidFill>
                  <a:srgbClr val="C00000"/>
                </a:solidFill>
              </a:rPr>
              <a:t>High temperature</a:t>
            </a:r>
            <a:endParaRPr lang="zh-TW" altLang="en-US" sz="1400" dirty="0">
              <a:solidFill>
                <a:srgbClr val="C00000"/>
              </a:solidFill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4464050" y="1752600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752600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cpri_ban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</a:rPr>
              <a:t>Heliostat field collector</a:t>
            </a:r>
            <a:r>
              <a:rPr lang="en-US" altLang="zh-TW" sz="3600" dirty="0" smtClean="0"/>
              <a:t> </a:t>
            </a:r>
            <a:endParaRPr lang="zh-TW" altLang="en-US" sz="36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22713" y="1711325"/>
            <a:ext cx="4537075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>A heliostat is a device that includes a plane mirror which turns so as to keep reflecting sunlight toward a predetermined target.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800" smtClean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Heliostat field use hundreds or thousands of small reflectors to concentrate the sun’s rays on a central receiver placed atop a fixed tower.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276475"/>
            <a:ext cx="3348037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7340600" y="1295400"/>
            <a:ext cx="1755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kumimoji="0"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Solar Thermal Energy</a:t>
            </a:r>
          </a:p>
        </p:txBody>
      </p:sp>
      <p:pic>
        <p:nvPicPr>
          <p:cNvPr id="6" name="Picture 4" descr="cpri_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3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790700" y="304800"/>
            <a:ext cx="5829300" cy="671513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Steam blending with Solar Tower Technology </a:t>
            </a:r>
            <a:endParaRPr lang="en-IN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7" name="Content Placeholder 3" descr="E:\solar\water circui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088" y="1236663"/>
            <a:ext cx="8569712" cy="4533900"/>
          </a:xfrm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95001" y="1714501"/>
            <a:ext cx="1571264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 steam circuit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19C-FB18-4A11-B721-3CAEA2D4F0B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4" descr="cpri_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8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820437" y="76200"/>
            <a:ext cx="5829300" cy="671513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Steam blending with Solar Tower Technology </a:t>
            </a:r>
            <a:endParaRPr lang="en-IN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8" name="Picture 4" descr="E:\solar\modifed water circ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9" y="838200"/>
            <a:ext cx="8380141" cy="5791199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05508" y="1720189"/>
            <a:ext cx="1628972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 steam circuit</a:t>
            </a:r>
            <a:endParaRPr lang="en-I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19C-FB18-4A11-B721-3CAEA2D4F0B0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7" name="Picture 4" descr="cpri_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12267"/>
            <a:ext cx="7696200" cy="4312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solar heating system's intake will be coupled with the economizer's outlet. 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 heater will raise the 300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temperature of the steam coming out of the economizer to 550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steam produced by the coal and this superheated steam are combined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 result, there will be a decrease in the amount of coal used, resulting decrease in CO</a:t>
            </a:r>
            <a:r>
              <a:rPr lang="en-US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emissions. </a:t>
            </a:r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 of a steam power plant won't be impacted by this mixing of steam. </a:t>
            </a: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pri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8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779549" y="228600"/>
            <a:ext cx="5829300" cy="5715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2100"/>
              <a:t>Solar Tower Technology</a:t>
            </a:r>
            <a:endParaRPr lang="en-IN" altLang="en-US" sz="2100"/>
          </a:p>
        </p:txBody>
      </p:sp>
      <p:pic>
        <p:nvPicPr>
          <p:cNvPr id="4301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0550" y="1066800"/>
            <a:ext cx="3371849" cy="4601766"/>
          </a:xfrm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505200" cy="4601766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19C-FB18-4A11-B721-3CAEA2D4F0B0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4" descr="cpri_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33600"/>
            <a:ext cx="8551059" cy="255454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The area required for this solar tower </a:t>
            </a:r>
          </a:p>
          <a:p>
            <a:pPr algn="ctr"/>
            <a:r>
              <a:rPr lang="en-US" sz="4000" b="1" dirty="0" smtClean="0"/>
              <a:t>can easily accommodated at the vacant</a:t>
            </a:r>
          </a:p>
          <a:p>
            <a:pPr algn="ctr"/>
            <a:r>
              <a:rPr lang="en-US" sz="4000" b="1" dirty="0" smtClean="0"/>
              <a:t> land available at existing </a:t>
            </a:r>
          </a:p>
          <a:p>
            <a:pPr algn="ctr"/>
            <a:r>
              <a:rPr lang="en-US" sz="4000" b="1" dirty="0" smtClean="0"/>
              <a:t>Thermal Power </a:t>
            </a:r>
            <a:r>
              <a:rPr lang="en-US" sz="4000" b="1" dirty="0"/>
              <a:t>P</a:t>
            </a:r>
            <a:r>
              <a:rPr lang="en-US" sz="4000" b="1" dirty="0" smtClean="0"/>
              <a:t>lants</a:t>
            </a:r>
            <a:endParaRPr lang="en-IN" sz="4000" b="1" dirty="0"/>
          </a:p>
        </p:txBody>
      </p:sp>
      <p:pic>
        <p:nvPicPr>
          <p:cNvPr id="3" name="Picture 4" descr="cpri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57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228600"/>
            <a:ext cx="5429250" cy="3231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Comparison the parameters with proposed solar steam blending</a:t>
            </a:r>
            <a:endParaRPr lang="en-IN" sz="1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14710"/>
              </p:ext>
            </p:extLst>
          </p:nvPr>
        </p:nvGraphicFramePr>
        <p:xfrm>
          <a:off x="685800" y="1164949"/>
          <a:ext cx="7623809" cy="4548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0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Sl. No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of Parameter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Existing Plant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Modification with Solar Blending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Improvement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Coal quantity 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kg/s or 3456tons per day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k/s or 2764.8 tons per day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 coal saving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Coal quantity per day                    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3456 tons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2764.8 tons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691.2 tons of coal saving</a:t>
                      </a:r>
                      <a:endParaRPr lang="en-I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0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Di oxide (Co</a:t>
                      </a:r>
                      <a:r>
                        <a:rPr lang="en-US" sz="2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emission     per day       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3294.5 t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2635.8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19 % of Co</a:t>
                      </a:r>
                      <a:r>
                        <a:rPr lang="en-US" sz="2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 is 658.7 tons of Co</a:t>
                      </a:r>
                      <a:r>
                        <a:rPr lang="en-US" sz="2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reduction</a:t>
                      </a:r>
                      <a:endParaRPr lang="en-I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78947" y="3133436"/>
            <a:ext cx="36292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119C-FB18-4A11-B721-3CAEA2D4F0B0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4" descr="cpri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9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b="1" dirty="0" smtClean="0">
                <a:latin typeface="Times New Roman" pitchFamily="18" charset="0"/>
              </a:rPr>
              <a:t>Solar Thermal Power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31019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A 2493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402113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A 2514"/>
          <p:cNvPicPr>
            <a:picLocks noChangeAspect="1" noChangeArrowheads="1"/>
          </p:cNvPicPr>
          <p:nvPr/>
        </p:nvPicPr>
        <p:blipFill>
          <a:blip r:embed="rId5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25923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550" y="6237288"/>
            <a:ext cx="3960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kumimoji="0" lang="en-US" altLang="zh-TW">
                <a:latin typeface="Times New Roman" pitchFamily="18" charset="0"/>
                <a:ea typeface="微軟正黑體" pitchFamily="34" charset="-120"/>
              </a:rPr>
              <a:t>PS10 and PS20 solar power tower </a:t>
            </a:r>
            <a:r>
              <a:rPr kumimoji="0" lang="en-US" altLang="zh-TW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</a:rPr>
              <a:t>(HFC)</a:t>
            </a:r>
            <a:br>
              <a:rPr kumimoji="0" lang="en-US" altLang="zh-TW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</a:rPr>
            </a:br>
            <a:r>
              <a:rPr kumimoji="0" lang="en-US" altLang="zh-TW">
                <a:latin typeface="Times New Roman" pitchFamily="18" charset="0"/>
                <a:ea typeface="微軟正黑體" pitchFamily="34" charset="-120"/>
              </a:rPr>
              <a:t>(Seville, Spain). 2007 and 2009</a:t>
            </a:r>
          </a:p>
        </p:txBody>
      </p:sp>
    </p:spTree>
    <p:extLst>
      <p:ext uri="{BB962C8B-B14F-4D97-AF65-F5344CB8AC3E}">
        <p14:creationId xmlns:p14="http://schemas.microsoft.com/office/powerpoint/2010/main" val="34126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oogle Sans"/>
              </a:rPr>
              <a:t>Net zero carbon is </a:t>
            </a:r>
            <a:r>
              <a:rPr lang="en-US" sz="2400" dirty="0"/>
              <a:t>a state where the amount of carbon dioxide emissions from human activities is balanced by the amount of carbon dioxide removed from the atmosphere</a:t>
            </a:r>
            <a:r>
              <a:rPr lang="en-US" sz="2400" dirty="0">
                <a:solidFill>
                  <a:srgbClr val="EEF0FF"/>
                </a:solidFill>
                <a:latin typeface="Google Sans"/>
              </a:rPr>
              <a:t>.</a:t>
            </a:r>
            <a:endParaRPr lang="en-IN" sz="2400" dirty="0"/>
          </a:p>
        </p:txBody>
      </p:sp>
      <p:sp>
        <p:nvSpPr>
          <p:cNvPr id="3" name="Rectangle 2"/>
          <p:cNvSpPr/>
          <p:nvPr/>
        </p:nvSpPr>
        <p:spPr>
          <a:xfrm>
            <a:off x="1371600" y="2209800"/>
            <a:ext cx="5943600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Google Sans"/>
              </a:rPr>
              <a:t>Some principles of net zero include</a:t>
            </a:r>
            <a:r>
              <a:rPr lang="en-US" sz="2400" b="1" dirty="0" smtClean="0">
                <a:latin typeface="Google Sans"/>
              </a:rPr>
              <a:t>:</a:t>
            </a:r>
          </a:p>
          <a:p>
            <a:endParaRPr lang="en-US" sz="2400" b="1" dirty="0"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Google Sans"/>
              </a:rPr>
              <a:t>Prioritizing reducing </a:t>
            </a:r>
            <a:r>
              <a:rPr lang="en-US" sz="2400" b="1" dirty="0" smtClean="0">
                <a:solidFill>
                  <a:srgbClr val="FF0000"/>
                </a:solidFill>
                <a:latin typeface="Google Sans"/>
              </a:rPr>
              <a:t>emissions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Google Sans"/>
              </a:rPr>
              <a:t>Minimizing the need for </a:t>
            </a:r>
            <a:r>
              <a:rPr lang="en-US" sz="2400" b="1" dirty="0" smtClean="0">
                <a:solidFill>
                  <a:srgbClr val="00B050"/>
                </a:solidFill>
                <a:latin typeface="Google Sans"/>
              </a:rPr>
              <a:t>offsets</a:t>
            </a:r>
          </a:p>
          <a:p>
            <a:endParaRPr lang="en-US" sz="2400" b="1" dirty="0" smtClean="0">
              <a:solidFill>
                <a:srgbClr val="00B050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  <a:latin typeface="Google Sans"/>
              </a:rPr>
              <a:t>Ensuring </a:t>
            </a:r>
            <a:r>
              <a:rPr lang="en-US" sz="2400" b="1" dirty="0">
                <a:solidFill>
                  <a:srgbClr val="00B050"/>
                </a:solidFill>
                <a:latin typeface="Google Sans"/>
              </a:rPr>
              <a:t>environmental integrity </a:t>
            </a:r>
          </a:p>
          <a:p>
            <a:r>
              <a:rPr lang="en-US" sz="2400" b="1" dirty="0">
                <a:solidFill>
                  <a:srgbClr val="00B050"/>
                </a:solidFill>
                <a:latin typeface="Google Sans"/>
              </a:rPr>
              <a:t/>
            </a:r>
            <a:br>
              <a:rPr lang="en-US" sz="2400" b="1" dirty="0">
                <a:solidFill>
                  <a:srgbClr val="00B050"/>
                </a:solidFill>
                <a:latin typeface="Google Sans"/>
              </a:rPr>
            </a:br>
            <a:endParaRPr lang="en-IN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4" descr="cpri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09638"/>
            <a:ext cx="83058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Methods of Solar Power Electric Production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Administrato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391569"/>
            <a:ext cx="79438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pri_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305800" cy="2697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sz="2800" dirty="0"/>
              <a:t>1MW </a:t>
            </a:r>
            <a:r>
              <a:rPr lang="en-US" sz="2800" dirty="0" smtClean="0"/>
              <a:t> PV solar </a:t>
            </a:r>
            <a:r>
              <a:rPr lang="en-US" sz="2800" dirty="0"/>
              <a:t>power plant will </a:t>
            </a:r>
            <a:r>
              <a:rPr lang="en-US" sz="2800" dirty="0" smtClean="0"/>
              <a:t>requirement-  Approx.  </a:t>
            </a:r>
            <a:r>
              <a:rPr lang="en-US" sz="2800" dirty="0"/>
              <a:t>20,000m</a:t>
            </a:r>
            <a:r>
              <a:rPr lang="en-US" sz="2800" baseline="30000" dirty="0"/>
              <a:t>2</a:t>
            </a:r>
            <a:r>
              <a:rPr lang="en-US" sz="2800" dirty="0"/>
              <a:t> to 30,000m</a:t>
            </a:r>
            <a:r>
              <a:rPr lang="en-US" sz="2800" baseline="30000" dirty="0"/>
              <a:t>2</a:t>
            </a:r>
            <a:r>
              <a:rPr lang="en-US" sz="2800" dirty="0"/>
              <a:t> (5 to 7.5 acres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 More than 2MW </a:t>
            </a:r>
            <a:r>
              <a:rPr lang="en-US" sz="2800" dirty="0"/>
              <a:t>requires special high voltage transmission lines (over 7kV).Apart  from  these separate O &amp; M setup required for these type of plants.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High environmental effects of  used Solar Panels disposal as discussed below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3" y="274638"/>
            <a:ext cx="4465637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618" r="3799" b="4419"/>
          <a:stretch>
            <a:fillRect/>
          </a:stretch>
        </p:blipFill>
        <p:spPr bwMode="auto">
          <a:xfrm>
            <a:off x="5105400" y="274638"/>
            <a:ext cx="3611137" cy="31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pri_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Solar Electricity by PV Modu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A method of generating electrical power by converting solar radiation into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</a:rPr>
              <a:t>direct current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 electricity through some materials (such as semiconductors) that exhibit the photovoltaic effect. </a:t>
            </a:r>
            <a:endParaRPr lang="zh-TW" altLang="en-US" sz="2400" dirty="0" smtClean="0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4465637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618" r="3799" b="4419"/>
          <a:stretch>
            <a:fillRect/>
          </a:stretch>
        </p:blipFill>
        <p:spPr bwMode="auto">
          <a:xfrm>
            <a:off x="5613400" y="2899229"/>
            <a:ext cx="2774950" cy="310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pri_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4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Life of the Solar Panel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 </a:t>
            </a:r>
            <a:r>
              <a:rPr lang="en-US" sz="2800" dirty="0" smtClean="0"/>
              <a:t>If </a:t>
            </a:r>
            <a:r>
              <a:rPr lang="en-US" sz="2800" dirty="0"/>
              <a:t>the solar industry is to truly present a </a:t>
            </a:r>
            <a:r>
              <a:rPr lang="en-US" sz="2800" dirty="0" smtClean="0"/>
              <a:t>sustainable solution</a:t>
            </a:r>
            <a:r>
              <a:rPr lang="en-US" sz="2800" dirty="0"/>
              <a:t>, the photovoltaic solar panels end-of-life phase must be addressed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/>
              <a:t>PV panels have normally a 20 ~ 25 year life </a:t>
            </a:r>
            <a:r>
              <a:rPr lang="en-US" sz="2800" dirty="0" smtClean="0"/>
              <a:t>after which </a:t>
            </a:r>
            <a:r>
              <a:rPr lang="en-US" sz="2800" dirty="0"/>
              <a:t>it is to be discarded. There is a degradation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a commercial 1 MW </a:t>
            </a:r>
            <a:r>
              <a:rPr lang="en-US" sz="2800" dirty="0" smtClean="0"/>
              <a:t>system consists approximately </a:t>
            </a:r>
            <a:r>
              <a:rPr lang="en-US" sz="2800" dirty="0"/>
              <a:t>4000 </a:t>
            </a:r>
            <a:r>
              <a:rPr lang="en-US" sz="2800" dirty="0" smtClean="0"/>
              <a:t>panels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 large issue, often overlooked, is what to do with a PV system once it is </a:t>
            </a:r>
            <a:r>
              <a:rPr lang="en-US" sz="2800" dirty="0" smtClean="0">
                <a:solidFill>
                  <a:srgbClr val="FF0000"/>
                </a:solidFill>
              </a:rPr>
              <a:t>decommissioned?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4" descr="cpri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505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Cap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799"/>
            <a:ext cx="4343401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100" y="452634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With present rate of Solar Installations, it is anticipated  that, after 20 years ,  the weight of  </a:t>
            </a:r>
            <a:r>
              <a:rPr lang="en-US" sz="2400" b="1" dirty="0">
                <a:solidFill>
                  <a:srgbClr val="FF0000"/>
                </a:solidFill>
              </a:rPr>
              <a:t>discarded panels </a:t>
            </a:r>
            <a:r>
              <a:rPr lang="en-US" sz="2400" b="1" dirty="0" smtClean="0">
                <a:solidFill>
                  <a:srgbClr val="FF0000"/>
                </a:solidFill>
              </a:rPr>
              <a:t>may </a:t>
            </a:r>
            <a:r>
              <a:rPr lang="en-US" sz="2400" b="1" dirty="0">
                <a:solidFill>
                  <a:srgbClr val="FF0000"/>
                </a:solidFill>
              </a:rPr>
              <a:t>reach up to 20 million tones, which is 2000 times </a:t>
            </a:r>
            <a:r>
              <a:rPr lang="en-US" sz="2400" b="1" dirty="0" smtClean="0">
                <a:solidFill>
                  <a:srgbClr val="FF0000"/>
                </a:solidFill>
              </a:rPr>
              <a:t>the weight </a:t>
            </a:r>
            <a:r>
              <a:rPr lang="en-US" sz="2400" b="1" dirty="0">
                <a:solidFill>
                  <a:srgbClr val="FF0000"/>
                </a:solidFill>
              </a:rPr>
              <a:t>of Eiffel </a:t>
            </a:r>
            <a:r>
              <a:rPr lang="en-US" sz="2400" b="1" dirty="0" smtClean="0">
                <a:solidFill>
                  <a:srgbClr val="FF0000"/>
                </a:solidFill>
              </a:rPr>
              <a:t>Tower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(7300 tons)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pri_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14400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These problems will be eliminated/minimized , if an existing thermal power plant is hybridized with </a:t>
            </a:r>
            <a:r>
              <a:rPr lang="en-US" sz="2400" dirty="0" smtClean="0">
                <a:solidFill>
                  <a:srgbClr val="00B050"/>
                </a:solidFill>
              </a:rPr>
              <a:t>solar Thermal power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And also carbon emissions  can be reduced. 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In this proposal the </a:t>
            </a:r>
            <a:r>
              <a:rPr lang="en-US" sz="2400" dirty="0">
                <a:solidFill>
                  <a:srgbClr val="7030A0"/>
                </a:solidFill>
              </a:rPr>
              <a:t>solar energy can be utilized </a:t>
            </a:r>
            <a:r>
              <a:rPr lang="en-US" sz="2400" dirty="0" smtClean="0">
                <a:solidFill>
                  <a:srgbClr val="7030A0"/>
                </a:solidFill>
              </a:rPr>
              <a:t>in the from  </a:t>
            </a:r>
            <a:r>
              <a:rPr lang="en-US" sz="2400" dirty="0">
                <a:solidFill>
                  <a:srgbClr val="7030A0"/>
                </a:solidFill>
              </a:rPr>
              <a:t>Solar Thermal </a:t>
            </a:r>
            <a:r>
              <a:rPr lang="en-US" sz="2400" dirty="0" smtClean="0">
                <a:solidFill>
                  <a:srgbClr val="7030A0"/>
                </a:solidFill>
              </a:rPr>
              <a:t>energy instead of Solar PV panels.</a:t>
            </a: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/>
              <a:t>The following table compares efficiencies of solar PV and Solar Thermal process of Electricity production. 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 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9863"/>
              </p:ext>
            </p:extLst>
          </p:nvPr>
        </p:nvGraphicFramePr>
        <p:xfrm>
          <a:off x="1600200" y="4038600"/>
          <a:ext cx="6096000" cy="2288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427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EFFICIENCY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610">
                <a:tc>
                  <a:txBody>
                    <a:bodyPr/>
                    <a:lstStyle/>
                    <a:p>
                      <a:r>
                        <a:rPr lang="en-US" dirty="0" smtClean="0"/>
                        <a:t>Solar Photovoltaic</a:t>
                      </a:r>
                      <a:r>
                        <a:rPr lang="en-US" baseline="0" dirty="0" smtClean="0"/>
                        <a:t> system for Power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02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 Solar </a:t>
                      </a:r>
                      <a:r>
                        <a:rPr lang="en-US" dirty="0" err="1" smtClean="0"/>
                        <a:t>Rankine</a:t>
                      </a:r>
                      <a:r>
                        <a:rPr lang="en-US" dirty="0" smtClean="0"/>
                        <a:t>  cycle</a:t>
                      </a:r>
                    </a:p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for Power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16.37 %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4" descr="cpri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8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Grp="1"/>
          </p:cNvSpPr>
          <p:nvPr>
            <p:ph type="title" idx="4294967295"/>
          </p:nvPr>
        </p:nvSpPr>
        <p:spPr>
          <a:xfrm>
            <a:off x="323528" y="228600"/>
            <a:ext cx="8439472" cy="990600"/>
          </a:xfrm>
        </p:spPr>
        <p:txBody>
          <a:bodyPr/>
          <a:lstStyle/>
          <a:p>
            <a:r>
              <a:rPr lang="en-US" altLang="zh-TW" b="1" dirty="0" smtClean="0">
                <a:latin typeface="Times New Roman" pitchFamily="18" charset="0"/>
                <a:ea typeface="新細明體" pitchFamily="18" charset="-120"/>
              </a:rPr>
              <a:t>How to Use Solar Thermal Energy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7340600" y="1295400"/>
            <a:ext cx="1755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kumimoji="0"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Solar Thermal Energy</a:t>
            </a:r>
          </a:p>
        </p:txBody>
      </p: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3273425" y="3500438"/>
            <a:ext cx="5221288" cy="2376487"/>
            <a:chOff x="1519" y="2205"/>
            <a:chExt cx="3289" cy="1497"/>
          </a:xfrm>
        </p:grpSpPr>
        <p:grpSp>
          <p:nvGrpSpPr>
            <p:cNvPr id="14349" name="Group 13"/>
            <p:cNvGrpSpPr>
              <a:grpSpLocks/>
            </p:cNvGrpSpPr>
            <p:nvPr/>
          </p:nvGrpSpPr>
          <p:grpSpPr bwMode="auto">
            <a:xfrm>
              <a:off x="1519" y="2205"/>
              <a:ext cx="2177" cy="1452"/>
              <a:chOff x="1519" y="2205"/>
              <a:chExt cx="2177" cy="1452"/>
            </a:xfrm>
          </p:grpSpPr>
          <p:sp>
            <p:nvSpPr>
              <p:cNvPr id="14347" name="AutoShape 11"/>
              <p:cNvSpPr>
                <a:spLocks noChangeArrowheads="1"/>
              </p:cNvSpPr>
              <p:nvPr/>
            </p:nvSpPr>
            <p:spPr bwMode="auto">
              <a:xfrm>
                <a:off x="1519" y="2205"/>
                <a:ext cx="2177" cy="1452"/>
              </a:xfrm>
              <a:prstGeom prst="parallelogram">
                <a:avLst>
                  <a:gd name="adj" fmla="val 60812"/>
                </a:avLst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Bottom"/>
                <a:lightRig rig="legacyFlat2" dir="t"/>
              </a:scene3d>
              <a:sp3d extrusionH="430200"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zh-TW" altLang="en-US"/>
              </a:p>
            </p:txBody>
          </p:sp>
          <p:sp>
            <p:nvSpPr>
              <p:cNvPr id="14348" name="AutoShape 12"/>
              <p:cNvSpPr>
                <a:spLocks noChangeArrowheads="1"/>
              </p:cNvSpPr>
              <p:nvPr/>
            </p:nvSpPr>
            <p:spPr bwMode="auto">
              <a:xfrm>
                <a:off x="1610" y="2250"/>
                <a:ext cx="1996" cy="1362"/>
              </a:xfrm>
              <a:prstGeom prst="parallelogram">
                <a:avLst>
                  <a:gd name="adj" fmla="val 59441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4014" y="3566"/>
              <a:ext cx="68" cy="136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ObliqueLeft"/>
              <a:lightRig rig="legacyFlat3" dir="b"/>
            </a:scene3d>
            <a:sp3d extrusionH="3630600" prstMaterial="legacyMetal">
              <a:bevelT w="13500" h="13500" prst="angle"/>
              <a:bevelB w="13500" h="13500" prst="angle"/>
              <a:extrusionClr>
                <a:srgbClr val="DDDDDD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4014" y="3588"/>
              <a:ext cx="45" cy="91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ObliqueLeft"/>
              <a:lightRig rig="legacyFlat3" dir="b"/>
            </a:scene3d>
            <a:sp3d extrusionH="3579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4740" y="2342"/>
              <a:ext cx="68" cy="136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ObliqueLeft"/>
              <a:lightRig rig="legacyFlat3" dir="b"/>
            </a:scene3d>
            <a:sp3d extrusionH="3630600" prstMaterial="legacyMetal">
              <a:bevelT w="13500" h="13500" prst="angle"/>
              <a:bevelB w="13500" h="13500" prst="angle"/>
              <a:extrusionClr>
                <a:srgbClr val="DDDDDD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4740" y="2364"/>
              <a:ext cx="45" cy="91"/>
            </a:xfrm>
            <a:prstGeom prst="ellipse">
              <a:avLst/>
            </a:prstGeom>
            <a:solidFill>
              <a:srgbClr val="FF0000"/>
            </a:solidFill>
            <a:ln w="9525">
              <a:round/>
              <a:headEnd/>
              <a:tailEnd/>
            </a:ln>
            <a:effectLst/>
            <a:scene3d>
              <a:camera prst="legacyObliqueLeft"/>
              <a:lightRig rig="legacyFlat3" dir="b"/>
            </a:scene3d>
            <a:sp3d extrusionH="35798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</p:grpSp>
      <p:pic>
        <p:nvPicPr>
          <p:cNvPr id="14355" name="Picture 19" descr="MC90043258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143986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8" name="AutoShape 22"/>
          <p:cNvSpPr>
            <a:spLocks noChangeArrowheads="1"/>
          </p:cNvSpPr>
          <p:nvPr/>
        </p:nvSpPr>
        <p:spPr bwMode="auto">
          <a:xfrm rot="1739754">
            <a:off x="2108200" y="3778250"/>
            <a:ext cx="1871663" cy="496888"/>
          </a:xfrm>
          <a:prstGeom prst="rightArrow">
            <a:avLst>
              <a:gd name="adj1" fmla="val 70222"/>
              <a:gd name="adj2" fmla="val 60199"/>
            </a:avLst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Solar Radiation</a:t>
            </a:r>
          </a:p>
        </p:txBody>
      </p:sp>
      <p:sp>
        <p:nvSpPr>
          <p:cNvPr id="14361" name="Freeform 25"/>
          <p:cNvSpPr>
            <a:spLocks/>
          </p:cNvSpPr>
          <p:nvPr/>
        </p:nvSpPr>
        <p:spPr bwMode="auto">
          <a:xfrm>
            <a:off x="5865813" y="4076700"/>
            <a:ext cx="2376487" cy="1439863"/>
          </a:xfrm>
          <a:custGeom>
            <a:avLst/>
            <a:gdLst>
              <a:gd name="T0" fmla="*/ 907 w 1497"/>
              <a:gd name="T1" fmla="*/ 907 h 907"/>
              <a:gd name="T2" fmla="*/ 0 w 1497"/>
              <a:gd name="T3" fmla="*/ 907 h 907"/>
              <a:gd name="T4" fmla="*/ 544 w 1497"/>
              <a:gd name="T5" fmla="*/ 0 h 907"/>
              <a:gd name="T6" fmla="*/ 1497 w 1497"/>
              <a:gd name="T7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7" h="907">
                <a:moveTo>
                  <a:pt x="907" y="907"/>
                </a:moveTo>
                <a:lnTo>
                  <a:pt x="0" y="907"/>
                </a:lnTo>
                <a:lnTo>
                  <a:pt x="544" y="0"/>
                </a:lnTo>
                <a:lnTo>
                  <a:pt x="1497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6154738" y="5229225"/>
            <a:ext cx="1296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working fluid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6802438" y="4076700"/>
            <a:ext cx="1585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thermal energy</a:t>
            </a:r>
          </a:p>
        </p:txBody>
      </p:sp>
      <p:sp>
        <p:nvSpPr>
          <p:cNvPr id="14365" name="AutoShape 29"/>
          <p:cNvSpPr>
            <a:spLocks noChangeArrowheads="1"/>
          </p:cNvSpPr>
          <p:nvPr/>
        </p:nvSpPr>
        <p:spPr bwMode="auto">
          <a:xfrm rot="1739754">
            <a:off x="2411413" y="3284538"/>
            <a:ext cx="1871662" cy="496887"/>
          </a:xfrm>
          <a:prstGeom prst="rightArrow">
            <a:avLst>
              <a:gd name="adj1" fmla="val 70222"/>
              <a:gd name="adj2" fmla="val 60199"/>
            </a:avLst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Solar Radiation</a:t>
            </a:r>
          </a:p>
        </p:txBody>
      </p:sp>
      <p:sp>
        <p:nvSpPr>
          <p:cNvPr id="14366" name="AutoShape 30"/>
          <p:cNvSpPr>
            <a:spLocks noChangeArrowheads="1"/>
          </p:cNvSpPr>
          <p:nvPr/>
        </p:nvSpPr>
        <p:spPr bwMode="auto">
          <a:xfrm rot="1739754">
            <a:off x="1835150" y="4300538"/>
            <a:ext cx="1871663" cy="496887"/>
          </a:xfrm>
          <a:prstGeom prst="rightArrow">
            <a:avLst>
              <a:gd name="adj1" fmla="val 70222"/>
              <a:gd name="adj2" fmla="val 60199"/>
            </a:avLst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Solar Radiation</a:t>
            </a:r>
          </a:p>
        </p:txBody>
      </p:sp>
      <p:sp>
        <p:nvSpPr>
          <p:cNvPr id="14367" name="Rectangle 2"/>
          <p:cNvSpPr>
            <a:spLocks noChangeArrowheads="1"/>
          </p:cNvSpPr>
          <p:nvPr/>
        </p:nvSpPr>
        <p:spPr bwMode="auto">
          <a:xfrm>
            <a:off x="684213" y="1989138"/>
            <a:ext cx="18716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kumimoji="0" lang="en-US" altLang="zh-TW" sz="2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Solar Radiation</a:t>
            </a:r>
          </a:p>
        </p:txBody>
      </p:sp>
      <p:sp>
        <p:nvSpPr>
          <p:cNvPr id="14368" name="Rectangle 2"/>
          <p:cNvSpPr>
            <a:spLocks noChangeArrowheads="1"/>
          </p:cNvSpPr>
          <p:nvPr/>
        </p:nvSpPr>
        <p:spPr bwMode="auto">
          <a:xfrm>
            <a:off x="6445250" y="1989138"/>
            <a:ext cx="2663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kumimoji="0" lang="en-US" altLang="zh-TW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Solar Thermal Energy</a:t>
            </a:r>
          </a:p>
        </p:txBody>
      </p:sp>
      <p:sp>
        <p:nvSpPr>
          <p:cNvPr id="14369" name="Rectangle 2"/>
          <p:cNvSpPr>
            <a:spLocks noChangeArrowheads="1"/>
          </p:cNvSpPr>
          <p:nvPr/>
        </p:nvSpPr>
        <p:spPr bwMode="auto">
          <a:xfrm>
            <a:off x="3708400" y="2276475"/>
            <a:ext cx="136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kumimoji="0" lang="en-US" altLang="zh-TW" sz="1600" dirty="0">
                <a:solidFill>
                  <a:srgbClr val="003366"/>
                </a:solidFill>
              </a:rPr>
              <a:t>Solar </a:t>
            </a:r>
            <a:r>
              <a:rPr kumimoji="0" lang="en-US" altLang="zh-TW" sz="1600" dirty="0" smtClean="0">
                <a:solidFill>
                  <a:srgbClr val="003366"/>
                </a:solidFill>
              </a:rPr>
              <a:t>collector </a:t>
            </a:r>
            <a:endParaRPr kumimoji="0" lang="en-US" altLang="zh-TW" sz="1600" dirty="0">
              <a:solidFill>
                <a:srgbClr val="003366"/>
              </a:solidFill>
            </a:endParaRPr>
          </a:p>
        </p:txBody>
      </p:sp>
      <p:sp>
        <p:nvSpPr>
          <p:cNvPr id="14370" name="Rectangle 2"/>
          <p:cNvSpPr>
            <a:spLocks noChangeArrowheads="1"/>
          </p:cNvSpPr>
          <p:nvPr/>
        </p:nvSpPr>
        <p:spPr bwMode="auto">
          <a:xfrm>
            <a:off x="3779838" y="1773238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kumimoji="0" lang="en-US" altLang="zh-TW" sz="1600">
                <a:solidFill>
                  <a:srgbClr val="006600"/>
                </a:solidFill>
              </a:rPr>
              <a:t>Working fluid</a:t>
            </a:r>
          </a:p>
        </p:txBody>
      </p:sp>
      <p:sp>
        <p:nvSpPr>
          <p:cNvPr id="14371" name="AutoShape 35"/>
          <p:cNvSpPr>
            <a:spLocks noChangeArrowheads="1"/>
          </p:cNvSpPr>
          <p:nvPr/>
        </p:nvSpPr>
        <p:spPr bwMode="auto">
          <a:xfrm>
            <a:off x="2627313" y="1989138"/>
            <a:ext cx="3744912" cy="323850"/>
          </a:xfrm>
          <a:prstGeom prst="rightArrow">
            <a:avLst>
              <a:gd name="adj1" fmla="val 57139"/>
              <a:gd name="adj2" fmla="val 112318"/>
            </a:avLst>
          </a:prstGeom>
          <a:gradFill rotWithShape="1">
            <a:gsLst>
              <a:gs pos="0">
                <a:schemeClr val="hlink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4" name="Picture 4" descr="cpri_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692</Words>
  <Application>Microsoft Office PowerPoint</Application>
  <PresentationFormat>On-screen Show (4:3)</PresentationFormat>
  <Paragraphs>111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微軟正黑體</vt:lpstr>
      <vt:lpstr>Arial</vt:lpstr>
      <vt:lpstr>Calibri</vt:lpstr>
      <vt:lpstr>標楷體</vt:lpstr>
      <vt:lpstr>Google Sans</vt:lpstr>
      <vt:lpstr>新細明體</vt:lpstr>
      <vt:lpstr>Times New Roman</vt:lpstr>
      <vt:lpstr>Office Theme</vt:lpstr>
      <vt:lpstr>Equation</vt:lpstr>
      <vt:lpstr>Reduction of the Carbon Footprint in the existing Plant by Blending Steam with Solar Tower Technology</vt:lpstr>
      <vt:lpstr>PowerPoint Presentation</vt:lpstr>
      <vt:lpstr>Methods of Solar Power Electric Production</vt:lpstr>
      <vt:lpstr>PowerPoint Presentation</vt:lpstr>
      <vt:lpstr>Solar Electricity by PV Modules </vt:lpstr>
      <vt:lpstr>Life of the Solar Panel</vt:lpstr>
      <vt:lpstr>PowerPoint Presentation</vt:lpstr>
      <vt:lpstr>PowerPoint Presentation</vt:lpstr>
      <vt:lpstr>How to Use Solar Thermal Energy</vt:lpstr>
      <vt:lpstr>Concentrated Solar Power</vt:lpstr>
      <vt:lpstr>Types of Solar Collectors</vt:lpstr>
      <vt:lpstr>Heliostat field collector </vt:lpstr>
      <vt:lpstr>Steam blending with Solar Tower Technology </vt:lpstr>
      <vt:lpstr>Steam blending with Solar Tower Technology </vt:lpstr>
      <vt:lpstr>PowerPoint Presentation</vt:lpstr>
      <vt:lpstr>Solar Tower Technology</vt:lpstr>
      <vt:lpstr>PowerPoint Presentation</vt:lpstr>
      <vt:lpstr>PowerPoint Presentation</vt:lpstr>
      <vt:lpstr>Solar Thermal Power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Hybridization of the Existing Thermal Power Plants  to Reduce coal consumption. </dc:title>
  <dc:creator>Administrator</dc:creator>
  <cp:lastModifiedBy>MTD</cp:lastModifiedBy>
  <cp:revision>58</cp:revision>
  <dcterms:created xsi:type="dcterms:W3CDTF">2006-08-16T00:00:00Z</dcterms:created>
  <dcterms:modified xsi:type="dcterms:W3CDTF">2024-02-02T12:13:52Z</dcterms:modified>
</cp:coreProperties>
</file>