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7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8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26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90" r:id="rId12"/>
    <p:sldId id="355" r:id="rId13"/>
    <p:sldId id="310" r:id="rId14"/>
    <p:sldId id="329" r:id="rId15"/>
    <p:sldId id="295" r:id="rId16"/>
    <p:sldId id="300" r:id="rId17"/>
    <p:sldId id="315" r:id="rId18"/>
    <p:sldId id="301" r:id="rId19"/>
    <p:sldId id="375" r:id="rId20"/>
    <p:sldId id="376" r:id="rId21"/>
    <p:sldId id="380" r:id="rId22"/>
    <p:sldId id="325" r:id="rId23"/>
    <p:sldId id="381" r:id="rId24"/>
    <p:sldId id="383" r:id="rId25"/>
    <p:sldId id="384" r:id="rId26"/>
    <p:sldId id="387" r:id="rId27"/>
    <p:sldId id="336" r:id="rId28"/>
    <p:sldId id="322" r:id="rId29"/>
    <p:sldId id="340" r:id="rId30"/>
    <p:sldId id="341" r:id="rId31"/>
    <p:sldId id="332" r:id="rId32"/>
    <p:sldId id="323" r:id="rId33"/>
    <p:sldId id="367" r:id="rId34"/>
    <p:sldId id="368" r:id="rId35"/>
    <p:sldId id="385" r:id="rId36"/>
    <p:sldId id="371" r:id="rId37"/>
    <p:sldId id="372" r:id="rId38"/>
    <p:sldId id="37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3300"/>
    <a:srgbClr val="F79B4F"/>
    <a:srgbClr val="FFD757"/>
    <a:srgbClr val="FFFF66"/>
    <a:srgbClr val="FFFF99"/>
    <a:srgbClr val="0000FF"/>
    <a:srgbClr val="F68E38"/>
    <a:srgbClr val="FFE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3" autoAdjust="0"/>
    <p:restoredTop sz="92015" autoAdjust="0"/>
  </p:normalViewPr>
  <p:slideViewPr>
    <p:cSldViewPr>
      <p:cViewPr>
        <p:scale>
          <a:sx n="70" d="100"/>
          <a:sy n="70" d="100"/>
        </p:scale>
        <p:origin x="-138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45152B-3036-416E-87C0-9E5426755052}" type="doc">
      <dgm:prSet loTypeId="urn:microsoft.com/office/officeart/2005/8/layout/vList4#1" loCatId="pictur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0E88EDA8-9594-4B37-9334-DD476FC5229C}">
      <dgm:prSet phldrT="[Text]" custT="1"/>
      <dgm:spPr/>
      <dgm:t>
        <a:bodyPr/>
        <a:lstStyle/>
        <a:p>
          <a:pPr algn="ctr"/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Performance of Road Sections Constructed With Fly Ash</a:t>
          </a:r>
          <a:endParaRPr lang="en-IN" sz="4000" dirty="0"/>
        </a:p>
      </dgm:t>
    </dgm:pt>
    <dgm:pt modelId="{5484EF43-15BA-44AB-9567-C4E961B21B5E}" type="parTrans" cxnId="{0B80C2EF-C65C-479E-9C73-5F43D56F8B3E}">
      <dgm:prSet/>
      <dgm:spPr/>
      <dgm:t>
        <a:bodyPr/>
        <a:lstStyle/>
        <a:p>
          <a:endParaRPr lang="en-IN"/>
        </a:p>
      </dgm:t>
    </dgm:pt>
    <dgm:pt modelId="{41401832-36C0-4E0F-9FEB-5D2E99732CF9}" type="sibTrans" cxnId="{0B80C2EF-C65C-479E-9C73-5F43D56F8B3E}">
      <dgm:prSet/>
      <dgm:spPr/>
      <dgm:t>
        <a:bodyPr/>
        <a:lstStyle/>
        <a:p>
          <a:endParaRPr lang="en-IN"/>
        </a:p>
      </dgm:t>
    </dgm:pt>
    <dgm:pt modelId="{723ADC46-8C5B-4E52-8E2E-6B83C7AECB00}">
      <dgm:prSet phldrT="[Text]" custT="1"/>
      <dgm:spPr/>
      <dgm:t>
        <a:bodyPr/>
        <a:lstStyle/>
        <a:p>
          <a:pPr algn="ctr"/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Method for Producing Angular Shaped Fly Ash Aggregate </a:t>
          </a:r>
          <a:endParaRPr lang="en-IN" sz="4000" b="1" dirty="0"/>
        </a:p>
      </dgm:t>
    </dgm:pt>
    <dgm:pt modelId="{074D1DF6-857F-4DFF-990A-0973CB7B26B8}" type="parTrans" cxnId="{4A04665D-5B8A-4B7B-BD5F-308126AC8528}">
      <dgm:prSet/>
      <dgm:spPr/>
      <dgm:t>
        <a:bodyPr/>
        <a:lstStyle/>
        <a:p>
          <a:endParaRPr lang="en-IN"/>
        </a:p>
      </dgm:t>
    </dgm:pt>
    <dgm:pt modelId="{BB7333B8-5B40-4706-82AE-C0C94D737E0A}" type="sibTrans" cxnId="{4A04665D-5B8A-4B7B-BD5F-308126AC8528}">
      <dgm:prSet/>
      <dgm:spPr/>
      <dgm:t>
        <a:bodyPr/>
        <a:lstStyle/>
        <a:p>
          <a:endParaRPr lang="en-IN"/>
        </a:p>
      </dgm:t>
    </dgm:pt>
    <dgm:pt modelId="{411ADFC6-A2A3-4604-B8AB-ACE64624BD14}" type="pres">
      <dgm:prSet presAssocID="{0945152B-3036-416E-87C0-9E542675505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0600FAB8-FA74-4525-9B8A-82F4D794F871}" type="pres">
      <dgm:prSet presAssocID="{0E88EDA8-9594-4B37-9334-DD476FC5229C}" presName="comp" presStyleCnt="0"/>
      <dgm:spPr/>
    </dgm:pt>
    <dgm:pt modelId="{852A4EDE-E2E2-4F2B-819F-9E5A5264DBB3}" type="pres">
      <dgm:prSet presAssocID="{0E88EDA8-9594-4B37-9334-DD476FC5229C}" presName="box" presStyleLbl="node1" presStyleIdx="0" presStyleCnt="2"/>
      <dgm:spPr/>
      <dgm:t>
        <a:bodyPr/>
        <a:lstStyle/>
        <a:p>
          <a:endParaRPr lang="en-IN"/>
        </a:p>
      </dgm:t>
    </dgm:pt>
    <dgm:pt modelId="{310F2E16-D347-476D-AB57-995F41F91A92}" type="pres">
      <dgm:prSet presAssocID="{0E88EDA8-9594-4B37-9334-DD476FC5229C}" presName="img" presStyleLbl="fgImgPlace1" presStyleIdx="0" presStyleCnt="2" custScaleX="114017" custScaleY="107318" custLinFactNeighborX="33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F50A2A9-F073-4FEE-A46D-58B3079F492D}" type="pres">
      <dgm:prSet presAssocID="{0E88EDA8-9594-4B37-9334-DD476FC5229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A95ACF7-F2EA-4E5C-B906-0795E982D816}" type="pres">
      <dgm:prSet presAssocID="{41401832-36C0-4E0F-9FEB-5D2E99732CF9}" presName="spacer" presStyleCnt="0"/>
      <dgm:spPr/>
    </dgm:pt>
    <dgm:pt modelId="{FB0D5FE8-107E-4459-B14C-C76972B1E283}" type="pres">
      <dgm:prSet presAssocID="{723ADC46-8C5B-4E52-8E2E-6B83C7AECB00}" presName="comp" presStyleCnt="0"/>
      <dgm:spPr/>
    </dgm:pt>
    <dgm:pt modelId="{D10623D4-81D7-415C-A2F5-6A8226549270}" type="pres">
      <dgm:prSet presAssocID="{723ADC46-8C5B-4E52-8E2E-6B83C7AECB00}" presName="box" presStyleLbl="node1" presStyleIdx="1" presStyleCnt="2"/>
      <dgm:spPr/>
      <dgm:t>
        <a:bodyPr/>
        <a:lstStyle/>
        <a:p>
          <a:endParaRPr lang="en-IN"/>
        </a:p>
      </dgm:t>
    </dgm:pt>
    <dgm:pt modelId="{7C75895E-B356-4082-8947-296466716397}" type="pres">
      <dgm:prSet presAssocID="{723ADC46-8C5B-4E52-8E2E-6B83C7AECB00}" presName="img" presStyleLbl="fgImgPlace1" presStyleIdx="1" presStyleCnt="2" custScaleX="123818" custScaleY="95105" custLinFactNeighborX="46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EA74DBD-FF06-45A2-90A2-698DC4143C58}" type="pres">
      <dgm:prSet presAssocID="{723ADC46-8C5B-4E52-8E2E-6B83C7AECB0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A04665D-5B8A-4B7B-BD5F-308126AC8528}" srcId="{0945152B-3036-416E-87C0-9E5426755052}" destId="{723ADC46-8C5B-4E52-8E2E-6B83C7AECB00}" srcOrd="1" destOrd="0" parTransId="{074D1DF6-857F-4DFF-990A-0973CB7B26B8}" sibTransId="{BB7333B8-5B40-4706-82AE-C0C94D737E0A}"/>
    <dgm:cxn modelId="{7869B93A-406B-46EB-BED8-7892CB8153CE}" type="presOf" srcId="{0945152B-3036-416E-87C0-9E5426755052}" destId="{411ADFC6-A2A3-4604-B8AB-ACE64624BD14}" srcOrd="0" destOrd="0" presId="urn:microsoft.com/office/officeart/2005/8/layout/vList4#1"/>
    <dgm:cxn modelId="{C7CB6A94-536F-4DA9-A7AD-7369E344D064}" type="presOf" srcId="{0E88EDA8-9594-4B37-9334-DD476FC5229C}" destId="{852A4EDE-E2E2-4F2B-819F-9E5A5264DBB3}" srcOrd="0" destOrd="0" presId="urn:microsoft.com/office/officeart/2005/8/layout/vList4#1"/>
    <dgm:cxn modelId="{B5B49BC3-641E-4FA4-9789-68E3CBA108CC}" type="presOf" srcId="{723ADC46-8C5B-4E52-8E2E-6B83C7AECB00}" destId="{4EA74DBD-FF06-45A2-90A2-698DC4143C58}" srcOrd="1" destOrd="0" presId="urn:microsoft.com/office/officeart/2005/8/layout/vList4#1"/>
    <dgm:cxn modelId="{0B80C2EF-C65C-479E-9C73-5F43D56F8B3E}" srcId="{0945152B-3036-416E-87C0-9E5426755052}" destId="{0E88EDA8-9594-4B37-9334-DD476FC5229C}" srcOrd="0" destOrd="0" parTransId="{5484EF43-15BA-44AB-9567-C4E961B21B5E}" sibTransId="{41401832-36C0-4E0F-9FEB-5D2E99732CF9}"/>
    <dgm:cxn modelId="{5D322F6D-D79A-44CD-85E4-D181F5BDADA5}" type="presOf" srcId="{0E88EDA8-9594-4B37-9334-DD476FC5229C}" destId="{5F50A2A9-F073-4FEE-A46D-58B3079F492D}" srcOrd="1" destOrd="0" presId="urn:microsoft.com/office/officeart/2005/8/layout/vList4#1"/>
    <dgm:cxn modelId="{8456A202-4A89-4525-8A91-345E3E326E8B}" type="presOf" srcId="{723ADC46-8C5B-4E52-8E2E-6B83C7AECB00}" destId="{D10623D4-81D7-415C-A2F5-6A8226549270}" srcOrd="0" destOrd="0" presId="urn:microsoft.com/office/officeart/2005/8/layout/vList4#1"/>
    <dgm:cxn modelId="{8D3DAC28-4368-4659-B157-D34D842BECA5}" type="presParOf" srcId="{411ADFC6-A2A3-4604-B8AB-ACE64624BD14}" destId="{0600FAB8-FA74-4525-9B8A-82F4D794F871}" srcOrd="0" destOrd="0" presId="urn:microsoft.com/office/officeart/2005/8/layout/vList4#1"/>
    <dgm:cxn modelId="{7179E8EB-B571-4509-92E2-6EEBF4432CB6}" type="presParOf" srcId="{0600FAB8-FA74-4525-9B8A-82F4D794F871}" destId="{852A4EDE-E2E2-4F2B-819F-9E5A5264DBB3}" srcOrd="0" destOrd="0" presId="urn:microsoft.com/office/officeart/2005/8/layout/vList4#1"/>
    <dgm:cxn modelId="{F2F5368A-5574-483C-BCD2-4AB9467DC716}" type="presParOf" srcId="{0600FAB8-FA74-4525-9B8A-82F4D794F871}" destId="{310F2E16-D347-476D-AB57-995F41F91A92}" srcOrd="1" destOrd="0" presId="urn:microsoft.com/office/officeart/2005/8/layout/vList4#1"/>
    <dgm:cxn modelId="{EAEC4444-5CFE-49C1-8A2B-A71A66B663B9}" type="presParOf" srcId="{0600FAB8-FA74-4525-9B8A-82F4D794F871}" destId="{5F50A2A9-F073-4FEE-A46D-58B3079F492D}" srcOrd="2" destOrd="0" presId="urn:microsoft.com/office/officeart/2005/8/layout/vList4#1"/>
    <dgm:cxn modelId="{CCD574F9-2BA3-4CFE-B94A-7E7A258E43F2}" type="presParOf" srcId="{411ADFC6-A2A3-4604-B8AB-ACE64624BD14}" destId="{CA95ACF7-F2EA-4E5C-B906-0795E982D816}" srcOrd="1" destOrd="0" presId="urn:microsoft.com/office/officeart/2005/8/layout/vList4#1"/>
    <dgm:cxn modelId="{23BD5CA9-8344-4D3B-B3B7-6C66058AAF5B}" type="presParOf" srcId="{411ADFC6-A2A3-4604-B8AB-ACE64624BD14}" destId="{FB0D5FE8-107E-4459-B14C-C76972B1E283}" srcOrd="2" destOrd="0" presId="urn:microsoft.com/office/officeart/2005/8/layout/vList4#1"/>
    <dgm:cxn modelId="{34AAE035-93EF-4EFF-92DF-CA35C2B21C43}" type="presParOf" srcId="{FB0D5FE8-107E-4459-B14C-C76972B1E283}" destId="{D10623D4-81D7-415C-A2F5-6A8226549270}" srcOrd="0" destOrd="0" presId="urn:microsoft.com/office/officeart/2005/8/layout/vList4#1"/>
    <dgm:cxn modelId="{1E544130-C801-48FC-8176-6BA71504F1C8}" type="presParOf" srcId="{FB0D5FE8-107E-4459-B14C-C76972B1E283}" destId="{7C75895E-B356-4082-8947-296466716397}" srcOrd="1" destOrd="0" presId="urn:microsoft.com/office/officeart/2005/8/layout/vList4#1"/>
    <dgm:cxn modelId="{37E03192-BE2A-4A35-90B5-93A517E1AC53}" type="presParOf" srcId="{FB0D5FE8-107E-4459-B14C-C76972B1E283}" destId="{4EA74DBD-FF06-45A2-90A2-698DC4143C5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3228C0-47BF-4CEE-8587-4B13BCC14BF1}" type="doc">
      <dgm:prSet loTypeId="urn:microsoft.com/office/officeart/2005/8/layout/process1" loCatId="process" qsTypeId="urn:microsoft.com/office/officeart/2005/8/quickstyle/simple5" qsCatId="simple" csTypeId="urn:microsoft.com/office/officeart/2005/8/colors/colorful5" csCatId="colorful" phldr="1"/>
      <dgm:spPr/>
    </dgm:pt>
    <dgm:pt modelId="{DC49FB11-1756-4E33-ABAF-7312B244B541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Agglomeration</a:t>
          </a:r>
          <a:endParaRPr lang="en-IN" sz="1800" b="1" dirty="0">
            <a:solidFill>
              <a:schemeClr val="tx1"/>
            </a:solidFill>
          </a:endParaRPr>
        </a:p>
      </dgm:t>
    </dgm:pt>
    <dgm:pt modelId="{973FD127-AA5B-4F35-B9AE-C31492F9B588}" type="parTrans" cxnId="{BC7F1E28-55A1-4780-AD4F-49C37C8EC6C0}">
      <dgm:prSet/>
      <dgm:spPr/>
      <dgm:t>
        <a:bodyPr/>
        <a:lstStyle/>
        <a:p>
          <a:endParaRPr lang="en-IN" sz="2400" b="1">
            <a:solidFill>
              <a:schemeClr val="tx1"/>
            </a:solidFill>
          </a:endParaRPr>
        </a:p>
      </dgm:t>
    </dgm:pt>
    <dgm:pt modelId="{F33B30FE-C35F-4EB0-880C-5DB222490654}" type="sibTrans" cxnId="{BC7F1E28-55A1-4780-AD4F-49C37C8EC6C0}">
      <dgm:prSet custT="1"/>
      <dgm:spPr/>
      <dgm:t>
        <a:bodyPr/>
        <a:lstStyle/>
        <a:p>
          <a:endParaRPr lang="en-IN" sz="1600" b="1">
            <a:solidFill>
              <a:schemeClr val="tx1"/>
            </a:solidFill>
          </a:endParaRPr>
        </a:p>
      </dgm:t>
    </dgm:pt>
    <dgm:pt modelId="{ABFFE288-F8F6-4A3D-8BE7-1373772E2CAA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Hardening</a:t>
          </a:r>
          <a:endParaRPr lang="en-IN" sz="1800" b="1" dirty="0">
            <a:solidFill>
              <a:schemeClr val="tx1"/>
            </a:solidFill>
          </a:endParaRPr>
        </a:p>
      </dgm:t>
    </dgm:pt>
    <dgm:pt modelId="{2673BAC9-3C3E-4333-874C-BEC4C3002E12}" type="parTrans" cxnId="{BA1EEA54-4A00-47CB-A2B0-744E7CA83568}">
      <dgm:prSet/>
      <dgm:spPr/>
      <dgm:t>
        <a:bodyPr/>
        <a:lstStyle/>
        <a:p>
          <a:endParaRPr lang="en-IN" sz="2400" b="1">
            <a:solidFill>
              <a:schemeClr val="tx1"/>
            </a:solidFill>
          </a:endParaRPr>
        </a:p>
      </dgm:t>
    </dgm:pt>
    <dgm:pt modelId="{2DC948F1-A35A-4DF7-964C-30DECAF883B1}" type="sibTrans" cxnId="{BA1EEA54-4A00-47CB-A2B0-744E7CA83568}">
      <dgm:prSet custT="1"/>
      <dgm:spPr/>
      <dgm:t>
        <a:bodyPr/>
        <a:lstStyle/>
        <a:p>
          <a:endParaRPr lang="en-IN" sz="1600" b="1">
            <a:solidFill>
              <a:schemeClr val="tx1"/>
            </a:solidFill>
          </a:endParaRPr>
        </a:p>
      </dgm:t>
    </dgm:pt>
    <dgm:pt modelId="{6D720390-865D-4BF4-A0F0-EDA60C2D93FC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Crushing/Sieving</a:t>
          </a:r>
          <a:endParaRPr lang="en-IN" sz="1800" b="1" dirty="0">
            <a:solidFill>
              <a:schemeClr val="tx1"/>
            </a:solidFill>
          </a:endParaRPr>
        </a:p>
      </dgm:t>
    </dgm:pt>
    <dgm:pt modelId="{FA25CD21-563A-4421-A641-B0FB6D89BCAC}" type="parTrans" cxnId="{167A4043-9BB5-440B-9B72-5A40C32ECC89}">
      <dgm:prSet/>
      <dgm:spPr/>
      <dgm:t>
        <a:bodyPr/>
        <a:lstStyle/>
        <a:p>
          <a:endParaRPr lang="en-IN" sz="2400" b="1">
            <a:solidFill>
              <a:schemeClr val="tx1"/>
            </a:solidFill>
          </a:endParaRPr>
        </a:p>
      </dgm:t>
    </dgm:pt>
    <dgm:pt modelId="{99383DEA-0D4F-4339-8495-4A4BFE2BD34C}" type="sibTrans" cxnId="{167A4043-9BB5-440B-9B72-5A40C32ECC89}">
      <dgm:prSet/>
      <dgm:spPr/>
      <dgm:t>
        <a:bodyPr/>
        <a:lstStyle/>
        <a:p>
          <a:endParaRPr lang="en-IN" sz="2400" b="1">
            <a:solidFill>
              <a:schemeClr val="tx1"/>
            </a:solidFill>
          </a:endParaRPr>
        </a:p>
      </dgm:t>
    </dgm:pt>
    <dgm:pt modelId="{1CED2012-3E35-43CF-8A49-80CD463933DF}" type="pres">
      <dgm:prSet presAssocID="{9F3228C0-47BF-4CEE-8587-4B13BCC14BF1}" presName="Name0" presStyleCnt="0">
        <dgm:presLayoutVars>
          <dgm:dir/>
          <dgm:resizeHandles val="exact"/>
        </dgm:presLayoutVars>
      </dgm:prSet>
      <dgm:spPr/>
    </dgm:pt>
    <dgm:pt modelId="{E7831190-6E48-426F-B415-6584B52458EE}" type="pres">
      <dgm:prSet presAssocID="{DC49FB11-1756-4E33-ABAF-7312B244B54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1FC4D74-A9F6-4EB7-8306-F2728DAB2F5F}" type="pres">
      <dgm:prSet presAssocID="{F33B30FE-C35F-4EB0-880C-5DB222490654}" presName="sibTrans" presStyleLbl="sibTrans2D1" presStyleIdx="0" presStyleCnt="2"/>
      <dgm:spPr/>
      <dgm:t>
        <a:bodyPr/>
        <a:lstStyle/>
        <a:p>
          <a:endParaRPr lang="en-IN"/>
        </a:p>
      </dgm:t>
    </dgm:pt>
    <dgm:pt modelId="{87FB20A2-4B4B-40F2-AACF-25071C9F336B}" type="pres">
      <dgm:prSet presAssocID="{F33B30FE-C35F-4EB0-880C-5DB222490654}" presName="connectorText" presStyleLbl="sibTrans2D1" presStyleIdx="0" presStyleCnt="2"/>
      <dgm:spPr/>
      <dgm:t>
        <a:bodyPr/>
        <a:lstStyle/>
        <a:p>
          <a:endParaRPr lang="en-IN"/>
        </a:p>
      </dgm:t>
    </dgm:pt>
    <dgm:pt modelId="{FA9CAD4E-92EE-486B-AFF2-19F456435F92}" type="pres">
      <dgm:prSet presAssocID="{ABFFE288-F8F6-4A3D-8BE7-1373772E2C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6E85C8D-28D3-4F94-BE11-935BDF826555}" type="pres">
      <dgm:prSet presAssocID="{2DC948F1-A35A-4DF7-964C-30DECAF883B1}" presName="sibTrans" presStyleLbl="sibTrans2D1" presStyleIdx="1" presStyleCnt="2"/>
      <dgm:spPr/>
      <dgm:t>
        <a:bodyPr/>
        <a:lstStyle/>
        <a:p>
          <a:endParaRPr lang="en-IN"/>
        </a:p>
      </dgm:t>
    </dgm:pt>
    <dgm:pt modelId="{0E1FF92B-B239-421D-86BE-5E44979397DA}" type="pres">
      <dgm:prSet presAssocID="{2DC948F1-A35A-4DF7-964C-30DECAF883B1}" presName="connectorText" presStyleLbl="sibTrans2D1" presStyleIdx="1" presStyleCnt="2"/>
      <dgm:spPr/>
      <dgm:t>
        <a:bodyPr/>
        <a:lstStyle/>
        <a:p>
          <a:endParaRPr lang="en-IN"/>
        </a:p>
      </dgm:t>
    </dgm:pt>
    <dgm:pt modelId="{BC56DB1F-C16B-430C-ACDD-B31FCA2B0F45}" type="pres">
      <dgm:prSet presAssocID="{6D720390-865D-4BF4-A0F0-EDA60C2D93F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C774B41F-5E40-403A-BD42-287FB9B72742}" type="presOf" srcId="{F33B30FE-C35F-4EB0-880C-5DB222490654}" destId="{87FB20A2-4B4B-40F2-AACF-25071C9F336B}" srcOrd="1" destOrd="0" presId="urn:microsoft.com/office/officeart/2005/8/layout/process1"/>
    <dgm:cxn modelId="{43851304-3565-4A34-A776-9B3A86D95D8E}" type="presOf" srcId="{9F3228C0-47BF-4CEE-8587-4B13BCC14BF1}" destId="{1CED2012-3E35-43CF-8A49-80CD463933DF}" srcOrd="0" destOrd="0" presId="urn:microsoft.com/office/officeart/2005/8/layout/process1"/>
    <dgm:cxn modelId="{1BB247A8-D020-4F36-A47F-BB372DA16820}" type="presOf" srcId="{ABFFE288-F8F6-4A3D-8BE7-1373772E2CAA}" destId="{FA9CAD4E-92EE-486B-AFF2-19F456435F92}" srcOrd="0" destOrd="0" presId="urn:microsoft.com/office/officeart/2005/8/layout/process1"/>
    <dgm:cxn modelId="{BA1EEA54-4A00-47CB-A2B0-744E7CA83568}" srcId="{9F3228C0-47BF-4CEE-8587-4B13BCC14BF1}" destId="{ABFFE288-F8F6-4A3D-8BE7-1373772E2CAA}" srcOrd="1" destOrd="0" parTransId="{2673BAC9-3C3E-4333-874C-BEC4C3002E12}" sibTransId="{2DC948F1-A35A-4DF7-964C-30DECAF883B1}"/>
    <dgm:cxn modelId="{EFB497DA-362E-4D38-A349-49DF2676B352}" type="presOf" srcId="{2DC948F1-A35A-4DF7-964C-30DECAF883B1}" destId="{A6E85C8D-28D3-4F94-BE11-935BDF826555}" srcOrd="0" destOrd="0" presId="urn:microsoft.com/office/officeart/2005/8/layout/process1"/>
    <dgm:cxn modelId="{BC7F1E28-55A1-4780-AD4F-49C37C8EC6C0}" srcId="{9F3228C0-47BF-4CEE-8587-4B13BCC14BF1}" destId="{DC49FB11-1756-4E33-ABAF-7312B244B541}" srcOrd="0" destOrd="0" parTransId="{973FD127-AA5B-4F35-B9AE-C31492F9B588}" sibTransId="{F33B30FE-C35F-4EB0-880C-5DB222490654}"/>
    <dgm:cxn modelId="{39015881-ABC4-423D-81C3-8DDCAC360031}" type="presOf" srcId="{2DC948F1-A35A-4DF7-964C-30DECAF883B1}" destId="{0E1FF92B-B239-421D-86BE-5E44979397DA}" srcOrd="1" destOrd="0" presId="urn:microsoft.com/office/officeart/2005/8/layout/process1"/>
    <dgm:cxn modelId="{36668D50-5018-4029-A47A-D3F413555863}" type="presOf" srcId="{DC49FB11-1756-4E33-ABAF-7312B244B541}" destId="{E7831190-6E48-426F-B415-6584B52458EE}" srcOrd="0" destOrd="0" presId="urn:microsoft.com/office/officeart/2005/8/layout/process1"/>
    <dgm:cxn modelId="{9245A7B9-93D2-48B8-AE34-CDB581C75986}" type="presOf" srcId="{6D720390-865D-4BF4-A0F0-EDA60C2D93FC}" destId="{BC56DB1F-C16B-430C-ACDD-B31FCA2B0F45}" srcOrd="0" destOrd="0" presId="urn:microsoft.com/office/officeart/2005/8/layout/process1"/>
    <dgm:cxn modelId="{2F3A2072-F710-4A20-B210-1C386DFBF24F}" type="presOf" srcId="{F33B30FE-C35F-4EB0-880C-5DB222490654}" destId="{01FC4D74-A9F6-4EB7-8306-F2728DAB2F5F}" srcOrd="0" destOrd="0" presId="urn:microsoft.com/office/officeart/2005/8/layout/process1"/>
    <dgm:cxn modelId="{167A4043-9BB5-440B-9B72-5A40C32ECC89}" srcId="{9F3228C0-47BF-4CEE-8587-4B13BCC14BF1}" destId="{6D720390-865D-4BF4-A0F0-EDA60C2D93FC}" srcOrd="2" destOrd="0" parTransId="{FA25CD21-563A-4421-A641-B0FB6D89BCAC}" sibTransId="{99383DEA-0D4F-4339-8495-4A4BFE2BD34C}"/>
    <dgm:cxn modelId="{F6C15539-F958-4BBE-B4AB-35534012F4C2}" type="presParOf" srcId="{1CED2012-3E35-43CF-8A49-80CD463933DF}" destId="{E7831190-6E48-426F-B415-6584B52458EE}" srcOrd="0" destOrd="0" presId="urn:microsoft.com/office/officeart/2005/8/layout/process1"/>
    <dgm:cxn modelId="{0F950615-E91D-4298-A3FC-A6AEB1B669A0}" type="presParOf" srcId="{1CED2012-3E35-43CF-8A49-80CD463933DF}" destId="{01FC4D74-A9F6-4EB7-8306-F2728DAB2F5F}" srcOrd="1" destOrd="0" presId="urn:microsoft.com/office/officeart/2005/8/layout/process1"/>
    <dgm:cxn modelId="{56B5D19E-3A32-44CD-9601-2B0760799929}" type="presParOf" srcId="{01FC4D74-A9F6-4EB7-8306-F2728DAB2F5F}" destId="{87FB20A2-4B4B-40F2-AACF-25071C9F336B}" srcOrd="0" destOrd="0" presId="urn:microsoft.com/office/officeart/2005/8/layout/process1"/>
    <dgm:cxn modelId="{ADF792C3-C977-4272-94D8-89F1FBF87472}" type="presParOf" srcId="{1CED2012-3E35-43CF-8A49-80CD463933DF}" destId="{FA9CAD4E-92EE-486B-AFF2-19F456435F92}" srcOrd="2" destOrd="0" presId="urn:microsoft.com/office/officeart/2005/8/layout/process1"/>
    <dgm:cxn modelId="{F39B94BD-8446-46B9-8F70-597FF117FFD2}" type="presParOf" srcId="{1CED2012-3E35-43CF-8A49-80CD463933DF}" destId="{A6E85C8D-28D3-4F94-BE11-935BDF826555}" srcOrd="3" destOrd="0" presId="urn:microsoft.com/office/officeart/2005/8/layout/process1"/>
    <dgm:cxn modelId="{46AC7C28-C261-4A22-963B-276027CDF832}" type="presParOf" srcId="{A6E85C8D-28D3-4F94-BE11-935BDF826555}" destId="{0E1FF92B-B239-421D-86BE-5E44979397DA}" srcOrd="0" destOrd="0" presId="urn:microsoft.com/office/officeart/2005/8/layout/process1"/>
    <dgm:cxn modelId="{C122DE31-3647-4643-A257-27F3CB60EDC6}" type="presParOf" srcId="{1CED2012-3E35-43CF-8A49-80CD463933DF}" destId="{BC56DB1F-C16B-430C-ACDD-B31FCA2B0F4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3EC2D1-9859-4303-87DF-640212D7BE6D}" type="doc">
      <dgm:prSet loTypeId="urn:microsoft.com/office/officeart/2005/8/layout/hList6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1862B141-7F51-4900-ADCA-AD79C924310A}">
      <dgm:prSet phldrT="[Text]" custT="1"/>
      <dgm:spPr/>
      <dgm:t>
        <a:bodyPr/>
        <a:lstStyle/>
        <a:p>
          <a:r>
            <a:rPr lang="en-US" sz="2000" dirty="0" smtClean="0"/>
            <a:t>Higher energy consumption &amp; complicated process </a:t>
          </a:r>
          <a:endParaRPr lang="en-IN" sz="2000" dirty="0" smtClean="0"/>
        </a:p>
      </dgm:t>
    </dgm:pt>
    <dgm:pt modelId="{9FBECB07-EAFD-4493-91BC-41D480B44FEB}" type="parTrans" cxnId="{B042ABA8-DE63-43C7-919C-12E8547812E5}">
      <dgm:prSet/>
      <dgm:spPr/>
      <dgm:t>
        <a:bodyPr/>
        <a:lstStyle/>
        <a:p>
          <a:endParaRPr lang="en-IN" sz="2400"/>
        </a:p>
      </dgm:t>
    </dgm:pt>
    <dgm:pt modelId="{1E15A17A-E3FE-4AC1-81FE-6102E5990426}" type="sibTrans" cxnId="{B042ABA8-DE63-43C7-919C-12E8547812E5}">
      <dgm:prSet/>
      <dgm:spPr/>
      <dgm:t>
        <a:bodyPr/>
        <a:lstStyle/>
        <a:p>
          <a:endParaRPr lang="en-IN" sz="2400"/>
        </a:p>
      </dgm:t>
    </dgm:pt>
    <dgm:pt modelId="{C1D73EDF-2143-4127-A220-BAEE06C3BDA4}">
      <dgm:prSet phldrT="[Text]" custT="1"/>
      <dgm:spPr/>
      <dgm:t>
        <a:bodyPr/>
        <a:lstStyle/>
        <a:p>
          <a:r>
            <a:rPr lang="en-US" sz="2000" dirty="0" smtClean="0"/>
            <a:t>Processes are costly and time-consuming </a:t>
          </a:r>
          <a:endParaRPr lang="en-IN" sz="2000" dirty="0" smtClean="0"/>
        </a:p>
      </dgm:t>
    </dgm:pt>
    <dgm:pt modelId="{DE273E8A-664C-42DE-8B7F-4CA2A0A25266}" type="parTrans" cxnId="{90E33E9A-FB2A-4E0A-9BE8-EBAB798CB2AD}">
      <dgm:prSet/>
      <dgm:spPr/>
      <dgm:t>
        <a:bodyPr/>
        <a:lstStyle/>
        <a:p>
          <a:endParaRPr lang="en-IN" sz="2400"/>
        </a:p>
      </dgm:t>
    </dgm:pt>
    <dgm:pt modelId="{0776B8D6-2B8A-4CF6-9375-EEF23FBC36D2}" type="sibTrans" cxnId="{90E33E9A-FB2A-4E0A-9BE8-EBAB798CB2AD}">
      <dgm:prSet/>
      <dgm:spPr/>
      <dgm:t>
        <a:bodyPr/>
        <a:lstStyle/>
        <a:p>
          <a:endParaRPr lang="en-IN" sz="2400"/>
        </a:p>
      </dgm:t>
    </dgm:pt>
    <dgm:pt modelId="{80255C2A-785E-4153-A195-56CF2E650DDF}">
      <dgm:prSet phldrT="[Text]" custT="1"/>
      <dgm:spPr/>
      <dgm:t>
        <a:bodyPr/>
        <a:lstStyle/>
        <a:p>
          <a:r>
            <a:rPr lang="en-US" sz="2000" dirty="0" smtClean="0"/>
            <a:t>Round shaped aggregates with poor interlocking properties and hence lower load bearing capacity</a:t>
          </a:r>
          <a:endParaRPr lang="en-IN" sz="2000" dirty="0" smtClean="0"/>
        </a:p>
      </dgm:t>
    </dgm:pt>
    <dgm:pt modelId="{1B5EB241-F0A2-46EC-BA27-DBD1BC907D40}" type="parTrans" cxnId="{3E7937AD-B49B-4004-A143-2D58CB46F27E}">
      <dgm:prSet/>
      <dgm:spPr/>
      <dgm:t>
        <a:bodyPr/>
        <a:lstStyle/>
        <a:p>
          <a:endParaRPr lang="en-IN" sz="2400"/>
        </a:p>
      </dgm:t>
    </dgm:pt>
    <dgm:pt modelId="{4B875821-A45B-41F4-8A05-318C71F77199}" type="sibTrans" cxnId="{3E7937AD-B49B-4004-A143-2D58CB46F27E}">
      <dgm:prSet/>
      <dgm:spPr/>
      <dgm:t>
        <a:bodyPr/>
        <a:lstStyle/>
        <a:p>
          <a:endParaRPr lang="en-IN" sz="2400"/>
        </a:p>
      </dgm:t>
    </dgm:pt>
    <dgm:pt modelId="{5EE0EFCA-74EB-40D2-89CB-9B30D708D9E0}">
      <dgm:prSet phldrT="[Text]" custT="1"/>
      <dgm:spPr/>
      <dgm:t>
        <a:bodyPr/>
        <a:lstStyle/>
        <a:p>
          <a:r>
            <a:rPr lang="en-US" sz="2000" dirty="0" smtClean="0"/>
            <a:t>Requires high temperature hardening  process and chemical treatment </a:t>
          </a:r>
        </a:p>
        <a:p>
          <a:r>
            <a:rPr lang="en-US" sz="2000" dirty="0" smtClean="0"/>
            <a:t>(</a:t>
          </a:r>
          <a:r>
            <a:rPr lang="en-US" sz="2000" dirty="0" err="1" smtClean="0"/>
            <a:t>Yoo</a:t>
          </a:r>
          <a:r>
            <a:rPr lang="en-US" sz="2000" dirty="0" smtClean="0"/>
            <a:t>, 2002)</a:t>
          </a:r>
          <a:endParaRPr lang="en-IN" sz="2000" dirty="0" smtClean="0"/>
        </a:p>
      </dgm:t>
    </dgm:pt>
    <dgm:pt modelId="{8E3B12AD-2B6C-4954-85A8-48A219C36C91}" type="parTrans" cxnId="{CCEDF736-60D0-401E-B869-9FAB5CECC830}">
      <dgm:prSet/>
      <dgm:spPr/>
      <dgm:t>
        <a:bodyPr/>
        <a:lstStyle/>
        <a:p>
          <a:endParaRPr lang="en-IN" sz="2400"/>
        </a:p>
      </dgm:t>
    </dgm:pt>
    <dgm:pt modelId="{D0743A1C-E5EA-4AFB-9251-C561CF020B58}" type="sibTrans" cxnId="{CCEDF736-60D0-401E-B869-9FAB5CECC830}">
      <dgm:prSet/>
      <dgm:spPr/>
      <dgm:t>
        <a:bodyPr/>
        <a:lstStyle/>
        <a:p>
          <a:endParaRPr lang="en-IN" sz="2400"/>
        </a:p>
      </dgm:t>
    </dgm:pt>
    <dgm:pt modelId="{B22540D0-9635-4EF3-84AF-7450DE838C1A}" type="pres">
      <dgm:prSet presAssocID="{323EC2D1-9859-4303-87DF-640212D7BE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E48AB0E6-6CC5-4B10-A909-04A679B9BB67}" type="pres">
      <dgm:prSet presAssocID="{1862B141-7F51-4900-ADCA-AD79C924310A}" presName="node" presStyleLbl="node1" presStyleIdx="0" presStyleCnt="4" custScaleX="93130" custLinFactX="-56640" custLinFactNeighborX="-100000" custLinFactNeighborY="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9941F1F-4D48-4EA5-ACF1-814DFFE482D0}" type="pres">
      <dgm:prSet presAssocID="{1E15A17A-E3FE-4AC1-81FE-6102E5990426}" presName="sibTrans" presStyleCnt="0"/>
      <dgm:spPr/>
    </dgm:pt>
    <dgm:pt modelId="{3F377492-0DA1-4E0F-BC4E-69943D322DB9}" type="pres">
      <dgm:prSet presAssocID="{C1D73EDF-2143-4127-A220-BAEE06C3BDA4}" presName="node" presStyleLbl="node1" presStyleIdx="1" presStyleCnt="4" custScaleX="8109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AB30AB0-3B19-497E-9B4B-A31DD96686DA}" type="pres">
      <dgm:prSet presAssocID="{0776B8D6-2B8A-4CF6-9375-EEF23FBC36D2}" presName="sibTrans" presStyleCnt="0"/>
      <dgm:spPr/>
    </dgm:pt>
    <dgm:pt modelId="{FDC7D160-41F1-4062-919F-9A0657633D3E}" type="pres">
      <dgm:prSet presAssocID="{80255C2A-785E-4153-A195-56CF2E650DDF}" presName="node" presStyleLbl="node1" presStyleIdx="2" presStyleCnt="4" custScaleX="9463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8003846-0713-422C-B4CC-84B2F00B3DB3}" type="pres">
      <dgm:prSet presAssocID="{4B875821-A45B-41F4-8A05-318C71F77199}" presName="sibTrans" presStyleCnt="0"/>
      <dgm:spPr/>
    </dgm:pt>
    <dgm:pt modelId="{697C79B9-FDA8-4AC2-A5E3-7001108B6911}" type="pres">
      <dgm:prSet presAssocID="{5EE0EFCA-74EB-40D2-89CB-9B30D708D9E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932CAF0-7D95-4964-8AF7-83449BB896CA}" type="presOf" srcId="{323EC2D1-9859-4303-87DF-640212D7BE6D}" destId="{B22540D0-9635-4EF3-84AF-7450DE838C1A}" srcOrd="0" destOrd="0" presId="urn:microsoft.com/office/officeart/2005/8/layout/hList6"/>
    <dgm:cxn modelId="{2962ABE0-003A-474C-BCF4-8E450F9E4CF5}" type="presOf" srcId="{80255C2A-785E-4153-A195-56CF2E650DDF}" destId="{FDC7D160-41F1-4062-919F-9A0657633D3E}" srcOrd="0" destOrd="0" presId="urn:microsoft.com/office/officeart/2005/8/layout/hList6"/>
    <dgm:cxn modelId="{E5A0074A-888F-4089-8FFF-ECF80E25DD2B}" type="presOf" srcId="{C1D73EDF-2143-4127-A220-BAEE06C3BDA4}" destId="{3F377492-0DA1-4E0F-BC4E-69943D322DB9}" srcOrd="0" destOrd="0" presId="urn:microsoft.com/office/officeart/2005/8/layout/hList6"/>
    <dgm:cxn modelId="{CCEDF736-60D0-401E-B869-9FAB5CECC830}" srcId="{323EC2D1-9859-4303-87DF-640212D7BE6D}" destId="{5EE0EFCA-74EB-40D2-89CB-9B30D708D9E0}" srcOrd="3" destOrd="0" parTransId="{8E3B12AD-2B6C-4954-85A8-48A219C36C91}" sibTransId="{D0743A1C-E5EA-4AFB-9251-C561CF020B58}"/>
    <dgm:cxn modelId="{C753B055-5AAD-48FE-A1F2-CE386EAB0287}" type="presOf" srcId="{5EE0EFCA-74EB-40D2-89CB-9B30D708D9E0}" destId="{697C79B9-FDA8-4AC2-A5E3-7001108B6911}" srcOrd="0" destOrd="0" presId="urn:microsoft.com/office/officeart/2005/8/layout/hList6"/>
    <dgm:cxn modelId="{CF1BB895-021D-4BB0-9D0B-729390B6B3BC}" type="presOf" srcId="{1862B141-7F51-4900-ADCA-AD79C924310A}" destId="{E48AB0E6-6CC5-4B10-A909-04A679B9BB67}" srcOrd="0" destOrd="0" presId="urn:microsoft.com/office/officeart/2005/8/layout/hList6"/>
    <dgm:cxn modelId="{3E7937AD-B49B-4004-A143-2D58CB46F27E}" srcId="{323EC2D1-9859-4303-87DF-640212D7BE6D}" destId="{80255C2A-785E-4153-A195-56CF2E650DDF}" srcOrd="2" destOrd="0" parTransId="{1B5EB241-F0A2-46EC-BA27-DBD1BC907D40}" sibTransId="{4B875821-A45B-41F4-8A05-318C71F77199}"/>
    <dgm:cxn modelId="{B042ABA8-DE63-43C7-919C-12E8547812E5}" srcId="{323EC2D1-9859-4303-87DF-640212D7BE6D}" destId="{1862B141-7F51-4900-ADCA-AD79C924310A}" srcOrd="0" destOrd="0" parTransId="{9FBECB07-EAFD-4493-91BC-41D480B44FEB}" sibTransId="{1E15A17A-E3FE-4AC1-81FE-6102E5990426}"/>
    <dgm:cxn modelId="{90E33E9A-FB2A-4E0A-9BE8-EBAB798CB2AD}" srcId="{323EC2D1-9859-4303-87DF-640212D7BE6D}" destId="{C1D73EDF-2143-4127-A220-BAEE06C3BDA4}" srcOrd="1" destOrd="0" parTransId="{DE273E8A-664C-42DE-8B7F-4CA2A0A25266}" sibTransId="{0776B8D6-2B8A-4CF6-9375-EEF23FBC36D2}"/>
    <dgm:cxn modelId="{DE959E84-3ECE-45C4-B217-1352897CA65E}" type="presParOf" srcId="{B22540D0-9635-4EF3-84AF-7450DE838C1A}" destId="{E48AB0E6-6CC5-4B10-A909-04A679B9BB67}" srcOrd="0" destOrd="0" presId="urn:microsoft.com/office/officeart/2005/8/layout/hList6"/>
    <dgm:cxn modelId="{09D358CA-9163-4F47-828B-24238387CDC2}" type="presParOf" srcId="{B22540D0-9635-4EF3-84AF-7450DE838C1A}" destId="{89941F1F-4D48-4EA5-ACF1-814DFFE482D0}" srcOrd="1" destOrd="0" presId="urn:microsoft.com/office/officeart/2005/8/layout/hList6"/>
    <dgm:cxn modelId="{1285BFFE-1967-4D25-B476-BAC821C5FDA9}" type="presParOf" srcId="{B22540D0-9635-4EF3-84AF-7450DE838C1A}" destId="{3F377492-0DA1-4E0F-BC4E-69943D322DB9}" srcOrd="2" destOrd="0" presId="urn:microsoft.com/office/officeart/2005/8/layout/hList6"/>
    <dgm:cxn modelId="{F1A0D942-470F-4372-B285-A7BC6B45B448}" type="presParOf" srcId="{B22540D0-9635-4EF3-84AF-7450DE838C1A}" destId="{9AB30AB0-3B19-497E-9B4B-A31DD96686DA}" srcOrd="3" destOrd="0" presId="urn:microsoft.com/office/officeart/2005/8/layout/hList6"/>
    <dgm:cxn modelId="{B76E376B-51E4-433D-BAE5-7C1DBCAC2408}" type="presParOf" srcId="{B22540D0-9635-4EF3-84AF-7450DE838C1A}" destId="{FDC7D160-41F1-4062-919F-9A0657633D3E}" srcOrd="4" destOrd="0" presId="urn:microsoft.com/office/officeart/2005/8/layout/hList6"/>
    <dgm:cxn modelId="{5DE07BB9-AC92-4FF7-95DA-CCAFAB178622}" type="presParOf" srcId="{B22540D0-9635-4EF3-84AF-7450DE838C1A}" destId="{08003846-0713-422C-B4CC-84B2F00B3DB3}" srcOrd="5" destOrd="0" presId="urn:microsoft.com/office/officeart/2005/8/layout/hList6"/>
    <dgm:cxn modelId="{0218A567-3818-4DA0-AADF-6FFFECA0E817}" type="presParOf" srcId="{B22540D0-9635-4EF3-84AF-7450DE838C1A}" destId="{697C79B9-FDA8-4AC2-A5E3-7001108B6911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74E953-0302-4153-8F4E-7557BB989831}" type="doc">
      <dgm:prSet loTypeId="urn:microsoft.com/office/officeart/2005/8/layout/process2" loCatId="process" qsTypeId="urn:microsoft.com/office/officeart/2005/8/quickstyle/simple5" qsCatId="simple" csTypeId="urn:microsoft.com/office/officeart/2005/8/colors/colorful3" csCatId="colorful" phldr="1"/>
      <dgm:spPr/>
    </dgm:pt>
    <dgm:pt modelId="{D0D1B048-5E95-49B7-8CA6-8A86C41083BA}">
      <dgm:prSet phldrT="[Text]" custT="1"/>
      <dgm:spPr/>
      <dgm:t>
        <a:bodyPr/>
        <a:lstStyle/>
        <a:p>
          <a:r>
            <a:rPr lang="en-US" sz="2000" b="1" smtClean="0">
              <a:latin typeface="Times New Roman" pitchFamily="18" charset="0"/>
              <a:cs typeface="Times New Roman" pitchFamily="18" charset="0"/>
            </a:rPr>
            <a:t>Mixing </a:t>
          </a:r>
        </a:p>
        <a:p>
          <a:r>
            <a:rPr lang="en-US" sz="2000" b="1" smtClean="0">
              <a:latin typeface="Times New Roman" pitchFamily="18" charset="0"/>
              <a:cs typeface="Times New Roman" pitchFamily="18" charset="0"/>
            </a:rPr>
            <a:t>(Fly ash + Binders + Water)</a:t>
          </a:r>
          <a:endParaRPr lang="en-IN" sz="2000" dirty="0">
            <a:latin typeface="Times New Roman" pitchFamily="18" charset="0"/>
            <a:cs typeface="Times New Roman" pitchFamily="18" charset="0"/>
          </a:endParaRPr>
        </a:p>
      </dgm:t>
    </dgm:pt>
    <dgm:pt modelId="{3CC23C41-4EB8-4842-97DF-ADF9AA84F200}" type="parTrans" cxnId="{C4B81C1A-E723-4FCA-940C-DCD995096BC8}">
      <dgm:prSet/>
      <dgm:spPr/>
      <dgm:t>
        <a:bodyPr/>
        <a:lstStyle/>
        <a:p>
          <a:endParaRPr lang="en-IN" sz="2000">
            <a:latin typeface="Times New Roman" pitchFamily="18" charset="0"/>
            <a:cs typeface="Times New Roman" pitchFamily="18" charset="0"/>
          </a:endParaRPr>
        </a:p>
      </dgm:t>
    </dgm:pt>
    <dgm:pt modelId="{9BB3E193-5D8F-418A-A327-505D61A9236A}" type="sibTrans" cxnId="{C4B81C1A-E723-4FCA-940C-DCD995096BC8}">
      <dgm:prSet custT="1"/>
      <dgm:spPr/>
      <dgm:t>
        <a:bodyPr/>
        <a:lstStyle/>
        <a:p>
          <a:endParaRPr lang="en-IN" sz="2000">
            <a:latin typeface="Times New Roman" pitchFamily="18" charset="0"/>
            <a:cs typeface="Times New Roman" pitchFamily="18" charset="0"/>
          </a:endParaRPr>
        </a:p>
      </dgm:t>
    </dgm:pt>
    <dgm:pt modelId="{F32DF457-36B1-48F7-8C98-02F04A29F659}">
      <dgm:prSet phldrT="[Text]" custT="1"/>
      <dgm:spPr/>
      <dgm:t>
        <a:bodyPr/>
        <a:lstStyle/>
        <a:p>
          <a:r>
            <a:rPr lang="en-US" sz="2000" b="1" smtClean="0">
              <a:latin typeface="Times New Roman" pitchFamily="18" charset="0"/>
              <a:cs typeface="Times New Roman" pitchFamily="18" charset="0"/>
            </a:rPr>
            <a:t>Compaction to High Density</a:t>
          </a:r>
          <a:endParaRPr lang="en-IN" sz="2000" dirty="0">
            <a:latin typeface="Times New Roman" pitchFamily="18" charset="0"/>
            <a:cs typeface="Times New Roman" pitchFamily="18" charset="0"/>
          </a:endParaRPr>
        </a:p>
      </dgm:t>
    </dgm:pt>
    <dgm:pt modelId="{A658730C-E608-47D2-95AA-2FA612AFFDB4}" type="parTrans" cxnId="{A538DA17-1F2A-48BA-9A98-78328DB5B184}">
      <dgm:prSet/>
      <dgm:spPr/>
      <dgm:t>
        <a:bodyPr/>
        <a:lstStyle/>
        <a:p>
          <a:endParaRPr lang="en-IN" sz="2000">
            <a:latin typeface="Times New Roman" pitchFamily="18" charset="0"/>
            <a:cs typeface="Times New Roman" pitchFamily="18" charset="0"/>
          </a:endParaRPr>
        </a:p>
      </dgm:t>
    </dgm:pt>
    <dgm:pt modelId="{DB08FE2A-D2B2-4409-B54E-5B6FEE897AFB}" type="sibTrans" cxnId="{A538DA17-1F2A-48BA-9A98-78328DB5B184}">
      <dgm:prSet custT="1"/>
      <dgm:spPr/>
      <dgm:t>
        <a:bodyPr/>
        <a:lstStyle/>
        <a:p>
          <a:endParaRPr lang="en-IN" sz="2000">
            <a:latin typeface="Times New Roman" pitchFamily="18" charset="0"/>
            <a:cs typeface="Times New Roman" pitchFamily="18" charset="0"/>
          </a:endParaRPr>
        </a:p>
      </dgm:t>
    </dgm:pt>
    <dgm:pt modelId="{1CA06C37-B0C4-44D4-8D83-8A99E1A24DFB}">
      <dgm:prSet phldrT="[Text]" custT="1"/>
      <dgm:spPr/>
      <dgm:t>
        <a:bodyPr/>
        <a:lstStyle/>
        <a:p>
          <a:r>
            <a:rPr lang="en-US" sz="2000" b="1" smtClean="0">
              <a:latin typeface="Times New Roman" pitchFamily="18" charset="0"/>
              <a:cs typeface="Times New Roman" pitchFamily="18" charset="0"/>
            </a:rPr>
            <a:t>Steam Curing in Autoclave</a:t>
          </a:r>
          <a:endParaRPr lang="en-IN" sz="2000" dirty="0">
            <a:latin typeface="Times New Roman" pitchFamily="18" charset="0"/>
            <a:cs typeface="Times New Roman" pitchFamily="18" charset="0"/>
          </a:endParaRPr>
        </a:p>
      </dgm:t>
    </dgm:pt>
    <dgm:pt modelId="{9FA4F385-9020-40B3-A5A8-EB709889D6F5}" type="parTrans" cxnId="{9B7FDB94-CF83-484D-BAA9-A35A7F20F3D2}">
      <dgm:prSet/>
      <dgm:spPr/>
      <dgm:t>
        <a:bodyPr/>
        <a:lstStyle/>
        <a:p>
          <a:endParaRPr lang="en-IN" sz="2000">
            <a:latin typeface="Times New Roman" pitchFamily="18" charset="0"/>
            <a:cs typeface="Times New Roman" pitchFamily="18" charset="0"/>
          </a:endParaRPr>
        </a:p>
      </dgm:t>
    </dgm:pt>
    <dgm:pt modelId="{3AB48E93-1A51-44E3-B109-96EF0A89136B}" type="sibTrans" cxnId="{9B7FDB94-CF83-484D-BAA9-A35A7F20F3D2}">
      <dgm:prSet custT="1"/>
      <dgm:spPr/>
      <dgm:t>
        <a:bodyPr/>
        <a:lstStyle/>
        <a:p>
          <a:endParaRPr lang="en-IN" sz="2000">
            <a:latin typeface="Times New Roman" pitchFamily="18" charset="0"/>
            <a:cs typeface="Times New Roman" pitchFamily="18" charset="0"/>
          </a:endParaRPr>
        </a:p>
      </dgm:t>
    </dgm:pt>
    <dgm:pt modelId="{A8FB427B-4550-44AC-BBFA-6BEFD4CFAD45}">
      <dgm:prSet phldrT="[Text]" custT="1"/>
      <dgm:spPr/>
      <dgm:t>
        <a:bodyPr/>
        <a:lstStyle/>
        <a:p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Crushing to required size</a:t>
          </a:r>
          <a:endParaRPr lang="en-IN" sz="2000" dirty="0">
            <a:latin typeface="Times New Roman" pitchFamily="18" charset="0"/>
            <a:cs typeface="Times New Roman" pitchFamily="18" charset="0"/>
          </a:endParaRPr>
        </a:p>
      </dgm:t>
    </dgm:pt>
    <dgm:pt modelId="{905CE489-8469-4246-91D1-FEA2BE85F6E3}" type="parTrans" cxnId="{4F1B0E64-F121-44E4-9BB6-DB22C9365CFE}">
      <dgm:prSet/>
      <dgm:spPr/>
      <dgm:t>
        <a:bodyPr/>
        <a:lstStyle/>
        <a:p>
          <a:endParaRPr lang="en-IN" sz="2000">
            <a:latin typeface="Times New Roman" pitchFamily="18" charset="0"/>
            <a:cs typeface="Times New Roman" pitchFamily="18" charset="0"/>
          </a:endParaRPr>
        </a:p>
      </dgm:t>
    </dgm:pt>
    <dgm:pt modelId="{BF5F744B-897C-4B65-BC9E-5B93EBF29A99}" type="sibTrans" cxnId="{4F1B0E64-F121-44E4-9BB6-DB22C9365CFE}">
      <dgm:prSet/>
      <dgm:spPr/>
      <dgm:t>
        <a:bodyPr/>
        <a:lstStyle/>
        <a:p>
          <a:endParaRPr lang="en-IN" sz="2000">
            <a:latin typeface="Times New Roman" pitchFamily="18" charset="0"/>
            <a:cs typeface="Times New Roman" pitchFamily="18" charset="0"/>
          </a:endParaRPr>
        </a:p>
      </dgm:t>
    </dgm:pt>
    <dgm:pt modelId="{2E42DC0C-EA53-4CAA-B89E-859DEE670465}" type="pres">
      <dgm:prSet presAssocID="{D074E953-0302-4153-8F4E-7557BB989831}" presName="linearFlow" presStyleCnt="0">
        <dgm:presLayoutVars>
          <dgm:resizeHandles val="exact"/>
        </dgm:presLayoutVars>
      </dgm:prSet>
      <dgm:spPr/>
    </dgm:pt>
    <dgm:pt modelId="{4B3F3972-E0E4-40E0-94CF-EF674327DC40}" type="pres">
      <dgm:prSet presAssocID="{D0D1B048-5E95-49B7-8CA6-8A86C41083B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5E99FBE-FC86-4291-8AFE-B088AAF27180}" type="pres">
      <dgm:prSet presAssocID="{9BB3E193-5D8F-418A-A327-505D61A9236A}" presName="sibTrans" presStyleLbl="sibTrans2D1" presStyleIdx="0" presStyleCnt="3"/>
      <dgm:spPr/>
      <dgm:t>
        <a:bodyPr/>
        <a:lstStyle/>
        <a:p>
          <a:endParaRPr lang="en-IN"/>
        </a:p>
      </dgm:t>
    </dgm:pt>
    <dgm:pt modelId="{6047E268-1B96-477B-BF07-0838F2CDE1D6}" type="pres">
      <dgm:prSet presAssocID="{9BB3E193-5D8F-418A-A327-505D61A9236A}" presName="connectorText" presStyleLbl="sibTrans2D1" presStyleIdx="0" presStyleCnt="3"/>
      <dgm:spPr/>
      <dgm:t>
        <a:bodyPr/>
        <a:lstStyle/>
        <a:p>
          <a:endParaRPr lang="en-IN"/>
        </a:p>
      </dgm:t>
    </dgm:pt>
    <dgm:pt modelId="{6CA082ED-1B28-4197-939A-BABE8A97B48B}" type="pres">
      <dgm:prSet presAssocID="{F32DF457-36B1-48F7-8C98-02F04A29F65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2610E27-13A4-4405-91F5-0803E8D2CF7E}" type="pres">
      <dgm:prSet presAssocID="{DB08FE2A-D2B2-4409-B54E-5B6FEE897AFB}" presName="sibTrans" presStyleLbl="sibTrans2D1" presStyleIdx="1" presStyleCnt="3"/>
      <dgm:spPr/>
      <dgm:t>
        <a:bodyPr/>
        <a:lstStyle/>
        <a:p>
          <a:endParaRPr lang="en-IN"/>
        </a:p>
      </dgm:t>
    </dgm:pt>
    <dgm:pt modelId="{EFD1B805-437C-48B2-B86A-3BA56E6F1BA4}" type="pres">
      <dgm:prSet presAssocID="{DB08FE2A-D2B2-4409-B54E-5B6FEE897AFB}" presName="connectorText" presStyleLbl="sibTrans2D1" presStyleIdx="1" presStyleCnt="3"/>
      <dgm:spPr/>
      <dgm:t>
        <a:bodyPr/>
        <a:lstStyle/>
        <a:p>
          <a:endParaRPr lang="en-IN"/>
        </a:p>
      </dgm:t>
    </dgm:pt>
    <dgm:pt modelId="{312C2330-5E46-4029-B966-19D45A01D56F}" type="pres">
      <dgm:prSet presAssocID="{1CA06C37-B0C4-44D4-8D83-8A99E1A24DF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161BA6E-AD5F-44D7-881E-B870A21C8B0A}" type="pres">
      <dgm:prSet presAssocID="{3AB48E93-1A51-44E3-B109-96EF0A89136B}" presName="sibTrans" presStyleLbl="sibTrans2D1" presStyleIdx="2" presStyleCnt="3"/>
      <dgm:spPr/>
      <dgm:t>
        <a:bodyPr/>
        <a:lstStyle/>
        <a:p>
          <a:endParaRPr lang="en-IN"/>
        </a:p>
      </dgm:t>
    </dgm:pt>
    <dgm:pt modelId="{D9B33C14-27DF-4692-A0AD-07851F8ADC0E}" type="pres">
      <dgm:prSet presAssocID="{3AB48E93-1A51-44E3-B109-96EF0A89136B}" presName="connectorText" presStyleLbl="sibTrans2D1" presStyleIdx="2" presStyleCnt="3"/>
      <dgm:spPr/>
      <dgm:t>
        <a:bodyPr/>
        <a:lstStyle/>
        <a:p>
          <a:endParaRPr lang="en-IN"/>
        </a:p>
      </dgm:t>
    </dgm:pt>
    <dgm:pt modelId="{32A8DE52-E35D-48BC-B78A-7B37C080FA6E}" type="pres">
      <dgm:prSet presAssocID="{A8FB427B-4550-44AC-BBFA-6BEFD4CFAD4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A4853D05-10C1-4A45-9342-DEAD68EEB4E2}" type="presOf" srcId="{1CA06C37-B0C4-44D4-8D83-8A99E1A24DFB}" destId="{312C2330-5E46-4029-B966-19D45A01D56F}" srcOrd="0" destOrd="0" presId="urn:microsoft.com/office/officeart/2005/8/layout/process2"/>
    <dgm:cxn modelId="{629A66A4-0961-4367-A5FE-EB9E684EE224}" type="presOf" srcId="{D0D1B048-5E95-49B7-8CA6-8A86C41083BA}" destId="{4B3F3972-E0E4-40E0-94CF-EF674327DC40}" srcOrd="0" destOrd="0" presId="urn:microsoft.com/office/officeart/2005/8/layout/process2"/>
    <dgm:cxn modelId="{9B7FDB94-CF83-484D-BAA9-A35A7F20F3D2}" srcId="{D074E953-0302-4153-8F4E-7557BB989831}" destId="{1CA06C37-B0C4-44D4-8D83-8A99E1A24DFB}" srcOrd="2" destOrd="0" parTransId="{9FA4F385-9020-40B3-A5A8-EB709889D6F5}" sibTransId="{3AB48E93-1A51-44E3-B109-96EF0A89136B}"/>
    <dgm:cxn modelId="{F8DED54A-FDCA-4534-97E9-BAB083D51CF1}" type="presOf" srcId="{F32DF457-36B1-48F7-8C98-02F04A29F659}" destId="{6CA082ED-1B28-4197-939A-BABE8A97B48B}" srcOrd="0" destOrd="0" presId="urn:microsoft.com/office/officeart/2005/8/layout/process2"/>
    <dgm:cxn modelId="{121457A6-3BC9-400D-944B-56FC543702E5}" type="presOf" srcId="{DB08FE2A-D2B2-4409-B54E-5B6FEE897AFB}" destId="{72610E27-13A4-4405-91F5-0803E8D2CF7E}" srcOrd="0" destOrd="0" presId="urn:microsoft.com/office/officeart/2005/8/layout/process2"/>
    <dgm:cxn modelId="{D0B3E282-4A04-4CB2-9911-F10F5865C926}" type="presOf" srcId="{3AB48E93-1A51-44E3-B109-96EF0A89136B}" destId="{D9B33C14-27DF-4692-A0AD-07851F8ADC0E}" srcOrd="1" destOrd="0" presId="urn:microsoft.com/office/officeart/2005/8/layout/process2"/>
    <dgm:cxn modelId="{4F1B0E64-F121-44E4-9BB6-DB22C9365CFE}" srcId="{D074E953-0302-4153-8F4E-7557BB989831}" destId="{A8FB427B-4550-44AC-BBFA-6BEFD4CFAD45}" srcOrd="3" destOrd="0" parTransId="{905CE489-8469-4246-91D1-FEA2BE85F6E3}" sibTransId="{BF5F744B-897C-4B65-BC9E-5B93EBF29A99}"/>
    <dgm:cxn modelId="{2CA00EEB-9768-4E97-9DED-B165099DCBD7}" type="presOf" srcId="{9BB3E193-5D8F-418A-A327-505D61A9236A}" destId="{6047E268-1B96-477B-BF07-0838F2CDE1D6}" srcOrd="1" destOrd="0" presId="urn:microsoft.com/office/officeart/2005/8/layout/process2"/>
    <dgm:cxn modelId="{FBA8CC8C-9DEF-4E6E-8062-E51D04251FF0}" type="presOf" srcId="{3AB48E93-1A51-44E3-B109-96EF0A89136B}" destId="{A161BA6E-AD5F-44D7-881E-B870A21C8B0A}" srcOrd="0" destOrd="0" presId="urn:microsoft.com/office/officeart/2005/8/layout/process2"/>
    <dgm:cxn modelId="{4D2FD4C6-6EE8-4F64-A778-BF17032B1102}" type="presOf" srcId="{DB08FE2A-D2B2-4409-B54E-5B6FEE897AFB}" destId="{EFD1B805-437C-48B2-B86A-3BA56E6F1BA4}" srcOrd="1" destOrd="0" presId="urn:microsoft.com/office/officeart/2005/8/layout/process2"/>
    <dgm:cxn modelId="{B7AAEDDB-F663-411C-97B7-8BC176DD2FD8}" type="presOf" srcId="{A8FB427B-4550-44AC-BBFA-6BEFD4CFAD45}" destId="{32A8DE52-E35D-48BC-B78A-7B37C080FA6E}" srcOrd="0" destOrd="0" presId="urn:microsoft.com/office/officeart/2005/8/layout/process2"/>
    <dgm:cxn modelId="{68756BBA-FC0B-4940-A0E0-355AADB8935D}" type="presOf" srcId="{D074E953-0302-4153-8F4E-7557BB989831}" destId="{2E42DC0C-EA53-4CAA-B89E-859DEE670465}" srcOrd="0" destOrd="0" presId="urn:microsoft.com/office/officeart/2005/8/layout/process2"/>
    <dgm:cxn modelId="{A538DA17-1F2A-48BA-9A98-78328DB5B184}" srcId="{D074E953-0302-4153-8F4E-7557BB989831}" destId="{F32DF457-36B1-48F7-8C98-02F04A29F659}" srcOrd="1" destOrd="0" parTransId="{A658730C-E608-47D2-95AA-2FA612AFFDB4}" sibTransId="{DB08FE2A-D2B2-4409-B54E-5B6FEE897AFB}"/>
    <dgm:cxn modelId="{F7D5CB16-C78B-4309-9DEE-7A93B26281DF}" type="presOf" srcId="{9BB3E193-5D8F-418A-A327-505D61A9236A}" destId="{25E99FBE-FC86-4291-8AFE-B088AAF27180}" srcOrd="0" destOrd="0" presId="urn:microsoft.com/office/officeart/2005/8/layout/process2"/>
    <dgm:cxn modelId="{C4B81C1A-E723-4FCA-940C-DCD995096BC8}" srcId="{D074E953-0302-4153-8F4E-7557BB989831}" destId="{D0D1B048-5E95-49B7-8CA6-8A86C41083BA}" srcOrd="0" destOrd="0" parTransId="{3CC23C41-4EB8-4842-97DF-ADF9AA84F200}" sibTransId="{9BB3E193-5D8F-418A-A327-505D61A9236A}"/>
    <dgm:cxn modelId="{F209AFA1-C485-4069-9B57-AA1935C582C7}" type="presParOf" srcId="{2E42DC0C-EA53-4CAA-B89E-859DEE670465}" destId="{4B3F3972-E0E4-40E0-94CF-EF674327DC40}" srcOrd="0" destOrd="0" presId="urn:microsoft.com/office/officeart/2005/8/layout/process2"/>
    <dgm:cxn modelId="{857423B1-467C-45CA-A5A6-ED68842315AB}" type="presParOf" srcId="{2E42DC0C-EA53-4CAA-B89E-859DEE670465}" destId="{25E99FBE-FC86-4291-8AFE-B088AAF27180}" srcOrd="1" destOrd="0" presId="urn:microsoft.com/office/officeart/2005/8/layout/process2"/>
    <dgm:cxn modelId="{FCD761BE-D373-47CC-825B-79E217510594}" type="presParOf" srcId="{25E99FBE-FC86-4291-8AFE-B088AAF27180}" destId="{6047E268-1B96-477B-BF07-0838F2CDE1D6}" srcOrd="0" destOrd="0" presId="urn:microsoft.com/office/officeart/2005/8/layout/process2"/>
    <dgm:cxn modelId="{7A959218-27EA-4A8C-81DF-6ED2D07E30F8}" type="presParOf" srcId="{2E42DC0C-EA53-4CAA-B89E-859DEE670465}" destId="{6CA082ED-1B28-4197-939A-BABE8A97B48B}" srcOrd="2" destOrd="0" presId="urn:microsoft.com/office/officeart/2005/8/layout/process2"/>
    <dgm:cxn modelId="{98743458-5FAA-4C0C-AB4D-A36072285E73}" type="presParOf" srcId="{2E42DC0C-EA53-4CAA-B89E-859DEE670465}" destId="{72610E27-13A4-4405-91F5-0803E8D2CF7E}" srcOrd="3" destOrd="0" presId="urn:microsoft.com/office/officeart/2005/8/layout/process2"/>
    <dgm:cxn modelId="{E666146B-0CF4-4ACA-9C00-39C84F7595A7}" type="presParOf" srcId="{72610E27-13A4-4405-91F5-0803E8D2CF7E}" destId="{EFD1B805-437C-48B2-B86A-3BA56E6F1BA4}" srcOrd="0" destOrd="0" presId="urn:microsoft.com/office/officeart/2005/8/layout/process2"/>
    <dgm:cxn modelId="{E4DB0FD5-12CE-470D-90EA-4568F8F03012}" type="presParOf" srcId="{2E42DC0C-EA53-4CAA-B89E-859DEE670465}" destId="{312C2330-5E46-4029-B966-19D45A01D56F}" srcOrd="4" destOrd="0" presId="urn:microsoft.com/office/officeart/2005/8/layout/process2"/>
    <dgm:cxn modelId="{56DC2D77-96BF-49B1-B099-EC403E003B77}" type="presParOf" srcId="{2E42DC0C-EA53-4CAA-B89E-859DEE670465}" destId="{A161BA6E-AD5F-44D7-881E-B870A21C8B0A}" srcOrd="5" destOrd="0" presId="urn:microsoft.com/office/officeart/2005/8/layout/process2"/>
    <dgm:cxn modelId="{8C02CAC3-32D8-4748-93DA-1AB49E643C70}" type="presParOf" srcId="{A161BA6E-AD5F-44D7-881E-B870A21C8B0A}" destId="{D9B33C14-27DF-4692-A0AD-07851F8ADC0E}" srcOrd="0" destOrd="0" presId="urn:microsoft.com/office/officeart/2005/8/layout/process2"/>
    <dgm:cxn modelId="{A18E7C11-8AA7-4A94-914B-1222FEB2BEBD}" type="presParOf" srcId="{2E42DC0C-EA53-4CAA-B89E-859DEE670465}" destId="{32A8DE52-E35D-48BC-B78A-7B37C080FA6E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A4EDE-E2E2-4F2B-819F-9E5A5264DBB3}">
      <dsp:nvSpPr>
        <dsp:cNvPr id="0" name=""/>
        <dsp:cNvSpPr/>
      </dsp:nvSpPr>
      <dsp:spPr>
        <a:xfrm>
          <a:off x="0" y="0"/>
          <a:ext cx="8229600" cy="21546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Performance of Road Sections Constructed With Fly Ash</a:t>
          </a:r>
          <a:endParaRPr lang="en-IN" sz="4000" kern="1200" dirty="0"/>
        </a:p>
      </dsp:txBody>
      <dsp:txXfrm>
        <a:off x="1861389" y="0"/>
        <a:ext cx="6368210" cy="2154694"/>
      </dsp:txXfrm>
    </dsp:sp>
    <dsp:sp modelId="{310F2E16-D347-476D-AB57-995F41F91A92}">
      <dsp:nvSpPr>
        <dsp:cNvPr id="0" name=""/>
        <dsp:cNvSpPr/>
      </dsp:nvSpPr>
      <dsp:spPr>
        <a:xfrm>
          <a:off x="154627" y="152397"/>
          <a:ext cx="1876628" cy="18498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0623D4-81D7-415C-A2F5-6A8226549270}">
      <dsp:nvSpPr>
        <dsp:cNvPr id="0" name=""/>
        <dsp:cNvSpPr/>
      </dsp:nvSpPr>
      <dsp:spPr>
        <a:xfrm>
          <a:off x="0" y="2370163"/>
          <a:ext cx="8229600" cy="21546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Method for Producing Angular Shaped Fly Ash Aggregate </a:t>
          </a:r>
          <a:endParaRPr lang="en-IN" sz="4000" b="1" kern="1200" dirty="0"/>
        </a:p>
      </dsp:txBody>
      <dsp:txXfrm>
        <a:off x="1861389" y="2370163"/>
        <a:ext cx="6368210" cy="2154694"/>
      </dsp:txXfrm>
    </dsp:sp>
    <dsp:sp modelId="{7C75895E-B356-4082-8947-296466716397}">
      <dsp:nvSpPr>
        <dsp:cNvPr id="0" name=""/>
        <dsp:cNvSpPr/>
      </dsp:nvSpPr>
      <dsp:spPr>
        <a:xfrm>
          <a:off x="95662" y="2627822"/>
          <a:ext cx="2037945" cy="16393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BD6D7-371A-4505-86F5-5274C30EF04D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41DAC-1DA6-4937-8A3E-F3478F557A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97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41DAC-1DA6-4937-8A3E-F3478F557A9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9E548-6D08-4C43-8D94-0F3ECA75C393}" type="slidenum">
              <a:rPr lang="en-IN" smtClean="0"/>
              <a:pPr/>
              <a:t>21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590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936B-859B-4A4C-8205-13FB7BD6ECC5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5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419C-FC23-47E9-8F27-F662EE52D39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2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7FF6-0106-4346-9545-64332A27829F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4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3843-38E7-43F4-A985-4E089752EAD9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1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5B0A-CB33-4087-A8F1-0F66D28ABF73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0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CFC7-4D30-4572-9531-44928C3FA76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1DDA-C8EC-4305-B22D-4910B20DA271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444E-7D39-46B8-AAB2-0AF4F14293DD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2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16BC-D5B1-418E-825C-CAD014CE04C2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7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930C8-6DE2-438B-B4C7-B8E0EC169760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9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F86-1256-4DFD-836F-9354A49050AD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7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CD4AE-ECBB-4188-BBFA-51DD9468CBC4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02-02-2024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1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6.jpg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diagramData" Target="../diagrams/data2.xml"/><Relationship Id="rId5" Type="http://schemas.openxmlformats.org/officeDocument/2006/relationships/image" Target="../media/image28.JPG"/><Relationship Id="rId10" Type="http://schemas.microsoft.com/office/2007/relationships/diagramDrawing" Target="../diagrams/drawing2.xml"/><Relationship Id="rId4" Type="http://schemas.openxmlformats.org/officeDocument/2006/relationships/image" Target="../media/image27.JPG"/><Relationship Id="rId9" Type="http://schemas.openxmlformats.org/officeDocument/2006/relationships/diagramColors" Target="../diagrams/colors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microsoft.com/office/2007/relationships/hdphoto" Target="../media/hdphoto4.wdp"/><Relationship Id="rId5" Type="http://schemas.openxmlformats.org/officeDocument/2006/relationships/image" Target="../media/image48.jpe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5" Type="http://schemas.openxmlformats.org/officeDocument/2006/relationships/hyperlink" Target="mailto:spatel@amd.svnit.ac.in" TargetMode="Externa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539" y="228600"/>
            <a:ext cx="8686800" cy="2362200"/>
          </a:xfr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INNOVATIVE SUSTAINABLE SOLUTIONS FOR HIGH VOLUME UTILIZATION OF FLY ASH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77720"/>
            <a:ext cx="1447479" cy="144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094513"/>
              </p:ext>
            </p:extLst>
          </p:nvPr>
        </p:nvGraphicFramePr>
        <p:xfrm>
          <a:off x="457200" y="3263425"/>
          <a:ext cx="8534400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Presented by:</a:t>
                      </a:r>
                    </a:p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Sandeep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Singh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Research</a:t>
                      </a:r>
                      <a:r>
                        <a:rPr lang="en-US" sz="1800" b="1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Scholar</a:t>
                      </a:r>
                      <a:endParaRPr lang="en-US" sz="1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Co-Author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Dr.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Satyajit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Patel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Associate Professor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535854"/>
              </p:ext>
            </p:extLst>
          </p:nvPr>
        </p:nvGraphicFramePr>
        <p:xfrm>
          <a:off x="2590800" y="4617720"/>
          <a:ext cx="4267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Department of Civil Engineering,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SVNIT, </a:t>
                      </a:r>
                      <a:r>
                        <a:rPr lang="en-US" sz="1800" b="1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Surat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IN" sz="1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19476"/>
            <a:ext cx="23145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67200" y="5429071"/>
            <a:ext cx="3401297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IN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IPS2024</a:t>
            </a:r>
            <a:endParaRPr lang="en-IN" sz="7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452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20"/>
    </mc:Choice>
    <mc:Fallback xmlns="">
      <p:transition spd="slow" advTm="52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458200" cy="487362"/>
          </a:xfrm>
          <a:solidFill>
            <a:schemeClr val="accent6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Results and Discussions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"/>
            <a:ext cx="84582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95% Fly ash + 5% Lime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achieved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2.93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80% Fly ash + 20% GBFS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achieved 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1.66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UCS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value after 28 days curing in laboratory.</a:t>
            </a:r>
          </a:p>
          <a:p>
            <a:pPr algn="just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 per IRC SP 20 (2002), lime fly ash stabilized soils should have minimum UCS value of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1.5 MPa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after 28 days curing for subbase application.</a:t>
            </a:r>
          </a:p>
          <a:p>
            <a:pPr algn="just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Hence,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95% fly ash + 5% lime (FAL)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80% fly ash + 20% GBFS (FAG)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was chosen as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optimum mix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270937"/>
              </p:ext>
            </p:extLst>
          </p:nvPr>
        </p:nvGraphicFramePr>
        <p:xfrm>
          <a:off x="152401" y="2895600"/>
          <a:ext cx="8839199" cy="38912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66799"/>
                <a:gridCol w="1157605"/>
                <a:gridCol w="685800"/>
                <a:gridCol w="685800"/>
                <a:gridCol w="685800"/>
                <a:gridCol w="1447799"/>
                <a:gridCol w="1509396"/>
                <a:gridCol w="16002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solidFill>
                            <a:schemeClr val="tx1"/>
                          </a:solidFill>
                        </a:rPr>
                        <a:t>Field Test Parameters-&gt;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Peak deflection on top of pavement D</a:t>
                      </a:r>
                      <a:r>
                        <a:rPr lang="en-GB" sz="1400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IN" sz="1400" dirty="0" smtClean="0">
                          <a:solidFill>
                            <a:schemeClr val="tx1"/>
                          </a:solidFill>
                        </a:rPr>
                        <a:t> (mm) for load of 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Field CBR 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Unsoaked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 (minimum: 30%)</a:t>
                      </a:r>
                      <a:endParaRPr lang="en-IN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Composit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e Modulus – LWD test (7 Days Curing)</a:t>
                      </a:r>
                      <a:endParaRPr lang="en-IN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Stiffness Modulus – FWD test (28 days curing)</a:t>
                      </a:r>
                      <a:endParaRPr lang="en-IN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en-IN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IN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40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kN</a:t>
                      </a:r>
                      <a:endParaRPr lang="en-IN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55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kN</a:t>
                      </a:r>
                      <a:endParaRPr lang="en-IN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70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kN</a:t>
                      </a:r>
                      <a:endParaRPr lang="en-IN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GSB</a:t>
                      </a:r>
                      <a:endParaRPr lang="en-IN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330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0.781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0.932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1.149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38%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55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MPa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108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MPa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FAL</a:t>
                      </a:r>
                      <a:r>
                        <a:rPr lang="en-US" sz="1600" b="1" baseline="0" dirty="0" smtClean="0"/>
                        <a:t> mix</a:t>
                      </a:r>
                      <a:endParaRPr lang="en-IN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0.434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0.892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1.026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75%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169 </a:t>
                      </a:r>
                      <a:r>
                        <a:rPr lang="en-US" sz="1400" dirty="0" err="1" smtClean="0"/>
                        <a:t>MPa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322 </a:t>
                      </a:r>
                      <a:r>
                        <a:rPr lang="en-US" sz="1400" dirty="0" err="1" smtClean="0"/>
                        <a:t>MPa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300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0.384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0.742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0.907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81%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187 </a:t>
                      </a:r>
                      <a:r>
                        <a:rPr lang="en-US" sz="1400" dirty="0" err="1" smtClean="0"/>
                        <a:t>MPa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353 </a:t>
                      </a:r>
                      <a:r>
                        <a:rPr lang="en-US" sz="1400" dirty="0" err="1" smtClean="0"/>
                        <a:t>MPa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400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0.334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0.705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0.868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85%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206 </a:t>
                      </a:r>
                      <a:r>
                        <a:rPr lang="en-US" sz="1400" dirty="0" err="1" smtClean="0"/>
                        <a:t>MPa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365 </a:t>
                      </a:r>
                      <a:r>
                        <a:rPr lang="en-US" sz="1400" dirty="0" err="1" smtClean="0"/>
                        <a:t>MPa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7030A0"/>
                          </a:solidFill>
                        </a:rPr>
                        <a:t>FAG mix</a:t>
                      </a:r>
                      <a:endParaRPr lang="en-IN" sz="16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200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0.521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0.901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1.109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48%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115 </a:t>
                      </a:r>
                      <a:r>
                        <a:rPr lang="en-US" sz="1400" dirty="0" err="1" smtClean="0">
                          <a:solidFill>
                            <a:srgbClr val="7030A0"/>
                          </a:solidFill>
                        </a:rPr>
                        <a:t>MPa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153 </a:t>
                      </a:r>
                      <a:r>
                        <a:rPr lang="en-US" sz="1400" dirty="0" err="1" smtClean="0">
                          <a:solidFill>
                            <a:srgbClr val="7030A0"/>
                          </a:solidFill>
                        </a:rPr>
                        <a:t>MPa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IN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300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0.463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0.848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1.053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55%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125 </a:t>
                      </a:r>
                      <a:r>
                        <a:rPr lang="en-US" sz="1400" dirty="0" err="1" smtClean="0">
                          <a:solidFill>
                            <a:srgbClr val="7030A0"/>
                          </a:solidFill>
                        </a:rPr>
                        <a:t>MPa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168 </a:t>
                      </a:r>
                      <a:r>
                        <a:rPr lang="en-US" sz="1400" dirty="0" err="1" smtClean="0">
                          <a:solidFill>
                            <a:srgbClr val="7030A0"/>
                          </a:solidFill>
                        </a:rPr>
                        <a:t>MPa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400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0.410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0.781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0.996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63%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141 </a:t>
                      </a:r>
                      <a:r>
                        <a:rPr lang="en-US" sz="1400" dirty="0" err="1" smtClean="0">
                          <a:solidFill>
                            <a:srgbClr val="7030A0"/>
                          </a:solidFill>
                        </a:rPr>
                        <a:t>MPa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186 </a:t>
                      </a:r>
                      <a:r>
                        <a:rPr lang="en-US" sz="1400" dirty="0" err="1" smtClean="0">
                          <a:solidFill>
                            <a:srgbClr val="7030A0"/>
                          </a:solidFill>
                        </a:rPr>
                        <a:t>MPa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664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228600"/>
            <a:ext cx="21621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Service Life Ratio :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1" y="573250"/>
            <a:ext cx="2162175" cy="60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587385"/>
              </p:ext>
            </p:extLst>
          </p:nvPr>
        </p:nvGraphicFramePr>
        <p:xfrm>
          <a:off x="104133" y="1914316"/>
          <a:ext cx="8963667" cy="40258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4067"/>
                <a:gridCol w="762000"/>
                <a:gridCol w="685800"/>
                <a:gridCol w="533400"/>
                <a:gridCol w="609600"/>
                <a:gridCol w="533400"/>
                <a:gridCol w="457200"/>
                <a:gridCol w="533400"/>
                <a:gridCol w="533400"/>
                <a:gridCol w="533400"/>
                <a:gridCol w="609600"/>
                <a:gridCol w="609600"/>
                <a:gridCol w="914400"/>
                <a:gridCol w="914400"/>
              </a:tblGrid>
              <a:tr h="375253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Material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Thickness (mm)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effectLst/>
                        </a:rPr>
                        <a:t>SLR after 2 years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Overall Construction cost (INR)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Waste Utilization, in tons/km of road length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Granular layer thickness in Equivalent design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Total aggregates used (tons/km)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>
                          <a:effectLst/>
                        </a:rPr>
                        <a:t>Aggregate saved compared to control (%)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50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Rate (m</a:t>
                      </a:r>
                      <a:r>
                        <a:rPr lang="en-CA" sz="1200" b="1" u="none" strike="noStrike" baseline="30000" dirty="0">
                          <a:effectLst/>
                        </a:rPr>
                        <a:t>3</a:t>
                      </a:r>
                      <a:r>
                        <a:rPr lang="en-CA" sz="1200" b="1" u="none" strike="noStrike" dirty="0">
                          <a:effectLst/>
                        </a:rPr>
                        <a:t>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Rate/km (lakhs)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Savings (%)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>
                          <a:effectLst/>
                        </a:rPr>
                        <a:t>Flyash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>
                          <a:effectLst/>
                        </a:rPr>
                        <a:t>Metal Slag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>
                          <a:effectLst/>
                        </a:rPr>
                        <a:t>Total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HMA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>
                          <a:effectLst/>
                        </a:rPr>
                        <a:t>Base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Subbase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0447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b="1" u="none" strike="noStrike" dirty="0">
                          <a:effectLst/>
                        </a:rPr>
                        <a:t>(WMM)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2593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Control section</a:t>
                      </a:r>
                      <a:endParaRPr lang="en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FF0000"/>
                          </a:solidFill>
                          <a:effectLst/>
                        </a:rPr>
                        <a:t>WMM 250</a:t>
                      </a:r>
                      <a:endParaRPr lang="en-IN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FF0000"/>
                          </a:solidFill>
                          <a:effectLst/>
                        </a:rPr>
                        <a:t>1,399</a:t>
                      </a:r>
                      <a:endParaRPr lang="en-IN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86.6</a:t>
                      </a:r>
                      <a:endParaRPr lang="en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180</a:t>
                      </a:r>
                      <a:endParaRPr lang="en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FF0000"/>
                          </a:solidFill>
                          <a:effectLst/>
                        </a:rPr>
                        <a:t>250</a:t>
                      </a:r>
                      <a:endParaRPr lang="en-IN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FF0000"/>
                          </a:solidFill>
                          <a:effectLst/>
                        </a:rPr>
                        <a:t>330</a:t>
                      </a:r>
                      <a:endParaRPr lang="en-IN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7435.5</a:t>
                      </a:r>
                      <a:endParaRPr lang="en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GSB 330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0447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1,328</a:t>
                      </a:r>
                      <a:endParaRPr lang="en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04477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 smtClean="0">
                          <a:effectLst/>
                        </a:rPr>
                        <a:t>FAL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effectLst/>
                        </a:rPr>
                        <a:t>200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effectLst/>
                        </a:rPr>
                        <a:t>1.29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683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 smtClean="0">
                          <a:effectLst/>
                        </a:rPr>
                        <a:t>78.4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GB" sz="1600" b="1" u="none" strike="noStrike" dirty="0">
                          <a:effectLst/>
                        </a:rPr>
                        <a:t>9.43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840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--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840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160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120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-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effectLst/>
                        </a:rPr>
                        <a:t>3329.1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effectLst/>
                        </a:rPr>
                        <a:t>55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47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effectLst/>
                        </a:rPr>
                        <a:t>300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effectLst/>
                        </a:rPr>
                        <a:t>1.44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80.7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GB" sz="1600" b="1" u="none" strike="noStrike" dirty="0">
                          <a:effectLst/>
                        </a:rPr>
                        <a:t>6.81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1260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--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1260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150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110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-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3051.7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effectLst/>
                        </a:rPr>
                        <a:t>58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47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effectLst/>
                        </a:rPr>
                        <a:t>400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effectLst/>
                        </a:rPr>
                        <a:t>1.54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 smtClean="0">
                          <a:effectLst/>
                        </a:rPr>
                        <a:t>83.0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GB" sz="1600" b="1" u="none" strike="noStrike" dirty="0">
                          <a:effectLst/>
                        </a:rPr>
                        <a:t>4.11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1680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--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1680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140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100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-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effectLst/>
                        </a:rPr>
                        <a:t>2774.3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effectLst/>
                        </a:rPr>
                        <a:t>62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477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FAG</a:t>
                      </a:r>
                      <a:endParaRPr lang="en-IN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200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1.12</a:t>
                      </a:r>
                      <a:endParaRPr lang="en-IN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632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77.9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GB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10.02</a:t>
                      </a:r>
                      <a:endParaRPr lang="en-IN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672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168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840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160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150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-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3557.1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52</a:t>
                      </a:r>
                      <a:endParaRPr lang="en-IN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47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300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1.23</a:t>
                      </a:r>
                      <a:endParaRPr lang="en-IN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79.9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GB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7.74</a:t>
                      </a:r>
                      <a:endParaRPr lang="en-IN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1008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252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1260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150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140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-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3279.7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55</a:t>
                      </a:r>
                      <a:endParaRPr lang="en-IN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47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>
                          <a:solidFill>
                            <a:srgbClr val="7030A0"/>
                          </a:solidFill>
                          <a:effectLst/>
                        </a:rPr>
                        <a:t>400</a:t>
                      </a:r>
                      <a:endParaRPr lang="en-IN" sz="12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1.31</a:t>
                      </a:r>
                      <a:endParaRPr lang="en-IN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81.9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GB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5.35</a:t>
                      </a:r>
                      <a:endParaRPr lang="en-IN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1344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336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1680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150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120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-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3127.7</a:t>
                      </a:r>
                      <a:endParaRPr lang="en-IN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CA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58</a:t>
                      </a:r>
                      <a:endParaRPr lang="en-IN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37" marR="8537" marT="853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52400" y="1219200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Summary of service life ratio, waste utilization and savings in the aggregates for all the waste mix test sections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63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6" y="0"/>
            <a:ext cx="9188222" cy="6934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0"/>
            <a:ext cx="5943600" cy="685800"/>
          </a:xfr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I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FLY </a:t>
            </a:r>
            <a:r>
              <a:rPr lang="en-I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ASH </a:t>
            </a:r>
            <a:r>
              <a:rPr lang="en-I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AGGREGATE </a:t>
            </a:r>
            <a:endParaRPr lang="en-I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600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638800" cy="669332"/>
          </a:xfr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AGGREGATE DEMAND</a:t>
            </a:r>
            <a:endParaRPr lang="en-I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32820" cy="3200400"/>
          </a:xfrm>
          <a:solidFill>
            <a:srgbClr val="FFEFBD"/>
          </a:solidFill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overall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demand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of construction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aggregates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the country is estimated to be around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4,500-5,000 million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tons/year</a:t>
            </a:r>
          </a:p>
          <a:p>
            <a:pPr algn="just">
              <a:buFont typeface="Wingdings" pitchFamily="2" charset="2"/>
              <a:buChar char="Ø"/>
            </a:pPr>
            <a:endParaRPr lang="en-I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Production of </a:t>
            </a:r>
            <a:r>
              <a:rPr lang="en-I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cubic meter </a:t>
            </a: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of concrete requires about </a:t>
            </a:r>
            <a:r>
              <a:rPr lang="en-I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1.7 tons </a:t>
            </a: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of stone aggregates. Construction of </a:t>
            </a:r>
            <a:r>
              <a:rPr lang="en-I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km of 2 lanes </a:t>
            </a: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(7m wide) road requires about </a:t>
            </a:r>
            <a:r>
              <a:rPr lang="en-I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8500 tons </a:t>
            </a: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of stone aggregates in base and sub-base layers. </a:t>
            </a:r>
          </a:p>
          <a:p>
            <a:pPr marL="0" lvl="0" indent="0" algn="just">
              <a:buNone/>
            </a:pPr>
            <a:endParaRPr lang="en-US" sz="2200" b="1" u="sng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Major uses </a:t>
            </a:r>
            <a:r>
              <a:rPr lang="en-US" sz="2200" b="1" u="sng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Aggregates</a:t>
            </a:r>
            <a:endParaRPr lang="en-I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0130"/>
            <a:ext cx="3048000" cy="213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D:\Tarun\SV-NIT\Pics\aggregates-in-railway-ballas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85" y="4010131"/>
            <a:ext cx="3033215" cy="21389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6149117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Times New Roman" pitchFamily="18" charset="0"/>
                <a:cs typeface="Times New Roman" pitchFamily="18" charset="0"/>
              </a:rPr>
              <a:t>Use of aggregate in concrete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2785" y="6135469"/>
            <a:ext cx="3058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Times New Roman" pitchFamily="18" charset="0"/>
                <a:cs typeface="Times New Roman" pitchFamily="18" charset="0"/>
              </a:rPr>
              <a:t>Use of aggregate in railway tracks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:\Tarun\SV-NIT\Pics\Aggregates_used_in_road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20" y="4010130"/>
            <a:ext cx="2988000" cy="21389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121020" y="6135468"/>
            <a:ext cx="29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Times New Roman" pitchFamily="18" charset="0"/>
                <a:cs typeface="Times New Roman" pitchFamily="18" charset="0"/>
              </a:rPr>
              <a:t>Use of aggregate in Road Construction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3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  <a:solidFill>
            <a:srgbClr val="FFEFBD"/>
          </a:solidFill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Construction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and Demolition waste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Foundry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sand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residue </a:t>
            </a:r>
          </a:p>
          <a:p>
            <a:pPr algn="just">
              <a:buFont typeface="Wingdings" pitchFamily="2" charset="2"/>
              <a:buChar char="Ø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Glass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waste and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bottle </a:t>
            </a:r>
          </a:p>
          <a:p>
            <a:pPr algn="just">
              <a:buFont typeface="Wingdings" pitchFamily="2" charset="2"/>
              <a:buChar char="Ø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Blast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Furnace Slag,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Steel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slag,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Copper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slag etc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Fly ash aggregates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28600" y="304800"/>
            <a:ext cx="8686800" cy="10668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Alternative Aggregates for use in Construction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469996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63272" cy="5334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1" algn="ctr"/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b="1" dirty="0" smtClean="0"/>
              <a:t/>
            </a:r>
            <a:br>
              <a:rPr lang="en-IN" sz="2800" b="1" dirty="0" smtClean="0"/>
            </a:br>
            <a:r>
              <a:rPr lang="en-IN" sz="2800" b="1" dirty="0" smtClean="0"/>
              <a:t/>
            </a:r>
            <a:br>
              <a:rPr lang="en-IN" sz="2800" b="1" dirty="0" smtClean="0"/>
            </a:br>
            <a:r>
              <a:rPr lang="en-US" sz="2800" b="1" dirty="0" smtClean="0"/>
              <a:t>Methods for Making Artificial Aggregates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/>
              <a:t/>
            </a:r>
            <a:br>
              <a:rPr lang="en-IN" sz="2800" b="1" dirty="0" smtClean="0"/>
            </a:br>
            <a:endParaRPr lang="en-IN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86000"/>
            <a:ext cx="8784976" cy="5400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I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Agglomeration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Consolidation of solid particles into larger shapes is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termed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agglomeration. It is divided into two types:</a:t>
            </a:r>
          </a:p>
          <a:p>
            <a:pPr marL="571500" indent="-571500" algn="just">
              <a:buFont typeface="+mj-lt"/>
              <a:buAutoNum type="romanU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Pelletization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or granulations-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method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agglomerates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are shaped by tumbling forces without any external compacting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forces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+mj-lt"/>
              <a:buAutoNum type="romanU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Compaction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In this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method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desired density is achieved with external compacting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14644"/>
          <a:stretch/>
        </p:blipFill>
        <p:spPr>
          <a:xfrm>
            <a:off x="941695" y="4447456"/>
            <a:ext cx="2074459" cy="202954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47456"/>
            <a:ext cx="2057400" cy="198028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447457"/>
            <a:ext cx="2590800" cy="2029543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934111619"/>
              </p:ext>
            </p:extLst>
          </p:nvPr>
        </p:nvGraphicFramePr>
        <p:xfrm>
          <a:off x="1219200" y="914400"/>
          <a:ext cx="70485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248178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6397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1"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Methods of Hardening Artificial Aggregates </a:t>
            </a:r>
            <a:r>
              <a:rPr lang="en-I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562600"/>
            <a:ext cx="8784976" cy="576064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cost of the final product is the important factor 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needs 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to be considered while selecting the process of hardening.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446636"/>
              </p:ext>
            </p:extLst>
          </p:nvPr>
        </p:nvGraphicFramePr>
        <p:xfrm>
          <a:off x="251520" y="1737302"/>
          <a:ext cx="8712966" cy="3672898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19731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20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677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69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Production process</a:t>
                      </a:r>
                      <a:endParaRPr lang="en-IN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Temperature (</a:t>
                      </a:r>
                      <a:r>
                        <a:rPr lang="en-US" sz="20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lang="en-IN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Binding</a:t>
                      </a:r>
                      <a:endParaRPr lang="en-IN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3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Cold Bonding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0-100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B0F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Matrix with calcium alumina silicate hydrate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90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Hydrothermal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100-250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Matrix with calcium alumina silicate hydrate under the pressurized steam condition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55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Sintering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900-1200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gradFill flip="none" rotWithShape="1">
                      <a:gsLst>
                        <a:gs pos="0">
                          <a:srgbClr val="FF3300">
                            <a:shade val="30000"/>
                            <a:satMod val="115000"/>
                          </a:srgbClr>
                        </a:gs>
                        <a:gs pos="50000">
                          <a:srgbClr val="FF3300">
                            <a:shade val="67500"/>
                            <a:satMod val="115000"/>
                          </a:srgbClr>
                        </a:gs>
                        <a:gs pos="100000">
                          <a:srgbClr val="FF33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Material bridge bonding with alumina silicate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55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Complete melting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1200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Alumina silicates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3568" y="91440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Table </a:t>
            </a:r>
            <a:r>
              <a:rPr lang="en-IN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Classification of LWA hardening process based on temperature indication for inorganic matrices </a:t>
            </a:r>
            <a:r>
              <a:rPr lang="en-IN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(Sarabèr et al. 2012; Bijen 1986</a:t>
            </a:r>
            <a:r>
              <a:rPr lang="en-IN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IN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77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/>
              <a:t>17</a:t>
            </a:fld>
            <a:endParaRPr lang="en-IN" dirty="0"/>
          </a:p>
        </p:txBody>
      </p:sp>
      <p:sp>
        <p:nvSpPr>
          <p:cNvPr id="4" name="Rounded Rectangle 3"/>
          <p:cNvSpPr/>
          <p:nvPr/>
        </p:nvSpPr>
        <p:spPr>
          <a:xfrm>
            <a:off x="758825" y="342900"/>
            <a:ext cx="7620000" cy="7239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I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IN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rawbacks </a:t>
            </a:r>
            <a:r>
              <a:rPr lang="en-I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existing </a:t>
            </a:r>
            <a:r>
              <a:rPr lang="en-IN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Technology</a:t>
            </a:r>
            <a:endParaRPr lang="en-I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2009550"/>
              </p:ext>
            </p:extLst>
          </p:nvPr>
        </p:nvGraphicFramePr>
        <p:xfrm>
          <a:off x="838199" y="1600200"/>
          <a:ext cx="7924801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6162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0648"/>
            <a:ext cx="8740080" cy="193818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I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 FOR PRODUCING ANGULAR SHAPED FLY ASH AGGREGATE </a:t>
            </a:r>
            <a:br>
              <a:rPr lang="en-I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(Granted Indian Patent Nos.: </a:t>
            </a:r>
            <a:r>
              <a:rPr lang="en-US" sz="2400" b="1" dirty="0" smtClean="0">
                <a:ln>
                  <a:solidFill>
                    <a:srgbClr val="00B05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362571 &amp; 457555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Date of Grant: 23/03/2021 &amp; 09/10/2023</a:t>
            </a:r>
            <a:endParaRPr lang="en-I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7001"/>
            <a:ext cx="3262021" cy="32955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Admin\Desktop\New folder\IMG_20190216_1231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3657600" cy="3295552"/>
          </a:xfrm>
          <a:prstGeom prst="rect">
            <a:avLst/>
          </a:prstGeom>
          <a:ln w="28575" cap="sq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01577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66800" y="76200"/>
            <a:ext cx="7086600" cy="838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FOUR-STEP PROCESS FOR PRODUCTION OF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ANGULAR SHAPED FLY ASH AGGREGATES</a:t>
            </a:r>
            <a:endParaRPr lang="en-IN" sz="2400" dirty="0">
              <a:solidFill>
                <a:schemeClr val="tx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41209617"/>
              </p:ext>
            </p:extLst>
          </p:nvPr>
        </p:nvGraphicFramePr>
        <p:xfrm>
          <a:off x="1562100" y="1143000"/>
          <a:ext cx="6096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3292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684870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667000" y="381000"/>
            <a:ext cx="4267200" cy="762000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en-I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50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385212" y="3412"/>
            <a:ext cx="3892660" cy="4537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Materials and Process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03013" y="574347"/>
            <a:ext cx="2712387" cy="2245052"/>
            <a:chOff x="-1" y="5094308"/>
            <a:chExt cx="2712387" cy="2081556"/>
          </a:xfrm>
        </p:grpSpPr>
        <p:pic>
          <p:nvPicPr>
            <p:cNvPr id="22" name="Picture 21" descr="C:\Users\Admin\Desktop\New folder\IMG_20190212_004209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5094308"/>
              <a:ext cx="2712387" cy="1940257"/>
            </a:xfrm>
            <a:prstGeom prst="rect">
              <a:avLst/>
            </a:prstGeom>
            <a:ln w="28575" cap="sq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9" name="Rectangle 28"/>
            <p:cNvSpPr/>
            <p:nvPr/>
          </p:nvSpPr>
          <p:spPr>
            <a:xfrm>
              <a:off x="4041" y="6861965"/>
              <a:ext cx="2707793" cy="31389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none">
              <a:spAutoFit/>
            </a:bodyPr>
            <a:lstStyle/>
            <a:p>
              <a:r>
                <a:rPr lang="en-IN" sz="1600" dirty="0" smtClean="0">
                  <a:latin typeface="Times New Roman" pitchFamily="18" charset="0"/>
                  <a:cs typeface="Times New Roman" pitchFamily="18" charset="0"/>
                </a:rPr>
                <a:t>Compacted Rectangular Block</a:t>
              </a:r>
              <a:endParaRPr lang="en-IN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8525" y="837533"/>
            <a:ext cx="2603863" cy="2023389"/>
            <a:chOff x="0" y="677483"/>
            <a:chExt cx="2712386" cy="1977993"/>
          </a:xfrm>
        </p:grpSpPr>
        <p:pic>
          <p:nvPicPr>
            <p:cNvPr id="24" name="Picture 23" descr="C:\Users\Admin\Desktop\New folder\IMG_20190628_225508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7483"/>
              <a:ext cx="2712386" cy="1862911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0" name="TextBox 29"/>
            <p:cNvSpPr txBox="1"/>
            <p:nvPr/>
          </p:nvSpPr>
          <p:spPr>
            <a:xfrm>
              <a:off x="594720" y="2316922"/>
              <a:ext cx="14478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Mixing</a:t>
              </a:r>
              <a:endParaRPr lang="en-I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76599"/>
            <a:ext cx="2227911" cy="2965695"/>
          </a:xfrm>
          <a:prstGeom prst="rect">
            <a:avLst/>
          </a:prstGeom>
          <a:ln w="38100" cap="sq" cmpd="thickThin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581400" y="3124200"/>
            <a:ext cx="2002242" cy="3318149"/>
            <a:chOff x="6934200" y="3539851"/>
            <a:chExt cx="2002242" cy="331814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539851"/>
              <a:ext cx="2002242" cy="3318149"/>
            </a:xfrm>
            <a:prstGeom prst="rect">
              <a:avLst/>
            </a:prstGeom>
            <a:ln w="2857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331463" y="6488668"/>
              <a:ext cx="1422549" cy="338554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Crusher</a:t>
              </a:r>
              <a:endParaRPr lang="en-I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7201" y="6043146"/>
            <a:ext cx="2264574" cy="3982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Angular Aggregate</a:t>
            </a:r>
            <a:endParaRPr lang="en-IN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Down Arrow 19"/>
          <p:cNvSpPr/>
          <p:nvPr/>
        </p:nvSpPr>
        <p:spPr>
          <a:xfrm rot="16200000">
            <a:off x="2857430" y="1409630"/>
            <a:ext cx="235884" cy="29765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Down Arrow 20"/>
          <p:cNvSpPr/>
          <p:nvPr/>
        </p:nvSpPr>
        <p:spPr>
          <a:xfrm>
            <a:off x="7403393" y="2895600"/>
            <a:ext cx="245334" cy="44054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Down Arrow 33"/>
          <p:cNvSpPr/>
          <p:nvPr/>
        </p:nvSpPr>
        <p:spPr>
          <a:xfrm rot="16200000">
            <a:off x="5835224" y="1499108"/>
            <a:ext cx="235884" cy="28566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5" name="Down Arrow 34"/>
          <p:cNvSpPr/>
          <p:nvPr/>
        </p:nvSpPr>
        <p:spPr>
          <a:xfrm rot="5400000" flipH="1">
            <a:off x="5838183" y="4570406"/>
            <a:ext cx="256222" cy="56421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Down Arrow 35"/>
          <p:cNvSpPr/>
          <p:nvPr/>
        </p:nvSpPr>
        <p:spPr>
          <a:xfrm rot="5400000" flipH="1">
            <a:off x="3110388" y="4500939"/>
            <a:ext cx="256225" cy="5334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r="14026"/>
          <a:stretch/>
        </p:blipFill>
        <p:spPr bwMode="auto">
          <a:xfrm>
            <a:off x="3286780" y="533400"/>
            <a:ext cx="2482649" cy="2437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419872" y="2514382"/>
            <a:ext cx="23042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Block Making Machine</a:t>
            </a:r>
            <a:endParaRPr lang="en-IN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5" y="3811881"/>
            <a:ext cx="2866847" cy="20769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629400" y="6073017"/>
            <a:ext cx="1828799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Autoclave-Curing</a:t>
            </a:r>
            <a:endParaRPr lang="en-IN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72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926772"/>
              </p:ext>
            </p:extLst>
          </p:nvPr>
        </p:nvGraphicFramePr>
        <p:xfrm>
          <a:off x="228599" y="1143000"/>
          <a:ext cx="8763001" cy="517883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743201"/>
                <a:gridCol w="2743200"/>
                <a:gridCol w="3276600"/>
              </a:tblGrid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Parameters</a:t>
                      </a:r>
                      <a:endParaRPr lang="en-IN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Sintered Aggregates</a:t>
                      </a:r>
                      <a:endParaRPr lang="en-IN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Proposed Aggregates</a:t>
                      </a:r>
                      <a:endParaRPr lang="en-IN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</a:tr>
              <a:tr h="412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Production Process</a:t>
                      </a:r>
                      <a:endParaRPr lang="en-IN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Tedious 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Simple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Curing Method</a:t>
                      </a:r>
                      <a:endParaRPr lang="en-IN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Temperature</a:t>
                      </a:r>
                      <a:r>
                        <a:rPr lang="en-US" sz="1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of 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900-1200</a:t>
                      </a:r>
                      <a:r>
                        <a:rPr lang="en-US" sz="1600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is required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-Steam Curing in Autoclave for Low Calcium Fly Ash</a:t>
                      </a:r>
                      <a:endParaRPr lang="en-IN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Shape of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Aggregates</a:t>
                      </a:r>
                      <a:endParaRPr lang="en-IN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Rounded (inferior interlocking)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Angular (Better interlocking</a:t>
                      </a:r>
                      <a:r>
                        <a:rPr lang="en-US" sz="1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&amp; Load Bearing Capacity)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Production Cost  (approx.)</a:t>
                      </a:r>
                      <a:endParaRPr lang="en-IN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Rs. 1700/ton </a:t>
                      </a:r>
                      <a:endParaRPr lang="en-IN" sz="1600" b="1" kern="12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Rs. 1870/m</a:t>
                      </a:r>
                      <a:r>
                        <a:rPr lang="en-US" sz="1600" b="1" kern="1200" baseline="300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1600" b="1" kern="12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IN" sz="1600" b="1" kern="12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Rs. </a:t>
                      </a: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900/ton </a:t>
                      </a:r>
                      <a:endParaRPr lang="en-IN" sz="1600" b="1" kern="12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Rs. </a:t>
                      </a: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950/m</a:t>
                      </a:r>
                      <a:r>
                        <a:rPr lang="en-US" sz="1600" b="1" kern="1200" baseline="300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en-IN" sz="1600" b="1" kern="1200" baseline="300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IN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I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I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14800"/>
            <a:ext cx="2232248" cy="20816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6" name="Picture 2" descr="D:\PhD\FA Agg\Photo and Video\IMG_20190219_174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91000"/>
            <a:ext cx="2989268" cy="202878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 Diagonal Corner Rectangle 6"/>
          <p:cNvSpPr/>
          <p:nvPr/>
        </p:nvSpPr>
        <p:spPr>
          <a:xfrm>
            <a:off x="381000" y="152400"/>
            <a:ext cx="8382000" cy="9360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Advantages of the present invented aggregates over sintered aggregates</a:t>
            </a:r>
            <a:endParaRPr lang="en-I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0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ypical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physical properties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fly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ash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based coarse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aggregates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838211"/>
              </p:ext>
            </p:extLst>
          </p:nvPr>
        </p:nvGraphicFramePr>
        <p:xfrm>
          <a:off x="228600" y="762000"/>
          <a:ext cx="8686801" cy="555040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828800"/>
                <a:gridCol w="1143000"/>
                <a:gridCol w="1143000"/>
                <a:gridCol w="1066800"/>
                <a:gridCol w="914400"/>
                <a:gridCol w="838200"/>
                <a:gridCol w="826404"/>
                <a:gridCol w="926197"/>
              </a:tblGrid>
              <a:tr h="9710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Parameters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Authors Aggregates#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Sintered Fly Ash Aggregates*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Natural Aggregates*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IS:383 (2016) requirements for concrete aggregate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MORTH-</a:t>
                      </a:r>
                      <a:endParaRPr lang="en-IN" sz="1400" dirty="0">
                        <a:effectLst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2013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IS 9142 (Part 2) </a:t>
                      </a:r>
                      <a:r>
                        <a:rPr lang="en-US" sz="1400" dirty="0" smtClean="0">
                          <a:effectLst/>
                        </a:rPr>
                        <a:t>2018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wearing surfaces</a:t>
                      </a:r>
                      <a:endParaRPr lang="en-IN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Non -wearing surfaces</a:t>
                      </a:r>
                      <a:endParaRPr lang="en-IN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46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Specific Gravity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</a:rPr>
                        <a:t>1.51</a:t>
                      </a:r>
                      <a:endParaRPr lang="en-IN" sz="1400" dirty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2.9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Bulk Density Loose (kg/m</a:t>
                      </a:r>
                      <a:r>
                        <a:rPr lang="en-US" sz="1400" baseline="30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</a:rPr>
                        <a:t>860</a:t>
                      </a:r>
                      <a:endParaRPr lang="en-IN" sz="1400" dirty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650-1050</a:t>
                      </a:r>
                      <a:endParaRPr lang="en-IN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1350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950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Water absorption (%)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</a:rPr>
                        <a:t>19.3</a:t>
                      </a:r>
                      <a:endParaRPr lang="en-IN" sz="1400" dirty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15-30</a:t>
                      </a:r>
                      <a:endParaRPr lang="en-IN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0.5-2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2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2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18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Impact value (%)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</a:rPr>
                        <a:t>27</a:t>
                      </a:r>
                      <a:endParaRPr lang="en-IN" sz="1400" dirty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15-55</a:t>
                      </a:r>
                      <a:endParaRPr lang="en-IN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12-20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30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45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30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40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Abrasion Value (%)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</a:rPr>
                        <a:t>24</a:t>
                      </a:r>
                      <a:endParaRPr lang="en-IN" sz="1400" dirty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29</a:t>
                      </a:r>
                      <a:endParaRPr lang="en-IN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10-18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30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≤50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40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40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Crushing Value (%)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</a:rPr>
                        <a:t>35</a:t>
                      </a:r>
                      <a:endParaRPr lang="en-IN" sz="1400" dirty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≤ 30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45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Soundness (%) in Na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SO</a:t>
                      </a:r>
                      <a:r>
                        <a:rPr lang="en-US" sz="1400" baseline="-25000" dirty="0">
                          <a:effectLst/>
                        </a:rPr>
                        <a:t>4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</a:rPr>
                        <a:t>4.4%</a:t>
                      </a:r>
                      <a:endParaRPr lang="en-IN" sz="1400" dirty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--</a:t>
                      </a:r>
                      <a:endParaRPr lang="en-IN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1-5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&lt;12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&lt;12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12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≤ 12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Shaped of Aggregates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</a:rPr>
                        <a:t>Angular</a:t>
                      </a:r>
                      <a:endParaRPr lang="en-IN" sz="1400" dirty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Rounded</a:t>
                      </a:r>
                      <a:endParaRPr lang="en-IN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IN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Production Cost</a:t>
                      </a:r>
                      <a:endParaRPr lang="en-IN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(Approx.)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</a:rPr>
                        <a:t>Rs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</a:rPr>
                        <a:t> 950-1050 per m</a:t>
                      </a:r>
                      <a:r>
                        <a:rPr lang="en-US" sz="1400" baseline="30000" dirty="0">
                          <a:solidFill>
                            <a:srgbClr val="7030A0"/>
                          </a:solidFill>
                          <a:effectLst/>
                        </a:rPr>
                        <a:t>3</a:t>
                      </a:r>
                      <a:endParaRPr lang="en-IN" sz="1400" dirty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</a:rPr>
                        <a:t>Rs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. 1870</a:t>
                      </a:r>
                      <a:endParaRPr lang="en-IN" sz="1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per m</a:t>
                      </a:r>
                      <a:r>
                        <a:rPr lang="en-US" sz="1400" baseline="30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IN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Rs</a:t>
                      </a:r>
                      <a:r>
                        <a:rPr lang="en-US" sz="1400" dirty="0">
                          <a:effectLst/>
                        </a:rPr>
                        <a:t>. 1400</a:t>
                      </a:r>
                      <a:endParaRPr lang="en-IN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per m</a:t>
                      </a:r>
                      <a:r>
                        <a:rPr lang="en-US" sz="1400" baseline="30000" dirty="0">
                          <a:effectLst/>
                        </a:rPr>
                        <a:t>3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</a:t>
                      </a:r>
                      <a:endParaRPr lang="en-IN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8600" y="6400800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* From Literature		#</a:t>
            </a:r>
            <a:r>
              <a:rPr lang="en-US" sz="1600" i="1" dirty="0" smtClean="0"/>
              <a:t>NCCBM </a:t>
            </a:r>
            <a:r>
              <a:rPr lang="en-US" sz="1600" i="1" dirty="0"/>
              <a:t>lab results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582974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148988"/>
            <a:ext cx="8610600" cy="99401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/>
              <a:t>APPLICATION OF DEVELOPED </a:t>
            </a:r>
            <a:r>
              <a:rPr lang="en-IN" sz="3200" b="1" dirty="0" smtClean="0"/>
              <a:t>FLY </a:t>
            </a:r>
            <a:r>
              <a:rPr lang="en-IN" sz="3200" b="1" dirty="0"/>
              <a:t>ASH AGGREGATE IN CONCRETE </a:t>
            </a:r>
            <a:endParaRPr lang="en-IN" sz="3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52896"/>
            <a:ext cx="1972329" cy="249332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1171699"/>
            <a:ext cx="2001945" cy="26258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20571" y="368242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/>
              <a:t>Split </a:t>
            </a:r>
            <a:r>
              <a:rPr lang="en-IN" sz="1600" b="1" dirty="0"/>
              <a:t>tensile strength </a:t>
            </a:r>
            <a:r>
              <a:rPr lang="en-IN" sz="1600" b="1" dirty="0" smtClean="0"/>
              <a:t>test</a:t>
            </a:r>
            <a:endParaRPr lang="en-IN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3412" y="3200400"/>
            <a:ext cx="1119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/>
              <a:t>Slump </a:t>
            </a:r>
            <a:r>
              <a:rPr lang="en-IN" sz="1600" b="1" dirty="0"/>
              <a:t>Test </a:t>
            </a:r>
            <a:endParaRPr lang="en-IN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00399" y="3505200"/>
            <a:ext cx="129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/>
              <a:t>Compressive </a:t>
            </a:r>
            <a:r>
              <a:rPr lang="en-IN" sz="1600" b="1" dirty="0"/>
              <a:t>Strength Test</a:t>
            </a:r>
            <a:endParaRPr lang="en-IN" sz="16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1699"/>
            <a:ext cx="2318183" cy="21049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600200" cy="34034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91400" y="45206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/>
              <a:t>Flexural </a:t>
            </a:r>
            <a:r>
              <a:rPr lang="en-IN" sz="1600" b="1" dirty="0"/>
              <a:t>Strength Test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" y="3797586"/>
            <a:ext cx="2439290" cy="29080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1680" y="6367045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/>
              <a:t>Pull Out Test </a:t>
            </a:r>
            <a:endParaRPr lang="en-IN" sz="1600" b="1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414" y="4384847"/>
            <a:ext cx="3134571" cy="23207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049741" y="6367046"/>
            <a:ext cx="297005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N" sz="1600" b="1" dirty="0" smtClean="0"/>
              <a:t>Failed </a:t>
            </a:r>
            <a:r>
              <a:rPr lang="en-IN" sz="1600" b="1" dirty="0"/>
              <a:t>samples after pull-out </a:t>
            </a:r>
            <a:r>
              <a:rPr lang="en-IN" sz="1600" b="1" dirty="0" smtClean="0"/>
              <a:t>test</a:t>
            </a:r>
            <a:endParaRPr lang="en-IN" sz="1600" b="1" dirty="0"/>
          </a:p>
        </p:txBody>
      </p:sp>
    </p:spTree>
    <p:extLst>
      <p:ext uri="{BB962C8B-B14F-4D97-AF65-F5344CB8AC3E}">
        <p14:creationId xmlns:p14="http://schemas.microsoft.com/office/powerpoint/2010/main" val="2979121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118940"/>
              </p:ext>
            </p:extLst>
          </p:nvPr>
        </p:nvGraphicFramePr>
        <p:xfrm>
          <a:off x="465613" y="1600200"/>
          <a:ext cx="7992587" cy="441604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42685"/>
                <a:gridCol w="1573302"/>
                <a:gridCol w="1981200"/>
                <a:gridCol w="12954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tx1"/>
                          </a:solidFill>
                          <a:effectLst/>
                        </a:rPr>
                        <a:t>Parameters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7030A0"/>
                          </a:solidFill>
                          <a:effectLst/>
                        </a:rPr>
                        <a:t>Concrete with fly ash aggregate and natural sand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FF0000"/>
                          </a:solidFill>
                          <a:effectLst/>
                        </a:rPr>
                        <a:t>Concrete with </a:t>
                      </a:r>
                      <a:r>
                        <a:rPr lang="en-IN" sz="1600" b="1" dirty="0" smtClean="0">
                          <a:solidFill>
                            <a:srgbClr val="FF0000"/>
                          </a:solidFill>
                          <a:effectLst/>
                        </a:rPr>
                        <a:t/>
                      </a:r>
                      <a:br>
                        <a:rPr lang="en-IN" sz="1600" b="1" dirty="0" smtClean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IN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natural aggregate and natural </a:t>
                      </a:r>
                      <a:r>
                        <a:rPr lang="en-IN" sz="1600" b="1" dirty="0">
                          <a:solidFill>
                            <a:srgbClr val="FF0000"/>
                          </a:solidFill>
                          <a:effectLst/>
                        </a:rPr>
                        <a:t>sand</a:t>
                      </a:r>
                      <a:endParaRPr lang="en-IN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tx1"/>
                          </a:solidFill>
                          <a:effectLst/>
                        </a:rPr>
                        <a:t>Target values for M25 for 28-day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w/c ratio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7030A0"/>
                          </a:solidFill>
                          <a:effectLst/>
                        </a:rPr>
                        <a:t>0.41</a:t>
                      </a:r>
                      <a:endParaRPr lang="en-IN" sz="2000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0.41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Cement (kg/m</a:t>
                      </a:r>
                      <a:r>
                        <a:rPr lang="en-IN" sz="16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7030A0"/>
                          </a:solidFill>
                          <a:effectLst/>
                        </a:rPr>
                        <a:t>330</a:t>
                      </a:r>
                      <a:endParaRPr lang="en-IN" sz="2000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330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Sand quantity / m</a:t>
                      </a:r>
                      <a:r>
                        <a:rPr lang="en-IN" sz="16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 in kg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7030A0"/>
                          </a:solidFill>
                          <a:effectLst/>
                        </a:rPr>
                        <a:t>712</a:t>
                      </a:r>
                      <a:endParaRPr lang="en-IN" sz="2000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712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Aggregate quantity / m</a:t>
                      </a:r>
                      <a:r>
                        <a:rPr lang="en-IN" sz="16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 in kg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7030A0"/>
                          </a:solidFill>
                          <a:effectLst/>
                        </a:rPr>
                        <a:t>770</a:t>
                      </a:r>
                      <a:endParaRPr lang="en-IN" sz="2000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1301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Density of concrete (kg/m</a:t>
                      </a:r>
                      <a:r>
                        <a:rPr lang="en-IN" sz="16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7030A0"/>
                          </a:solidFill>
                          <a:effectLst/>
                        </a:rPr>
                        <a:t>2015</a:t>
                      </a:r>
                      <a:endParaRPr lang="en-IN" sz="2000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2370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Slump (mm)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7030A0"/>
                          </a:solidFill>
                          <a:effectLst/>
                        </a:rPr>
                        <a:t>70</a:t>
                      </a:r>
                      <a:endParaRPr lang="en-IN" sz="2000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70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7- Day Compressive strength (MPa)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7030A0"/>
                          </a:solidFill>
                          <a:effectLst/>
                        </a:rPr>
                        <a:t>28.4</a:t>
                      </a:r>
                      <a:endParaRPr lang="en-IN" sz="2000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25.2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28-Day compressive strength (MPa)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7030A0"/>
                          </a:solidFill>
                          <a:effectLst/>
                        </a:rPr>
                        <a:t>33.8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35.7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tx1"/>
                          </a:solidFill>
                          <a:effectLst/>
                        </a:rPr>
                        <a:t>31.6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Split Tensile Strength (MPa)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7030A0"/>
                          </a:solidFill>
                          <a:effectLst/>
                        </a:rPr>
                        <a:t>1.7</a:t>
                      </a:r>
                      <a:endParaRPr lang="en-IN" sz="2000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1.9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Flexural Strength (MPa)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7030A0"/>
                          </a:solidFill>
                          <a:effectLst/>
                        </a:rPr>
                        <a:t>8.2</a:t>
                      </a:r>
                      <a:endParaRPr lang="en-IN" sz="2000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8.3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3.5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Bond Strength (MPa)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7030A0"/>
                          </a:solidFill>
                          <a:effectLst/>
                        </a:rPr>
                        <a:t>4.7</a:t>
                      </a:r>
                      <a:endParaRPr lang="en-IN" sz="2000" dirty="0">
                        <a:solidFill>
                          <a:srgbClr val="7030A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5.3</a:t>
                      </a:r>
                      <a:endParaRPr lang="en-IN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</a:rPr>
                        <a:t>2.2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4800" y="228600"/>
            <a:ext cx="8534400" cy="10668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Comparison of properties for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M25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grade of fly ash aggregate concrete with natural aggregate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concrete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92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914400"/>
            <a:ext cx="8534400" cy="46482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FINANCIAL ANALYSIS 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FOR </a:t>
            </a:r>
          </a:p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SET-UP </a:t>
            </a:r>
            <a:r>
              <a:rPr lang="en-US" sz="4000" b="1" dirty="0">
                <a:solidFill>
                  <a:schemeClr val="tx1"/>
                </a:solidFill>
              </a:rPr>
              <a:t>OF PILOT PLANT 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FOR </a:t>
            </a:r>
            <a:r>
              <a:rPr lang="en-US" sz="4000" b="1" dirty="0">
                <a:solidFill>
                  <a:schemeClr val="tx1"/>
                </a:solidFill>
              </a:rPr>
              <a:t>MANUFACTURING 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ANGULAR </a:t>
            </a:r>
            <a:r>
              <a:rPr lang="en-US" sz="4000" b="1" dirty="0">
                <a:solidFill>
                  <a:schemeClr val="tx1"/>
                </a:solidFill>
              </a:rPr>
              <a:t>SHAPED COARSE AGGREGATES 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FROM </a:t>
            </a:r>
            <a:r>
              <a:rPr lang="en-US" sz="4000" b="1" dirty="0">
                <a:solidFill>
                  <a:schemeClr val="tx1"/>
                </a:solidFill>
              </a:rPr>
              <a:t>FLY ASH</a:t>
            </a:r>
            <a:endParaRPr lang="en-IN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78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8100" y="148988"/>
            <a:ext cx="7104000" cy="61301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Various components of Pilot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Plant 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Admin\Desktop\Battching 2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6716"/>
            <a:ext cx="5486400" cy="27497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30149" y="3070909"/>
            <a:ext cx="2362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Batching plant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Fully Automatic Fly Ash Brick Making Machine at best price in Morvi Gujarat  from Darshan Engineering Works | ID:49464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94" y="3886200"/>
            <a:ext cx="6553200" cy="28083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25594" y="6246257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Pan Mixer and Brick press machine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02441"/>
            <a:ext cx="4991100" cy="29703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2757894"/>
            <a:ext cx="1752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Autoclave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URING TANKS - Curing Tank Manufacturer from Ghaziab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09" y="237136"/>
            <a:ext cx="3894491" cy="29208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7400" y="2757894"/>
            <a:ext cx="2743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Hot water curing tank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19" y="3295649"/>
            <a:ext cx="4648200" cy="34861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2800" y="6381690"/>
            <a:ext cx="274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Crusher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12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6199179"/>
              </p:ext>
            </p:extLst>
          </p:nvPr>
        </p:nvGraphicFramePr>
        <p:xfrm>
          <a:off x="304800" y="1752600"/>
          <a:ext cx="8534400" cy="409384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9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833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Sr. No</a:t>
                      </a:r>
                      <a:endParaRPr lang="en-IN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Particulars</a:t>
                      </a:r>
                      <a:endParaRPr lang="en-IN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 in Lac Rs.</a:t>
                      </a:r>
                      <a:endParaRPr lang="en-IN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latin typeface="Times New Roman" pitchFamily="18" charset="0"/>
                          <a:cs typeface="Times New Roman" pitchFamily="18" charset="0"/>
                        </a:rPr>
                        <a:t>LAND</a:t>
                      </a:r>
                      <a:r>
                        <a:rPr lang="nb-NO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required:</a:t>
                      </a:r>
                      <a:r>
                        <a:rPr lang="nb-NO" b="1" dirty="0" smtClean="0">
                          <a:latin typeface="Times New Roman" pitchFamily="18" charset="0"/>
                          <a:cs typeface="Times New Roman" pitchFamily="18" charset="0"/>
                        </a:rPr>
                        <a:t> 4,000 -5,000m</a:t>
                      </a:r>
                      <a:r>
                        <a:rPr lang="nb-NO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nb-NO" b="1" dirty="0" smtClean="0">
                          <a:latin typeface="Times New Roman" pitchFamily="18" charset="0"/>
                          <a:cs typeface="Times New Roman" pitchFamily="18" charset="0"/>
                        </a:rPr>
                        <a:t> (Approx.)</a:t>
                      </a:r>
                      <a:endParaRPr lang="en-IN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PRODUCTION  SHED (1400 m</a:t>
                      </a:r>
                      <a:r>
                        <a:rPr lang="en-IN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IN" b="1" dirty="0" smtClean="0">
                          <a:latin typeface="Times New Roman" pitchFamily="18" charset="0"/>
                          <a:cs typeface="Times New Roman" pitchFamily="18" charset="0"/>
                        </a:rPr>
                        <a:t>) and electrical installations</a:t>
                      </a:r>
                      <a:endParaRPr lang="en-IN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en-IN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IN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PLANT &amp; MACHINERIES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ctr"/>
                      <a:endParaRPr lang="en-IN" sz="12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Batching Plant (1 No.)</a:t>
                      </a:r>
                      <a:endParaRPr lang="en-IN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17</a:t>
                      </a:r>
                      <a:endParaRPr lang="en-IN" sz="20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ctr"/>
                      <a:endParaRPr lang="en-IN" sz="12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Pressing (1 No.)</a:t>
                      </a:r>
                      <a:endParaRPr lang="en-IN" sz="1800" b="0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38</a:t>
                      </a:r>
                      <a:endParaRPr lang="en-IN" sz="20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ctr"/>
                      <a:endParaRPr lang="en-IN" sz="12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Autoclave (4 Nos.)</a:t>
                      </a:r>
                      <a:endParaRPr lang="en-IN" sz="1800" b="0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210</a:t>
                      </a:r>
                      <a:endParaRPr lang="en-IN" sz="20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ctr"/>
                      <a:endParaRPr lang="en-IN" sz="12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Crusher</a:t>
                      </a:r>
                      <a:endParaRPr lang="en-IN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28.5</a:t>
                      </a:r>
                      <a:endParaRPr lang="en-IN" sz="20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ctr"/>
                      <a:endParaRPr lang="en-IN" sz="12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Fork Lift </a:t>
                      </a:r>
                      <a:r>
                        <a:rPr lang="en-IN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&amp; Loader</a:t>
                      </a:r>
                      <a:endParaRPr lang="en-IN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24.5</a:t>
                      </a:r>
                      <a:endParaRPr lang="en-IN" sz="20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ctr"/>
                      <a:endParaRPr lang="en-IN" sz="12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IN" sz="2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468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lacs</a:t>
                      </a:r>
                      <a:endParaRPr lang="en-IN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152400"/>
            <a:ext cx="8229600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Cost of </a:t>
            </a:r>
            <a:r>
              <a:rPr lang="en-I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Pilot Plant</a:t>
            </a:r>
            <a:endParaRPr lang="en-I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979557"/>
            <a:ext cx="7162800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Capacity of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Plant-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13,558 m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/year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45.2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/day</a:t>
            </a:r>
          </a:p>
        </p:txBody>
      </p:sp>
    </p:spTree>
    <p:extLst>
      <p:ext uri="{BB962C8B-B14F-4D97-AF65-F5344CB8AC3E}">
        <p14:creationId xmlns:p14="http://schemas.microsoft.com/office/powerpoint/2010/main" val="1648574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989723"/>
              </p:ext>
            </p:extLst>
          </p:nvPr>
        </p:nvGraphicFramePr>
        <p:xfrm>
          <a:off x="990600" y="1524000"/>
          <a:ext cx="7162800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Brick per Stroke-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No. of stroke per minute-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Bricks per hour-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960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No. of Bricks per day-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19,296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Shift per day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Brick Size-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230mm*110mm*60mm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Weight per Brick-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2.34kg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Wastage considered-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Working days per year-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Aggregate produced per day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45.2m</a:t>
                      </a:r>
                      <a:r>
                        <a:rPr lang="en-US" sz="20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42.9ton)</a:t>
                      </a:r>
                      <a:endParaRPr lang="en-US" sz="2000" baseline="30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Aggregate produced per year-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13,558m</a:t>
                      </a:r>
                      <a:r>
                        <a:rPr lang="en-US" sz="20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981200" y="457200"/>
            <a:ext cx="5334000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Production details</a:t>
            </a:r>
            <a:endParaRPr lang="en-IN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02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Downloads\IMG_20190103_105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8600" y="5791200"/>
            <a:ext cx="868680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Performance of test sections constructed with fly ash at 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Olpad-Sahol State Highway (GJ SH-06)</a:t>
            </a:r>
            <a:endParaRPr lang="en-IN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90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131360" y="1248216"/>
            <a:ext cx="8839200" cy="3933384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font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Capital raised by promoter (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%): 468 Lakhs</a:t>
            </a:r>
          </a:p>
          <a:p>
            <a:pPr font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Bank finance: 0%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font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Binder cost: Rs. 4500 per ton</a:t>
            </a:r>
          </a:p>
          <a:p>
            <a:pPr font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Electricity cost: Rs.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4.0 per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kwh</a:t>
            </a:r>
          </a:p>
          <a:p>
            <a:pPr font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Water cost: Rs. 10.0 per ton</a:t>
            </a:r>
          </a:p>
          <a:p>
            <a:pPr font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Manpower cost per day per person: Supervisor- Rs. 550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Skilled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Worker- Rs. 450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Unskilled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Worker- Rs. 350</a:t>
            </a:r>
          </a:p>
          <a:p>
            <a:pPr font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Depreciation: 5% for machinery and 2.5% for building</a:t>
            </a:r>
          </a:p>
          <a:p>
            <a:pPr font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Bank Interest: 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60260" y="304800"/>
            <a:ext cx="3581400" cy="6858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Assumptions</a:t>
            </a:r>
            <a:endParaRPr lang="en-I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73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8365223"/>
              </p:ext>
            </p:extLst>
          </p:nvPr>
        </p:nvGraphicFramePr>
        <p:xfrm>
          <a:off x="304800" y="1676400"/>
          <a:ext cx="8610598" cy="35640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525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53874">
                <a:tc>
                  <a:txBody>
                    <a:bodyPr/>
                    <a:lstStyle/>
                    <a:p>
                      <a:pPr algn="ctr"/>
                      <a:r>
                        <a:rPr lang="nb-NO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Material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IN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Tons/ 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Tons/Year</a:t>
                      </a:r>
                      <a:endParaRPr lang="en-IN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Cost/day Rs</a:t>
                      </a:r>
                      <a:endParaRPr lang="en-IN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Cost/year 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688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Fly </a:t>
                      </a:r>
                      <a:r>
                        <a:rPr lang="en-IN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Ash</a:t>
                      </a:r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35.82</a:t>
                      </a:r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10748.7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en-IN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688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Binder</a:t>
                      </a:r>
                      <a:endParaRPr lang="en-IN" sz="2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IN" sz="2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4.89</a:t>
                      </a:r>
                      <a:endParaRPr lang="en-IN" sz="2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21986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65,95,821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688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Total </a:t>
                      </a:r>
                      <a:r>
                        <a:rPr lang="en-IN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RM</a:t>
                      </a:r>
                      <a:endParaRPr lang="en-IN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en-IN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40.72</a:t>
                      </a:r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21986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65,95,821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688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Water</a:t>
                      </a:r>
                      <a:endParaRPr lang="en-IN" sz="2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IN" sz="2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18,322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6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Wastage</a:t>
                      </a:r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66,141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688">
                <a:tc gridSpan="5"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IN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66,80,284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52600" y="576049"/>
            <a:ext cx="5943600" cy="533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Raw Material Requirement </a:t>
            </a:r>
          </a:p>
        </p:txBody>
      </p:sp>
    </p:spTree>
    <p:extLst>
      <p:ext uri="{BB962C8B-B14F-4D97-AF65-F5344CB8AC3E}">
        <p14:creationId xmlns:p14="http://schemas.microsoft.com/office/powerpoint/2010/main" val="1833598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879629"/>
              </p:ext>
            </p:extLst>
          </p:nvPr>
        </p:nvGraphicFramePr>
        <p:xfrm>
          <a:off x="533399" y="1295402"/>
          <a:ext cx="8305800" cy="403859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408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62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15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72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7541"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Production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 in Lac Rs.</a:t>
                      </a:r>
                      <a:endParaRPr lang="en-IN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of Total Cost</a:t>
                      </a:r>
                      <a:endParaRPr lang="en-IN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Rs. per m</a:t>
                      </a:r>
                      <a:r>
                        <a:rPr lang="en-IN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IN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754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Raw Material</a:t>
                      </a:r>
                      <a:endParaRPr lang="en-IN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66,80,284 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52%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492.68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754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&amp; Other Utility</a:t>
                      </a:r>
                      <a:endParaRPr lang="en-IN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6,56,640  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5%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48.43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754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 </a:t>
                      </a:r>
                      <a:r>
                        <a:rPr lang="en-I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(20 persons)</a:t>
                      </a:r>
                      <a:endParaRPr lang="en-IN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25,67,250  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20%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189.34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754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Depreciation</a:t>
                      </a:r>
                      <a:endParaRPr lang="en-IN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</a:t>
                      </a:r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19,65,000  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15%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144.92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754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Maintenance</a:t>
                      </a:r>
                      <a:endParaRPr lang="en-IN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</a:t>
                      </a:r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9,54,000  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70.36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7541">
                <a:tc>
                  <a:txBody>
                    <a:bodyPr/>
                    <a:lstStyle/>
                    <a:p>
                      <a:pPr algn="r" fontAlgn="b"/>
                      <a:r>
                        <a:rPr lang="en-IN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Production Cost/year</a:t>
                      </a:r>
                      <a:endParaRPr lang="en-IN" sz="1800" b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</a:t>
                      </a:r>
                      <a:r>
                        <a:rPr lang="en-IN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1,28,23,174 </a:t>
                      </a:r>
                      <a:endParaRPr lang="en-IN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945.73</a:t>
                      </a:r>
                      <a:r>
                        <a:rPr lang="en-IN" sz="18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IN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per m</a:t>
                      </a:r>
                      <a:r>
                        <a:rPr lang="en-IN" sz="1800" b="1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2905"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Selling Price </a:t>
                      </a:r>
                      <a:endParaRPr lang="en-IN" sz="2400" b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1400/m</a:t>
                      </a:r>
                      <a:r>
                        <a:rPr lang="en-US" sz="2400" b="1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en-IN" sz="2400" b="1" u="none" strike="noStrike" kern="1200" baseline="300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2905"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Production Cost</a:t>
                      </a:r>
                      <a:endParaRPr lang="en-IN" sz="2400" b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950/m</a:t>
                      </a:r>
                      <a:r>
                        <a:rPr lang="en-US" sz="2400" b="1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en-IN" sz="2400" b="1" u="none" strike="noStrike" kern="1200" baseline="300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228600"/>
            <a:ext cx="4876800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Cost of </a:t>
            </a:r>
            <a:r>
              <a:rPr lang="en-I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Aggregates per m</a:t>
            </a:r>
            <a:r>
              <a:rPr lang="en-IN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IN" sz="3200" b="1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5469719"/>
            <a:ext cx="830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As per Delhi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Schedule Rate (DSR), CPWD, 2021</a:t>
            </a: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1600" dirty="0">
                <a:latin typeface="Times New Roman" pitchFamily="18" charset="0"/>
                <a:cs typeface="Times New Roman" pitchFamily="18" charset="0"/>
              </a:rPr>
            </a:br>
            <a:r>
              <a:rPr lang="en-I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Rate of  stone aggregate </a:t>
            </a:r>
            <a:r>
              <a:rPr lang="en-IN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aggregate</a:t>
            </a:r>
            <a:r>
              <a:rPr lang="en-I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IN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Rs</a:t>
            </a:r>
            <a:r>
              <a:rPr lang="en-I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1300-1400 per cubic meter</a:t>
            </a:r>
            <a:endParaRPr lang="en-I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9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429000" y="152400"/>
            <a:ext cx="2438400" cy="487362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781645"/>
            <a:ext cx="8839200" cy="48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itchFamily="2" charset="2"/>
              <a:buChar char="ü"/>
            </a:pPr>
            <a:r>
              <a:rPr lang="en-US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Back-calculated </a:t>
            </a:r>
            <a:r>
              <a:rPr lang="en-US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moduli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for both 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FAL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FAG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subbase layers were </a:t>
            </a:r>
            <a:r>
              <a:rPr lang="en-US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higher than the conventional</a:t>
            </a:r>
            <a:r>
              <a:rPr lang="en-US" sz="2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control section. It increased with the curing period due to the </a:t>
            </a:r>
            <a:r>
              <a:rPr lang="en-US" sz="2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pozzolanic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reaction in the fly ash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algn="just">
              <a:buFont typeface="Wingdings" pitchFamily="2" charset="2"/>
              <a:buChar char="ü"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SLR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of 1.12 to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1.54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can be achieved when the equal thickness of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FAL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FAG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subbase are used with a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cost-efficacy of 4% to 10%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compared to the conventional control section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algn="just">
              <a:buFont typeface="Wingdings" pitchFamily="2" charset="2"/>
              <a:buChar char="ü"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least </a:t>
            </a: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ton of waste materials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can be consumed with </a:t>
            </a:r>
            <a:r>
              <a:rPr lang="en-US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maximum savings in the aggregate consumption of 62%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compared to the conventional section. 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These results allow a design of pavement that could serve different purposes, such as </a:t>
            </a:r>
            <a:r>
              <a:rPr lang="en-US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minimum crust thickness (FAL 200 section</a:t>
            </a:r>
            <a:r>
              <a:rPr lang="en-US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maximum waste utilization as per the available waste source or maximum saving in natural aggregate consumption.</a:t>
            </a:r>
            <a:endParaRPr lang="en-US" sz="2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19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0" y="533400"/>
            <a:ext cx="8686800" cy="48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itchFamily="2" charset="2"/>
              <a:buChar char="ü"/>
            </a:pPr>
            <a:r>
              <a:rPr lang="en-IN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present study recommends a </a:t>
            </a:r>
            <a:r>
              <a:rPr lang="en-IN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simple and cost-effective </a:t>
            </a:r>
            <a:r>
              <a:rPr lang="en-US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four-step process</a:t>
            </a: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for the production of angular shaped high strength fly ash aggregates. The proposed fly </a:t>
            </a:r>
            <a:r>
              <a:rPr lang="en-US" sz="2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ash aggregates </a:t>
            </a: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is about </a:t>
            </a:r>
            <a:r>
              <a:rPr lang="en-US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30% cheaper than sintered</a:t>
            </a: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fly ash aggregates.</a:t>
            </a:r>
          </a:p>
          <a:p>
            <a:pPr marL="342900" lvl="0" indent="-342900" algn="just">
              <a:buFont typeface="Wingdings" pitchFamily="2" charset="2"/>
              <a:buChar char="ü"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IN" sz="2200" b="1" dirty="0" smtClean="0">
                <a:latin typeface="Times New Roman" pitchFamily="18" charset="0"/>
                <a:cs typeface="Times New Roman" pitchFamily="18" charset="0"/>
              </a:rPr>
              <a:t>Proposed</a:t>
            </a:r>
            <a:r>
              <a:rPr lang="en-I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200" b="1" dirty="0" smtClean="0">
                <a:latin typeface="Times New Roman" pitchFamily="18" charset="0"/>
                <a:cs typeface="Times New Roman" pitchFamily="18" charset="0"/>
              </a:rPr>
              <a:t>angular shaped fly ash aggregates are sufficiently tough, strong, hard, durable</a:t>
            </a:r>
            <a:r>
              <a:rPr lang="en-IN" sz="2200" dirty="0" smtClean="0">
                <a:latin typeface="Times New Roman" pitchFamily="18" charset="0"/>
                <a:cs typeface="Times New Roman" pitchFamily="18" charset="0"/>
              </a:rPr>
              <a:t> and provide effective interlocking which fulfils the specifications </a:t>
            </a:r>
            <a:r>
              <a:rPr lang="en-IN" sz="2200" dirty="0" err="1" smtClean="0">
                <a:latin typeface="Times New Roman" pitchFamily="18" charset="0"/>
                <a:cs typeface="Times New Roman" pitchFamily="18" charset="0"/>
              </a:rPr>
              <a:t>MoRTH</a:t>
            </a:r>
            <a:r>
              <a:rPr lang="en-IN" sz="2200" dirty="0" smtClean="0">
                <a:latin typeface="Times New Roman" pitchFamily="18" charset="0"/>
                <a:cs typeface="Times New Roman" pitchFamily="18" charset="0"/>
              </a:rPr>
              <a:t> (2013) for road aggregate and requirement of  IS:9142 (2018) and IS: 383(2016) (for structural concrete aggregates.</a:t>
            </a:r>
          </a:p>
          <a:p>
            <a:pPr marL="342900" lvl="0" indent="-342900" algn="just">
              <a:buFont typeface="Wingdings" pitchFamily="2" charset="2"/>
              <a:buChar char="ü"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en-IN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Fly ash, steam and  hot water from cooling towers is available free of cost at thermal power plants. Therefore, </a:t>
            </a:r>
            <a:r>
              <a:rPr lang="en-IN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steam curing (for low calcium fly ash)</a:t>
            </a:r>
            <a:r>
              <a:rPr lang="en-IN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are proposed as a commercially feasible methods for the production of angular shaped fly ash aggregate.</a:t>
            </a:r>
            <a:endParaRPr lang="en-US" sz="2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68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1EDE-D706-4343-805C-91800D82A0F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28221"/>
            <a:ext cx="8763000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M25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grade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light weight concrete (density 15% lower)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can be successfully prepared from the proposed angular shaped fly ash aggregate with cement content of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330 kg/m3 and w/c ratio of 0.41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Financial analysis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for set-up of pilot plant with capacity of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ton/hour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for manufacturing angular shaped coarse aggregates from low calcium fly ash is given below: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Production Cost of Aggregate =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Rs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950 per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Selling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Price of the Aggregate =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1400 per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Profit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Before Tax (PBT) = Sales Realization – Total Production Cost =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Rs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61,59,364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11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591770"/>
            <a:ext cx="84582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arenR"/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Alqahtani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F. K., Khan, M. I., &amp;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Ghataora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G. (2014). “Synthetic aggregate for use in concrete.” U.S. Patent No. 8921463 B1, USPTO,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USA.</a:t>
            </a:r>
          </a:p>
          <a:p>
            <a:pPr marL="342900" indent="-342900" algn="just">
              <a:buAutoNum type="arabicParenR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ASTM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. 2007. “Standard Test Method for Measuring Deflections with a Light Weight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Deflectometer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(LWD).” ASTM E2583-07. American Society for Testing and Materials. West Conshohocken, PA. </a:t>
            </a: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Buschmann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(1983). “Shaped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cementitious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products.” U.S. Patent No. 4377414, USPTO,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USA.</a:t>
            </a:r>
          </a:p>
          <a:p>
            <a:pPr marL="342900" indent="-342900" algn="just">
              <a:buAutoNum type="arabicParenR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CEA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(2022). “Report on fly ash generation at coal/lignite based thermal power station and its utilization in the country for the year 2017-18” Central electricity authority, New Delhi, Ministry of Power, Government of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India.</a:t>
            </a:r>
          </a:p>
          <a:p>
            <a:pPr marL="342900" indent="-342900" algn="just">
              <a:buAutoNum type="arabicParenR"/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Consoli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N. C., Rosa, A. D. and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Saldanha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R. B. (2011). “Variables Governing Strength of Compacted Soil–Fly Ash–Lime Mixtures.” Journal of Materials in Civil Engineering, 23 (4): 432–440. ASCE </a:t>
            </a: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Deusen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Van, (1998). “Improved spring load restriction guidelines using mechanistic analysis.” Proceedings of the International Conference on Cold Regions Engineering, 188–199.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maplewood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rabicParenR"/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Havanagi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V. G.,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Sinha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A. K.,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Mathur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S., and Prasad, P. (2008). “Experimental Study on the Use of Copper Slag Wastes in Embankment and Pavement Construction.” Symposium on Engineering of Ground &amp; Environmental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Geotechnics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(1982):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259–264.</a:t>
            </a:r>
          </a:p>
          <a:p>
            <a:pPr marL="342900" indent="-342900" algn="just">
              <a:buAutoNum type="arabicParenR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IRC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115 (2014). “Guidelines for Structural Evaluation and Strengthening of Flexible Road Pavements using Falling Weight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Deflectometer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Technique.” Indian Road Congress. New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Delhi.</a:t>
            </a:r>
          </a:p>
          <a:p>
            <a:pPr marL="342900" indent="-342900" algn="just">
              <a:buAutoNum type="arabicParenR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IRC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37 (2012). “Guidelines for the Design of Flexible Pavements.” Indian Road Congress. New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Delhi.</a:t>
            </a:r>
          </a:p>
          <a:p>
            <a:pPr marL="342900" indent="-342900" algn="just">
              <a:buAutoNum type="arabicParenR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1514 (1990). “Methods of sampling and test for quick lime and hydrated lime.” Bureau of Indian Standards, New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Delhi.</a:t>
            </a:r>
          </a:p>
          <a:p>
            <a:pPr marL="342900" indent="-342900" algn="just">
              <a:buAutoNum type="arabicParenR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2386 (Part 3) (2003). “Method of Tests for Aggregates for Concrete: Specific Gravity, Density, Voids, Absorption and Bulking. Bureau of Indian Standards, New Delhi </a:t>
            </a: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2386 (Part 5) (2002). “Method of Tests for Aggregates for Concrete: Soundness”. Bureau of Indian Standards, New Delhi </a:t>
            </a:r>
          </a:p>
          <a:p>
            <a:pPr algn="just"/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00400" y="122238"/>
            <a:ext cx="2819400" cy="4873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44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200" y="152400"/>
            <a:ext cx="8991600" cy="657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2720 (Part 8) (1983). “Methods of Test for Soils: Determination of Water Content–Dry Density Relation Using Heavy Compaction”. Bureau of Indian Standards, New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Delhi</a:t>
            </a: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9142-Part 2 (2018). “Artificial Lightweight Aggregate for Concrete-Specification, Sintered Fly Ash Coarse Aggregate”, Bureau of Indian Standards, New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Delhi.</a:t>
            </a: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Mooney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M. A., and Miller, P. K. (2009). “Analysis of Lightweight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Deflectometer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Test Based on In Situ Stress and Strain Response.” Journal of Geotechnical and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Geoenvironmental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Engineering, 135 (2): 199–208. American Society of Civil Engineers (ASCE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MoRTH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(2013). “Specification for Road and Bridge Works, Indian Road Congress”, Ministry of Road Transport and Highway, New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Delhi.</a:t>
            </a: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NITI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Aayog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(2018). “Strategy Paper On Resource Efficiency in Steel Sector Through Recycling of Scrap &amp; Slag.” Ministry of Steel, Government of India.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Patel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S. (2016). “Experimental and Numerical Studies on Utilization of Some Industrial Wastes in Flexible Road Pavements.” PhD Thesis, Indian Institute of Technology,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Delhi.</a:t>
            </a: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Patel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S., and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Shahane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H. (2019). “Method for producing angular shaped fly ash aggregate.” Indian Patent No. 362571, Patent and Trademark Office, New Delhi,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India.</a:t>
            </a: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Patel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S., and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Shahu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J. T. (2016). “Resilient Response and Permanent Strain of Steel Slag-Fly Ash-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Dolime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Mix.” Journal of Materials in Civil Engineering, 28 (10): 04016106. ASCE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Patel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S., and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Shahu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J. T. (2018). “Comparison of Industrial Waste Mixtures for Use in Subbase Course of Flexible Pavements.” Journal of Materials in Civil Engineering, 30 (7):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04018124.</a:t>
            </a: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Rastogi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A., and Paul V. K. (2020). “A critical review of the potential for fly ash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utilisation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in construction-specific applications in India.” Environmental Research, Engineering and Management, 76 (2): 65–75. Kaunas University of Technology.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Sarabèr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A.,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Overhof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R., Green, T., &amp;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Pels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J. (2012). “Artificial lightweight aggregates as utilization for future ashes–A case study”. Waste management, 32(1),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144-152.</a:t>
            </a: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Umashankar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B.,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Hariprasad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C. and Kumar, G. T. (2016). “Compaction Quality Control of Pavement Layers Using LWD.” Journal of Materials in Civil Engineering, 28 (2): 04015111.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EPA. (1992). “Method 1311: Toxicity Characteristic Leaching Procedure.” SW-846. United States Environmental Protection Agency. Washington D. C.,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1–35.</a:t>
            </a:r>
          </a:p>
          <a:p>
            <a:pPr marL="342900" indent="-342900" algn="just">
              <a:buFont typeface="+mj-lt"/>
              <a:buAutoNum type="arabicParenR" startAt="13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Walker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(1988). “Process for manufacturing a lightweight aggregate.” U.S. Patent No. 4770831, USPTO, USA.</a:t>
            </a: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6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media-cache-ak0.pinimg.com/736x/da/d6/09/dad6097d031134061eb436a7af4c819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9"/>
          <a:stretch/>
        </p:blipFill>
        <p:spPr bwMode="auto">
          <a:xfrm>
            <a:off x="1524000" y="3816916"/>
            <a:ext cx="2895600" cy="2812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57" y="3837940"/>
            <a:ext cx="2686243" cy="281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/>
          <p:cNvSpPr txBox="1"/>
          <p:nvPr/>
        </p:nvSpPr>
        <p:spPr>
          <a:xfrm>
            <a:off x="914400" y="152400"/>
            <a:ext cx="7391400" cy="3371136"/>
          </a:xfrm>
          <a:prstGeom prst="roundRect">
            <a:avLst/>
          </a:prstGeom>
          <a:solidFill>
            <a:srgbClr val="FFD757"/>
          </a:solidFill>
          <a:ln w="9525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For any query please contact at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Mob. 9714740022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Email: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hlinkClick r:id="rId5"/>
              </a:rPr>
              <a:t>spatel@amd.svnit.ac.in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satya24may@gmail.com</a:t>
            </a:r>
            <a:endParaRPr lang="en-I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07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487362"/>
          </a:xfrm>
          <a:solidFill>
            <a:schemeClr val="accent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Utilization of fly ash in Flexible Pavements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81000" y="685800"/>
            <a:ext cx="8458200" cy="3048000"/>
          </a:xfrm>
          <a:solidFill>
            <a:srgbClr val="FFEFBD"/>
          </a:solidFill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Pavements are the major application in which fly ash can be effectively used and result in significant savings in land-filling costs. </a:t>
            </a:r>
          </a:p>
          <a:p>
            <a:pPr algn="just">
              <a:buFont typeface="Wingdings" pitchFamily="2" charset="2"/>
              <a:buChar char="Ø"/>
            </a:pPr>
            <a:endParaRPr lang="en-IN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Previously it is found that the use of fly ash is beneficial with respect to subgrade application and embankments construction in road pavements. </a:t>
            </a: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N" sz="1600" dirty="0" err="1">
                <a:latin typeface="Times New Roman" pitchFamily="18" charset="0"/>
                <a:cs typeface="Times New Roman" pitchFamily="18" charset="0"/>
              </a:rPr>
              <a:t>Xie</a:t>
            </a: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 et al. </a:t>
            </a: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2001, Kim et al. 2005, Santos et al. 2011).</a:t>
            </a:r>
          </a:p>
          <a:p>
            <a:pPr algn="just">
              <a:buFont typeface="Wingdings" pitchFamily="2" charset="2"/>
              <a:buChar char="Ø"/>
            </a:pPr>
            <a:endParaRPr lang="en-IN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Addition of fly ash to subgrade soils has reported significant increment in unconfined compression strength, Resilient modulus and California Bearing Ratio values are key parameters in pavement design</a:t>
            </a: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N" sz="1600" dirty="0" err="1" smtClean="0">
                <a:latin typeface="Times New Roman" pitchFamily="18" charset="0"/>
                <a:cs typeface="Times New Roman" pitchFamily="18" charset="0"/>
              </a:rPr>
              <a:t>Tanyu</a:t>
            </a: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 et al. 2003, </a:t>
            </a:r>
            <a:r>
              <a:rPr lang="en-IN" sz="1600" dirty="0" err="1">
                <a:latin typeface="Times New Roman" pitchFamily="18" charset="0"/>
                <a:cs typeface="Times New Roman" pitchFamily="18" charset="0"/>
              </a:rPr>
              <a:t>Edil</a:t>
            </a: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 et al. </a:t>
            </a: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2006, </a:t>
            </a:r>
            <a:r>
              <a:rPr lang="en-IN" sz="1600" dirty="0" err="1">
                <a:latin typeface="Times New Roman" pitchFamily="18" charset="0"/>
                <a:cs typeface="Times New Roman" pitchFamily="18" charset="0"/>
              </a:rPr>
              <a:t>Tastan</a:t>
            </a: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 et al. </a:t>
            </a: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2011, </a:t>
            </a:r>
            <a:r>
              <a:rPr lang="en-IN" sz="1600" dirty="0" err="1">
                <a:latin typeface="Times New Roman" pitchFamily="18" charset="0"/>
                <a:cs typeface="Times New Roman" pitchFamily="18" charset="0"/>
              </a:rPr>
              <a:t>Horpibulsuk</a:t>
            </a: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 et al. </a:t>
            </a: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2013, Yu et al. 2017,).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862102"/>
              </p:ext>
            </p:extLst>
          </p:nvPr>
        </p:nvGraphicFramePr>
        <p:xfrm>
          <a:off x="381000" y="4435820"/>
          <a:ext cx="8458200" cy="2144055"/>
        </p:xfrm>
        <a:graphic>
          <a:graphicData uri="http://schemas.openxmlformats.org/drawingml/2006/table">
            <a:tbl>
              <a:tblPr/>
              <a:tblGrid>
                <a:gridCol w="1828800"/>
                <a:gridCol w="2209800"/>
                <a:gridCol w="4419600"/>
              </a:tblGrid>
              <a:tr h="3952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Shruti"/>
                        </a:rPr>
                        <a:t>Application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Shruti"/>
                        </a:rPr>
                        <a:t>Reference Code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Shruti"/>
                        </a:rPr>
                        <a:t>Recommendation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162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Times New Roman"/>
                          <a:ea typeface="Times New Roman"/>
                          <a:cs typeface="Shruti"/>
                        </a:rPr>
                        <a:t>Subgrade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imes New Roman"/>
                          <a:ea typeface="Times New Roman"/>
                          <a:cs typeface="Shruti"/>
                        </a:rPr>
                        <a:t>IRC:37-2018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imes New Roman"/>
                          <a:ea typeface="Times New Roman"/>
                          <a:cs typeface="Shruti"/>
                        </a:rPr>
                        <a:t>Minimum</a:t>
                      </a:r>
                      <a:r>
                        <a:rPr lang="en-US" sz="1500" baseline="0" dirty="0" smtClean="0">
                          <a:latin typeface="Times New Roman"/>
                          <a:ea typeface="Times New Roman"/>
                          <a:cs typeface="Shruti"/>
                        </a:rPr>
                        <a:t> </a:t>
                      </a:r>
                      <a:r>
                        <a:rPr lang="en-US" sz="1500" dirty="0" smtClean="0">
                          <a:latin typeface="Times New Roman"/>
                          <a:ea typeface="Times New Roman"/>
                          <a:cs typeface="Shruti"/>
                        </a:rPr>
                        <a:t>CBR </a:t>
                      </a:r>
                      <a:r>
                        <a:rPr lang="en-US" sz="1500" dirty="0">
                          <a:latin typeface="Times New Roman"/>
                          <a:ea typeface="Times New Roman"/>
                          <a:cs typeface="Shruti"/>
                        </a:rPr>
                        <a:t>= </a:t>
                      </a:r>
                      <a:r>
                        <a:rPr lang="en-US" sz="1500" dirty="0" smtClean="0">
                          <a:latin typeface="Times New Roman"/>
                          <a:ea typeface="Times New Roman"/>
                          <a:cs typeface="Shruti"/>
                        </a:rPr>
                        <a:t>5% </a:t>
                      </a:r>
                      <a:r>
                        <a:rPr lang="en-US" sz="1500" dirty="0">
                          <a:latin typeface="Times New Roman"/>
                          <a:ea typeface="Times New Roman"/>
                          <a:cs typeface="Shruti"/>
                        </a:rPr>
                        <a:t>(for untreated soils)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433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Times New Roman"/>
                          <a:ea typeface="Times New Roman"/>
                          <a:cs typeface="Shruti"/>
                        </a:rPr>
                        <a:t>Subbase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imes New Roman"/>
                          <a:ea typeface="Times New Roman"/>
                          <a:cs typeface="Shruti"/>
                        </a:rPr>
                        <a:t>IRC:37-2018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Times New Roman"/>
                          <a:cs typeface="Shruti"/>
                        </a:rPr>
                        <a:t>UCS = 1.5 to 3 MPa at 7 days (for cementitious subbase)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43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Times New Roman"/>
                          <a:cs typeface="Shruti"/>
                        </a:rPr>
                        <a:t>MORTH </a:t>
                      </a:r>
                      <a:r>
                        <a:rPr lang="en-US" sz="1500" dirty="0" smtClean="0">
                          <a:latin typeface="Times New Roman"/>
                          <a:ea typeface="Times New Roman"/>
                          <a:cs typeface="Shruti"/>
                        </a:rPr>
                        <a:t>(2013)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imes New Roman"/>
                          <a:ea typeface="Times New Roman"/>
                          <a:cs typeface="Shruti"/>
                        </a:rPr>
                        <a:t>Minimum</a:t>
                      </a:r>
                      <a:r>
                        <a:rPr lang="en-US" sz="1500" baseline="0" dirty="0" smtClean="0">
                          <a:latin typeface="Times New Roman"/>
                          <a:ea typeface="Times New Roman"/>
                          <a:cs typeface="Shruti"/>
                        </a:rPr>
                        <a:t> </a:t>
                      </a:r>
                      <a:r>
                        <a:rPr lang="en-US" sz="1500" dirty="0" smtClean="0">
                          <a:latin typeface="Times New Roman"/>
                          <a:ea typeface="Times New Roman"/>
                          <a:cs typeface="Shruti"/>
                        </a:rPr>
                        <a:t>CBR </a:t>
                      </a:r>
                      <a:r>
                        <a:rPr lang="en-US" sz="1500" dirty="0">
                          <a:latin typeface="Times New Roman"/>
                          <a:ea typeface="Times New Roman"/>
                          <a:cs typeface="Shruti"/>
                        </a:rPr>
                        <a:t>= </a:t>
                      </a:r>
                      <a:r>
                        <a:rPr lang="en-US" sz="1500" dirty="0" smtClean="0">
                          <a:latin typeface="Times New Roman"/>
                          <a:ea typeface="Times New Roman"/>
                          <a:cs typeface="Shruti"/>
                        </a:rPr>
                        <a:t>30% (for </a:t>
                      </a:r>
                      <a:r>
                        <a:rPr lang="en-US" sz="1500" dirty="0">
                          <a:latin typeface="Times New Roman"/>
                          <a:ea typeface="Times New Roman"/>
                          <a:cs typeface="Shruti"/>
                        </a:rPr>
                        <a:t>subbase)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97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Times New Roman"/>
                          <a:ea typeface="Times New Roman"/>
                          <a:cs typeface="Shruti"/>
                        </a:rPr>
                        <a:t>Base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imes New Roman"/>
                          <a:ea typeface="Times New Roman"/>
                          <a:cs typeface="Shruti"/>
                        </a:rPr>
                        <a:t>IRC:37-2018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Times New Roman"/>
                          <a:cs typeface="Shruti"/>
                        </a:rPr>
                        <a:t>UCS = 4.5 to 7 MPa at 7/28 days (for cementitious base)</a:t>
                      </a:r>
                      <a:endParaRPr lang="en-US" sz="1500" dirty="0">
                        <a:latin typeface="Calibri"/>
                        <a:ea typeface="Calibri"/>
                        <a:cs typeface="Shruti"/>
                      </a:endParaRPr>
                    </a:p>
                  </a:txBody>
                  <a:tcPr marL="59863" marR="59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Title 1"/>
          <p:cNvSpPr txBox="1">
            <a:spLocks/>
          </p:cNvSpPr>
          <p:nvPr/>
        </p:nvSpPr>
        <p:spPr>
          <a:xfrm>
            <a:off x="381000" y="3856038"/>
            <a:ext cx="8458200" cy="4873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Codal Provisions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75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828800"/>
          </a:xfr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GB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is innovative in this work ?</a:t>
            </a:r>
            <a:r>
              <a:rPr lang="en-GB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4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Conventional</a:t>
            </a:r>
            <a:r>
              <a:rPr lang="en-GB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granular subbase (GSB) is completely replaced with </a:t>
            </a:r>
            <a:r>
              <a:rPr lang="en-GB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95% fly ash +5% lime (FAL) mix </a:t>
            </a:r>
            <a:r>
              <a:rPr lang="en-GB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GB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80% fly ash + 20% GBFS (FAG) mix</a:t>
            </a:r>
            <a:endParaRPr lang="en-US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1219199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Seven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test sections 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(3.5 m wide and 50 m long)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were constructed as part of the widening of 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Olpad- Sahol State Highway (GJ SH-6)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executed </a:t>
            </a:r>
            <a:r>
              <a:rPr lang="en-GB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by Road &amp; Building Department, Surat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 All road sections were adopted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as per 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IRC 37 (2012)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for 4% CBR and design traffic of 75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MSA</a:t>
            </a:r>
            <a:r>
              <a:rPr lang="en-GB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1800" dirty="0">
              <a:solidFill>
                <a:prstClr val="black"/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6107668"/>
            <a:ext cx="8839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Details and dimensions of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Test section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adopted in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field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174563" y="3505201"/>
            <a:ext cx="6817037" cy="2514600"/>
            <a:chOff x="2174563" y="3505201"/>
            <a:chExt cx="6817037" cy="2514600"/>
          </a:xfrm>
        </p:grpSpPr>
        <p:pic>
          <p:nvPicPr>
            <p:cNvPr id="19" name="Content Placeholder 3" descr="NTPC Road Section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2174563" y="3505201"/>
              <a:ext cx="6817037" cy="251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276600" y="3700046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BC – 40mm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05600" y="3700046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BC – 40mm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24200" y="4157246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DBM – 140 mm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77000" y="4157246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DBM – 140 mm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8000" y="4614446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WMM – 250 mm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00800" y="4614446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WMM – 250 mm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45866" y="5071646"/>
              <a:ext cx="1502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GSB – 330 mm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62600" y="5105400"/>
              <a:ext cx="319074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FAL or FG subbase-200/300/400 mm</a:t>
              </a:r>
              <a:endParaRPr lang="en-US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95600" y="5528846"/>
              <a:ext cx="18501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Subgrade -500 mm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79414" y="5528846"/>
              <a:ext cx="18501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Subgrade -500 mm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736219"/>
              </p:ext>
            </p:extLst>
          </p:nvPr>
        </p:nvGraphicFramePr>
        <p:xfrm>
          <a:off x="762000" y="3657600"/>
          <a:ext cx="12954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54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Rs. 3500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Rs. 3000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Rs. 1400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Rs. 1330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Rs. 300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4" name="Right Arrow 33"/>
          <p:cNvSpPr/>
          <p:nvPr/>
        </p:nvSpPr>
        <p:spPr>
          <a:xfrm>
            <a:off x="2133600" y="3810000"/>
            <a:ext cx="1012266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2133600" y="4267200"/>
            <a:ext cx="838200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>
            <a:off x="2133600" y="4724400"/>
            <a:ext cx="609600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>
            <a:off x="2133600" y="5181600"/>
            <a:ext cx="381000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>
            <a:off x="2133600" y="5638800"/>
            <a:ext cx="152400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62000" y="3319046"/>
            <a:ext cx="1295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Cost per 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600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1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487362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Construction of Fly ash + 5% Lime Subbase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762000"/>
            <a:ext cx="4320000" cy="2969513"/>
            <a:chOff x="342024" y="636131"/>
            <a:chExt cx="4281200" cy="2969513"/>
          </a:xfrm>
        </p:grpSpPr>
        <p:pic>
          <p:nvPicPr>
            <p:cNvPr id="5" name="Picture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24" y="636131"/>
              <a:ext cx="4281200" cy="29695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29914" y="689012"/>
              <a:ext cx="349574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Loading of waste from stockpile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8200" y="762000"/>
            <a:ext cx="4320000" cy="2969513"/>
            <a:chOff x="4700495" y="636131"/>
            <a:chExt cx="4100605" cy="2969513"/>
          </a:xfrm>
        </p:grpSpPr>
        <p:pic>
          <p:nvPicPr>
            <p:cNvPr id="8" name="Picture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495" y="636131"/>
              <a:ext cx="4100605" cy="29695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105205" y="689012"/>
              <a:ext cx="327679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Stacking of fly 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ash for mixing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2400" y="3903366"/>
            <a:ext cx="4320000" cy="2878434"/>
            <a:chOff x="342024" y="3663867"/>
            <a:chExt cx="4320000" cy="2878434"/>
          </a:xfrm>
        </p:grpSpPr>
        <p:pic>
          <p:nvPicPr>
            <p:cNvPr id="11" name="Picture 10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r="3354"/>
            <a:stretch/>
          </p:blipFill>
          <p:spPr bwMode="auto">
            <a:xfrm>
              <a:off x="342024" y="3663867"/>
              <a:ext cx="4320000" cy="2878434"/>
            </a:xfrm>
            <a:prstGeom prst="rect">
              <a:avLst/>
            </a:prstGeom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365041" y="3758962"/>
              <a:ext cx="226420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Dry mixing with 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binder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48200" y="3903366"/>
            <a:ext cx="4320000" cy="2878434"/>
            <a:chOff x="4700494" y="3663867"/>
            <a:chExt cx="4100605" cy="2878434"/>
          </a:xfrm>
        </p:grpSpPr>
        <p:pic>
          <p:nvPicPr>
            <p:cNvPr id="14" name="Picture 1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494" y="3663867"/>
              <a:ext cx="4100605" cy="28784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5351465" y="3738231"/>
              <a:ext cx="295467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Addition of water in dry heap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341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8255" y="381000"/>
            <a:ext cx="4320000" cy="3049353"/>
            <a:chOff x="118255" y="544452"/>
            <a:chExt cx="4581336" cy="3049353"/>
          </a:xfrm>
        </p:grpSpPr>
        <p:pic>
          <p:nvPicPr>
            <p:cNvPr id="5" name="Picture 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2"/>
            <a:stretch/>
          </p:blipFill>
          <p:spPr bwMode="auto">
            <a:xfrm>
              <a:off x="118255" y="544452"/>
              <a:ext cx="4581336" cy="3049353"/>
            </a:xfrm>
            <a:prstGeom prst="rect">
              <a:avLst/>
            </a:prstGeom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778663" y="585837"/>
              <a:ext cx="126052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Wet mixing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8200" y="381000"/>
            <a:ext cx="4320000" cy="3045717"/>
            <a:chOff x="4810259" y="548088"/>
            <a:chExt cx="4209050" cy="3045717"/>
          </a:xfrm>
        </p:grpSpPr>
        <p:pic>
          <p:nvPicPr>
            <p:cNvPr id="8" name="Picture 7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85"/>
            <a:stretch/>
          </p:blipFill>
          <p:spPr bwMode="auto">
            <a:xfrm>
              <a:off x="4810259" y="548088"/>
              <a:ext cx="4209050" cy="3045717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830263" y="585837"/>
              <a:ext cx="216904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Loading in dumper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8255" y="3592360"/>
            <a:ext cx="4320000" cy="3018899"/>
            <a:chOff x="118255" y="3679612"/>
            <a:chExt cx="4320000" cy="3018899"/>
          </a:xfrm>
        </p:grpSpPr>
        <p:pic>
          <p:nvPicPr>
            <p:cNvPr id="11" name="Picture 10" descr="C:\Users\DST\Desktop\RPS I 31DEC rev 01\imp docs\pics\IMG-20180908-WA0024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71" b="5852"/>
            <a:stretch/>
          </p:blipFill>
          <p:spPr bwMode="auto">
            <a:xfrm>
              <a:off x="118255" y="3679612"/>
              <a:ext cx="4320000" cy="30188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58688" y="6356530"/>
              <a:ext cx="283913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Laying &amp; mixing with grader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48200" y="3592359"/>
            <a:ext cx="4320000" cy="3018899"/>
            <a:chOff x="4648200" y="3679611"/>
            <a:chExt cx="4320000" cy="3018899"/>
          </a:xfrm>
        </p:grpSpPr>
        <p:pic>
          <p:nvPicPr>
            <p:cNvPr id="14" name="Picture 13" descr="C:\Users\DST\Desktop\RPS I 31DEC rev 01\const pix\rolling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87"/>
            <a:stretch/>
          </p:blipFill>
          <p:spPr bwMode="auto">
            <a:xfrm>
              <a:off x="4648200" y="3679611"/>
              <a:ext cx="4320000" cy="30188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562600" y="6335652"/>
              <a:ext cx="295184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Rolling with vibratory roller</a:t>
              </a: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49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644150"/>
              </p:ext>
            </p:extLst>
          </p:nvPr>
        </p:nvGraphicFramePr>
        <p:xfrm>
          <a:off x="457200" y="838200"/>
          <a:ext cx="8229600" cy="22250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Test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Reference Standard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Unconfined Compressive Strength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IS:2720-Part 10 (1991)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California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Bearing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IS:2720-Part 16 (2011).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Field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California Bearing Ratio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IS:2720-Part 31(1990).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Light Weight Deflectometer (LWD)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ASTM E2583 (2007)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Falling Weight Deflectometer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(FWD)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IRC:115 (2014).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0" y="152400"/>
            <a:ext cx="4495800" cy="60960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Experimental Program</a:t>
            </a:r>
            <a:endParaRPr kumimoji="0" lang="en-US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52800" y="3200400"/>
            <a:ext cx="5334000" cy="3505200"/>
            <a:chOff x="3352800" y="3200400"/>
            <a:chExt cx="5334000" cy="3505200"/>
          </a:xfrm>
        </p:grpSpPr>
        <p:pic>
          <p:nvPicPr>
            <p:cNvPr id="7" name="Picture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00400"/>
              <a:ext cx="5334000" cy="3505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088697" y="3200400"/>
              <a:ext cx="159810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LWD Testing</a:t>
              </a:r>
              <a:endPara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3200400"/>
            <a:ext cx="2783556" cy="3505200"/>
            <a:chOff x="457200" y="3200400"/>
            <a:chExt cx="2783556" cy="3505200"/>
          </a:xfrm>
        </p:grpSpPr>
        <p:pic>
          <p:nvPicPr>
            <p:cNvPr id="6" name="Picture 5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0" r="3221" b="7186"/>
            <a:stretch/>
          </p:blipFill>
          <p:spPr bwMode="auto">
            <a:xfrm>
              <a:off x="457200" y="3200400"/>
              <a:ext cx="2783556" cy="3505200"/>
            </a:xfrm>
            <a:prstGeom prst="rect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980235" y="3200400"/>
              <a:ext cx="126052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Field CBR</a:t>
              </a:r>
              <a:endPara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713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96A807-F100-4B78-8A97-E5084890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0422"/>
            <a:ext cx="4083170" cy="3062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B7BED1-F38A-40E2-B6D4-C62322F2CE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429001"/>
            <a:ext cx="2438399" cy="32511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5954615-F15A-4316-95CE-3A3A563EBD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69" b="555"/>
          <a:stretch/>
        </p:blipFill>
        <p:spPr>
          <a:xfrm>
            <a:off x="4572001" y="277626"/>
            <a:ext cx="4343400" cy="30751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DE053A-116B-45B3-A7A8-CE3798CB86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05200"/>
            <a:ext cx="5204057" cy="31085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C4F839-FD3A-451B-94C5-31912FAAA87B}"/>
              </a:ext>
            </a:extLst>
          </p:cNvPr>
          <p:cNvSpPr txBox="1"/>
          <p:nvPr/>
        </p:nvSpPr>
        <p:spPr>
          <a:xfrm>
            <a:off x="533400" y="6248400"/>
            <a:ext cx="231913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350kg Weight – 120 kN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5DC596D-B038-4EF4-B9AF-6495EF2DD0D2}"/>
              </a:ext>
            </a:extLst>
          </p:cNvPr>
          <p:cNvSpPr txBox="1"/>
          <p:nvPr/>
        </p:nvSpPr>
        <p:spPr>
          <a:xfrm>
            <a:off x="7467600" y="6183868"/>
            <a:ext cx="1447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Geophones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FB3068-05C7-4F39-9E8B-4E234D800F0C}"/>
              </a:ext>
            </a:extLst>
          </p:cNvPr>
          <p:cNvSpPr txBox="1"/>
          <p:nvPr/>
        </p:nvSpPr>
        <p:spPr>
          <a:xfrm>
            <a:off x="3810000" y="6183868"/>
            <a:ext cx="19735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Loading plate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EFB3068-05C7-4F39-9E8B-4E234D800F0C}"/>
              </a:ext>
            </a:extLst>
          </p:cNvPr>
          <p:cNvSpPr txBox="1"/>
          <p:nvPr/>
        </p:nvSpPr>
        <p:spPr>
          <a:xfrm>
            <a:off x="4724400" y="320190"/>
            <a:ext cx="37338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Falling Weight Deflectometer (FWD)</a:t>
            </a:r>
            <a:endParaRPr 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EFB3068-05C7-4F39-9E8B-4E234D800F0C}"/>
              </a:ext>
            </a:extLst>
          </p:cNvPr>
          <p:cNvSpPr txBox="1"/>
          <p:nvPr/>
        </p:nvSpPr>
        <p:spPr>
          <a:xfrm>
            <a:off x="228600" y="320926"/>
            <a:ext cx="3581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Falling Weight Deflectometer (FWD)</a:t>
            </a:r>
            <a:endParaRPr 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572000" y="5867400"/>
            <a:ext cx="609600" cy="3048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 flipV="1">
            <a:off x="6858000" y="5715000"/>
            <a:ext cx="609600" cy="6535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696200" y="5867400"/>
            <a:ext cx="53340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6102-4039-4249-8F0B-8813A91EFE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550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3004</TotalTime>
  <Words>3391</Words>
  <Application>Microsoft Office PowerPoint</Application>
  <PresentationFormat>On-screen Show (4:3)</PresentationFormat>
  <Paragraphs>714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2_Office Theme</vt:lpstr>
      <vt:lpstr>INNOVATIVE SUSTAINABLE SOLUTIONS FOR HIGH VOLUME UTILIZATION OF FLY ASH</vt:lpstr>
      <vt:lpstr>PowerPoint Presentation</vt:lpstr>
      <vt:lpstr>PowerPoint Presentation</vt:lpstr>
      <vt:lpstr>Utilization of fly ash in Flexible Pavements</vt:lpstr>
      <vt:lpstr>What is innovative in this work ? jConventional granular subbase (GSB) is completely replaced with 95% fly ash +5% lime (FAL) mix or 80% fly ash + 20% GBFS (FAG) mix</vt:lpstr>
      <vt:lpstr>Construction of Fly ash + 5% Lime Subbase</vt:lpstr>
      <vt:lpstr>PowerPoint Presentation</vt:lpstr>
      <vt:lpstr>PowerPoint Presentation</vt:lpstr>
      <vt:lpstr>PowerPoint Presentation</vt:lpstr>
      <vt:lpstr>Results and Discussions</vt:lpstr>
      <vt:lpstr>PowerPoint Presentation</vt:lpstr>
      <vt:lpstr>FLY ASH AGGREGATE </vt:lpstr>
      <vt:lpstr>AGGREGATE DEMAND</vt:lpstr>
      <vt:lpstr>PowerPoint Presentation</vt:lpstr>
      <vt:lpstr>    Methods for Making Artificial Aggregates    </vt:lpstr>
      <vt:lpstr> Methods of Hardening Artificial Aggregates  </vt:lpstr>
      <vt:lpstr>PowerPoint Presentation</vt:lpstr>
      <vt:lpstr>METHOD FOR PRODUCING ANGULAR SHAPED FLY ASH AGGREGATE  (Granted Indian Patent Nos.: 362571 &amp; 457555)  Date of Grant: 23/03/2021 &amp; 09/10/2023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References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Amruta Joshi</dc:creator>
  <cp:lastModifiedBy>HP</cp:lastModifiedBy>
  <cp:revision>311</cp:revision>
  <dcterms:created xsi:type="dcterms:W3CDTF">2020-02-06T05:45:18Z</dcterms:created>
  <dcterms:modified xsi:type="dcterms:W3CDTF">2024-02-02T12:36:24Z</dcterms:modified>
</cp:coreProperties>
</file>