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491" r:id="rId2"/>
    <p:sldId id="258" r:id="rId3"/>
    <p:sldId id="519" r:id="rId4"/>
    <p:sldId id="523" r:id="rId5"/>
    <p:sldId id="259" r:id="rId6"/>
    <p:sldId id="261" r:id="rId7"/>
    <p:sldId id="263" r:id="rId8"/>
    <p:sldId id="508" r:id="rId9"/>
    <p:sldId id="518" r:id="rId10"/>
    <p:sldId id="517" r:id="rId11"/>
    <p:sldId id="513" r:id="rId12"/>
    <p:sldId id="522" r:id="rId13"/>
    <p:sldId id="521" r:id="rId14"/>
    <p:sldId id="507" r:id="rId15"/>
    <p:sldId id="264" r:id="rId16"/>
    <p:sldId id="5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94BA6-DBF8-415A-B35D-86266B9FEB44}" v="60" dt="2024-02-02T07:16:50.306"/>
    <p1510:client id="{85D990B9-0885-43D2-8C8B-D0D9BD2B36F4}" v="112" dt="2024-02-02T14:18:1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varScale="1">
        <p:scale>
          <a:sx n="61" d="100"/>
          <a:sy n="61" d="100"/>
        </p:scale>
        <p:origin x="130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r Kumar Bhatnagar" userId="e007119b-c24b-4774-b5f1-86d6ce392e83" providerId="ADAL" clId="{85D990B9-0885-43D2-8C8B-D0D9BD2B36F4}"/>
    <pc:docChg chg="undo custSel addSld modSld sldOrd">
      <pc:chgData name="Samir Kumar Bhatnagar" userId="e007119b-c24b-4774-b5f1-86d6ce392e83" providerId="ADAL" clId="{85D990B9-0885-43D2-8C8B-D0D9BD2B36F4}" dt="2024-02-02T14:21:02.267" v="437" actId="20577"/>
      <pc:docMkLst>
        <pc:docMk/>
      </pc:docMkLst>
      <pc:sldChg chg="modSp mod modAnim">
        <pc:chgData name="Samir Kumar Bhatnagar" userId="e007119b-c24b-4774-b5f1-86d6ce392e83" providerId="ADAL" clId="{85D990B9-0885-43D2-8C8B-D0D9BD2B36F4}" dt="2024-02-02T13:20:25.645" v="118" actId="27636"/>
        <pc:sldMkLst>
          <pc:docMk/>
          <pc:sldMk cId="3620590324" sldId="258"/>
        </pc:sldMkLst>
        <pc:spChg chg="mod">
          <ac:chgData name="Samir Kumar Bhatnagar" userId="e007119b-c24b-4774-b5f1-86d6ce392e83" providerId="ADAL" clId="{85D990B9-0885-43D2-8C8B-D0D9BD2B36F4}" dt="2024-02-02T13:20:25.645" v="118" actId="27636"/>
          <ac:spMkLst>
            <pc:docMk/>
            <pc:sldMk cId="3620590324" sldId="258"/>
            <ac:spMk id="3" creationId="{CF58CF98-CB64-4C89-8115-F62B8B81AE1B}"/>
          </ac:spMkLst>
        </pc:spChg>
      </pc:sldChg>
      <pc:sldChg chg="modSp mod modAnim">
        <pc:chgData name="Samir Kumar Bhatnagar" userId="e007119b-c24b-4774-b5f1-86d6ce392e83" providerId="ADAL" clId="{85D990B9-0885-43D2-8C8B-D0D9BD2B36F4}" dt="2024-02-02T13:20:51.080" v="129" actId="20577"/>
        <pc:sldMkLst>
          <pc:docMk/>
          <pc:sldMk cId="909604368" sldId="259"/>
        </pc:sldMkLst>
        <pc:spChg chg="mod">
          <ac:chgData name="Samir Kumar Bhatnagar" userId="e007119b-c24b-4774-b5f1-86d6ce392e83" providerId="ADAL" clId="{85D990B9-0885-43D2-8C8B-D0D9BD2B36F4}" dt="2024-02-02T13:20:51.080" v="129" actId="20577"/>
          <ac:spMkLst>
            <pc:docMk/>
            <pc:sldMk cId="909604368" sldId="259"/>
            <ac:spMk id="3" creationId="{CF58CF98-CB64-4C89-8115-F62B8B81AE1B}"/>
          </ac:spMkLst>
        </pc:spChg>
      </pc:sldChg>
      <pc:sldChg chg="modSp modAnim">
        <pc:chgData name="Samir Kumar Bhatnagar" userId="e007119b-c24b-4774-b5f1-86d6ce392e83" providerId="ADAL" clId="{85D990B9-0885-43D2-8C8B-D0D9BD2B36F4}" dt="2024-02-02T13:13:25.702" v="80" actId="20577"/>
        <pc:sldMkLst>
          <pc:docMk/>
          <pc:sldMk cId="2541173615" sldId="261"/>
        </pc:sldMkLst>
        <pc:spChg chg="mod">
          <ac:chgData name="Samir Kumar Bhatnagar" userId="e007119b-c24b-4774-b5f1-86d6ce392e83" providerId="ADAL" clId="{85D990B9-0885-43D2-8C8B-D0D9BD2B36F4}" dt="2024-02-02T13:13:25.702" v="80" actId="20577"/>
          <ac:spMkLst>
            <pc:docMk/>
            <pc:sldMk cId="2541173615" sldId="261"/>
            <ac:spMk id="3" creationId="{2517BA61-83A6-4047-ACB1-9C688AA31209}"/>
          </ac:spMkLst>
        </pc:spChg>
      </pc:sldChg>
      <pc:sldChg chg="modSp mod modAnim">
        <pc:chgData name="Samir Kumar Bhatnagar" userId="e007119b-c24b-4774-b5f1-86d6ce392e83" providerId="ADAL" clId="{85D990B9-0885-43D2-8C8B-D0D9BD2B36F4}" dt="2024-02-02T13:26:29.143" v="147" actId="27636"/>
        <pc:sldMkLst>
          <pc:docMk/>
          <pc:sldMk cId="2752593426" sldId="264"/>
        </pc:sldMkLst>
        <pc:spChg chg="mod">
          <ac:chgData name="Samir Kumar Bhatnagar" userId="e007119b-c24b-4774-b5f1-86d6ce392e83" providerId="ADAL" clId="{85D990B9-0885-43D2-8C8B-D0D9BD2B36F4}" dt="2024-02-02T13:26:29.143" v="147" actId="27636"/>
          <ac:spMkLst>
            <pc:docMk/>
            <pc:sldMk cId="2752593426" sldId="264"/>
            <ac:spMk id="3" creationId="{2517BA61-83A6-4047-ACB1-9C688AA31209}"/>
          </ac:spMkLst>
        </pc:spChg>
      </pc:sldChg>
      <pc:sldChg chg="addSp delSp modSp add mod ord">
        <pc:chgData name="Samir Kumar Bhatnagar" userId="e007119b-c24b-4774-b5f1-86d6ce392e83" providerId="ADAL" clId="{85D990B9-0885-43D2-8C8B-D0D9BD2B36F4}" dt="2024-02-02T14:21:02.267" v="437" actId="20577"/>
        <pc:sldMkLst>
          <pc:docMk/>
          <pc:sldMk cId="600372491" sldId="507"/>
        </pc:sldMkLst>
        <pc:spChg chg="mod">
          <ac:chgData name="Samir Kumar Bhatnagar" userId="e007119b-c24b-4774-b5f1-86d6ce392e83" providerId="ADAL" clId="{85D990B9-0885-43D2-8C8B-D0D9BD2B36F4}" dt="2024-02-02T14:20:58.248" v="436" actId="20577"/>
          <ac:spMkLst>
            <pc:docMk/>
            <pc:sldMk cId="600372491" sldId="507"/>
            <ac:spMk id="2" creationId="{B1F57453-6616-4715-9598-DA277E03A773}"/>
          </ac:spMkLst>
        </pc:spChg>
        <pc:graphicFrameChg chg="add del mod modGraphic">
          <ac:chgData name="Samir Kumar Bhatnagar" userId="e007119b-c24b-4774-b5f1-86d6ce392e83" providerId="ADAL" clId="{85D990B9-0885-43D2-8C8B-D0D9BD2B36F4}" dt="2024-02-02T14:21:02.267" v="437" actId="20577"/>
          <ac:graphicFrameMkLst>
            <pc:docMk/>
            <pc:sldMk cId="600372491" sldId="507"/>
            <ac:graphicFrameMk id="10" creationId="{D0CBC6D3-C89D-B21F-3092-90A4C985E06B}"/>
          </ac:graphicFrameMkLst>
        </pc:graphicFrameChg>
      </pc:sldChg>
      <pc:sldChg chg="modSp modTransition modAnim">
        <pc:chgData name="Samir Kumar Bhatnagar" userId="e007119b-c24b-4774-b5f1-86d6ce392e83" providerId="ADAL" clId="{85D990B9-0885-43D2-8C8B-D0D9BD2B36F4}" dt="2024-02-02T13:55:18.720" v="159" actId="20577"/>
        <pc:sldMkLst>
          <pc:docMk/>
          <pc:sldMk cId="3522599748" sldId="508"/>
        </pc:sldMkLst>
        <pc:spChg chg="mod">
          <ac:chgData name="Samir Kumar Bhatnagar" userId="e007119b-c24b-4774-b5f1-86d6ce392e83" providerId="ADAL" clId="{85D990B9-0885-43D2-8C8B-D0D9BD2B36F4}" dt="2024-02-02T13:55:18.720" v="159" actId="20577"/>
          <ac:spMkLst>
            <pc:docMk/>
            <pc:sldMk cId="3522599748" sldId="508"/>
            <ac:spMk id="3" creationId="{4106DD22-7AF9-BD1F-0F08-5F08BF143882}"/>
          </ac:spMkLst>
        </pc:spChg>
      </pc:sldChg>
      <pc:sldChg chg="modSp mod modAnim">
        <pc:chgData name="Samir Kumar Bhatnagar" userId="e007119b-c24b-4774-b5f1-86d6ce392e83" providerId="ADAL" clId="{85D990B9-0885-43D2-8C8B-D0D9BD2B36F4}" dt="2024-02-02T13:15:29.644" v="91" actId="1076"/>
        <pc:sldMkLst>
          <pc:docMk/>
          <pc:sldMk cId="814031821" sldId="513"/>
        </pc:sldMkLst>
        <pc:picChg chg="mod">
          <ac:chgData name="Samir Kumar Bhatnagar" userId="e007119b-c24b-4774-b5f1-86d6ce392e83" providerId="ADAL" clId="{85D990B9-0885-43D2-8C8B-D0D9BD2B36F4}" dt="2024-02-02T13:15:29.644" v="91" actId="1076"/>
          <ac:picMkLst>
            <pc:docMk/>
            <pc:sldMk cId="814031821" sldId="513"/>
            <ac:picMk id="5" creationId="{37AD3E06-02B6-0298-5B52-849C76AED1A8}"/>
          </ac:picMkLst>
        </pc:picChg>
      </pc:sldChg>
      <pc:sldChg chg="modSp mod modAnim">
        <pc:chgData name="Samir Kumar Bhatnagar" userId="e007119b-c24b-4774-b5f1-86d6ce392e83" providerId="ADAL" clId="{85D990B9-0885-43D2-8C8B-D0D9BD2B36F4}" dt="2024-02-02T13:25:28.095" v="143"/>
        <pc:sldMkLst>
          <pc:docMk/>
          <pc:sldMk cId="338961617" sldId="521"/>
        </pc:sldMkLst>
        <pc:spChg chg="mod">
          <ac:chgData name="Samir Kumar Bhatnagar" userId="e007119b-c24b-4774-b5f1-86d6ce392e83" providerId="ADAL" clId="{85D990B9-0885-43D2-8C8B-D0D9BD2B36F4}" dt="2024-02-02T13:18:07.008" v="99" actId="1582"/>
          <ac:spMkLst>
            <pc:docMk/>
            <pc:sldMk cId="338961617" sldId="521"/>
            <ac:spMk id="9" creationId="{03A559C2-BFB2-AE29-11EF-A9CF4E5F78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71EA5-4F65-4E9E-84CA-CE4B17DF2E3C}"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21102-278F-40AA-B675-90EE04ECD51B}" type="slidenum">
              <a:rPr lang="en-US" smtClean="0"/>
              <a:t>‹#›</a:t>
            </a:fld>
            <a:endParaRPr lang="en-US" dirty="0"/>
          </a:p>
        </p:txBody>
      </p:sp>
    </p:spTree>
    <p:extLst>
      <p:ext uri="{BB962C8B-B14F-4D97-AF65-F5344CB8AC3E}">
        <p14:creationId xmlns:p14="http://schemas.microsoft.com/office/powerpoint/2010/main" val="310664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o Image - Title Cover">
    <p:spTree>
      <p:nvGrpSpPr>
        <p:cNvPr id="1" name=""/>
        <p:cNvGrpSpPr/>
        <p:nvPr/>
      </p:nvGrpSpPr>
      <p:grpSpPr>
        <a:xfrm>
          <a:off x="0" y="0"/>
          <a:ext cx="0" cy="0"/>
          <a:chOff x="0" y="0"/>
          <a:chExt cx="0" cy="0"/>
        </a:xfrm>
      </p:grpSpPr>
      <p:pic>
        <p:nvPicPr>
          <p:cNvPr id="6"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95920" y="3549017"/>
            <a:ext cx="6696080" cy="609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Logos 2018\Adani logo\PNG\Adani logo _Origina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5264" y="2108824"/>
            <a:ext cx="3328632" cy="192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1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954"/>
            <a:ext cx="10972800" cy="634360"/>
          </a:xfrm>
        </p:spPr>
        <p:txBody>
          <a:bodyPr/>
          <a:lstStyle/>
          <a:p>
            <a:r>
              <a:rPr lang="en-US"/>
              <a:t>Click to edit Master title style</a:t>
            </a:r>
            <a:endParaRPr lang="en-IN" dirty="0"/>
          </a:p>
        </p:txBody>
      </p:sp>
      <p:sp>
        <p:nvSpPr>
          <p:cNvPr id="3" name="Content Placeholder 2"/>
          <p:cNvSpPr>
            <a:spLocks noGrp="1"/>
          </p:cNvSpPr>
          <p:nvPr>
            <p:ph idx="1"/>
          </p:nvPr>
        </p:nvSpPr>
        <p:spPr>
          <a:xfrm>
            <a:off x="609600" y="1042687"/>
            <a:ext cx="10972800" cy="5146682"/>
          </a:xfrm>
        </p:spPr>
        <p:txBody>
          <a:bodyPr>
            <a:normAutofit/>
          </a:bodyPr>
          <a:lstStyle>
            <a:lvl1pPr>
              <a:defRPr sz="3733"/>
            </a:lvl1pPr>
            <a:lvl2pPr>
              <a:defRPr sz="3200"/>
            </a:lvl2pPr>
            <a:lvl3pPr>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grpSp>
        <p:nvGrpSpPr>
          <p:cNvPr id="8" name="Group 7"/>
          <p:cNvGrpSpPr/>
          <p:nvPr/>
        </p:nvGrpSpPr>
        <p:grpSpPr>
          <a:xfrm>
            <a:off x="575264" y="727647"/>
            <a:ext cx="11041472" cy="62864"/>
            <a:chOff x="521460" y="771510"/>
            <a:chExt cx="7921056" cy="47148"/>
          </a:xfrm>
        </p:grpSpPr>
        <p:pic>
          <p:nvPicPr>
            <p:cNvPr id="9"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5">
            <a:extLst>
              <a:ext uri="{FF2B5EF4-FFF2-40B4-BE49-F238E27FC236}">
                <a16:creationId xmlns:a16="http://schemas.microsoft.com/office/drawing/2014/main" id="{871052A3-2B8D-47E6-AC28-F46171E82BC6}"/>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a:t>
            </a:fld>
            <a:endParaRPr lang="en-US" dirty="0"/>
          </a:p>
        </p:txBody>
      </p:sp>
      <p:cxnSp>
        <p:nvCxnSpPr>
          <p:cNvPr id="16" name="Straight Connector 15">
            <a:extLst>
              <a:ext uri="{FF2B5EF4-FFF2-40B4-BE49-F238E27FC236}">
                <a16:creationId xmlns:a16="http://schemas.microsoft.com/office/drawing/2014/main" id="{B58171A1-C912-4AEF-B449-EFBEADE7061E}"/>
              </a:ext>
            </a:extLst>
          </p:cNvPr>
          <p:cNvCxnSpPr/>
          <p:nvPr userDrawn="1"/>
        </p:nvCxnSpPr>
        <p:spPr>
          <a:xfrm>
            <a:off x="576768" y="6189368"/>
            <a:ext cx="1103996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food, drawing&#10;&#10;Description automatically generated">
            <a:extLst>
              <a:ext uri="{FF2B5EF4-FFF2-40B4-BE49-F238E27FC236}">
                <a16:creationId xmlns:a16="http://schemas.microsoft.com/office/drawing/2014/main" id="{7F9A2866-4B36-E2F0-0E5A-FD913D9659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672" y="6127249"/>
            <a:ext cx="914400" cy="751231"/>
          </a:xfrm>
          <a:prstGeom prst="rect">
            <a:avLst/>
          </a:prstGeom>
        </p:spPr>
      </p:pic>
    </p:spTree>
    <p:extLst>
      <p:ext uri="{BB962C8B-B14F-4D97-AF65-F5344CB8AC3E}">
        <p14:creationId xmlns:p14="http://schemas.microsoft.com/office/powerpoint/2010/main" val="407015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5333" b="0" cap="none">
                <a:latin typeface="Adani Regular" pitchFamily="2"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F626F9-CB97-4EB8-A8E9-E8CD9800A3D7}" type="datetime1">
              <a:rPr lang="en-US" smtClean="0"/>
              <a:t>2/2/2024</a:t>
            </a:fld>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pic>
        <p:nvPicPr>
          <p:cNvPr id="8"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5972079"/>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1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Content Placeholder 2"/>
          <p:cNvSpPr>
            <a:spLocks noGrp="1"/>
          </p:cNvSpPr>
          <p:nvPr>
            <p:ph sz="half" idx="1"/>
          </p:nvPr>
        </p:nvSpPr>
        <p:spPr>
          <a:xfrm>
            <a:off x="609600" y="1955181"/>
            <a:ext cx="5384800" cy="3394075"/>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half" idx="2"/>
          </p:nvPr>
        </p:nvSpPr>
        <p:spPr>
          <a:xfrm>
            <a:off x="6197600" y="1955181"/>
            <a:ext cx="5384800" cy="3394075"/>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grpSp>
        <p:nvGrpSpPr>
          <p:cNvPr id="8" name="Group 7"/>
          <p:cNvGrpSpPr/>
          <p:nvPr/>
        </p:nvGrpSpPr>
        <p:grpSpPr>
          <a:xfrm>
            <a:off x="575264" y="1361373"/>
            <a:ext cx="11041472" cy="62864"/>
            <a:chOff x="521460" y="771510"/>
            <a:chExt cx="7921056" cy="47148"/>
          </a:xfrm>
        </p:grpSpPr>
        <p:pic>
          <p:nvPicPr>
            <p:cNvPr id="9"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 name="Date Placeholder 3">
            <a:extLst>
              <a:ext uri="{FF2B5EF4-FFF2-40B4-BE49-F238E27FC236}">
                <a16:creationId xmlns:a16="http://schemas.microsoft.com/office/drawing/2014/main" id="{FCC88437-F888-4B30-AB52-DA5F28BD690C}"/>
              </a:ext>
            </a:extLst>
          </p:cNvPr>
          <p:cNvSpPr>
            <a:spLocks noGrp="1"/>
          </p:cNvSpPr>
          <p:nvPr>
            <p:ph type="dt" sz="half" idx="10"/>
          </p:nvPr>
        </p:nvSpPr>
        <p:spPr>
          <a:xfrm>
            <a:off x="4075487" y="6345863"/>
            <a:ext cx="2844800" cy="365125"/>
          </a:xfrm>
        </p:spPr>
        <p:txBody>
          <a:bodyPr/>
          <a:lstStyle/>
          <a:p>
            <a:fld id="{0B636D0E-9B0D-49BD-9489-BA7D5C4B6670}" type="datetime1">
              <a:rPr lang="en-US" smtClean="0"/>
              <a:t>2/2/2024</a:t>
            </a:fld>
            <a:endParaRPr lang="en-US" dirty="0"/>
          </a:p>
        </p:txBody>
      </p:sp>
      <p:sp>
        <p:nvSpPr>
          <p:cNvPr id="13" name="Slide Number Placeholder 5">
            <a:extLst>
              <a:ext uri="{FF2B5EF4-FFF2-40B4-BE49-F238E27FC236}">
                <a16:creationId xmlns:a16="http://schemas.microsoft.com/office/drawing/2014/main" id="{9F868722-6940-466B-99B9-E0F0B22351F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a:t>
            </a:fld>
            <a:endParaRPr lang="en-US" dirty="0"/>
          </a:p>
        </p:txBody>
      </p:sp>
      <p:pic>
        <p:nvPicPr>
          <p:cNvPr id="14" name="Picture 3" descr="D:\Logos 2018\Adani logo\PNG\Adani logo _Original.png">
            <a:extLst>
              <a:ext uri="{FF2B5EF4-FFF2-40B4-BE49-F238E27FC236}">
                <a16:creationId xmlns:a16="http://schemas.microsoft.com/office/drawing/2014/main" id="{AA15327A-E818-4837-B9D3-119453C85E7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9035" y="6054284"/>
            <a:ext cx="1506405" cy="86903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0402275-7315-4180-AFC0-AE86622A0F13}"/>
              </a:ext>
            </a:extLst>
          </p:cNvPr>
          <p:cNvCxnSpPr/>
          <p:nvPr userDrawn="1"/>
        </p:nvCxnSpPr>
        <p:spPr>
          <a:xfrm>
            <a:off x="576768" y="6189368"/>
            <a:ext cx="1103996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7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IN" dirty="0"/>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Date Placeholder 6"/>
          <p:cNvSpPr>
            <a:spLocks noGrp="1"/>
          </p:cNvSpPr>
          <p:nvPr>
            <p:ph type="dt" sz="half" idx="10"/>
          </p:nvPr>
        </p:nvSpPr>
        <p:spPr/>
        <p:txBody>
          <a:bodyPr/>
          <a:lstStyle/>
          <a:p>
            <a:fld id="{3BF963A8-CCE0-4E0A-8730-2A10C7C67B27}" type="datetime1">
              <a:rPr lang="en-US" smtClean="0"/>
              <a:t>2/2/2024</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862F7AB-B674-4533-970C-DCB86BD330D9}" type="slidenum">
              <a:rPr lang="en-US" smtClean="0"/>
              <a:t>‹#›</a:t>
            </a:fld>
            <a:endParaRPr lang="en-US" dirty="0"/>
          </a:p>
        </p:txBody>
      </p:sp>
      <p:grpSp>
        <p:nvGrpSpPr>
          <p:cNvPr id="13" name="Group 12"/>
          <p:cNvGrpSpPr/>
          <p:nvPr/>
        </p:nvGrpSpPr>
        <p:grpSpPr>
          <a:xfrm>
            <a:off x="575264" y="1508744"/>
            <a:ext cx="11041472" cy="62864"/>
            <a:chOff x="521460" y="771510"/>
            <a:chExt cx="7921056" cy="47148"/>
          </a:xfrm>
        </p:grpSpPr>
        <p:pic>
          <p:nvPicPr>
            <p:cNvPr id="14"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3" descr="D:\Logos 2018\Adani logo\PNG\Adani logo _Orig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0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Date Placeholder 2"/>
          <p:cNvSpPr>
            <a:spLocks noGrp="1"/>
          </p:cNvSpPr>
          <p:nvPr>
            <p:ph type="dt" sz="half" idx="10"/>
          </p:nvPr>
        </p:nvSpPr>
        <p:spPr/>
        <p:txBody>
          <a:bodyPr/>
          <a:lstStyle/>
          <a:p>
            <a:fld id="{AACBA3A8-C6D6-4684-BFEA-A4B19CFADB1D}" type="datetime1">
              <a:rPr lang="en-US" smtClean="0"/>
              <a:t>2/2/2024</a:t>
            </a:fld>
            <a:endParaRPr lang="en-US" dirty="0"/>
          </a:p>
        </p:txBody>
      </p:sp>
      <p:sp>
        <p:nvSpPr>
          <p:cNvPr id="5" name="Slide Number Placeholder 4"/>
          <p:cNvSpPr>
            <a:spLocks noGrp="1"/>
          </p:cNvSpPr>
          <p:nvPr>
            <p:ph type="sldNum" sz="quarter" idx="12"/>
          </p:nvPr>
        </p:nvSpPr>
        <p:spPr/>
        <p:txBody>
          <a:bodyPr/>
          <a:lstStyle/>
          <a:p>
            <a:fld id="{9862F7AB-B674-4533-970C-DCB86BD330D9}" type="slidenum">
              <a:rPr lang="en-US" smtClean="0"/>
              <a:t>‹#›</a:t>
            </a:fld>
            <a:endParaRPr lang="en-US" dirty="0"/>
          </a:p>
        </p:txBody>
      </p:sp>
      <p:grpSp>
        <p:nvGrpSpPr>
          <p:cNvPr id="6" name="Group 5"/>
          <p:cNvGrpSpPr/>
          <p:nvPr/>
        </p:nvGrpSpPr>
        <p:grpSpPr>
          <a:xfrm>
            <a:off x="575264" y="1508744"/>
            <a:ext cx="11041472" cy="62864"/>
            <a:chOff x="521460" y="771510"/>
            <a:chExt cx="7921056" cy="47148"/>
          </a:xfrm>
        </p:grpSpPr>
        <p:pic>
          <p:nvPicPr>
            <p:cNvPr id="7"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60" y="771510"/>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1460" y="818658"/>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3" descr="D:\Logos 2018\Adani logo\PNG\Adani logo _Orig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7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45E87-D30B-4E90-A625-0F46F324ED0E}" type="datetime1">
              <a:rPr lang="en-US" smtClean="0"/>
              <a:t>2/2/2024</a:t>
            </a:fld>
            <a:endParaRPr lang="en-US" dirty="0"/>
          </a:p>
        </p:txBody>
      </p:sp>
      <p:sp>
        <p:nvSpPr>
          <p:cNvPr id="4" name="Slide Number Placeholder 3"/>
          <p:cNvSpPr>
            <a:spLocks noGrp="1"/>
          </p:cNvSpPr>
          <p:nvPr>
            <p:ph type="sldNum" sz="quarter" idx="12"/>
          </p:nvPr>
        </p:nvSpPr>
        <p:spPr/>
        <p:txBody>
          <a:bodyPr/>
          <a:lstStyle/>
          <a:p>
            <a:fld id="{9862F7AB-B674-4533-970C-DCB86BD330D9}" type="slidenum">
              <a:rPr lang="en-US" smtClean="0"/>
              <a:t>‹#›</a:t>
            </a:fld>
            <a:endParaRPr lang="en-US" dirty="0"/>
          </a:p>
        </p:txBody>
      </p:sp>
      <p:pic>
        <p:nvPicPr>
          <p:cNvPr id="5"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7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0"/>
            </a:lvl1pPr>
          </a:lstStyle>
          <a:p>
            <a:r>
              <a:rPr lang="en-US"/>
              <a:t>Click to edit Master title style</a:t>
            </a:r>
            <a:endParaRPr lang="en-IN" dirty="0"/>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1FED9A-052A-4D07-823B-206F02312E8C}" type="datetime1">
              <a:rPr lang="en-US" smtClean="0"/>
              <a:t>2/2/2024</a:t>
            </a:fld>
            <a:endParaRPr lang="en-US" dirty="0"/>
          </a:p>
        </p:txBody>
      </p:sp>
      <p:sp>
        <p:nvSpPr>
          <p:cNvPr id="7" name="Slide Number Placeholder 6"/>
          <p:cNvSpPr>
            <a:spLocks noGrp="1"/>
          </p:cNvSpPr>
          <p:nvPr>
            <p:ph type="sldNum" sz="quarter" idx="12"/>
          </p:nvPr>
        </p:nvSpPr>
        <p:spPr/>
        <p:txBody>
          <a:bodyPr/>
          <a:lstStyle/>
          <a:p>
            <a:fld id="{9862F7AB-B674-4533-970C-DCB86BD330D9}" type="slidenum">
              <a:rPr lang="en-US" smtClean="0"/>
              <a:t>‹#›</a:t>
            </a:fld>
            <a:endParaRPr lang="en-US" dirty="0"/>
          </a:p>
        </p:txBody>
      </p:sp>
      <p:pic>
        <p:nvPicPr>
          <p:cNvPr id="8"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0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IN"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endParaRPr lang="en-IN"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96A63CD-5095-4BF1-A8F8-DE122433D75C}" type="datetime1">
              <a:rPr lang="en-US" smtClean="0"/>
              <a:t>2/2/2024</a:t>
            </a:fld>
            <a:endParaRPr lang="en-US" dirty="0"/>
          </a:p>
        </p:txBody>
      </p:sp>
      <p:sp>
        <p:nvSpPr>
          <p:cNvPr id="7" name="Slide Number Placeholder 6"/>
          <p:cNvSpPr>
            <a:spLocks noGrp="1"/>
          </p:cNvSpPr>
          <p:nvPr>
            <p:ph type="sldNum" sz="quarter" idx="12"/>
          </p:nvPr>
        </p:nvSpPr>
        <p:spPr/>
        <p:txBody>
          <a:bodyPr/>
          <a:lstStyle/>
          <a:p>
            <a:fld id="{9862F7AB-B674-4533-970C-DCB86BD330D9}" type="slidenum">
              <a:rPr lang="en-US" smtClean="0"/>
              <a:t>‹#›</a:t>
            </a:fld>
            <a:endParaRPr lang="en-US" dirty="0"/>
          </a:p>
        </p:txBody>
      </p:sp>
      <p:pic>
        <p:nvPicPr>
          <p:cNvPr id="8"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82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p>
            <a:fld id="{ADD0AE35-4942-4589-ABD4-278CBF8A439D}" type="datetime1">
              <a:rPr lang="en-US" smtClean="0"/>
              <a:t>2/2/2024</a:t>
            </a:fld>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pic>
        <p:nvPicPr>
          <p:cNvPr id="7"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3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7C7AC41-4C62-4157-8D2E-98794A76589D}" type="datetime1">
              <a:rPr lang="en-US" smtClean="0"/>
              <a:t>2/2/2024</a:t>
            </a:fld>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pic>
        <p:nvPicPr>
          <p:cNvPr id="7" name="Picture 3" descr="D:\Logos 2018\Adani logo\PNG\Adani logo _Origin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96560" y="6040434"/>
            <a:ext cx="1506405" cy="86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835555F-5461-4A3B-9F77-7F97B31B80EC}" type="datetime1">
              <a:rPr lang="en-US" smtClean="0"/>
              <a:t>2/2/2024</a:t>
            </a:fld>
            <a:endParaRPr lang="en-US" dirty="0"/>
          </a:p>
        </p:txBody>
      </p:sp>
      <p:sp>
        <p:nvSpPr>
          <p:cNvPr id="4" name="Slide Number Placeholder 3"/>
          <p:cNvSpPr>
            <a:spLocks noGrp="1"/>
          </p:cNvSpPr>
          <p:nvPr>
            <p:ph type="sldNum" sz="quarter" idx="11"/>
          </p:nvPr>
        </p:nvSpPr>
        <p:spPr/>
        <p:txBody>
          <a:bodyPr/>
          <a:lstStyle/>
          <a:p>
            <a:fld id="{9862F7AB-B674-4533-970C-DCB86BD330D9}" type="slidenum">
              <a:rPr lang="en-US" smtClean="0"/>
              <a:t>‹#›</a:t>
            </a:fld>
            <a:endParaRPr lang="en-US" dirty="0"/>
          </a:p>
        </p:txBody>
      </p:sp>
      <p:pic>
        <p:nvPicPr>
          <p:cNvPr id="5" name="Picture 4" descr="A group of people sitting at a table&#10;&#10;Description generated with high confidence">
            <a:extLst>
              <a:ext uri="{FF2B5EF4-FFF2-40B4-BE49-F238E27FC236}">
                <a16:creationId xmlns:a16="http://schemas.microsoft.com/office/drawing/2014/main" id="{1139518B-9460-4BD4-8054-2DB17B3372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7"/>
            <a:ext cx="12192477" cy="6857463"/>
          </a:xfrm>
          <a:prstGeom prst="rect">
            <a:avLst/>
          </a:prstGeom>
        </p:spPr>
      </p:pic>
      <p:pic>
        <p:nvPicPr>
          <p:cNvPr id="7" name="Picture 2" descr="D:\Corp Comm Department Work 2015\Brand Adani 2012\adani_gradient_mast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56317" y="1748777"/>
            <a:ext cx="6696080" cy="609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Logos 2018\Adani logo\PNG\Adani logo _Original.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0784" y="153173"/>
            <a:ext cx="3328632" cy="192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8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Date Placeholder 2"/>
          <p:cNvSpPr>
            <a:spLocks noGrp="1"/>
          </p:cNvSpPr>
          <p:nvPr>
            <p:ph type="dt" sz="half" idx="10"/>
          </p:nvPr>
        </p:nvSpPr>
        <p:spPr/>
        <p:txBody>
          <a:bodyPr/>
          <a:lstStyle/>
          <a:p>
            <a:fld id="{2FD7CA55-49B7-40D4-8CA4-8918D1685C79}" type="datetime1">
              <a:rPr lang="en-US" smtClean="0"/>
              <a:t>2/2/2024</a:t>
            </a:fld>
            <a:endParaRPr lang="en-US" dirty="0"/>
          </a:p>
        </p:txBody>
      </p:sp>
      <p:sp>
        <p:nvSpPr>
          <p:cNvPr id="4" name="Slide Number Placeholder 3"/>
          <p:cNvSpPr>
            <a:spLocks noGrp="1"/>
          </p:cNvSpPr>
          <p:nvPr>
            <p:ph type="sldNum" sz="quarter" idx="11"/>
          </p:nvPr>
        </p:nvSpPr>
        <p:spPr/>
        <p:txBody>
          <a:bodyPr/>
          <a:lstStyle/>
          <a:p>
            <a:fld id="{9862F7AB-B674-4533-970C-DCB86BD330D9}" type="slidenum">
              <a:rPr lang="en-US" smtClean="0"/>
              <a:t>‹#›</a:t>
            </a:fld>
            <a:endParaRPr lang="en-US" dirty="0"/>
          </a:p>
        </p:txBody>
      </p:sp>
      <p:pic>
        <p:nvPicPr>
          <p:cNvPr id="5" name="Picture 4">
            <a:extLst>
              <a:ext uri="{FF2B5EF4-FFF2-40B4-BE49-F238E27FC236}">
                <a16:creationId xmlns:a16="http://schemas.microsoft.com/office/drawing/2014/main" id="{B53D659F-60B8-4FB9-ABDF-8DCF7EFEA871}"/>
              </a:ext>
            </a:extLst>
          </p:cNvPr>
          <p:cNvPicPr>
            <a:picLocks noChangeAspect="1"/>
          </p:cNvPicPr>
          <p:nvPr/>
        </p:nvPicPr>
        <p:blipFill>
          <a:blip r:embed="rId2"/>
          <a:stretch>
            <a:fillRect/>
          </a:stretch>
        </p:blipFill>
        <p:spPr>
          <a:xfrm>
            <a:off x="-14594" y="3412743"/>
            <a:ext cx="12192001" cy="3444240"/>
          </a:xfrm>
          <a:prstGeom prst="rect">
            <a:avLst/>
          </a:prstGeom>
        </p:spPr>
      </p:pic>
    </p:spTree>
    <p:extLst>
      <p:ext uri="{BB962C8B-B14F-4D97-AF65-F5344CB8AC3E}">
        <p14:creationId xmlns:p14="http://schemas.microsoft.com/office/powerpoint/2010/main" val="412386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617A3B-1871-4CFF-AB8E-0BDE7F11C4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17"/>
            <a:ext cx="12192000" cy="6855967"/>
          </a:xfrm>
          <a:prstGeom prst="rect">
            <a:avLst/>
          </a:prstGeom>
        </p:spPr>
      </p:pic>
      <p:sp>
        <p:nvSpPr>
          <p:cNvPr id="2" name="Title 1"/>
          <p:cNvSpPr>
            <a:spLocks noGrp="1"/>
          </p:cNvSpPr>
          <p:nvPr>
            <p:ph type="title"/>
          </p:nvPr>
        </p:nvSpPr>
        <p:spPr>
          <a:xfrm>
            <a:off x="914400" y="4038600"/>
            <a:ext cx="10363200" cy="1362075"/>
          </a:xfrm>
        </p:spPr>
        <p:txBody>
          <a:bodyPr anchor="t">
            <a:normAutofit/>
          </a:bodyPr>
          <a:lstStyle>
            <a:lvl1pPr algn="l">
              <a:defRPr sz="3733"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spTree>
    <p:extLst>
      <p:ext uri="{BB962C8B-B14F-4D97-AF65-F5344CB8AC3E}">
        <p14:creationId xmlns:p14="http://schemas.microsoft.com/office/powerpoint/2010/main" val="116943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F93A8-7F2D-4451-9A9D-39989544BD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17"/>
            <a:ext cx="12192000" cy="6855967"/>
          </a:xfrm>
          <a:prstGeom prst="rect">
            <a:avLst/>
          </a:prstGeom>
        </p:spPr>
      </p:pic>
      <p:sp>
        <p:nvSpPr>
          <p:cNvPr id="2" name="Title 1"/>
          <p:cNvSpPr>
            <a:spLocks noGrp="1"/>
          </p:cNvSpPr>
          <p:nvPr>
            <p:ph type="title"/>
          </p:nvPr>
        </p:nvSpPr>
        <p:spPr>
          <a:xfrm>
            <a:off x="914400" y="4038600"/>
            <a:ext cx="10363200" cy="1362075"/>
          </a:xfrm>
        </p:spPr>
        <p:txBody>
          <a:bodyPr anchor="t">
            <a:normAutofit/>
          </a:bodyPr>
          <a:lstStyle>
            <a:lvl1pPr algn="l">
              <a:defRPr sz="3733"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spTree>
    <p:extLst>
      <p:ext uri="{BB962C8B-B14F-4D97-AF65-F5344CB8AC3E}">
        <p14:creationId xmlns:p14="http://schemas.microsoft.com/office/powerpoint/2010/main" val="53653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C30C0-F1CF-4DEB-9E47-A0928BA1C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17"/>
            <a:ext cx="12192000" cy="6855967"/>
          </a:xfrm>
          <a:prstGeom prst="rect">
            <a:avLst/>
          </a:prstGeom>
        </p:spPr>
      </p:pic>
      <p:sp>
        <p:nvSpPr>
          <p:cNvPr id="2" name="Title 1"/>
          <p:cNvSpPr>
            <a:spLocks noGrp="1"/>
          </p:cNvSpPr>
          <p:nvPr>
            <p:ph type="title"/>
          </p:nvPr>
        </p:nvSpPr>
        <p:spPr>
          <a:xfrm>
            <a:off x="914400" y="4038600"/>
            <a:ext cx="10363200" cy="1362075"/>
          </a:xfrm>
        </p:spPr>
        <p:txBody>
          <a:bodyPr anchor="t">
            <a:normAutofit/>
          </a:bodyPr>
          <a:lstStyle>
            <a:lvl1pPr algn="l">
              <a:defRPr sz="3733"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spTree>
    <p:extLst>
      <p:ext uri="{BB962C8B-B14F-4D97-AF65-F5344CB8AC3E}">
        <p14:creationId xmlns:p14="http://schemas.microsoft.com/office/powerpoint/2010/main" val="216453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4B4AB-B102-4B52-9298-4FDE1139D9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17"/>
            <a:ext cx="12192000" cy="6855967"/>
          </a:xfrm>
          <a:prstGeom prst="rect">
            <a:avLst/>
          </a:prstGeom>
        </p:spPr>
      </p:pic>
      <p:sp>
        <p:nvSpPr>
          <p:cNvPr id="2" name="Title 1"/>
          <p:cNvSpPr>
            <a:spLocks noGrp="1"/>
          </p:cNvSpPr>
          <p:nvPr>
            <p:ph type="title"/>
          </p:nvPr>
        </p:nvSpPr>
        <p:spPr>
          <a:xfrm>
            <a:off x="914400" y="4038600"/>
            <a:ext cx="10363200" cy="1362075"/>
          </a:xfrm>
        </p:spPr>
        <p:txBody>
          <a:bodyPr anchor="t">
            <a:normAutofit/>
          </a:bodyPr>
          <a:lstStyle>
            <a:lvl1pPr algn="l">
              <a:defRPr sz="3733"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spTree>
    <p:extLst>
      <p:ext uri="{BB962C8B-B14F-4D97-AF65-F5344CB8AC3E}">
        <p14:creationId xmlns:p14="http://schemas.microsoft.com/office/powerpoint/2010/main" val="185910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2B46E-A4EC-4A78-BEF5-04B547B906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17"/>
            <a:ext cx="12192000" cy="6855967"/>
          </a:xfrm>
          <a:prstGeom prst="rect">
            <a:avLst/>
          </a:prstGeom>
        </p:spPr>
      </p:pic>
      <p:sp>
        <p:nvSpPr>
          <p:cNvPr id="2" name="Title 1"/>
          <p:cNvSpPr>
            <a:spLocks noGrp="1"/>
          </p:cNvSpPr>
          <p:nvPr>
            <p:ph type="title"/>
          </p:nvPr>
        </p:nvSpPr>
        <p:spPr>
          <a:xfrm>
            <a:off x="914400" y="4038600"/>
            <a:ext cx="10363200" cy="1362075"/>
          </a:xfrm>
        </p:spPr>
        <p:txBody>
          <a:bodyPr anchor="t">
            <a:normAutofit/>
          </a:bodyPr>
          <a:lstStyle>
            <a:lvl1pPr algn="l">
              <a:defRPr sz="3733" b="0" cap="none" baseline="0">
                <a:solidFill>
                  <a:schemeClr val="bg1"/>
                </a:solidFill>
                <a:latin typeface="Adani Regular" pitchFamily="2"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862F7AB-B674-4533-970C-DCB86BD330D9}" type="slidenum">
              <a:rPr lang="en-US" smtClean="0"/>
              <a:t>‹#›</a:t>
            </a:fld>
            <a:endParaRPr lang="en-US" dirty="0"/>
          </a:p>
        </p:txBody>
      </p:sp>
    </p:spTree>
    <p:extLst>
      <p:ext uri="{BB962C8B-B14F-4D97-AF65-F5344CB8AC3E}">
        <p14:creationId xmlns:p14="http://schemas.microsoft.com/office/powerpoint/2010/main" val="289583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4"/>
          <p:cNvSpPr>
            <a:spLocks noGrp="1"/>
          </p:cNvSpPr>
          <p:nvPr>
            <p:ph type="body" idx="1"/>
          </p:nvPr>
        </p:nvSpPr>
        <p:spPr>
          <a:xfrm>
            <a:off x="575264" y="1988808"/>
            <a:ext cx="10363200" cy="1500187"/>
          </a:xfrm>
        </p:spPr>
        <p:txBody>
          <a:bodyPr>
            <a:normAutofit/>
          </a:bodyPr>
          <a:lstStyle>
            <a:lvl1pPr marL="0" indent="0" algn="l">
              <a:buNone/>
              <a:defRPr sz="4267">
                <a:latin typeface="Adani Medium" pitchFamily="2" charset="0"/>
              </a:defRPr>
            </a:lvl1pPr>
          </a:lstStyle>
          <a:p>
            <a:pPr lvl="0"/>
            <a:r>
              <a:rPr lang="en-US">
                <a:solidFill>
                  <a:srgbClr val="000000"/>
                </a:solidFill>
              </a:rPr>
              <a:t>Click to edit Master text styles</a:t>
            </a:r>
          </a:p>
          <a:p>
            <a:pPr lvl="1"/>
            <a:r>
              <a:rPr lang="en-US">
                <a:solidFill>
                  <a:srgbClr val="000000"/>
                </a:solidFill>
              </a:rPr>
              <a:t>Second level</a:t>
            </a:r>
          </a:p>
        </p:txBody>
      </p:sp>
      <p:grpSp>
        <p:nvGrpSpPr>
          <p:cNvPr id="10" name="Group 9"/>
          <p:cNvGrpSpPr/>
          <p:nvPr/>
        </p:nvGrpSpPr>
        <p:grpSpPr>
          <a:xfrm>
            <a:off x="695280" y="3608074"/>
            <a:ext cx="10561408" cy="60959"/>
            <a:chOff x="582897" y="3201834"/>
            <a:chExt cx="7921056" cy="45719"/>
          </a:xfrm>
        </p:grpSpPr>
        <p:pic>
          <p:nvPicPr>
            <p:cNvPr id="11" name="Picture 2" descr="D:\Corp Comm Department Work 2015\Brand Adani 2012\adani_gradient_mast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2897" y="3201834"/>
              <a:ext cx="502206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82897" y="3246601"/>
              <a:ext cx="7921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55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IN"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400">
                <a:solidFill>
                  <a:schemeClr val="tx1">
                    <a:tint val="75000"/>
                  </a:schemeClr>
                </a:solidFill>
                <a:latin typeface="Adani Regular" pitchFamily="2" charset="0"/>
              </a:defRPr>
            </a:lvl1pPr>
          </a:lstStyle>
          <a:p>
            <a:fld id="{D317016D-EEC4-46AD-8A36-57A31A30F8C1}" type="datetime1">
              <a:rPr lang="en-US" smtClean="0"/>
              <a:t>2/2/2024</a:t>
            </a:fld>
            <a:endParaRPr lang="en-US" dirty="0"/>
          </a:p>
        </p:txBody>
      </p:sp>
      <p:sp>
        <p:nvSpPr>
          <p:cNvPr id="6" name="Slide Number Placeholder 5"/>
          <p:cNvSpPr>
            <a:spLocks noGrp="1"/>
          </p:cNvSpPr>
          <p:nvPr>
            <p:ph type="sldNum" sz="quarter" idx="4"/>
          </p:nvPr>
        </p:nvSpPr>
        <p:spPr>
          <a:xfrm>
            <a:off x="4655808" y="6356351"/>
            <a:ext cx="2844800" cy="365125"/>
          </a:xfrm>
          <a:prstGeom prst="rect">
            <a:avLst/>
          </a:prstGeom>
        </p:spPr>
        <p:txBody>
          <a:bodyPr vert="horz" lIns="91440" tIns="45720" rIns="91440" bIns="45720" rtlCol="0" anchor="ctr"/>
          <a:lstStyle>
            <a:lvl1pPr algn="r">
              <a:defRPr sz="1400">
                <a:solidFill>
                  <a:schemeClr val="tx1">
                    <a:tint val="75000"/>
                  </a:schemeClr>
                </a:solidFill>
                <a:latin typeface="Adani Regular" pitchFamily="2" charset="0"/>
              </a:defRPr>
            </a:lvl1pPr>
          </a:lstStyle>
          <a:p>
            <a:fld id="{9862F7AB-B674-4533-970C-DCB86BD330D9}" type="slidenum">
              <a:rPr lang="en-US" smtClean="0"/>
              <a:t>‹#›</a:t>
            </a:fld>
            <a:endParaRPr lang="en-US" dirty="0"/>
          </a:p>
        </p:txBody>
      </p:sp>
    </p:spTree>
    <p:extLst>
      <p:ext uri="{BB962C8B-B14F-4D97-AF65-F5344CB8AC3E}">
        <p14:creationId xmlns:p14="http://schemas.microsoft.com/office/powerpoint/2010/main" val="61622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1219170" rtl="0" eaLnBrk="1" latinLnBrk="0" hangingPunct="1">
        <a:spcBef>
          <a:spcPct val="0"/>
        </a:spcBef>
        <a:buNone/>
        <a:defRPr sz="4800" kern="1200">
          <a:solidFill>
            <a:schemeClr val="tx1"/>
          </a:solidFill>
          <a:latin typeface="Adani Medium" pitchFamily="2"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dani Regular" pitchFamily="2"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dani Regular" pitchFamily="2"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dani Regular" pitchFamily="2"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dani Regular" pitchFamily="2"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dani Regular"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78440" y="1083193"/>
            <a:ext cx="6898344" cy="748795"/>
          </a:xfrm>
        </p:spPr>
        <p:txBody>
          <a:bodyPr anchor="ctr">
            <a:noAutofit/>
          </a:bodyPr>
          <a:lstStyle/>
          <a:p>
            <a:pPr marL="0" indent="0" algn="r">
              <a:buNone/>
            </a:pPr>
            <a:r>
              <a:rPr lang="en-IN" sz="2400" b="1" dirty="0"/>
              <a:t>MOIS Flame Scanner Modification</a:t>
            </a:r>
          </a:p>
        </p:txBody>
      </p:sp>
      <p:sp>
        <p:nvSpPr>
          <p:cNvPr id="2" name="TextBox 1">
            <a:extLst>
              <a:ext uri="{FF2B5EF4-FFF2-40B4-BE49-F238E27FC236}">
                <a16:creationId xmlns:a16="http://schemas.microsoft.com/office/drawing/2014/main" id="{781BEBC2-57DA-47E2-BE0E-6C5A4C7CFD9C}"/>
              </a:ext>
            </a:extLst>
          </p:cNvPr>
          <p:cNvSpPr txBox="1"/>
          <p:nvPr/>
        </p:nvSpPr>
        <p:spPr>
          <a:xfrm>
            <a:off x="8256288" y="1868792"/>
            <a:ext cx="3720496" cy="1077026"/>
          </a:xfrm>
          <a:prstGeom prst="rect">
            <a:avLst/>
          </a:prstGeom>
          <a:noFill/>
        </p:spPr>
        <p:txBody>
          <a:bodyPr wrap="square" rtlCol="0">
            <a:spAutoFit/>
          </a:bodyPr>
          <a:lstStyle/>
          <a:p>
            <a:r>
              <a:rPr lang="en-US" sz="2133" b="1" dirty="0">
                <a:latin typeface="Adani Medium" panose="02000503000000020004" pitchFamily="2" charset="0"/>
              </a:rPr>
              <a:t>Samir Kumar Bhatnagar</a:t>
            </a:r>
          </a:p>
          <a:p>
            <a:r>
              <a:rPr lang="en-US" sz="2133" b="1" dirty="0">
                <a:latin typeface="Adani Medium" panose="02000503000000020004" pitchFamily="2" charset="0"/>
              </a:rPr>
              <a:t>Manager - C&amp;I</a:t>
            </a:r>
          </a:p>
          <a:p>
            <a:r>
              <a:rPr lang="en-US" sz="2133" b="1" dirty="0">
                <a:latin typeface="Adani Medium" panose="02000503000000020004" pitchFamily="2" charset="0"/>
              </a:rPr>
              <a:t>Adani Power Ltd., Kawai</a:t>
            </a:r>
          </a:p>
        </p:txBody>
      </p:sp>
      <p:sp>
        <p:nvSpPr>
          <p:cNvPr id="4" name="Slide Number Placeholder 3">
            <a:extLst>
              <a:ext uri="{FF2B5EF4-FFF2-40B4-BE49-F238E27FC236}">
                <a16:creationId xmlns:a16="http://schemas.microsoft.com/office/drawing/2014/main" id="{A966B8E8-CE0D-4C81-9167-8DC07A99B3B4}"/>
              </a:ext>
            </a:extLst>
          </p:cNvPr>
          <p:cNvSpPr>
            <a:spLocks noGrp="1"/>
          </p:cNvSpPr>
          <p:nvPr>
            <p:ph type="sldNum" sz="quarter" idx="11"/>
          </p:nvPr>
        </p:nvSpPr>
        <p:spPr/>
        <p:txBody>
          <a:bodyPr/>
          <a:lstStyle/>
          <a:p>
            <a:fld id="{9862F7AB-B674-4533-970C-DCB86BD330D9}" type="slidenum">
              <a:rPr lang="en-US" smtClean="0"/>
              <a:t>1</a:t>
            </a:fld>
            <a:endParaRPr lang="en-US" dirty="0"/>
          </a:p>
        </p:txBody>
      </p:sp>
      <p:sp>
        <p:nvSpPr>
          <p:cNvPr id="5" name="Subtitle 2">
            <a:extLst>
              <a:ext uri="{FF2B5EF4-FFF2-40B4-BE49-F238E27FC236}">
                <a16:creationId xmlns:a16="http://schemas.microsoft.com/office/drawing/2014/main" id="{A2E91C86-F032-5F13-63A3-35E8C18CD902}"/>
              </a:ext>
            </a:extLst>
          </p:cNvPr>
          <p:cNvSpPr txBox="1">
            <a:spLocks/>
          </p:cNvSpPr>
          <p:nvPr/>
        </p:nvSpPr>
        <p:spPr>
          <a:xfrm>
            <a:off x="1800374" y="126128"/>
            <a:ext cx="10176410" cy="1093186"/>
          </a:xfrm>
          <a:prstGeom prst="rect">
            <a:avLst/>
          </a:prstGeom>
        </p:spPr>
        <p:txBody>
          <a:bodyPr vert="horz" lIns="91440" tIns="45720" rIns="91440" bIns="45720" rtlCol="0" anchor="ctr">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Adani Regular" pitchFamily="2"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dani Regular" pitchFamily="2"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dani Regular" pitchFamily="2"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dani Regular" pitchFamily="2"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dani Regular"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en-US" sz="2800" b="1" dirty="0">
                <a:solidFill>
                  <a:srgbClr val="0070C0"/>
                </a:solidFill>
                <a:effectLst/>
                <a:ea typeface="Calibri" panose="020F0502020204030204" pitchFamily="34" charset="0"/>
              </a:rPr>
              <a:t>Indian Power Stations International O&amp;M Conference </a:t>
            </a:r>
          </a:p>
          <a:p>
            <a:pPr marL="0" indent="0" algn="ctr">
              <a:buFont typeface="Arial" pitchFamily="34" charset="0"/>
              <a:buNone/>
            </a:pPr>
            <a:r>
              <a:rPr lang="en-US" sz="2800" b="1" dirty="0">
                <a:solidFill>
                  <a:srgbClr val="0070C0"/>
                </a:solidFill>
                <a:effectLst/>
                <a:ea typeface="Calibri" panose="020F0502020204030204" pitchFamily="34" charset="0"/>
              </a:rPr>
              <a:t>IPS-2024</a:t>
            </a:r>
            <a:endParaRPr lang="en-IN" sz="4400" b="1" dirty="0">
              <a:solidFill>
                <a:srgbClr val="0070C0"/>
              </a:solidFill>
            </a:endParaRPr>
          </a:p>
        </p:txBody>
      </p:sp>
    </p:spTree>
    <p:extLst>
      <p:ext uri="{BB962C8B-B14F-4D97-AF65-F5344CB8AC3E}">
        <p14:creationId xmlns:p14="http://schemas.microsoft.com/office/powerpoint/2010/main" val="4099259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83476" y="169317"/>
            <a:ext cx="10972800" cy="634360"/>
          </a:xfrm>
        </p:spPr>
        <p:txBody>
          <a:bodyPr vert="horz" lIns="91440" tIns="45720" rIns="91440" bIns="45720" rtlCol="0" anchor="ctr">
            <a:noAutofit/>
          </a:bodyPr>
          <a:lstStyle/>
          <a:p>
            <a:r>
              <a:rPr lang="en-US" sz="3200" b="1" dirty="0">
                <a:latin typeface="Adani Regular" panose="02000503000000020004" pitchFamily="2" charset="0"/>
              </a:rPr>
              <a:t>After Modification</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10</a:t>
            </a:fld>
            <a:endParaRPr lang="en-US" dirty="0"/>
          </a:p>
        </p:txBody>
      </p:sp>
      <p:pic>
        <p:nvPicPr>
          <p:cNvPr id="7" name="Picture 6">
            <a:extLst>
              <a:ext uri="{FF2B5EF4-FFF2-40B4-BE49-F238E27FC236}">
                <a16:creationId xmlns:a16="http://schemas.microsoft.com/office/drawing/2014/main" id="{17C73CAB-52BC-81E8-0DCB-A143F6CA9CC2}"/>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rot="5400000">
            <a:off x="5045003" y="-1276617"/>
            <a:ext cx="1596872" cy="7199503"/>
          </a:xfrm>
          <a:prstGeom prst="rect">
            <a:avLst/>
          </a:prstGeom>
          <a:ln w="38100">
            <a:solidFill>
              <a:schemeClr val="tx1"/>
            </a:solidFill>
          </a:ln>
        </p:spPr>
      </p:pic>
      <p:sp>
        <p:nvSpPr>
          <p:cNvPr id="9" name="Rectangle 8">
            <a:extLst>
              <a:ext uri="{FF2B5EF4-FFF2-40B4-BE49-F238E27FC236}">
                <a16:creationId xmlns:a16="http://schemas.microsoft.com/office/drawing/2014/main" id="{F79E88F6-5CB9-215B-ADE3-9C187D43384C}"/>
              </a:ext>
            </a:extLst>
          </p:cNvPr>
          <p:cNvSpPr/>
          <p:nvPr/>
        </p:nvSpPr>
        <p:spPr>
          <a:xfrm rot="164637">
            <a:off x="2079860" y="2149497"/>
            <a:ext cx="5458372" cy="278385"/>
          </a:xfrm>
          <a:prstGeom prst="rect">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4BC6CC32-F762-5B8A-E269-844BDA56C491}"/>
              </a:ext>
            </a:extLst>
          </p:cNvPr>
          <p:cNvSpPr/>
          <p:nvPr/>
        </p:nvSpPr>
        <p:spPr>
          <a:xfrm>
            <a:off x="161287" y="1524699"/>
            <a:ext cx="1885993" cy="1116169"/>
          </a:xfrm>
          <a:prstGeom prst="wedgeRoundRectCallout">
            <a:avLst>
              <a:gd name="adj1" fmla="val 104143"/>
              <a:gd name="adj2" fmla="val 10610"/>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Additional pipe provided for Flame Scanner</a:t>
            </a:r>
          </a:p>
        </p:txBody>
      </p:sp>
      <p:grpSp>
        <p:nvGrpSpPr>
          <p:cNvPr id="15" name="Group 14">
            <a:extLst>
              <a:ext uri="{FF2B5EF4-FFF2-40B4-BE49-F238E27FC236}">
                <a16:creationId xmlns:a16="http://schemas.microsoft.com/office/drawing/2014/main" id="{0B2037DD-0981-40A8-2FD4-296ACDF7A704}"/>
              </a:ext>
            </a:extLst>
          </p:cNvPr>
          <p:cNvGrpSpPr/>
          <p:nvPr/>
        </p:nvGrpSpPr>
        <p:grpSpPr>
          <a:xfrm>
            <a:off x="6600180" y="2163910"/>
            <a:ext cx="951288" cy="483145"/>
            <a:chOff x="669429" y="2814675"/>
            <a:chExt cx="1981599" cy="483145"/>
          </a:xfrm>
        </p:grpSpPr>
        <p:sp>
          <p:nvSpPr>
            <p:cNvPr id="16" name="Rectangle 15">
              <a:extLst>
                <a:ext uri="{FF2B5EF4-FFF2-40B4-BE49-F238E27FC236}">
                  <a16:creationId xmlns:a16="http://schemas.microsoft.com/office/drawing/2014/main" id="{EB16C229-1432-CAE2-D9C6-A73BFBB4E734}"/>
                </a:ext>
              </a:extLst>
            </p:cNvPr>
            <p:cNvSpPr/>
            <p:nvPr/>
          </p:nvSpPr>
          <p:spPr>
            <a:xfrm rot="164637">
              <a:off x="669429" y="2861774"/>
              <a:ext cx="1690323" cy="344529"/>
            </a:xfrm>
            <a:prstGeom prst="rect">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C1C9D53-34C6-F5D2-70A6-459ECFC39026}"/>
                </a:ext>
              </a:extLst>
            </p:cNvPr>
            <p:cNvSpPr/>
            <p:nvPr/>
          </p:nvSpPr>
          <p:spPr>
            <a:xfrm>
              <a:off x="2107749" y="2814675"/>
              <a:ext cx="543279" cy="483145"/>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D3C097B2-7821-57D9-09DF-E5C596BD973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5400000">
            <a:off x="10071601" y="1313773"/>
            <a:ext cx="1217508" cy="2056337"/>
          </a:xfrm>
          <a:prstGeom prst="rect">
            <a:avLst/>
          </a:prstGeom>
          <a:ln w="38100">
            <a:solidFill>
              <a:schemeClr val="tx1"/>
            </a:solidFill>
          </a:ln>
        </p:spPr>
      </p:pic>
      <p:sp>
        <p:nvSpPr>
          <p:cNvPr id="19" name="Speech Bubble: Rectangle with Corners Rounded 18">
            <a:extLst>
              <a:ext uri="{FF2B5EF4-FFF2-40B4-BE49-F238E27FC236}">
                <a16:creationId xmlns:a16="http://schemas.microsoft.com/office/drawing/2014/main" id="{280CDF88-16FB-2CF6-31D3-1C76BB518E3A}"/>
              </a:ext>
            </a:extLst>
          </p:cNvPr>
          <p:cNvSpPr/>
          <p:nvPr/>
        </p:nvSpPr>
        <p:spPr>
          <a:xfrm>
            <a:off x="8671036" y="829945"/>
            <a:ext cx="3069743" cy="634361"/>
          </a:xfrm>
          <a:prstGeom prst="wedgeRoundRectCallout">
            <a:avLst>
              <a:gd name="adj1" fmla="val -84082"/>
              <a:gd name="adj2" fmla="val 169451"/>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Final Location of Scanner</a:t>
            </a:r>
          </a:p>
        </p:txBody>
      </p:sp>
      <p:sp>
        <p:nvSpPr>
          <p:cNvPr id="20" name="Speech Bubble: Rectangle with Corners Rounded 19">
            <a:extLst>
              <a:ext uri="{FF2B5EF4-FFF2-40B4-BE49-F238E27FC236}">
                <a16:creationId xmlns:a16="http://schemas.microsoft.com/office/drawing/2014/main" id="{CB637D96-077C-CF5E-7834-4707D3522B8D}"/>
              </a:ext>
            </a:extLst>
          </p:cNvPr>
          <p:cNvSpPr/>
          <p:nvPr/>
        </p:nvSpPr>
        <p:spPr>
          <a:xfrm>
            <a:off x="8671036" y="829946"/>
            <a:ext cx="3069743" cy="634360"/>
          </a:xfrm>
          <a:prstGeom prst="wedgeRoundRectCallout">
            <a:avLst>
              <a:gd name="adj1" fmla="val -687"/>
              <a:gd name="adj2" fmla="val 186715"/>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Final Location of Scanner/ Lens</a:t>
            </a:r>
          </a:p>
        </p:txBody>
      </p:sp>
      <p:pic>
        <p:nvPicPr>
          <p:cNvPr id="5" name="Picture 4">
            <a:extLst>
              <a:ext uri="{FF2B5EF4-FFF2-40B4-BE49-F238E27FC236}">
                <a16:creationId xmlns:a16="http://schemas.microsoft.com/office/drawing/2014/main" id="{401CB607-71F3-9945-E42B-3BECA441632B}"/>
              </a:ext>
            </a:extLst>
          </p:cNvPr>
          <p:cNvPicPr>
            <a:picLocks noChangeAspect="1"/>
          </p:cNvPicPr>
          <p:nvPr/>
        </p:nvPicPr>
        <p:blipFill>
          <a:blip r:embed="rId6"/>
          <a:stretch>
            <a:fillRect/>
          </a:stretch>
        </p:blipFill>
        <p:spPr>
          <a:xfrm>
            <a:off x="599090" y="3558581"/>
            <a:ext cx="11109434" cy="2557174"/>
          </a:xfrm>
          <a:prstGeom prst="rect">
            <a:avLst/>
          </a:prstGeom>
          <a:ln w="38100">
            <a:solidFill>
              <a:schemeClr val="tx1"/>
            </a:solidFill>
          </a:ln>
        </p:spPr>
      </p:pic>
    </p:spTree>
    <p:extLst>
      <p:ext uri="{BB962C8B-B14F-4D97-AF65-F5344CB8AC3E}">
        <p14:creationId xmlns:p14="http://schemas.microsoft.com/office/powerpoint/2010/main" val="199702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6DF0-0794-AB02-3EFB-94210B3FE4C3}"/>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Modification in Lens assembly</a:t>
            </a:r>
          </a:p>
        </p:txBody>
      </p:sp>
      <p:sp>
        <p:nvSpPr>
          <p:cNvPr id="21" name="Content Placeholder 20">
            <a:extLst>
              <a:ext uri="{FF2B5EF4-FFF2-40B4-BE49-F238E27FC236}">
                <a16:creationId xmlns:a16="http://schemas.microsoft.com/office/drawing/2014/main" id="{77D33599-306F-EC0C-7310-FDD3AEAB0C2B}"/>
              </a:ext>
            </a:extLst>
          </p:cNvPr>
          <p:cNvSpPr>
            <a:spLocks noGrp="1"/>
          </p:cNvSpPr>
          <p:nvPr>
            <p:ph idx="1"/>
          </p:nvPr>
        </p:nvSpPr>
        <p:spPr>
          <a:xfrm>
            <a:off x="546536" y="961699"/>
            <a:ext cx="11035862" cy="2234024"/>
          </a:xfrm>
        </p:spPr>
        <p:txBody>
          <a:bodyPr>
            <a:normAutofit/>
          </a:bodyPr>
          <a:lstStyle/>
          <a:p>
            <a:pPr>
              <a:spcAft>
                <a:spcPts val="1200"/>
              </a:spcAft>
            </a:pPr>
            <a:r>
              <a:rPr lang="en-US" sz="2000" dirty="0"/>
              <a:t>For modifying the lens assembly below activities were carried out.</a:t>
            </a:r>
          </a:p>
          <a:p>
            <a:pPr marL="533386" lvl="1" indent="0">
              <a:spcAft>
                <a:spcPts val="1200"/>
              </a:spcAft>
              <a:buNone/>
            </a:pPr>
            <a:r>
              <a:rPr lang="en-US" sz="2000" dirty="0"/>
              <a:t>1) Lens Module diameter reduced for proper fitment in guide pipe.</a:t>
            </a:r>
          </a:p>
          <a:p>
            <a:pPr marL="533386" lvl="1" indent="0">
              <a:spcAft>
                <a:spcPts val="1200"/>
              </a:spcAft>
              <a:buNone/>
            </a:pPr>
            <a:r>
              <a:rPr lang="en-US" sz="2000" dirty="0"/>
              <a:t>2) Threading was done at inner side of module for fitment in pipe.</a:t>
            </a:r>
          </a:p>
          <a:p>
            <a:pPr marL="533386" lvl="1" indent="0">
              <a:spcAft>
                <a:spcPts val="1200"/>
              </a:spcAft>
              <a:buNone/>
            </a:pPr>
            <a:r>
              <a:rPr lang="en-US" sz="2000" dirty="0"/>
              <a:t>3) Old flame scanner pipe used and attached with modified flame scanner pipe. </a:t>
            </a:r>
          </a:p>
          <a:p>
            <a:pPr marL="990586" lvl="1" indent="-457200">
              <a:spcAft>
                <a:spcPts val="1200"/>
              </a:spcAft>
              <a:buFont typeface="+mj-lt"/>
              <a:buAutoNum type="arabicPeriod"/>
            </a:pPr>
            <a:endParaRPr lang="en-US" sz="2000" dirty="0"/>
          </a:p>
        </p:txBody>
      </p:sp>
      <p:sp>
        <p:nvSpPr>
          <p:cNvPr id="7" name="Slide Number Placeholder 6">
            <a:extLst>
              <a:ext uri="{FF2B5EF4-FFF2-40B4-BE49-F238E27FC236}">
                <a16:creationId xmlns:a16="http://schemas.microsoft.com/office/drawing/2014/main" id="{E3154FB0-F83C-DA52-376D-6EEC057E7130}"/>
              </a:ext>
            </a:extLst>
          </p:cNvPr>
          <p:cNvSpPr>
            <a:spLocks noGrp="1"/>
          </p:cNvSpPr>
          <p:nvPr>
            <p:ph type="sldNum" sz="quarter" idx="12"/>
          </p:nvPr>
        </p:nvSpPr>
        <p:spPr/>
        <p:txBody>
          <a:bodyPr/>
          <a:lstStyle/>
          <a:p>
            <a:fld id="{9862F7AB-B674-4533-970C-DCB86BD330D9}" type="slidenum">
              <a:rPr lang="en-US" smtClean="0"/>
              <a:t>11</a:t>
            </a:fld>
            <a:endParaRPr lang="en-US" dirty="0"/>
          </a:p>
        </p:txBody>
      </p:sp>
      <p:pic>
        <p:nvPicPr>
          <p:cNvPr id="5" name="Picture 4">
            <a:extLst>
              <a:ext uri="{FF2B5EF4-FFF2-40B4-BE49-F238E27FC236}">
                <a16:creationId xmlns:a16="http://schemas.microsoft.com/office/drawing/2014/main" id="{37AD3E06-02B6-0298-5B52-849C76AED1A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43749" t="12913"/>
          <a:stretch/>
        </p:blipFill>
        <p:spPr>
          <a:xfrm>
            <a:off x="1655631" y="3437108"/>
            <a:ext cx="8319542" cy="2234024"/>
          </a:xfrm>
          <a:prstGeom prst="rect">
            <a:avLst/>
          </a:prstGeom>
          <a:ln w="38100">
            <a:solidFill>
              <a:schemeClr val="tx1"/>
            </a:solidFill>
          </a:ln>
        </p:spPr>
      </p:pic>
    </p:spTree>
    <p:extLst>
      <p:ext uri="{BB962C8B-B14F-4D97-AF65-F5344CB8AC3E}">
        <p14:creationId xmlns:p14="http://schemas.microsoft.com/office/powerpoint/2010/main" val="8140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78372A-8A66-EB92-7B3E-8406BBF97956}"/>
              </a:ext>
            </a:extLst>
          </p:cNvPr>
          <p:cNvPicPr>
            <a:picLocks noChangeAspect="1"/>
          </p:cNvPicPr>
          <p:nvPr/>
        </p:nvPicPr>
        <p:blipFill>
          <a:blip r:embed="rId2"/>
          <a:stretch>
            <a:fillRect/>
          </a:stretch>
        </p:blipFill>
        <p:spPr>
          <a:xfrm>
            <a:off x="969366" y="962650"/>
            <a:ext cx="10149840" cy="5185717"/>
          </a:xfrm>
          <a:prstGeom prst="rect">
            <a:avLst/>
          </a:prstGeom>
        </p:spPr>
      </p:pic>
      <p:sp>
        <p:nvSpPr>
          <p:cNvPr id="2" name="Title 1">
            <a:extLst>
              <a:ext uri="{FF2B5EF4-FFF2-40B4-BE49-F238E27FC236}">
                <a16:creationId xmlns:a16="http://schemas.microsoft.com/office/drawing/2014/main" id="{0F766DF0-0794-AB02-3EFB-94210B3FE4C3}"/>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Modified Gun &amp; Lens assembly</a:t>
            </a:r>
          </a:p>
        </p:txBody>
      </p:sp>
      <p:sp>
        <p:nvSpPr>
          <p:cNvPr id="7" name="Slide Number Placeholder 6">
            <a:extLst>
              <a:ext uri="{FF2B5EF4-FFF2-40B4-BE49-F238E27FC236}">
                <a16:creationId xmlns:a16="http://schemas.microsoft.com/office/drawing/2014/main" id="{E3154FB0-F83C-DA52-376D-6EEC057E7130}"/>
              </a:ext>
            </a:extLst>
          </p:cNvPr>
          <p:cNvSpPr>
            <a:spLocks noGrp="1"/>
          </p:cNvSpPr>
          <p:nvPr>
            <p:ph type="sldNum" sz="quarter" idx="12"/>
          </p:nvPr>
        </p:nvSpPr>
        <p:spPr/>
        <p:txBody>
          <a:bodyPr/>
          <a:lstStyle/>
          <a:p>
            <a:fld id="{9862F7AB-B674-4533-970C-DCB86BD330D9}" type="slidenum">
              <a:rPr lang="en-US" smtClean="0"/>
              <a:t>12</a:t>
            </a:fld>
            <a:endParaRPr lang="en-US" dirty="0"/>
          </a:p>
        </p:txBody>
      </p:sp>
      <p:sp>
        <p:nvSpPr>
          <p:cNvPr id="8" name="Speech Bubble: Rectangle with Corners Rounded 7">
            <a:extLst>
              <a:ext uri="{FF2B5EF4-FFF2-40B4-BE49-F238E27FC236}">
                <a16:creationId xmlns:a16="http://schemas.microsoft.com/office/drawing/2014/main" id="{1CF9D4D3-A2C0-E9EB-3878-D57344B9F1D9}"/>
              </a:ext>
            </a:extLst>
          </p:cNvPr>
          <p:cNvSpPr/>
          <p:nvPr/>
        </p:nvSpPr>
        <p:spPr>
          <a:xfrm>
            <a:off x="6352817" y="1470719"/>
            <a:ext cx="2199525" cy="841776"/>
          </a:xfrm>
          <a:prstGeom prst="wedgeRoundRectCallout">
            <a:avLst>
              <a:gd name="adj1" fmla="val 36641"/>
              <a:gd name="adj2" fmla="val 159514"/>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dani Regular" panose="02000503000000020004" pitchFamily="2" charset="0"/>
              </a:rPr>
              <a:t>Flame Scanner Amplifier in JB</a:t>
            </a:r>
          </a:p>
        </p:txBody>
      </p:sp>
      <p:sp>
        <p:nvSpPr>
          <p:cNvPr id="11" name="Speech Bubble: Rectangle with Corners Rounded 10">
            <a:extLst>
              <a:ext uri="{FF2B5EF4-FFF2-40B4-BE49-F238E27FC236}">
                <a16:creationId xmlns:a16="http://schemas.microsoft.com/office/drawing/2014/main" id="{74F37EA7-40DE-B15B-565E-DC50ABF5E338}"/>
              </a:ext>
            </a:extLst>
          </p:cNvPr>
          <p:cNvSpPr/>
          <p:nvPr/>
        </p:nvSpPr>
        <p:spPr>
          <a:xfrm>
            <a:off x="1813813" y="1411663"/>
            <a:ext cx="3222884" cy="772510"/>
          </a:xfrm>
          <a:prstGeom prst="wedgeRoundRectCallout">
            <a:avLst>
              <a:gd name="adj1" fmla="val 30362"/>
              <a:gd name="adj2" fmla="val 219520"/>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dani Regular" panose="02000503000000020004" pitchFamily="2" charset="0"/>
              </a:rPr>
              <a:t>Fiber Optic cable support pipe</a:t>
            </a:r>
          </a:p>
        </p:txBody>
      </p:sp>
    </p:spTree>
    <p:extLst>
      <p:ext uri="{BB962C8B-B14F-4D97-AF65-F5344CB8AC3E}">
        <p14:creationId xmlns:p14="http://schemas.microsoft.com/office/powerpoint/2010/main" val="161459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6DF0-0794-AB02-3EFB-94210B3FE4C3}"/>
              </a:ext>
            </a:extLst>
          </p:cNvPr>
          <p:cNvSpPr>
            <a:spLocks noGrp="1"/>
          </p:cNvSpPr>
          <p:nvPr>
            <p:ph type="title"/>
          </p:nvPr>
        </p:nvSpPr>
        <p:spPr>
          <a:xfrm>
            <a:off x="483472" y="101720"/>
            <a:ext cx="10972800" cy="634360"/>
          </a:xfrm>
        </p:spPr>
        <p:txBody>
          <a:bodyPr vert="horz" lIns="91440" tIns="45720" rIns="91440" bIns="45720" rtlCol="0" anchor="ctr">
            <a:noAutofit/>
          </a:bodyPr>
          <a:lstStyle/>
          <a:p>
            <a:r>
              <a:rPr lang="en-US" sz="3200" b="1" dirty="0">
                <a:latin typeface="Adani Regular" panose="02000503000000020004" pitchFamily="2" charset="0"/>
              </a:rPr>
              <a:t>Result</a:t>
            </a:r>
          </a:p>
        </p:txBody>
      </p:sp>
      <p:sp>
        <p:nvSpPr>
          <p:cNvPr id="7" name="Slide Number Placeholder 6">
            <a:extLst>
              <a:ext uri="{FF2B5EF4-FFF2-40B4-BE49-F238E27FC236}">
                <a16:creationId xmlns:a16="http://schemas.microsoft.com/office/drawing/2014/main" id="{E3154FB0-F83C-DA52-376D-6EEC057E7130}"/>
              </a:ext>
            </a:extLst>
          </p:cNvPr>
          <p:cNvSpPr>
            <a:spLocks noGrp="1"/>
          </p:cNvSpPr>
          <p:nvPr>
            <p:ph type="sldNum" sz="quarter" idx="12"/>
          </p:nvPr>
        </p:nvSpPr>
        <p:spPr/>
        <p:txBody>
          <a:bodyPr/>
          <a:lstStyle/>
          <a:p>
            <a:fld id="{9862F7AB-B674-4533-970C-DCB86BD330D9}" type="slidenum">
              <a:rPr lang="en-US" smtClean="0"/>
              <a:t>13</a:t>
            </a:fld>
            <a:endParaRPr lang="en-US" dirty="0"/>
          </a:p>
        </p:txBody>
      </p:sp>
      <p:pic>
        <p:nvPicPr>
          <p:cNvPr id="6" name="Content Placeholder 9" descr="A picture containing map&#10;&#10;Description automatically generated">
            <a:extLst>
              <a:ext uri="{FF2B5EF4-FFF2-40B4-BE49-F238E27FC236}">
                <a16:creationId xmlns:a16="http://schemas.microsoft.com/office/drawing/2014/main" id="{539845EC-AF29-26B1-1207-219B49643E6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9600" y="934102"/>
            <a:ext cx="10972800" cy="5147456"/>
          </a:xfrm>
          <a:prstGeom prst="rect">
            <a:avLst/>
          </a:prstGeom>
          <a:ln w="28575">
            <a:solidFill>
              <a:schemeClr val="tx1"/>
            </a:solidFill>
          </a:ln>
        </p:spPr>
      </p:pic>
      <p:sp>
        <p:nvSpPr>
          <p:cNvPr id="9" name="Rectangle: Rounded Corners 8">
            <a:extLst>
              <a:ext uri="{FF2B5EF4-FFF2-40B4-BE49-F238E27FC236}">
                <a16:creationId xmlns:a16="http://schemas.microsoft.com/office/drawing/2014/main" id="{03A559C2-BFB2-AE29-11EF-A9CF4E5F7825}"/>
              </a:ext>
            </a:extLst>
          </p:cNvPr>
          <p:cNvSpPr/>
          <p:nvPr/>
        </p:nvSpPr>
        <p:spPr>
          <a:xfrm>
            <a:off x="5171090" y="4713890"/>
            <a:ext cx="804041" cy="108782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1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Cost Saving</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14</a:t>
            </a:fld>
            <a:endParaRPr lang="en-US" dirty="0"/>
          </a:p>
        </p:txBody>
      </p:sp>
      <p:graphicFrame>
        <p:nvGraphicFramePr>
          <p:cNvPr id="10" name="Table 9">
            <a:extLst>
              <a:ext uri="{FF2B5EF4-FFF2-40B4-BE49-F238E27FC236}">
                <a16:creationId xmlns:a16="http://schemas.microsoft.com/office/drawing/2014/main" id="{D0CBC6D3-C89D-B21F-3092-90A4C985E06B}"/>
              </a:ext>
            </a:extLst>
          </p:cNvPr>
          <p:cNvGraphicFramePr>
            <a:graphicFrameLocks noGrp="1"/>
          </p:cNvGraphicFramePr>
          <p:nvPr>
            <p:extLst>
              <p:ext uri="{D42A27DB-BD31-4B8C-83A1-F6EECF244321}">
                <p14:modId xmlns:p14="http://schemas.microsoft.com/office/powerpoint/2010/main" val="2144628025"/>
              </p:ext>
            </p:extLst>
          </p:nvPr>
        </p:nvGraphicFramePr>
        <p:xfrm>
          <a:off x="562302" y="1169938"/>
          <a:ext cx="10788869" cy="2755677"/>
        </p:xfrm>
        <a:graphic>
          <a:graphicData uri="http://schemas.openxmlformats.org/drawingml/2006/table">
            <a:tbl>
              <a:tblPr/>
              <a:tblGrid>
                <a:gridCol w="10788869">
                  <a:extLst>
                    <a:ext uri="{9D8B030D-6E8A-4147-A177-3AD203B41FA5}">
                      <a16:colId xmlns:a16="http://schemas.microsoft.com/office/drawing/2014/main" val="862815186"/>
                    </a:ext>
                  </a:extLst>
                </a:gridCol>
              </a:tblGrid>
              <a:tr h="1181005">
                <a:tc>
                  <a:txBody>
                    <a:bodyPr/>
                    <a:lstStyle/>
                    <a:p>
                      <a:pPr algn="l" fontAlgn="ctr"/>
                      <a:r>
                        <a:rPr lang="en-US" sz="1800" b="0" i="0" u="none" strike="noStrike" dirty="0">
                          <a:solidFill>
                            <a:srgbClr val="000000"/>
                          </a:solidFill>
                          <a:effectLst/>
                          <a:latin typeface="Adani Regular" panose="02000503000000020004" pitchFamily="2" charset="0"/>
                        </a:rPr>
                        <a:t>Cost Saving on converting to indigenous = 10 Lacs approx.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370933"/>
                  </a:ext>
                </a:extLst>
              </a:tr>
              <a:tr h="1574672">
                <a:tc>
                  <a:txBody>
                    <a:bodyPr/>
                    <a:lstStyle/>
                    <a:p>
                      <a:pPr algn="l" fontAlgn="ctr"/>
                      <a:r>
                        <a:rPr lang="en-US" sz="1800" b="0" i="0" u="none" strike="noStrike" dirty="0">
                          <a:solidFill>
                            <a:srgbClr val="000000"/>
                          </a:solidFill>
                          <a:effectLst/>
                          <a:latin typeface="Adani Regular" panose="02000503000000020004" pitchFamily="2" charset="0"/>
                        </a:rPr>
                        <a:t>Light-up delay by 1 hour due to non availability of MOIS :- Loss of Rs. 7 Lacs approx.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132553"/>
                  </a:ext>
                </a:extLst>
              </a:tr>
            </a:tbl>
          </a:graphicData>
        </a:graphic>
      </p:graphicFrame>
    </p:spTree>
    <p:extLst>
      <p:ext uri="{BB962C8B-B14F-4D97-AF65-F5344CB8AC3E}">
        <p14:creationId xmlns:p14="http://schemas.microsoft.com/office/powerpoint/2010/main" val="60037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Conclusion</a:t>
            </a:r>
          </a:p>
        </p:txBody>
      </p:sp>
      <p:sp>
        <p:nvSpPr>
          <p:cNvPr id="3" name="Content Placeholder 2">
            <a:extLst>
              <a:ext uri="{FF2B5EF4-FFF2-40B4-BE49-F238E27FC236}">
                <a16:creationId xmlns:a16="http://schemas.microsoft.com/office/drawing/2014/main" id="{2517BA61-83A6-4047-ACB1-9C688AA31209}"/>
              </a:ext>
            </a:extLst>
          </p:cNvPr>
          <p:cNvSpPr>
            <a:spLocks noGrp="1"/>
          </p:cNvSpPr>
          <p:nvPr>
            <p:ph idx="1"/>
          </p:nvPr>
        </p:nvSpPr>
        <p:spPr>
          <a:xfrm>
            <a:off x="546538" y="943495"/>
            <a:ext cx="10972800" cy="5295380"/>
          </a:xfrm>
        </p:spPr>
        <p:txBody>
          <a:bodyPr>
            <a:normAutofit lnSpcReduction="10000"/>
          </a:bodyPr>
          <a:lstStyle/>
          <a:p>
            <a:pPr algn="just">
              <a:lnSpc>
                <a:spcPct val="110000"/>
              </a:lnSpc>
              <a:spcBef>
                <a:spcPts val="2400"/>
              </a:spcBef>
              <a:spcAft>
                <a:spcPts val="2400"/>
              </a:spcAft>
            </a:pPr>
            <a:r>
              <a:rPr lang="en-US" sz="2000" dirty="0"/>
              <a:t>Flame quality is increased as the scanner now senses the flame just after the atomizing mesh area. </a:t>
            </a:r>
          </a:p>
          <a:p>
            <a:pPr algn="just">
              <a:lnSpc>
                <a:spcPct val="110000"/>
              </a:lnSpc>
              <a:spcBef>
                <a:spcPts val="2400"/>
              </a:spcBef>
              <a:spcAft>
                <a:spcPts val="2400"/>
              </a:spcAft>
            </a:pPr>
            <a:r>
              <a:rPr lang="en-US" sz="2000" dirty="0"/>
              <a:t>Problem of flame visibility resolved &amp; system reliability improved.</a:t>
            </a:r>
          </a:p>
          <a:p>
            <a:pPr algn="just">
              <a:lnSpc>
                <a:spcPct val="110000"/>
              </a:lnSpc>
              <a:spcBef>
                <a:spcPts val="2400"/>
              </a:spcBef>
              <a:spcAft>
                <a:spcPts val="2400"/>
              </a:spcAft>
            </a:pPr>
            <a:r>
              <a:rPr lang="en-US" sz="2000" dirty="0"/>
              <a:t>Normal (Oil/Coal) flame scanner module used in MOIS. </a:t>
            </a:r>
          </a:p>
          <a:p>
            <a:pPr algn="just">
              <a:lnSpc>
                <a:spcPct val="110000"/>
              </a:lnSpc>
              <a:spcBef>
                <a:spcPts val="2400"/>
              </a:spcBef>
              <a:spcAft>
                <a:spcPts val="2400"/>
              </a:spcAft>
            </a:pPr>
            <a:r>
              <a:rPr lang="en-US" sz="2000" dirty="0"/>
              <a:t>Dependency on Chinese-Yantai make flame scanner and its control cards reduced.</a:t>
            </a:r>
          </a:p>
          <a:p>
            <a:pPr algn="just">
              <a:lnSpc>
                <a:spcPct val="110000"/>
              </a:lnSpc>
              <a:spcBef>
                <a:spcPts val="2400"/>
              </a:spcBef>
              <a:spcAft>
                <a:spcPts val="2400"/>
              </a:spcAft>
            </a:pPr>
            <a:r>
              <a:rPr lang="en-US" sz="2000" dirty="0"/>
              <a:t>Ease of maintenance and fault finding.</a:t>
            </a:r>
          </a:p>
          <a:p>
            <a:pPr algn="just">
              <a:lnSpc>
                <a:spcPct val="110000"/>
              </a:lnSpc>
              <a:spcBef>
                <a:spcPts val="2400"/>
              </a:spcBef>
              <a:spcAft>
                <a:spcPts val="2400"/>
              </a:spcAft>
            </a:pPr>
            <a:r>
              <a:rPr lang="en-US" sz="2000" dirty="0"/>
              <a:t>Minimized delay in light-up activities due to MOIS flame fault.</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15</a:t>
            </a:fld>
            <a:endParaRPr lang="en-US" dirty="0"/>
          </a:p>
        </p:txBody>
      </p:sp>
    </p:spTree>
    <p:extLst>
      <p:ext uri="{BB962C8B-B14F-4D97-AF65-F5344CB8AC3E}">
        <p14:creationId xmlns:p14="http://schemas.microsoft.com/office/powerpoint/2010/main" val="27525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5264" y="2588888"/>
            <a:ext cx="5640752" cy="900107"/>
          </a:xfrm>
        </p:spPr>
        <p:txBody>
          <a:bodyPr>
            <a:noAutofit/>
          </a:bodyPr>
          <a:lstStyle/>
          <a:p>
            <a:r>
              <a:rPr lang="en-US" sz="6400" i="1" dirty="0">
                <a:latin typeface="Adani Regular" panose="02000503000000020004" pitchFamily="2" charset="0"/>
              </a:rPr>
              <a:t>THANK YOU</a:t>
            </a:r>
          </a:p>
        </p:txBody>
      </p:sp>
      <p:sp>
        <p:nvSpPr>
          <p:cNvPr id="3" name="Slide Number Placeholder 2">
            <a:extLst>
              <a:ext uri="{FF2B5EF4-FFF2-40B4-BE49-F238E27FC236}">
                <a16:creationId xmlns:a16="http://schemas.microsoft.com/office/drawing/2014/main" id="{AC32C33F-F028-4F17-B248-A60BD63AC393}"/>
              </a:ext>
            </a:extLst>
          </p:cNvPr>
          <p:cNvSpPr>
            <a:spLocks noGrp="1"/>
          </p:cNvSpPr>
          <p:nvPr>
            <p:ph type="sldNum" sz="quarter" idx="4294967295"/>
          </p:nvPr>
        </p:nvSpPr>
        <p:spPr>
          <a:xfrm>
            <a:off x="8711688" y="6327101"/>
            <a:ext cx="2844800" cy="365125"/>
          </a:xfrm>
        </p:spPr>
        <p:txBody>
          <a:bodyPr/>
          <a:lstStyle/>
          <a:p>
            <a:fld id="{9862F7AB-B674-4533-970C-DCB86BD330D9}" type="slidenum">
              <a:rPr lang="en-US" smtClean="0"/>
              <a:t>16</a:t>
            </a:fld>
            <a:endParaRPr lang="en-US" dirty="0"/>
          </a:p>
        </p:txBody>
      </p:sp>
    </p:spTree>
    <p:extLst>
      <p:ext uri="{BB962C8B-B14F-4D97-AF65-F5344CB8AC3E}">
        <p14:creationId xmlns:p14="http://schemas.microsoft.com/office/powerpoint/2010/main" val="19760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63D0-7B6C-4AB0-AD69-BD1259D20C89}"/>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Overview Of System</a:t>
            </a:r>
          </a:p>
        </p:txBody>
      </p:sp>
      <p:sp>
        <p:nvSpPr>
          <p:cNvPr id="3" name="Content Placeholder 2">
            <a:extLst>
              <a:ext uri="{FF2B5EF4-FFF2-40B4-BE49-F238E27FC236}">
                <a16:creationId xmlns:a16="http://schemas.microsoft.com/office/drawing/2014/main" id="{CF58CF98-CB64-4C89-8115-F62B8B81AE1B}"/>
              </a:ext>
            </a:extLst>
          </p:cNvPr>
          <p:cNvSpPr>
            <a:spLocks noGrp="1"/>
          </p:cNvSpPr>
          <p:nvPr>
            <p:ph idx="1"/>
          </p:nvPr>
        </p:nvSpPr>
        <p:spPr>
          <a:xfrm>
            <a:off x="502195" y="1096785"/>
            <a:ext cx="10972800" cy="5103990"/>
          </a:xfrm>
        </p:spPr>
        <p:txBody>
          <a:bodyPr>
            <a:normAutofit/>
          </a:bodyPr>
          <a:lstStyle/>
          <a:p>
            <a:pPr algn="just">
              <a:spcBef>
                <a:spcPts val="3000"/>
              </a:spcBef>
              <a:spcAft>
                <a:spcPts val="3000"/>
              </a:spcAft>
            </a:pPr>
            <a:r>
              <a:rPr lang="en-US" sz="2000" b="1" dirty="0"/>
              <a:t>Micro Oil Ignition System</a:t>
            </a:r>
            <a:r>
              <a:rPr lang="en-US" sz="2000" dirty="0"/>
              <a:t>(MOIS) is installed in both units in boiler, which is used during light-up when LDO is in service.</a:t>
            </a:r>
          </a:p>
          <a:p>
            <a:pPr algn="just">
              <a:spcBef>
                <a:spcPts val="3000"/>
              </a:spcBef>
              <a:spcAft>
                <a:spcPts val="3000"/>
              </a:spcAft>
            </a:pPr>
            <a:r>
              <a:rPr lang="en-US" sz="2000" dirty="0"/>
              <a:t>When desk engineer takes MOIS gun, then gun will be proved by its flame ON bit generated from flame scanner control card.</a:t>
            </a:r>
          </a:p>
          <a:p>
            <a:pPr algn="just">
              <a:spcBef>
                <a:spcPts val="3000"/>
              </a:spcBef>
              <a:spcAft>
                <a:spcPts val="3000"/>
              </a:spcAft>
            </a:pPr>
            <a:r>
              <a:rPr lang="en-US" sz="2000" dirty="0"/>
              <a:t>The control card generates flame ON bit, when flame intensity is above the threshold limit set in card. In any case, if flame frequency goes below threshold value, then ON bit becomes low and MOIS gun oil valve will be closed.</a:t>
            </a:r>
          </a:p>
          <a:p>
            <a:pPr>
              <a:spcBef>
                <a:spcPts val="3000"/>
              </a:spcBef>
              <a:spcAft>
                <a:spcPts val="3000"/>
              </a:spcAft>
            </a:pPr>
            <a:r>
              <a:rPr lang="en-US" sz="2000" dirty="0"/>
              <a:t> At present MOIS Flame scanners are provided by OEM-Yantai, China. </a:t>
            </a:r>
          </a:p>
        </p:txBody>
      </p:sp>
      <p:sp>
        <p:nvSpPr>
          <p:cNvPr id="4" name="Slide Number Placeholder 3">
            <a:extLst>
              <a:ext uri="{FF2B5EF4-FFF2-40B4-BE49-F238E27FC236}">
                <a16:creationId xmlns:a16="http://schemas.microsoft.com/office/drawing/2014/main" id="{6493AEAA-AFC6-41FC-947A-F8C8AA80943C}"/>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2</a:t>
            </a:fld>
            <a:endParaRPr lang="en-US" dirty="0"/>
          </a:p>
        </p:txBody>
      </p:sp>
    </p:spTree>
    <p:extLst>
      <p:ext uri="{BB962C8B-B14F-4D97-AF65-F5344CB8AC3E}">
        <p14:creationId xmlns:p14="http://schemas.microsoft.com/office/powerpoint/2010/main" val="36205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63D0-7B6C-4AB0-AD69-BD1259D20C89}"/>
              </a:ext>
            </a:extLst>
          </p:cNvPr>
          <p:cNvSpPr>
            <a:spLocks noGrp="1"/>
          </p:cNvSpPr>
          <p:nvPr>
            <p:ph type="title"/>
          </p:nvPr>
        </p:nvSpPr>
        <p:spPr/>
        <p:txBody>
          <a:bodyPr vert="horz" lIns="91440" tIns="45720" rIns="91440" bIns="45720" rtlCol="0" anchor="ctr">
            <a:noAutofit/>
          </a:bodyPr>
          <a:lstStyle/>
          <a:p>
            <a:r>
              <a:rPr lang="en-US" sz="3200" b="1" dirty="0">
                <a:latin typeface="Adani Regular" panose="02000503000000020004" pitchFamily="2" charset="0"/>
              </a:rPr>
              <a:t>Overview of System- Installation</a:t>
            </a:r>
          </a:p>
        </p:txBody>
      </p:sp>
      <p:sp>
        <p:nvSpPr>
          <p:cNvPr id="4" name="Slide Number Placeholder 3">
            <a:extLst>
              <a:ext uri="{FF2B5EF4-FFF2-40B4-BE49-F238E27FC236}">
                <a16:creationId xmlns:a16="http://schemas.microsoft.com/office/drawing/2014/main" id="{073B0FD4-1476-477E-8545-2B948E572F4D}"/>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3</a:t>
            </a:fld>
            <a:endParaRPr lang="en-US" dirty="0"/>
          </a:p>
        </p:txBody>
      </p:sp>
      <p:pic>
        <p:nvPicPr>
          <p:cNvPr id="7" name="Content Placeholder 5" descr="A picture containing gear&#10;&#10;Description automatically generated">
            <a:extLst>
              <a:ext uri="{FF2B5EF4-FFF2-40B4-BE49-F238E27FC236}">
                <a16:creationId xmlns:a16="http://schemas.microsoft.com/office/drawing/2014/main" id="{96A76C50-DBF8-8833-D8F2-36EC65F29552}"/>
              </a:ext>
            </a:extLst>
          </p:cNvPr>
          <p:cNvPicPr>
            <a:picLocks noGrp="1" noChangeAspect="1"/>
          </p:cNvPicPr>
          <p:nvPr>
            <p:ph sz="half" idx="1"/>
          </p:nvPr>
        </p:nvPicPr>
        <p:blipFill rotWithShape="1">
          <a:blip r:embed="rId2" cstate="hqprint">
            <a:extLst>
              <a:ext uri="{28A0092B-C50C-407E-A947-70E740481C1C}">
                <a14:useLocalDpi xmlns:a14="http://schemas.microsoft.com/office/drawing/2010/main"/>
              </a:ext>
            </a:extLst>
          </a:blip>
          <a:srcRect/>
          <a:stretch/>
        </p:blipFill>
        <p:spPr>
          <a:xfrm rot="16200000">
            <a:off x="2155584" y="1037234"/>
            <a:ext cx="2443655" cy="5132377"/>
          </a:xfrm>
          <a:ln w="38100">
            <a:solidFill>
              <a:schemeClr val="tx1"/>
            </a:solidFill>
          </a:ln>
        </p:spPr>
      </p:pic>
      <p:pic>
        <p:nvPicPr>
          <p:cNvPr id="8" name="Picture 2">
            <a:extLst>
              <a:ext uri="{FF2B5EF4-FFF2-40B4-BE49-F238E27FC236}">
                <a16:creationId xmlns:a16="http://schemas.microsoft.com/office/drawing/2014/main" id="{CBE86A3F-7F25-E984-9C08-6140A699E109}"/>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a:off x="6922110" y="1420103"/>
            <a:ext cx="4297680" cy="3995975"/>
          </a:xfrm>
          <a:prstGeom prst="rect">
            <a:avLst/>
          </a:prstGeom>
          <a:ln w="38100">
            <a:solidFill>
              <a:schemeClr val="tx1"/>
            </a:solidFill>
          </a:ln>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828C65B6-4CB5-BC56-1F15-0173C2D3AD67}"/>
              </a:ext>
            </a:extLst>
          </p:cNvPr>
          <p:cNvSpPr/>
          <p:nvPr/>
        </p:nvSpPr>
        <p:spPr>
          <a:xfrm>
            <a:off x="5405144" y="1420103"/>
            <a:ext cx="1617784" cy="612648"/>
          </a:xfrm>
          <a:prstGeom prst="wedgeRoundRectCallout">
            <a:avLst>
              <a:gd name="adj1" fmla="val 127729"/>
              <a:gd name="adj2" fmla="val 1887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MOIS</a:t>
            </a:r>
          </a:p>
          <a:p>
            <a:pPr algn="ctr"/>
            <a:r>
              <a:rPr lang="en-US" dirty="0"/>
              <a:t>Flame Scanner</a:t>
            </a:r>
          </a:p>
        </p:txBody>
      </p:sp>
      <p:sp>
        <p:nvSpPr>
          <p:cNvPr id="10" name="Speech Bubble: Rectangle with Corners Rounded 9">
            <a:extLst>
              <a:ext uri="{FF2B5EF4-FFF2-40B4-BE49-F238E27FC236}">
                <a16:creationId xmlns:a16="http://schemas.microsoft.com/office/drawing/2014/main" id="{059990D4-8B9F-944A-730C-08AC72C3C50D}"/>
              </a:ext>
            </a:extLst>
          </p:cNvPr>
          <p:cNvSpPr/>
          <p:nvPr/>
        </p:nvSpPr>
        <p:spPr>
          <a:xfrm>
            <a:off x="9773279" y="992530"/>
            <a:ext cx="1617784" cy="612648"/>
          </a:xfrm>
          <a:prstGeom prst="wedgeRoundRectCallout">
            <a:avLst>
              <a:gd name="adj1" fmla="val -106184"/>
              <a:gd name="adj2" fmla="val 195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Flame View Glass</a:t>
            </a:r>
          </a:p>
        </p:txBody>
      </p:sp>
      <p:sp>
        <p:nvSpPr>
          <p:cNvPr id="11" name="Speech Bubble: Rectangle with Corners Rounded 10">
            <a:extLst>
              <a:ext uri="{FF2B5EF4-FFF2-40B4-BE49-F238E27FC236}">
                <a16:creationId xmlns:a16="http://schemas.microsoft.com/office/drawing/2014/main" id="{391A8DE4-FD72-9DB6-5B4D-3A10A270291B}"/>
              </a:ext>
            </a:extLst>
          </p:cNvPr>
          <p:cNvSpPr/>
          <p:nvPr/>
        </p:nvSpPr>
        <p:spPr>
          <a:xfrm>
            <a:off x="2049266" y="5109754"/>
            <a:ext cx="2656290" cy="612648"/>
          </a:xfrm>
          <a:prstGeom prst="wedgeRoundRectCallout">
            <a:avLst>
              <a:gd name="adj1" fmla="val 12736"/>
              <a:gd name="adj2" fmla="val 47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MOIS</a:t>
            </a:r>
          </a:p>
          <a:p>
            <a:pPr algn="ctr"/>
            <a:r>
              <a:rPr lang="en-US" dirty="0"/>
              <a:t>Flame Scanner</a:t>
            </a:r>
          </a:p>
        </p:txBody>
      </p:sp>
      <p:sp>
        <p:nvSpPr>
          <p:cNvPr id="3" name="Speech Bubble: Rectangle with Corners Rounded 2">
            <a:extLst>
              <a:ext uri="{FF2B5EF4-FFF2-40B4-BE49-F238E27FC236}">
                <a16:creationId xmlns:a16="http://schemas.microsoft.com/office/drawing/2014/main" id="{23D8376E-5ABA-4C9B-6B01-C0E70936CBC0}"/>
              </a:ext>
            </a:extLst>
          </p:cNvPr>
          <p:cNvSpPr/>
          <p:nvPr/>
        </p:nvSpPr>
        <p:spPr>
          <a:xfrm>
            <a:off x="9964616" y="2909288"/>
            <a:ext cx="1617784" cy="612648"/>
          </a:xfrm>
          <a:prstGeom prst="wedgeRoundRectCallout">
            <a:avLst>
              <a:gd name="adj1" fmla="val -42250"/>
              <a:gd name="adj2" fmla="val 1834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Ignitor Rod</a:t>
            </a:r>
          </a:p>
        </p:txBody>
      </p:sp>
      <p:sp>
        <p:nvSpPr>
          <p:cNvPr id="5" name="Speech Bubble: Rectangle with Corners Rounded 4">
            <a:extLst>
              <a:ext uri="{FF2B5EF4-FFF2-40B4-BE49-F238E27FC236}">
                <a16:creationId xmlns:a16="http://schemas.microsoft.com/office/drawing/2014/main" id="{D71397E0-BFB8-93F0-55FD-8C95EE256744}"/>
              </a:ext>
            </a:extLst>
          </p:cNvPr>
          <p:cNvSpPr/>
          <p:nvPr/>
        </p:nvSpPr>
        <p:spPr>
          <a:xfrm>
            <a:off x="6922110" y="4463888"/>
            <a:ext cx="1617784" cy="612648"/>
          </a:xfrm>
          <a:prstGeom prst="wedgeRoundRectCallout">
            <a:avLst>
              <a:gd name="adj1" fmla="val 84692"/>
              <a:gd name="adj2" fmla="val -1933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MOIS Oil Gun</a:t>
            </a:r>
          </a:p>
        </p:txBody>
      </p:sp>
    </p:spTree>
    <p:extLst>
      <p:ext uri="{BB962C8B-B14F-4D97-AF65-F5344CB8AC3E}">
        <p14:creationId xmlns:p14="http://schemas.microsoft.com/office/powerpoint/2010/main" val="203587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4960A9F-6C34-FB42-2684-EA6F01C325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78072" y="4212988"/>
            <a:ext cx="10972800" cy="1857983"/>
          </a:xfrm>
          <a:prstGeom prst="rect">
            <a:avLst/>
          </a:prstGeom>
          <a:ln w="28575">
            <a:solidFill>
              <a:schemeClr val="tx1"/>
            </a:solidFill>
          </a:ln>
        </p:spPr>
      </p:pic>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51944" y="137785"/>
            <a:ext cx="10972800" cy="634360"/>
          </a:xfrm>
        </p:spPr>
        <p:txBody>
          <a:bodyPr vert="horz" lIns="91440" tIns="45720" rIns="91440" bIns="45720" rtlCol="0" anchor="ctr">
            <a:noAutofit/>
          </a:bodyPr>
          <a:lstStyle/>
          <a:p>
            <a:r>
              <a:rPr lang="en-US" sz="3200" b="1" dirty="0">
                <a:latin typeface="Adani Regular" panose="02000503000000020004" pitchFamily="2" charset="0"/>
              </a:rPr>
              <a:t>MOIS Scanner/Lens general arrangement</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4</a:t>
            </a:fld>
            <a:endParaRPr lang="en-US" dirty="0"/>
          </a:p>
        </p:txBody>
      </p:sp>
      <p:sp>
        <p:nvSpPr>
          <p:cNvPr id="25" name="Speech Bubble: Rectangle with Corners Rounded 24">
            <a:extLst>
              <a:ext uri="{FF2B5EF4-FFF2-40B4-BE49-F238E27FC236}">
                <a16:creationId xmlns:a16="http://schemas.microsoft.com/office/drawing/2014/main" id="{50EC6BE7-0691-8D3E-EAB1-129905649F8D}"/>
              </a:ext>
            </a:extLst>
          </p:cNvPr>
          <p:cNvSpPr/>
          <p:nvPr/>
        </p:nvSpPr>
        <p:spPr>
          <a:xfrm>
            <a:off x="3285471" y="5656135"/>
            <a:ext cx="1753932" cy="570102"/>
          </a:xfrm>
          <a:prstGeom prst="wedgeRoundRectCallout">
            <a:avLst>
              <a:gd name="adj1" fmla="val 44067"/>
              <a:gd name="adj2" fmla="val -86056"/>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Guide Pipe for Ignitor</a:t>
            </a:r>
          </a:p>
        </p:txBody>
      </p:sp>
      <p:sp>
        <p:nvSpPr>
          <p:cNvPr id="26" name="Speech Bubble: Rectangle with Corners Rounded 25">
            <a:extLst>
              <a:ext uri="{FF2B5EF4-FFF2-40B4-BE49-F238E27FC236}">
                <a16:creationId xmlns:a16="http://schemas.microsoft.com/office/drawing/2014/main" id="{B556DCB6-7283-1960-C4E2-8AE9C03E1923}"/>
              </a:ext>
            </a:extLst>
          </p:cNvPr>
          <p:cNvSpPr/>
          <p:nvPr/>
        </p:nvSpPr>
        <p:spPr>
          <a:xfrm>
            <a:off x="2953286" y="4166042"/>
            <a:ext cx="1753933" cy="739297"/>
          </a:xfrm>
          <a:prstGeom prst="wedgeRoundRectCallout">
            <a:avLst>
              <a:gd name="adj1" fmla="val -106322"/>
              <a:gd name="adj2" fmla="val 43614"/>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Present Location of Scanner</a:t>
            </a:r>
          </a:p>
        </p:txBody>
      </p:sp>
      <p:pic>
        <p:nvPicPr>
          <p:cNvPr id="29" name="Picture 28">
            <a:extLst>
              <a:ext uri="{FF2B5EF4-FFF2-40B4-BE49-F238E27FC236}">
                <a16:creationId xmlns:a16="http://schemas.microsoft.com/office/drawing/2014/main" id="{F56A0AF2-3562-ACBA-E3C1-647A17003D0C}"/>
              </a:ext>
            </a:extLst>
          </p:cNvPr>
          <p:cNvPicPr>
            <a:picLocks noChangeAspect="1"/>
          </p:cNvPicPr>
          <p:nvPr/>
        </p:nvPicPr>
        <p:blipFill>
          <a:blip r:embed="rId4"/>
          <a:stretch>
            <a:fillRect/>
          </a:stretch>
        </p:blipFill>
        <p:spPr>
          <a:xfrm rot="16200000">
            <a:off x="2161373" y="1280715"/>
            <a:ext cx="2377440" cy="2589293"/>
          </a:xfrm>
          <a:prstGeom prst="rect">
            <a:avLst/>
          </a:prstGeom>
          <a:ln w="28575">
            <a:solidFill>
              <a:schemeClr val="tx1"/>
            </a:solidFill>
          </a:ln>
        </p:spPr>
      </p:pic>
      <p:sp>
        <p:nvSpPr>
          <p:cNvPr id="30" name="Speech Bubble: Rectangle with Corners Rounded 29">
            <a:extLst>
              <a:ext uri="{FF2B5EF4-FFF2-40B4-BE49-F238E27FC236}">
                <a16:creationId xmlns:a16="http://schemas.microsoft.com/office/drawing/2014/main" id="{3341BF02-9047-07A9-78C6-AA58182807E5}"/>
              </a:ext>
            </a:extLst>
          </p:cNvPr>
          <p:cNvSpPr/>
          <p:nvPr/>
        </p:nvSpPr>
        <p:spPr>
          <a:xfrm>
            <a:off x="474011" y="1268055"/>
            <a:ext cx="1581435" cy="739297"/>
          </a:xfrm>
          <a:prstGeom prst="wedgeRoundRectCallout">
            <a:avLst>
              <a:gd name="adj1" fmla="val 123833"/>
              <a:gd name="adj2" fmla="val 45746"/>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Present Location of Scanner</a:t>
            </a:r>
          </a:p>
        </p:txBody>
      </p:sp>
      <p:pic>
        <p:nvPicPr>
          <p:cNvPr id="34" name="Picture 33">
            <a:extLst>
              <a:ext uri="{FF2B5EF4-FFF2-40B4-BE49-F238E27FC236}">
                <a16:creationId xmlns:a16="http://schemas.microsoft.com/office/drawing/2014/main" id="{153D2686-9C3F-0499-217F-C10E42FFEC20}"/>
              </a:ext>
            </a:extLst>
          </p:cNvPr>
          <p:cNvPicPr>
            <a:picLocks noChangeAspect="1"/>
          </p:cNvPicPr>
          <p:nvPr/>
        </p:nvPicPr>
        <p:blipFill>
          <a:blip r:embed="rId5"/>
          <a:stretch>
            <a:fillRect/>
          </a:stretch>
        </p:blipFill>
        <p:spPr>
          <a:xfrm>
            <a:off x="7079777" y="1551748"/>
            <a:ext cx="4480560" cy="2233262"/>
          </a:xfrm>
          <a:prstGeom prst="rect">
            <a:avLst/>
          </a:prstGeom>
          <a:ln w="28575">
            <a:solidFill>
              <a:schemeClr val="tx1"/>
            </a:solidFill>
          </a:ln>
        </p:spPr>
      </p:pic>
      <p:sp>
        <p:nvSpPr>
          <p:cNvPr id="35" name="Speech Bubble: Rectangle with Corners Rounded 34">
            <a:extLst>
              <a:ext uri="{FF2B5EF4-FFF2-40B4-BE49-F238E27FC236}">
                <a16:creationId xmlns:a16="http://schemas.microsoft.com/office/drawing/2014/main" id="{C9CAB5ED-E21F-24DF-6AB1-C7D52E27F6AE}"/>
              </a:ext>
            </a:extLst>
          </p:cNvPr>
          <p:cNvSpPr/>
          <p:nvPr/>
        </p:nvSpPr>
        <p:spPr>
          <a:xfrm>
            <a:off x="476947" y="2095627"/>
            <a:ext cx="1552841" cy="739297"/>
          </a:xfrm>
          <a:prstGeom prst="wedgeRoundRectCallout">
            <a:avLst>
              <a:gd name="adj1" fmla="val 127510"/>
              <a:gd name="adj2" fmla="val 9493"/>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View Glass</a:t>
            </a:r>
          </a:p>
        </p:txBody>
      </p:sp>
      <p:sp>
        <p:nvSpPr>
          <p:cNvPr id="36" name="Speech Bubble: Rectangle with Corners Rounded 35">
            <a:extLst>
              <a:ext uri="{FF2B5EF4-FFF2-40B4-BE49-F238E27FC236}">
                <a16:creationId xmlns:a16="http://schemas.microsoft.com/office/drawing/2014/main" id="{29216C7E-5919-F455-BC21-B6F498C4327C}"/>
              </a:ext>
            </a:extLst>
          </p:cNvPr>
          <p:cNvSpPr/>
          <p:nvPr/>
        </p:nvSpPr>
        <p:spPr>
          <a:xfrm>
            <a:off x="474010" y="2929540"/>
            <a:ext cx="1552841" cy="739297"/>
          </a:xfrm>
          <a:prstGeom prst="wedgeRoundRectCallout">
            <a:avLst>
              <a:gd name="adj1" fmla="val 163948"/>
              <a:gd name="adj2" fmla="val -33157"/>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Ignitor Guide Pipe</a:t>
            </a:r>
          </a:p>
        </p:txBody>
      </p:sp>
      <p:sp>
        <p:nvSpPr>
          <p:cNvPr id="8" name="Rectangle: Rounded Corners 7">
            <a:extLst>
              <a:ext uri="{FF2B5EF4-FFF2-40B4-BE49-F238E27FC236}">
                <a16:creationId xmlns:a16="http://schemas.microsoft.com/office/drawing/2014/main" id="{316C0280-0094-285F-09CF-F739A3E588EF}"/>
              </a:ext>
            </a:extLst>
          </p:cNvPr>
          <p:cNvSpPr/>
          <p:nvPr/>
        </p:nvSpPr>
        <p:spPr>
          <a:xfrm>
            <a:off x="8024648" y="961689"/>
            <a:ext cx="2111906" cy="4249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MOIS Gun Tip View</a:t>
            </a:r>
          </a:p>
        </p:txBody>
      </p:sp>
      <p:sp>
        <p:nvSpPr>
          <p:cNvPr id="9" name="Rectangle: Rounded Corners 8">
            <a:extLst>
              <a:ext uri="{FF2B5EF4-FFF2-40B4-BE49-F238E27FC236}">
                <a16:creationId xmlns:a16="http://schemas.microsoft.com/office/drawing/2014/main" id="{40110D6D-12A0-EF5E-B4BE-0E4CDBEB2149}"/>
              </a:ext>
            </a:extLst>
          </p:cNvPr>
          <p:cNvSpPr/>
          <p:nvPr/>
        </p:nvSpPr>
        <p:spPr>
          <a:xfrm>
            <a:off x="2218980" y="846991"/>
            <a:ext cx="2425759" cy="4249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MOIS Gun End View</a:t>
            </a:r>
          </a:p>
        </p:txBody>
      </p:sp>
    </p:spTree>
    <p:extLst>
      <p:ext uri="{BB962C8B-B14F-4D97-AF65-F5344CB8AC3E}">
        <p14:creationId xmlns:p14="http://schemas.microsoft.com/office/powerpoint/2010/main" val="36449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63D0-7B6C-4AB0-AD69-BD1259D20C89}"/>
              </a:ext>
            </a:extLst>
          </p:cNvPr>
          <p:cNvSpPr>
            <a:spLocks noGrp="1"/>
          </p:cNvSpPr>
          <p:nvPr>
            <p:ph type="title"/>
          </p:nvPr>
        </p:nvSpPr>
        <p:spPr>
          <a:xfrm>
            <a:off x="467708" y="117486"/>
            <a:ext cx="10972800" cy="634360"/>
          </a:xfrm>
        </p:spPr>
        <p:txBody>
          <a:bodyPr vert="horz" lIns="91440" tIns="45720" rIns="91440" bIns="45720" rtlCol="0" anchor="ctr">
            <a:noAutofit/>
          </a:bodyPr>
          <a:lstStyle/>
          <a:p>
            <a:r>
              <a:rPr lang="en-US" sz="3200" b="1" dirty="0">
                <a:latin typeface="Adani Regular" panose="02000503000000020004" pitchFamily="2" charset="0"/>
              </a:rPr>
              <a:t>Problem Statement</a:t>
            </a:r>
          </a:p>
        </p:txBody>
      </p:sp>
      <p:sp>
        <p:nvSpPr>
          <p:cNvPr id="3" name="Content Placeholder 2">
            <a:extLst>
              <a:ext uri="{FF2B5EF4-FFF2-40B4-BE49-F238E27FC236}">
                <a16:creationId xmlns:a16="http://schemas.microsoft.com/office/drawing/2014/main" id="{CF58CF98-CB64-4C89-8115-F62B8B81AE1B}"/>
              </a:ext>
            </a:extLst>
          </p:cNvPr>
          <p:cNvSpPr>
            <a:spLocks noGrp="1"/>
          </p:cNvSpPr>
          <p:nvPr>
            <p:ph idx="1"/>
          </p:nvPr>
        </p:nvSpPr>
        <p:spPr>
          <a:xfrm>
            <a:off x="521246" y="952218"/>
            <a:ext cx="10972800" cy="5210457"/>
          </a:xfrm>
        </p:spPr>
        <p:txBody>
          <a:bodyPr>
            <a:normAutofit/>
          </a:bodyPr>
          <a:lstStyle/>
          <a:p>
            <a:pPr algn="just">
              <a:spcBef>
                <a:spcPts val="1800"/>
              </a:spcBef>
              <a:spcAft>
                <a:spcPts val="2400"/>
              </a:spcAft>
            </a:pPr>
            <a:r>
              <a:rPr lang="en-US" sz="2000" dirty="0"/>
              <a:t>Sometimes, flame is not being detected even though good flame was visible inside the furnace.</a:t>
            </a:r>
          </a:p>
          <a:p>
            <a:pPr algn="just">
              <a:spcBef>
                <a:spcPts val="1800"/>
              </a:spcBef>
              <a:spcAft>
                <a:spcPts val="2400"/>
              </a:spcAft>
            </a:pPr>
            <a:r>
              <a:rPr lang="en-US" sz="2000" dirty="0"/>
              <a:t>While checking the scanner outside with normal torch light, it shows healthy signal. </a:t>
            </a:r>
          </a:p>
          <a:p>
            <a:pPr algn="just">
              <a:spcBef>
                <a:spcPts val="1800"/>
              </a:spcBef>
              <a:spcAft>
                <a:spcPts val="2400"/>
              </a:spcAft>
            </a:pPr>
            <a:r>
              <a:rPr lang="en-US" sz="2000" dirty="0"/>
              <a:t>Coal deposition was also observed on atomizing mesh and oil gun chambers. </a:t>
            </a:r>
          </a:p>
          <a:p>
            <a:pPr algn="just">
              <a:spcBef>
                <a:spcPts val="1800"/>
              </a:spcBef>
              <a:spcAft>
                <a:spcPts val="2400"/>
              </a:spcAft>
            </a:pPr>
            <a:r>
              <a:rPr lang="en-US" sz="2000" dirty="0"/>
              <a:t>Sensitivity of photo diode for sensing flame got deteriorated due to ageing.</a:t>
            </a:r>
          </a:p>
          <a:p>
            <a:pPr algn="just">
              <a:spcBef>
                <a:spcPts val="1800"/>
              </a:spcBef>
              <a:spcAft>
                <a:spcPts val="2400"/>
              </a:spcAft>
            </a:pPr>
            <a:r>
              <a:rPr lang="en-US" sz="2000" dirty="0"/>
              <a:t>Non availability of MOIS flame signal led to delay in light up process.</a:t>
            </a:r>
          </a:p>
          <a:p>
            <a:pPr algn="just">
              <a:spcBef>
                <a:spcPts val="1800"/>
              </a:spcBef>
              <a:spcAft>
                <a:spcPts val="2400"/>
              </a:spcAft>
            </a:pPr>
            <a:r>
              <a:rPr lang="en-US" sz="2000" dirty="0"/>
              <a:t>The flame scanner material is being imported from China and has high lead time with many unforeseen issues.</a:t>
            </a:r>
          </a:p>
        </p:txBody>
      </p:sp>
      <p:sp>
        <p:nvSpPr>
          <p:cNvPr id="4" name="Slide Number Placeholder 3">
            <a:extLst>
              <a:ext uri="{FF2B5EF4-FFF2-40B4-BE49-F238E27FC236}">
                <a16:creationId xmlns:a16="http://schemas.microsoft.com/office/drawing/2014/main" id="{073B0FD4-1476-477E-8545-2B948E572F4D}"/>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5</a:t>
            </a:fld>
            <a:endParaRPr lang="en-US" dirty="0"/>
          </a:p>
        </p:txBody>
      </p:sp>
    </p:spTree>
    <p:extLst>
      <p:ext uri="{BB962C8B-B14F-4D97-AF65-F5344CB8AC3E}">
        <p14:creationId xmlns:p14="http://schemas.microsoft.com/office/powerpoint/2010/main" val="9096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67706" y="101720"/>
            <a:ext cx="10972800" cy="634360"/>
          </a:xfrm>
        </p:spPr>
        <p:txBody>
          <a:bodyPr vert="horz" lIns="91440" tIns="45720" rIns="91440" bIns="45720" rtlCol="0" anchor="ctr">
            <a:noAutofit/>
          </a:bodyPr>
          <a:lstStyle/>
          <a:p>
            <a:r>
              <a:rPr lang="en-US" sz="3200" b="1" dirty="0">
                <a:latin typeface="Adani Regular" panose="02000503000000020004" pitchFamily="2" charset="0"/>
              </a:rPr>
              <a:t>Brainstorming</a:t>
            </a:r>
          </a:p>
        </p:txBody>
      </p:sp>
      <p:sp>
        <p:nvSpPr>
          <p:cNvPr id="3" name="Content Placeholder 2">
            <a:extLst>
              <a:ext uri="{FF2B5EF4-FFF2-40B4-BE49-F238E27FC236}">
                <a16:creationId xmlns:a16="http://schemas.microsoft.com/office/drawing/2014/main" id="{2517BA61-83A6-4047-ACB1-9C688AA31209}"/>
              </a:ext>
            </a:extLst>
          </p:cNvPr>
          <p:cNvSpPr>
            <a:spLocks noGrp="1"/>
          </p:cNvSpPr>
          <p:nvPr>
            <p:ph idx="1"/>
          </p:nvPr>
        </p:nvSpPr>
        <p:spPr>
          <a:xfrm>
            <a:off x="578068" y="1200341"/>
            <a:ext cx="10972800" cy="3781561"/>
          </a:xfrm>
        </p:spPr>
        <p:txBody>
          <a:bodyPr>
            <a:normAutofit/>
          </a:bodyPr>
          <a:lstStyle/>
          <a:p>
            <a:pPr algn="just">
              <a:spcBef>
                <a:spcPts val="1200"/>
              </a:spcBef>
              <a:spcAft>
                <a:spcPts val="1200"/>
              </a:spcAft>
            </a:pPr>
            <a:r>
              <a:rPr lang="en-US" sz="2000" dirty="0"/>
              <a:t>Brainstorming was done and below solutions were identified:- </a:t>
            </a:r>
          </a:p>
          <a:p>
            <a:pPr marL="914400" indent="-457200" algn="just">
              <a:spcBef>
                <a:spcPts val="1200"/>
              </a:spcBef>
              <a:spcAft>
                <a:spcPts val="1200"/>
              </a:spcAft>
              <a:buFont typeface="+mj-lt"/>
              <a:buAutoNum type="alphaLcParenR"/>
            </a:pPr>
            <a:r>
              <a:rPr lang="en-US" sz="2000" dirty="0"/>
              <a:t>Shift the location of flame scanner without compromising the sensing of actual flame inside the furnace. </a:t>
            </a:r>
          </a:p>
          <a:p>
            <a:pPr marL="914400" indent="-457200" algn="just">
              <a:spcBef>
                <a:spcPts val="1200"/>
              </a:spcBef>
              <a:spcAft>
                <a:spcPts val="1200"/>
              </a:spcAft>
              <a:buFont typeface="+mj-lt"/>
              <a:buAutoNum type="alphaLcParenR"/>
            </a:pPr>
            <a:r>
              <a:rPr lang="en-US" sz="2000" dirty="0"/>
              <a:t>Use of indigenously developed Coal/Oil Flame scanner in place of imported MOIS flame scanner module to avoid high dependency on Chinese Yantai scanners.</a:t>
            </a:r>
          </a:p>
        </p:txBody>
      </p:sp>
      <p:sp>
        <p:nvSpPr>
          <p:cNvPr id="4" name="Slide Number Placeholder 3">
            <a:extLst>
              <a:ext uri="{FF2B5EF4-FFF2-40B4-BE49-F238E27FC236}">
                <a16:creationId xmlns:a16="http://schemas.microsoft.com/office/drawing/2014/main" id="{6DEB7BD1-41F5-463F-99BF-D4794F51A870}"/>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6</a:t>
            </a:fld>
            <a:endParaRPr lang="en-US" dirty="0"/>
          </a:p>
        </p:txBody>
      </p:sp>
    </p:spTree>
    <p:extLst>
      <p:ext uri="{BB962C8B-B14F-4D97-AF65-F5344CB8AC3E}">
        <p14:creationId xmlns:p14="http://schemas.microsoft.com/office/powerpoint/2010/main" val="254117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51943" y="85450"/>
            <a:ext cx="10972800" cy="634360"/>
          </a:xfrm>
        </p:spPr>
        <p:txBody>
          <a:bodyPr>
            <a:noAutofit/>
          </a:bodyPr>
          <a:lstStyle/>
          <a:p>
            <a:r>
              <a:rPr lang="en-US" sz="3200" b="1" dirty="0">
                <a:latin typeface="Adani Regular" panose="02000503000000020004" pitchFamily="2" charset="0"/>
              </a:rPr>
              <a:t>Proposed Scheme- Oil/Coal Scanner Components</a:t>
            </a:r>
          </a:p>
        </p:txBody>
      </p:sp>
      <p:pic>
        <p:nvPicPr>
          <p:cNvPr id="5" name="Content Placeholder 4" descr="A picture containing wall, indoor, open&#10;&#10;Description automatically generated">
            <a:extLst>
              <a:ext uri="{FF2B5EF4-FFF2-40B4-BE49-F238E27FC236}">
                <a16:creationId xmlns:a16="http://schemas.microsoft.com/office/drawing/2014/main" id="{B3BC0091-B324-4A1A-89D6-69F5E579CA6A}"/>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436174" y="1543680"/>
            <a:ext cx="2011680" cy="2928700"/>
          </a:xfrm>
        </p:spPr>
      </p:pic>
      <p:pic>
        <p:nvPicPr>
          <p:cNvPr id="7" name="Picture 6" descr="A picture containing wall, indoor&#10;&#10;Description automatically generated">
            <a:extLst>
              <a:ext uri="{FF2B5EF4-FFF2-40B4-BE49-F238E27FC236}">
                <a16:creationId xmlns:a16="http://schemas.microsoft.com/office/drawing/2014/main" id="{8D105FE9-7CE8-47C0-B3E8-440DC7F4CFFB}"/>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3171502" y="1543680"/>
            <a:ext cx="2250993" cy="2928700"/>
          </a:xfrm>
          <a:prstGeom prst="rect">
            <a:avLst/>
          </a:prstGeom>
        </p:spPr>
      </p:pic>
      <p:sp>
        <p:nvSpPr>
          <p:cNvPr id="8" name="TextBox 7">
            <a:extLst>
              <a:ext uri="{FF2B5EF4-FFF2-40B4-BE49-F238E27FC236}">
                <a16:creationId xmlns:a16="http://schemas.microsoft.com/office/drawing/2014/main" id="{DA7C48E2-6226-4437-8059-F48C56EDA1C9}"/>
              </a:ext>
            </a:extLst>
          </p:cNvPr>
          <p:cNvSpPr txBox="1"/>
          <p:nvPr/>
        </p:nvSpPr>
        <p:spPr>
          <a:xfrm>
            <a:off x="451943" y="4778379"/>
            <a:ext cx="1995912" cy="461665"/>
          </a:xfrm>
          <a:prstGeom prst="rect">
            <a:avLst/>
          </a:prstGeom>
          <a:noFill/>
        </p:spPr>
        <p:txBody>
          <a:bodyPr wrap="square">
            <a:spAutoFit/>
          </a:bodyPr>
          <a:lstStyle>
            <a:defPPr>
              <a:defRPr lang="en-US"/>
            </a:defPPr>
            <a:lvl1pPr algn="ctr">
              <a:defRPr sz="2400"/>
            </a:lvl1pPr>
          </a:lstStyle>
          <a:p>
            <a:r>
              <a:rPr lang="en-US" dirty="0"/>
              <a:t>Lens</a:t>
            </a:r>
          </a:p>
        </p:txBody>
      </p:sp>
      <p:sp>
        <p:nvSpPr>
          <p:cNvPr id="10" name="TextBox 9">
            <a:extLst>
              <a:ext uri="{FF2B5EF4-FFF2-40B4-BE49-F238E27FC236}">
                <a16:creationId xmlns:a16="http://schemas.microsoft.com/office/drawing/2014/main" id="{C64EDBB4-9AC9-47B8-85E6-CA552C5C8712}"/>
              </a:ext>
            </a:extLst>
          </p:cNvPr>
          <p:cNvSpPr txBox="1"/>
          <p:nvPr/>
        </p:nvSpPr>
        <p:spPr>
          <a:xfrm>
            <a:off x="6052788" y="4778379"/>
            <a:ext cx="2286000" cy="461665"/>
          </a:xfrm>
          <a:prstGeom prst="rect">
            <a:avLst/>
          </a:prstGeom>
          <a:noFill/>
        </p:spPr>
        <p:txBody>
          <a:bodyPr wrap="square">
            <a:spAutoFit/>
          </a:bodyPr>
          <a:lstStyle>
            <a:defPPr>
              <a:defRPr lang="en-US"/>
            </a:defPPr>
            <a:lvl1pPr algn="ctr">
              <a:defRPr sz="2400"/>
            </a:lvl1pPr>
          </a:lstStyle>
          <a:p>
            <a:r>
              <a:rPr lang="en-US" dirty="0"/>
              <a:t>Amplifier</a:t>
            </a:r>
          </a:p>
        </p:txBody>
      </p:sp>
      <p:sp>
        <p:nvSpPr>
          <p:cNvPr id="12" name="TextBox 11">
            <a:extLst>
              <a:ext uri="{FF2B5EF4-FFF2-40B4-BE49-F238E27FC236}">
                <a16:creationId xmlns:a16="http://schemas.microsoft.com/office/drawing/2014/main" id="{153E736E-3F75-4347-9413-AB9F5829D376}"/>
              </a:ext>
            </a:extLst>
          </p:cNvPr>
          <p:cNvSpPr txBox="1"/>
          <p:nvPr/>
        </p:nvSpPr>
        <p:spPr>
          <a:xfrm>
            <a:off x="3171502" y="4795706"/>
            <a:ext cx="2250993" cy="461665"/>
          </a:xfrm>
          <a:prstGeom prst="rect">
            <a:avLst/>
          </a:prstGeom>
          <a:noFill/>
        </p:spPr>
        <p:txBody>
          <a:bodyPr wrap="square">
            <a:spAutoFit/>
          </a:bodyPr>
          <a:lstStyle>
            <a:defPPr>
              <a:defRPr lang="en-US"/>
            </a:defPPr>
            <a:lvl1pPr algn="ctr">
              <a:defRPr sz="2400"/>
            </a:lvl1pPr>
          </a:lstStyle>
          <a:p>
            <a:r>
              <a:rPr lang="en-US" dirty="0"/>
              <a:t>Fiber Cable</a:t>
            </a:r>
          </a:p>
        </p:txBody>
      </p:sp>
      <p:pic>
        <p:nvPicPr>
          <p:cNvPr id="14" name="Picture 13">
            <a:extLst>
              <a:ext uri="{FF2B5EF4-FFF2-40B4-BE49-F238E27FC236}">
                <a16:creationId xmlns:a16="http://schemas.microsoft.com/office/drawing/2014/main" id="{384179B9-4A7A-44DB-BAD3-0318365C2D1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052788" y="1572926"/>
            <a:ext cx="2286000" cy="2899454"/>
          </a:xfrm>
          <a:prstGeom prst="rect">
            <a:avLst/>
          </a:prstGeom>
        </p:spPr>
      </p:pic>
      <p:sp>
        <p:nvSpPr>
          <p:cNvPr id="3" name="Slide Number Placeholder 2">
            <a:extLst>
              <a:ext uri="{FF2B5EF4-FFF2-40B4-BE49-F238E27FC236}">
                <a16:creationId xmlns:a16="http://schemas.microsoft.com/office/drawing/2014/main" id="{DD72BD32-ED49-4964-847C-2927597FF5F2}"/>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7</a:t>
            </a:fld>
            <a:endParaRPr lang="en-US" dirty="0"/>
          </a:p>
        </p:txBody>
      </p:sp>
      <p:pic>
        <p:nvPicPr>
          <p:cNvPr id="4" name="Picture 3" descr="Text&#10;&#10;Description automatically generated with low confidence">
            <a:extLst>
              <a:ext uri="{FF2B5EF4-FFF2-40B4-BE49-F238E27FC236}">
                <a16:creationId xmlns:a16="http://schemas.microsoft.com/office/drawing/2014/main" id="{55A79B42-E585-58F4-2F4D-DBDE019B0E7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952706" y="1543679"/>
            <a:ext cx="2103120" cy="2928700"/>
          </a:xfrm>
          <a:prstGeom prst="rect">
            <a:avLst/>
          </a:prstGeom>
        </p:spPr>
      </p:pic>
      <p:sp>
        <p:nvSpPr>
          <p:cNvPr id="6" name="TextBox 5">
            <a:extLst>
              <a:ext uri="{FF2B5EF4-FFF2-40B4-BE49-F238E27FC236}">
                <a16:creationId xmlns:a16="http://schemas.microsoft.com/office/drawing/2014/main" id="{6E3CE464-EE13-B236-DB06-FF10ED333E94}"/>
              </a:ext>
            </a:extLst>
          </p:cNvPr>
          <p:cNvSpPr txBox="1"/>
          <p:nvPr/>
        </p:nvSpPr>
        <p:spPr>
          <a:xfrm>
            <a:off x="8963125" y="4593714"/>
            <a:ext cx="2092701" cy="830997"/>
          </a:xfrm>
          <a:prstGeom prst="rect">
            <a:avLst/>
          </a:prstGeom>
          <a:noFill/>
        </p:spPr>
        <p:txBody>
          <a:bodyPr wrap="square">
            <a:spAutoFit/>
          </a:bodyPr>
          <a:lstStyle/>
          <a:p>
            <a:pPr algn="ctr"/>
            <a:r>
              <a:rPr lang="en-US" sz="2400" dirty="0"/>
              <a:t>Flame scanner control card</a:t>
            </a:r>
            <a:endParaRPr lang="en-US" sz="2400" b="1" dirty="0">
              <a:latin typeface="Adani Regular" panose="02000503000000020004" pitchFamily="2" charset="0"/>
            </a:endParaRPr>
          </a:p>
        </p:txBody>
      </p:sp>
      <p:sp>
        <p:nvSpPr>
          <p:cNvPr id="9" name="Arrow: Chevron 8">
            <a:extLst>
              <a:ext uri="{FF2B5EF4-FFF2-40B4-BE49-F238E27FC236}">
                <a16:creationId xmlns:a16="http://schemas.microsoft.com/office/drawing/2014/main" id="{2C07D851-E208-BB20-C1A5-130126A9737D}"/>
              </a:ext>
            </a:extLst>
          </p:cNvPr>
          <p:cNvSpPr/>
          <p:nvPr/>
        </p:nvSpPr>
        <p:spPr>
          <a:xfrm>
            <a:off x="2583442" y="2690849"/>
            <a:ext cx="445305" cy="634360"/>
          </a:xfrm>
          <a:prstGeom prst="chevron">
            <a:avLst/>
          </a:prstGeom>
          <a:solidFill>
            <a:schemeClr val="accent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Chevron 12">
            <a:extLst>
              <a:ext uri="{FF2B5EF4-FFF2-40B4-BE49-F238E27FC236}">
                <a16:creationId xmlns:a16="http://schemas.microsoft.com/office/drawing/2014/main" id="{4B6F49D9-D71C-782F-09C2-B8A2235A7287}"/>
              </a:ext>
            </a:extLst>
          </p:cNvPr>
          <p:cNvSpPr/>
          <p:nvPr/>
        </p:nvSpPr>
        <p:spPr>
          <a:xfrm>
            <a:off x="5486420" y="2690849"/>
            <a:ext cx="445305" cy="634360"/>
          </a:xfrm>
          <a:prstGeom prst="chevron">
            <a:avLst/>
          </a:prstGeom>
          <a:solidFill>
            <a:schemeClr val="accent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19AB4405-4ADF-631D-94C4-B83CCF5B960B}"/>
              </a:ext>
            </a:extLst>
          </p:cNvPr>
          <p:cNvSpPr/>
          <p:nvPr/>
        </p:nvSpPr>
        <p:spPr>
          <a:xfrm>
            <a:off x="8416703" y="2690849"/>
            <a:ext cx="445305" cy="634360"/>
          </a:xfrm>
          <a:prstGeom prst="chevron">
            <a:avLst/>
          </a:prstGeom>
          <a:solidFill>
            <a:schemeClr val="accent2"/>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356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83476" y="133682"/>
            <a:ext cx="10972800" cy="634360"/>
          </a:xfrm>
        </p:spPr>
        <p:txBody>
          <a:bodyPr vert="horz" lIns="91440" tIns="45720" rIns="91440" bIns="45720" rtlCol="0" anchor="ctr">
            <a:noAutofit/>
          </a:bodyPr>
          <a:lstStyle/>
          <a:p>
            <a:r>
              <a:rPr lang="en-US" sz="3200" b="1" dirty="0">
                <a:latin typeface="Adani Regular" panose="02000503000000020004" pitchFamily="2" charset="0"/>
              </a:rPr>
              <a:t>Implementation Procedure</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8</a:t>
            </a:fld>
            <a:endParaRPr lang="en-US" dirty="0"/>
          </a:p>
        </p:txBody>
      </p:sp>
      <p:sp>
        <p:nvSpPr>
          <p:cNvPr id="3" name="Content Placeholder 2">
            <a:extLst>
              <a:ext uri="{FF2B5EF4-FFF2-40B4-BE49-F238E27FC236}">
                <a16:creationId xmlns:a16="http://schemas.microsoft.com/office/drawing/2014/main" id="{4106DD22-7AF9-BD1F-0F08-5F08BF143882}"/>
              </a:ext>
            </a:extLst>
          </p:cNvPr>
          <p:cNvSpPr>
            <a:spLocks noGrp="1"/>
          </p:cNvSpPr>
          <p:nvPr>
            <p:ph idx="1"/>
          </p:nvPr>
        </p:nvSpPr>
        <p:spPr>
          <a:xfrm>
            <a:off x="515004" y="1113814"/>
            <a:ext cx="10972800" cy="4530244"/>
          </a:xfrm>
        </p:spPr>
        <p:txBody>
          <a:bodyPr>
            <a:normAutofit/>
          </a:bodyPr>
          <a:lstStyle/>
          <a:p>
            <a:pPr algn="just">
              <a:spcAft>
                <a:spcPts val="3600"/>
              </a:spcAft>
            </a:pPr>
            <a:r>
              <a:rPr lang="en-US" sz="2000" dirty="0"/>
              <a:t>It was decided to use the spare flame scanner control cards for MOIS flame signal..</a:t>
            </a:r>
          </a:p>
          <a:p>
            <a:pPr algn="just">
              <a:spcAft>
                <a:spcPts val="3600"/>
              </a:spcAft>
            </a:pPr>
            <a:r>
              <a:rPr lang="en-US" sz="2000" dirty="0"/>
              <a:t>Required modification in gun assembly were identified. </a:t>
            </a:r>
          </a:p>
          <a:p>
            <a:pPr lvl="2" algn="just">
              <a:spcAft>
                <a:spcPts val="3600"/>
              </a:spcAft>
              <a:buFont typeface="Wingdings" panose="05000000000000000000" pitchFamily="2" charset="2"/>
              <a:buChar char="ü"/>
            </a:pPr>
            <a:r>
              <a:rPr lang="en-US" sz="2000" dirty="0"/>
              <a:t>One guide pipe was welded in gun assembly, into which flame amplifier to be installed.</a:t>
            </a:r>
          </a:p>
          <a:p>
            <a:pPr lvl="2" algn="just">
              <a:spcAft>
                <a:spcPts val="3600"/>
              </a:spcAft>
              <a:buFont typeface="Wingdings" panose="05000000000000000000" pitchFamily="2" charset="2"/>
              <a:buChar char="ü"/>
            </a:pPr>
            <a:r>
              <a:rPr lang="en-US" sz="2000" dirty="0"/>
              <a:t>For cooling purpose, small cuts were done in guide pipe through which cooling air can be passed.</a:t>
            </a:r>
          </a:p>
        </p:txBody>
      </p:sp>
    </p:spTree>
    <p:extLst>
      <p:ext uri="{BB962C8B-B14F-4D97-AF65-F5344CB8AC3E}">
        <p14:creationId xmlns:p14="http://schemas.microsoft.com/office/powerpoint/2010/main" val="35225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4960A9F-6C34-FB42-2684-EA6F01C325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78072" y="4212988"/>
            <a:ext cx="10972800" cy="1857983"/>
          </a:xfrm>
          <a:prstGeom prst="rect">
            <a:avLst/>
          </a:prstGeom>
          <a:ln w="28575">
            <a:solidFill>
              <a:schemeClr val="tx1"/>
            </a:solidFill>
          </a:ln>
        </p:spPr>
      </p:pic>
      <p:sp>
        <p:nvSpPr>
          <p:cNvPr id="2" name="Title 1">
            <a:extLst>
              <a:ext uri="{FF2B5EF4-FFF2-40B4-BE49-F238E27FC236}">
                <a16:creationId xmlns:a16="http://schemas.microsoft.com/office/drawing/2014/main" id="{B1F57453-6616-4715-9598-DA277E03A773}"/>
              </a:ext>
            </a:extLst>
          </p:cNvPr>
          <p:cNvSpPr>
            <a:spLocks noGrp="1"/>
          </p:cNvSpPr>
          <p:nvPr>
            <p:ph type="title"/>
          </p:nvPr>
        </p:nvSpPr>
        <p:spPr>
          <a:xfrm>
            <a:off x="451944" y="137785"/>
            <a:ext cx="10972800" cy="634360"/>
          </a:xfrm>
        </p:spPr>
        <p:txBody>
          <a:bodyPr vert="horz" lIns="91440" tIns="45720" rIns="91440" bIns="45720" rtlCol="0" anchor="ctr">
            <a:noAutofit/>
          </a:bodyPr>
          <a:lstStyle/>
          <a:p>
            <a:r>
              <a:rPr lang="en-US" sz="3200" b="1" dirty="0">
                <a:latin typeface="Adani Regular" panose="02000503000000020004" pitchFamily="2" charset="0"/>
              </a:rPr>
              <a:t>Before modification Scanner/lens arrangement</a:t>
            </a:r>
          </a:p>
        </p:txBody>
      </p:sp>
      <p:sp>
        <p:nvSpPr>
          <p:cNvPr id="4" name="Slide Number Placeholder 3">
            <a:extLst>
              <a:ext uri="{FF2B5EF4-FFF2-40B4-BE49-F238E27FC236}">
                <a16:creationId xmlns:a16="http://schemas.microsoft.com/office/drawing/2014/main" id="{95B6D06F-856F-4650-A90D-2D0475708B7E}"/>
              </a:ext>
            </a:extLst>
          </p:cNvPr>
          <p:cNvSpPr>
            <a:spLocks noGrp="1"/>
          </p:cNvSpPr>
          <p:nvPr>
            <p:ph type="sldNum" sz="quarter" idx="12"/>
          </p:nvPr>
        </p:nvSpPr>
        <p:spPr>
          <a:xfrm>
            <a:off x="8737600" y="6323558"/>
            <a:ext cx="2844800" cy="365125"/>
          </a:xfrm>
        </p:spPr>
        <p:txBody>
          <a:bodyPr/>
          <a:lstStyle/>
          <a:p>
            <a:fld id="{9862F7AB-B674-4533-970C-DCB86BD330D9}" type="slidenum">
              <a:rPr lang="en-US" smtClean="0"/>
              <a:t>9</a:t>
            </a:fld>
            <a:endParaRPr lang="en-US" dirty="0"/>
          </a:p>
        </p:txBody>
      </p:sp>
      <p:sp>
        <p:nvSpPr>
          <p:cNvPr id="25" name="Speech Bubble: Rectangle with Corners Rounded 24">
            <a:extLst>
              <a:ext uri="{FF2B5EF4-FFF2-40B4-BE49-F238E27FC236}">
                <a16:creationId xmlns:a16="http://schemas.microsoft.com/office/drawing/2014/main" id="{50EC6BE7-0691-8D3E-EAB1-129905649F8D}"/>
              </a:ext>
            </a:extLst>
          </p:cNvPr>
          <p:cNvSpPr/>
          <p:nvPr/>
        </p:nvSpPr>
        <p:spPr>
          <a:xfrm>
            <a:off x="3285471" y="5656135"/>
            <a:ext cx="1753932" cy="570102"/>
          </a:xfrm>
          <a:prstGeom prst="wedgeRoundRectCallout">
            <a:avLst>
              <a:gd name="adj1" fmla="val 44067"/>
              <a:gd name="adj2" fmla="val -86056"/>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Guide Pipe for Ignitor</a:t>
            </a:r>
          </a:p>
        </p:txBody>
      </p:sp>
      <p:sp>
        <p:nvSpPr>
          <p:cNvPr id="26" name="Speech Bubble: Rectangle with Corners Rounded 25">
            <a:extLst>
              <a:ext uri="{FF2B5EF4-FFF2-40B4-BE49-F238E27FC236}">
                <a16:creationId xmlns:a16="http://schemas.microsoft.com/office/drawing/2014/main" id="{B556DCB6-7283-1960-C4E2-8AE9C03E1923}"/>
              </a:ext>
            </a:extLst>
          </p:cNvPr>
          <p:cNvSpPr/>
          <p:nvPr/>
        </p:nvSpPr>
        <p:spPr>
          <a:xfrm>
            <a:off x="2953286" y="4166042"/>
            <a:ext cx="1753933" cy="739297"/>
          </a:xfrm>
          <a:prstGeom prst="wedgeRoundRectCallout">
            <a:avLst>
              <a:gd name="adj1" fmla="val -106322"/>
              <a:gd name="adj2" fmla="val 43614"/>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Present Location of Scanner</a:t>
            </a:r>
          </a:p>
        </p:txBody>
      </p:sp>
      <p:pic>
        <p:nvPicPr>
          <p:cNvPr id="29" name="Picture 28">
            <a:extLst>
              <a:ext uri="{FF2B5EF4-FFF2-40B4-BE49-F238E27FC236}">
                <a16:creationId xmlns:a16="http://schemas.microsoft.com/office/drawing/2014/main" id="{F56A0AF2-3562-ACBA-E3C1-647A17003D0C}"/>
              </a:ext>
            </a:extLst>
          </p:cNvPr>
          <p:cNvPicPr>
            <a:picLocks noChangeAspect="1"/>
          </p:cNvPicPr>
          <p:nvPr/>
        </p:nvPicPr>
        <p:blipFill>
          <a:blip r:embed="rId4"/>
          <a:stretch>
            <a:fillRect/>
          </a:stretch>
        </p:blipFill>
        <p:spPr>
          <a:xfrm rot="16200000">
            <a:off x="2161373" y="1280715"/>
            <a:ext cx="2377440" cy="2589293"/>
          </a:xfrm>
          <a:prstGeom prst="rect">
            <a:avLst/>
          </a:prstGeom>
          <a:ln w="28575">
            <a:solidFill>
              <a:schemeClr val="tx1"/>
            </a:solidFill>
          </a:ln>
        </p:spPr>
      </p:pic>
      <p:sp>
        <p:nvSpPr>
          <p:cNvPr id="30" name="Speech Bubble: Rectangle with Corners Rounded 29">
            <a:extLst>
              <a:ext uri="{FF2B5EF4-FFF2-40B4-BE49-F238E27FC236}">
                <a16:creationId xmlns:a16="http://schemas.microsoft.com/office/drawing/2014/main" id="{3341BF02-9047-07A9-78C6-AA58182807E5}"/>
              </a:ext>
            </a:extLst>
          </p:cNvPr>
          <p:cNvSpPr/>
          <p:nvPr/>
        </p:nvSpPr>
        <p:spPr>
          <a:xfrm>
            <a:off x="474011" y="1268055"/>
            <a:ext cx="1581435" cy="739297"/>
          </a:xfrm>
          <a:prstGeom prst="wedgeRoundRectCallout">
            <a:avLst>
              <a:gd name="adj1" fmla="val 123833"/>
              <a:gd name="adj2" fmla="val 45746"/>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Present Location of Scanner</a:t>
            </a:r>
          </a:p>
        </p:txBody>
      </p:sp>
      <p:pic>
        <p:nvPicPr>
          <p:cNvPr id="34" name="Picture 33">
            <a:extLst>
              <a:ext uri="{FF2B5EF4-FFF2-40B4-BE49-F238E27FC236}">
                <a16:creationId xmlns:a16="http://schemas.microsoft.com/office/drawing/2014/main" id="{153D2686-9C3F-0499-217F-C10E42FFEC20}"/>
              </a:ext>
            </a:extLst>
          </p:cNvPr>
          <p:cNvPicPr>
            <a:picLocks noChangeAspect="1"/>
          </p:cNvPicPr>
          <p:nvPr/>
        </p:nvPicPr>
        <p:blipFill>
          <a:blip r:embed="rId5"/>
          <a:stretch>
            <a:fillRect/>
          </a:stretch>
        </p:blipFill>
        <p:spPr>
          <a:xfrm>
            <a:off x="7079777" y="1551748"/>
            <a:ext cx="4480560" cy="2233262"/>
          </a:xfrm>
          <a:prstGeom prst="rect">
            <a:avLst/>
          </a:prstGeom>
          <a:ln w="28575">
            <a:solidFill>
              <a:schemeClr val="tx1"/>
            </a:solidFill>
          </a:ln>
        </p:spPr>
      </p:pic>
      <p:sp>
        <p:nvSpPr>
          <p:cNvPr id="35" name="Speech Bubble: Rectangle with Corners Rounded 34">
            <a:extLst>
              <a:ext uri="{FF2B5EF4-FFF2-40B4-BE49-F238E27FC236}">
                <a16:creationId xmlns:a16="http://schemas.microsoft.com/office/drawing/2014/main" id="{C9CAB5ED-E21F-24DF-6AB1-C7D52E27F6AE}"/>
              </a:ext>
            </a:extLst>
          </p:cNvPr>
          <p:cNvSpPr/>
          <p:nvPr/>
        </p:nvSpPr>
        <p:spPr>
          <a:xfrm>
            <a:off x="476947" y="2095627"/>
            <a:ext cx="1552841" cy="739297"/>
          </a:xfrm>
          <a:prstGeom prst="wedgeRoundRectCallout">
            <a:avLst>
              <a:gd name="adj1" fmla="val 127510"/>
              <a:gd name="adj2" fmla="val 9493"/>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View Glass</a:t>
            </a:r>
          </a:p>
        </p:txBody>
      </p:sp>
      <p:sp>
        <p:nvSpPr>
          <p:cNvPr id="36" name="Speech Bubble: Rectangle with Corners Rounded 35">
            <a:extLst>
              <a:ext uri="{FF2B5EF4-FFF2-40B4-BE49-F238E27FC236}">
                <a16:creationId xmlns:a16="http://schemas.microsoft.com/office/drawing/2014/main" id="{29216C7E-5919-F455-BC21-B6F498C4327C}"/>
              </a:ext>
            </a:extLst>
          </p:cNvPr>
          <p:cNvSpPr/>
          <p:nvPr/>
        </p:nvSpPr>
        <p:spPr>
          <a:xfrm>
            <a:off x="474010" y="2929540"/>
            <a:ext cx="1552841" cy="739297"/>
          </a:xfrm>
          <a:prstGeom prst="wedgeRoundRectCallout">
            <a:avLst>
              <a:gd name="adj1" fmla="val 163948"/>
              <a:gd name="adj2" fmla="val -33157"/>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Ignitor Guide Pipe</a:t>
            </a:r>
          </a:p>
        </p:txBody>
      </p:sp>
      <p:sp>
        <p:nvSpPr>
          <p:cNvPr id="8" name="Rectangle: Rounded Corners 7">
            <a:extLst>
              <a:ext uri="{FF2B5EF4-FFF2-40B4-BE49-F238E27FC236}">
                <a16:creationId xmlns:a16="http://schemas.microsoft.com/office/drawing/2014/main" id="{316C0280-0094-285F-09CF-F739A3E588EF}"/>
              </a:ext>
            </a:extLst>
          </p:cNvPr>
          <p:cNvSpPr/>
          <p:nvPr/>
        </p:nvSpPr>
        <p:spPr>
          <a:xfrm>
            <a:off x="8024648" y="961689"/>
            <a:ext cx="2111906" cy="4249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MOIS Gun Tip View</a:t>
            </a:r>
          </a:p>
        </p:txBody>
      </p:sp>
      <p:sp>
        <p:nvSpPr>
          <p:cNvPr id="9" name="Rectangle: Rounded Corners 8">
            <a:extLst>
              <a:ext uri="{FF2B5EF4-FFF2-40B4-BE49-F238E27FC236}">
                <a16:creationId xmlns:a16="http://schemas.microsoft.com/office/drawing/2014/main" id="{40110D6D-12A0-EF5E-B4BE-0E4CDBEB2149}"/>
              </a:ext>
            </a:extLst>
          </p:cNvPr>
          <p:cNvSpPr/>
          <p:nvPr/>
        </p:nvSpPr>
        <p:spPr>
          <a:xfrm>
            <a:off x="2218980" y="846991"/>
            <a:ext cx="2425759" cy="4249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MOIS Gun End View</a:t>
            </a:r>
          </a:p>
        </p:txBody>
      </p:sp>
    </p:spTree>
    <p:extLst>
      <p:ext uri="{BB962C8B-B14F-4D97-AF65-F5344CB8AC3E}">
        <p14:creationId xmlns:p14="http://schemas.microsoft.com/office/powerpoint/2010/main" val="212428199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54A354C0-CEE2-470D-9F6F-0E846943B1DD}" vid="{ECE304F3-80C8-450E-B571-706A49F751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872</TotalTime>
  <Words>656</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Adani Medium</vt:lpstr>
      <vt:lpstr>Adani Regular</vt:lpstr>
      <vt:lpstr>Arial</vt:lpstr>
      <vt:lpstr>Calibri</vt:lpstr>
      <vt:lpstr>Wingdings</vt:lpstr>
      <vt:lpstr>Theme1</vt:lpstr>
      <vt:lpstr>PowerPoint Presentation</vt:lpstr>
      <vt:lpstr>Overview Of System</vt:lpstr>
      <vt:lpstr>Overview of System- Installation</vt:lpstr>
      <vt:lpstr>MOIS Scanner/Lens general arrangement</vt:lpstr>
      <vt:lpstr>Problem Statement</vt:lpstr>
      <vt:lpstr>Brainstorming</vt:lpstr>
      <vt:lpstr>Proposed Scheme- Oil/Coal Scanner Components</vt:lpstr>
      <vt:lpstr>Implementation Procedure</vt:lpstr>
      <vt:lpstr>Before modification Scanner/lens arrangement</vt:lpstr>
      <vt:lpstr>After Modification</vt:lpstr>
      <vt:lpstr>Modification in Lens assembly</vt:lpstr>
      <vt:lpstr>Modified Gun &amp; Lens assembly</vt:lpstr>
      <vt:lpstr>Result</vt:lpstr>
      <vt:lpstr>Cost Saving</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Dhruvkumar Kanthariya</dc:creator>
  <cp:lastModifiedBy>Samir Kumar Bhatnagar</cp:lastModifiedBy>
  <cp:revision>37</cp:revision>
  <dcterms:created xsi:type="dcterms:W3CDTF">2022-07-25T02:29:25Z</dcterms:created>
  <dcterms:modified xsi:type="dcterms:W3CDTF">2024-02-02T14:21:06Z</dcterms:modified>
</cp:coreProperties>
</file>