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22" r:id="rId3"/>
    <p:sldId id="323" r:id="rId4"/>
    <p:sldId id="325" r:id="rId5"/>
    <p:sldId id="326" r:id="rId6"/>
    <p:sldId id="327" r:id="rId7"/>
    <p:sldId id="328" r:id="rId8"/>
    <p:sldId id="329" r:id="rId9"/>
    <p:sldId id="339" r:id="rId10"/>
    <p:sldId id="330" r:id="rId11"/>
    <p:sldId id="331" r:id="rId12"/>
    <p:sldId id="332" r:id="rId13"/>
    <p:sldId id="333" r:id="rId14"/>
    <p:sldId id="334" r:id="rId15"/>
    <p:sldId id="335" r:id="rId16"/>
    <p:sldId id="338" r:id="rId17"/>
    <p:sldId id="3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" initials="H" lastIdx="1" clrIdx="0">
    <p:extLst>
      <p:ext uri="{19B8F6BF-5375-455C-9EA6-DF929625EA0E}">
        <p15:presenceInfo xmlns:p15="http://schemas.microsoft.com/office/powerpoint/2012/main" userId="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C0C"/>
    <a:srgbClr val="F07F09"/>
    <a:srgbClr val="FFB1A3"/>
    <a:srgbClr val="ED958D"/>
    <a:srgbClr val="FB4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5033" autoAdjust="0"/>
  </p:normalViewPr>
  <p:slideViewPr>
    <p:cSldViewPr snapToGrid="0">
      <p:cViewPr varScale="1">
        <p:scale>
          <a:sx n="75" d="100"/>
          <a:sy n="75" d="100"/>
        </p:scale>
        <p:origin x="91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kavi\OneDrive\Documents\Desktop\oil%20consump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kavi\Downloads\AP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Cold</a:t>
            </a:r>
            <a:r>
              <a:rPr lang="en-IN" baseline="0"/>
              <a:t> start up oil consumption yearly average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unit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Sheet1!$B$5:$B$11</c:f>
              <c:strCache>
                <c:ptCount val="7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  <c:pt idx="5">
                  <c:v>2022-2023</c:v>
                </c:pt>
                <c:pt idx="6">
                  <c:v>2023-2024</c:v>
                </c:pt>
              </c:strCache>
            </c:strRef>
          </c:cat>
          <c:val>
            <c:numRef>
              <c:f>Sheet1!$C$5:$C$11</c:f>
              <c:numCache>
                <c:formatCode>General</c:formatCode>
                <c:ptCount val="7"/>
                <c:pt idx="0">
                  <c:v>100.85</c:v>
                </c:pt>
                <c:pt idx="1">
                  <c:v>172</c:v>
                </c:pt>
                <c:pt idx="2">
                  <c:v>126</c:v>
                </c:pt>
                <c:pt idx="3">
                  <c:v>109</c:v>
                </c:pt>
                <c:pt idx="4">
                  <c:v>88.16</c:v>
                </c:pt>
                <c:pt idx="5">
                  <c:v>77.849999999999994</c:v>
                </c:pt>
                <c:pt idx="6">
                  <c:v>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F5-4B20-8B33-4285FE074A3A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unit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Sheet1!$B$5:$B$11</c:f>
              <c:strCache>
                <c:ptCount val="7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  <c:pt idx="5">
                  <c:v>2022-2023</c:v>
                </c:pt>
                <c:pt idx="6">
                  <c:v>2023-2024</c:v>
                </c:pt>
              </c:strCache>
            </c:strRef>
          </c:cat>
          <c:val>
            <c:numRef>
              <c:f>Sheet1!$D$5:$D$11</c:f>
              <c:numCache>
                <c:formatCode>General</c:formatCode>
                <c:ptCount val="7"/>
                <c:pt idx="0">
                  <c:v>119</c:v>
                </c:pt>
                <c:pt idx="1">
                  <c:v>122.5</c:v>
                </c:pt>
                <c:pt idx="2">
                  <c:v>113.75</c:v>
                </c:pt>
                <c:pt idx="3">
                  <c:v>103.44</c:v>
                </c:pt>
                <c:pt idx="4">
                  <c:v>91.3</c:v>
                </c:pt>
                <c:pt idx="5">
                  <c:v>77.790000000000006</c:v>
                </c:pt>
                <c:pt idx="6">
                  <c:v>75.25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F5-4B20-8B33-4285FE074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2561808"/>
        <c:axId val="228831104"/>
      </c:barChart>
      <c:catAx>
        <c:axId val="332561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Financial</a:t>
                </a:r>
                <a:r>
                  <a:rPr lang="en-IN" baseline="0"/>
                  <a:t> year</a:t>
                </a:r>
                <a:endParaRPr lang="en-I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831104"/>
        <c:crosses val="autoZero"/>
        <c:auto val="1"/>
        <c:lblAlgn val="ctr"/>
        <c:lblOffset val="100"/>
        <c:noMultiLvlLbl val="0"/>
      </c:catAx>
      <c:valAx>
        <c:axId val="22883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Oil Consumption in KL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56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Sheet2!$F$37:$I$37</c:f>
              <c:strCache>
                <c:ptCount val="4"/>
                <c:pt idx="0">
                  <c:v>APC after unit shutdown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Sheet2!$J$36:$O$36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Sheet2!$J$37:$O$37</c:f>
              <c:numCache>
                <c:formatCode>General</c:formatCode>
                <c:ptCount val="6"/>
                <c:pt idx="0">
                  <c:v>0.12</c:v>
                </c:pt>
                <c:pt idx="1">
                  <c:v>0.12667</c:v>
                </c:pt>
                <c:pt idx="2">
                  <c:v>0.1066</c:v>
                </c:pt>
                <c:pt idx="3">
                  <c:v>0.113</c:v>
                </c:pt>
                <c:pt idx="4">
                  <c:v>8.5999999999999993E-2</c:v>
                </c:pt>
                <c:pt idx="5">
                  <c:v>3.4500000000000003E-2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DF-4E8E-AFAB-E77D451F5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8494864"/>
        <c:axId val="553311312"/>
      </c:barChart>
      <c:catAx>
        <c:axId val="1478494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311312"/>
        <c:crosses val="autoZero"/>
        <c:auto val="1"/>
        <c:lblAlgn val="ctr"/>
        <c:lblOffset val="100"/>
        <c:noMultiLvlLbl val="0"/>
      </c:catAx>
      <c:valAx>
        <c:axId val="55331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 Units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849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6FD067-0402-44FA-B239-414CF0D574B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5357FE2-6511-4262-B1AE-42452F68C1BD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2*600 MW Imported coal fired subcritical boiler units</a:t>
          </a:r>
          <a:endParaRPr lang="en-US"/>
        </a:p>
      </dgm:t>
    </dgm:pt>
    <dgm:pt modelId="{C413E642-2B1E-471E-ABF4-0CCB4974BB69}" type="parTrans" cxnId="{1F139D2E-A899-4FBA-BDF3-8DACB2E42245}">
      <dgm:prSet/>
      <dgm:spPr/>
      <dgm:t>
        <a:bodyPr/>
        <a:lstStyle/>
        <a:p>
          <a:endParaRPr lang="en-US"/>
        </a:p>
      </dgm:t>
    </dgm:pt>
    <dgm:pt modelId="{010D025C-8761-46BF-B19B-FA8FC26E27E5}" type="sibTrans" cxnId="{1F139D2E-A899-4FBA-BDF3-8DACB2E422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07DAFF1-2ED3-4A22-B1D4-61C60A7A9547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Unit 1 run under long term power purchase agreements</a:t>
          </a:r>
          <a:endParaRPr lang="en-US"/>
        </a:p>
      </dgm:t>
    </dgm:pt>
    <dgm:pt modelId="{C73187A7-B897-4BDA-9260-B24812C79E3F}" type="parTrans" cxnId="{4B2616D4-CCE8-4104-9A63-E06CEA25A964}">
      <dgm:prSet/>
      <dgm:spPr/>
      <dgm:t>
        <a:bodyPr/>
        <a:lstStyle/>
        <a:p>
          <a:endParaRPr lang="en-US"/>
        </a:p>
      </dgm:t>
    </dgm:pt>
    <dgm:pt modelId="{DEFEABE3-F1CF-44E4-8BF4-9A2B8B48515B}" type="sibTrans" cxnId="{4B2616D4-CCE8-4104-9A63-E06CEA25A96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0530C0B-DAEC-4D32-BB92-81DDF841AB61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Unit 2 run under short term PPAs and through power exchanges</a:t>
          </a:r>
          <a:endParaRPr lang="en-US"/>
        </a:p>
      </dgm:t>
    </dgm:pt>
    <dgm:pt modelId="{AA05F080-0FF1-4EC0-B4DB-D006E0F16D63}" type="parTrans" cxnId="{6D43E030-2246-4EED-8D97-A9FE5A945FF3}">
      <dgm:prSet/>
      <dgm:spPr/>
      <dgm:t>
        <a:bodyPr/>
        <a:lstStyle/>
        <a:p>
          <a:endParaRPr lang="en-US"/>
        </a:p>
      </dgm:t>
    </dgm:pt>
    <dgm:pt modelId="{382BF16A-1529-44DB-AB87-E410CAD9FAC0}" type="sibTrans" cxnId="{6D43E030-2246-4EED-8D97-A9FE5A945FF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5B2C376-B78C-4A61-B726-DC804CB4EE9E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dirty="0"/>
            <a:t>Managing Director -</a:t>
          </a:r>
          <a:r>
            <a:rPr lang="en-IN" dirty="0" err="1"/>
            <a:t>Dr.Sanjeev</a:t>
          </a:r>
          <a:r>
            <a:rPr lang="en-IN" dirty="0"/>
            <a:t> </a:t>
          </a:r>
          <a:r>
            <a:rPr lang="en-IN" dirty="0" err="1"/>
            <a:t>seth</a:t>
          </a:r>
          <a:r>
            <a:rPr lang="en-IN" dirty="0"/>
            <a:t> </a:t>
          </a:r>
          <a:endParaRPr lang="en-US" dirty="0"/>
        </a:p>
      </dgm:t>
    </dgm:pt>
    <dgm:pt modelId="{DBAD04A9-6CAF-4C03-B22A-36D5385DF220}" type="parTrans" cxnId="{F2DEF212-2962-403A-B69A-613C8CAFB23C}">
      <dgm:prSet/>
      <dgm:spPr/>
      <dgm:t>
        <a:bodyPr/>
        <a:lstStyle/>
        <a:p>
          <a:endParaRPr lang="en-US"/>
        </a:p>
      </dgm:t>
    </dgm:pt>
    <dgm:pt modelId="{906562FC-9621-4A23-BC03-CC70D60CCACC}" type="sibTrans" cxnId="{F2DEF212-2962-403A-B69A-613C8CAFB23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ACE0912-4439-4CF1-8913-CD576561F189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Station Head-Dr.P.K.Rao</a:t>
          </a:r>
          <a:endParaRPr lang="en-US"/>
        </a:p>
      </dgm:t>
    </dgm:pt>
    <dgm:pt modelId="{7CDF025D-B84A-4AE9-AFC2-A42342E59CE7}" type="parTrans" cxnId="{D28487AD-53C4-4D29-ABDC-A42340C07CBA}">
      <dgm:prSet/>
      <dgm:spPr/>
      <dgm:t>
        <a:bodyPr/>
        <a:lstStyle/>
        <a:p>
          <a:endParaRPr lang="en-US"/>
        </a:p>
      </dgm:t>
    </dgm:pt>
    <dgm:pt modelId="{FB3521C2-61B9-483C-B2F6-2E81E3B175DF}" type="sibTrans" cxnId="{D28487AD-53C4-4D29-ABDC-A42340C07CB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463E730-F34D-4948-A98D-4DF177274239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dirty="0"/>
            <a:t>O&amp;M Head- </a:t>
          </a:r>
          <a:r>
            <a:rPr lang="en-IN" dirty="0" err="1"/>
            <a:t>Mr.Gugan</a:t>
          </a:r>
          <a:endParaRPr lang="en-US" dirty="0"/>
        </a:p>
      </dgm:t>
    </dgm:pt>
    <dgm:pt modelId="{EA89A66F-5EB3-427F-A762-6440BA9BA930}" type="parTrans" cxnId="{65B5DC15-E1AE-4080-B128-1316DB8A0C37}">
      <dgm:prSet/>
      <dgm:spPr/>
      <dgm:t>
        <a:bodyPr/>
        <a:lstStyle/>
        <a:p>
          <a:endParaRPr lang="en-US"/>
        </a:p>
      </dgm:t>
    </dgm:pt>
    <dgm:pt modelId="{323463BD-859E-40B1-AA9D-A32FEDE1F3A7}" type="sibTrans" cxnId="{65B5DC15-E1AE-4080-B128-1316DB8A0C37}">
      <dgm:prSet/>
      <dgm:spPr/>
      <dgm:t>
        <a:bodyPr/>
        <a:lstStyle/>
        <a:p>
          <a:endParaRPr lang="en-US"/>
        </a:p>
      </dgm:t>
    </dgm:pt>
    <dgm:pt modelId="{5DE21CFF-2342-4B2E-A9D1-187E2F4981D1}" type="pres">
      <dgm:prSet presAssocID="{FB6FD067-0402-44FA-B239-414CF0D574B7}" presName="root" presStyleCnt="0">
        <dgm:presLayoutVars>
          <dgm:dir/>
          <dgm:resizeHandles val="exact"/>
        </dgm:presLayoutVars>
      </dgm:prSet>
      <dgm:spPr/>
    </dgm:pt>
    <dgm:pt modelId="{B7D6269C-B958-48D5-AD53-117BD6A38561}" type="pres">
      <dgm:prSet presAssocID="{FB6FD067-0402-44FA-B239-414CF0D574B7}" presName="container" presStyleCnt="0">
        <dgm:presLayoutVars>
          <dgm:dir/>
          <dgm:resizeHandles val="exact"/>
        </dgm:presLayoutVars>
      </dgm:prSet>
      <dgm:spPr/>
    </dgm:pt>
    <dgm:pt modelId="{3A08D407-532E-48AF-815E-BE2557DFD83D}" type="pres">
      <dgm:prSet presAssocID="{45357FE2-6511-4262-B1AE-42452F68C1BD}" presName="compNode" presStyleCnt="0"/>
      <dgm:spPr/>
    </dgm:pt>
    <dgm:pt modelId="{B4FDF9FC-367E-4656-AF91-783E5A82E899}" type="pres">
      <dgm:prSet presAssocID="{45357FE2-6511-4262-B1AE-42452F68C1BD}" presName="iconBgRect" presStyleLbl="bgShp" presStyleIdx="0" presStyleCnt="6"/>
      <dgm:spPr/>
    </dgm:pt>
    <dgm:pt modelId="{FCC9282B-B43A-4301-9F8A-077EE555B2F5}" type="pres">
      <dgm:prSet presAssocID="{45357FE2-6511-4262-B1AE-42452F68C1B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6423905F-83FA-4B86-B8FF-63C71F547057}" type="pres">
      <dgm:prSet presAssocID="{45357FE2-6511-4262-B1AE-42452F68C1BD}" presName="spaceRect" presStyleCnt="0"/>
      <dgm:spPr/>
    </dgm:pt>
    <dgm:pt modelId="{8BA9EDCB-BF95-4E66-82AE-8803AE42F695}" type="pres">
      <dgm:prSet presAssocID="{45357FE2-6511-4262-B1AE-42452F68C1BD}" presName="textRect" presStyleLbl="revTx" presStyleIdx="0" presStyleCnt="6">
        <dgm:presLayoutVars>
          <dgm:chMax val="1"/>
          <dgm:chPref val="1"/>
        </dgm:presLayoutVars>
      </dgm:prSet>
      <dgm:spPr/>
    </dgm:pt>
    <dgm:pt modelId="{9C3DF9FF-89EA-4F57-869A-F4394249B22D}" type="pres">
      <dgm:prSet presAssocID="{010D025C-8761-46BF-B19B-FA8FC26E27E5}" presName="sibTrans" presStyleLbl="sibTrans2D1" presStyleIdx="0" presStyleCnt="0"/>
      <dgm:spPr/>
    </dgm:pt>
    <dgm:pt modelId="{B5047939-CAC3-4FF0-87A3-A3AB4ED37B73}" type="pres">
      <dgm:prSet presAssocID="{207DAFF1-2ED3-4A22-B1D4-61C60A7A9547}" presName="compNode" presStyleCnt="0"/>
      <dgm:spPr/>
    </dgm:pt>
    <dgm:pt modelId="{37920863-4970-4CD0-B6CD-5AE3E7453DEE}" type="pres">
      <dgm:prSet presAssocID="{207DAFF1-2ED3-4A22-B1D4-61C60A7A9547}" presName="iconBgRect" presStyleLbl="bgShp" presStyleIdx="1" presStyleCnt="6"/>
      <dgm:spPr/>
    </dgm:pt>
    <dgm:pt modelId="{EBE45548-03CB-44E5-9DCC-9ABB265120BA}" type="pres">
      <dgm:prSet presAssocID="{207DAFF1-2ED3-4A22-B1D4-61C60A7A954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0FCBA53-5167-40EA-B43F-23FE058EFA67}" type="pres">
      <dgm:prSet presAssocID="{207DAFF1-2ED3-4A22-B1D4-61C60A7A9547}" presName="spaceRect" presStyleCnt="0"/>
      <dgm:spPr/>
    </dgm:pt>
    <dgm:pt modelId="{8382C9CD-8879-4699-90AE-B275B3D92930}" type="pres">
      <dgm:prSet presAssocID="{207DAFF1-2ED3-4A22-B1D4-61C60A7A9547}" presName="textRect" presStyleLbl="revTx" presStyleIdx="1" presStyleCnt="6">
        <dgm:presLayoutVars>
          <dgm:chMax val="1"/>
          <dgm:chPref val="1"/>
        </dgm:presLayoutVars>
      </dgm:prSet>
      <dgm:spPr/>
    </dgm:pt>
    <dgm:pt modelId="{9DCCEFD3-E1DC-4F71-84C3-3A7548423290}" type="pres">
      <dgm:prSet presAssocID="{DEFEABE3-F1CF-44E4-8BF4-9A2B8B48515B}" presName="sibTrans" presStyleLbl="sibTrans2D1" presStyleIdx="0" presStyleCnt="0"/>
      <dgm:spPr/>
    </dgm:pt>
    <dgm:pt modelId="{A2D5B5AF-298F-4A1C-9BFA-B5421D9D029D}" type="pres">
      <dgm:prSet presAssocID="{00530C0B-DAEC-4D32-BB92-81DDF841AB61}" presName="compNode" presStyleCnt="0"/>
      <dgm:spPr/>
    </dgm:pt>
    <dgm:pt modelId="{304DF737-10D0-469C-AD82-DEAFFD072347}" type="pres">
      <dgm:prSet presAssocID="{00530C0B-DAEC-4D32-BB92-81DDF841AB61}" presName="iconBgRect" presStyleLbl="bgShp" presStyleIdx="2" presStyleCnt="6"/>
      <dgm:spPr/>
    </dgm:pt>
    <dgm:pt modelId="{5B83804F-229D-4378-AAB1-6C4DBE6AE8CE}" type="pres">
      <dgm:prSet presAssocID="{00530C0B-DAEC-4D32-BB92-81DDF841AB61}" presName="iconRect" presStyleLbl="node1" presStyleIdx="2" presStyleCnt="6" custLinFactNeighborX="-4540" custLinFactNeighborY="-1501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 outline"/>
        </a:ext>
      </dgm:extLst>
    </dgm:pt>
    <dgm:pt modelId="{A1ACF1BB-687C-41D4-AE39-BB184318F791}" type="pres">
      <dgm:prSet presAssocID="{00530C0B-DAEC-4D32-BB92-81DDF841AB61}" presName="spaceRect" presStyleCnt="0"/>
      <dgm:spPr/>
    </dgm:pt>
    <dgm:pt modelId="{9FB91223-2FDA-4F73-A58F-5438C4B1E64C}" type="pres">
      <dgm:prSet presAssocID="{00530C0B-DAEC-4D32-BB92-81DDF841AB61}" presName="textRect" presStyleLbl="revTx" presStyleIdx="2" presStyleCnt="6">
        <dgm:presLayoutVars>
          <dgm:chMax val="1"/>
          <dgm:chPref val="1"/>
        </dgm:presLayoutVars>
      </dgm:prSet>
      <dgm:spPr/>
    </dgm:pt>
    <dgm:pt modelId="{1D32C51D-C026-462C-9CDC-F8D3F17FDEC3}" type="pres">
      <dgm:prSet presAssocID="{382BF16A-1529-44DB-AB87-E410CAD9FAC0}" presName="sibTrans" presStyleLbl="sibTrans2D1" presStyleIdx="0" presStyleCnt="0"/>
      <dgm:spPr/>
    </dgm:pt>
    <dgm:pt modelId="{486AA540-02E3-4D6B-ADE5-C1D78DD1E363}" type="pres">
      <dgm:prSet presAssocID="{F5B2C376-B78C-4A61-B726-DC804CB4EE9E}" presName="compNode" presStyleCnt="0"/>
      <dgm:spPr/>
    </dgm:pt>
    <dgm:pt modelId="{9A28B669-BCEB-4668-90E4-7CE688B96A28}" type="pres">
      <dgm:prSet presAssocID="{F5B2C376-B78C-4A61-B726-DC804CB4EE9E}" presName="iconBgRect" presStyleLbl="bgShp" presStyleIdx="3" presStyleCnt="6"/>
      <dgm:spPr/>
    </dgm:pt>
    <dgm:pt modelId="{4DDBF966-5326-4542-A36B-867726687D87}" type="pres">
      <dgm:prSet presAssocID="{F5B2C376-B78C-4A61-B726-DC804CB4EE9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3AD6589B-FA6A-4D21-8C6E-5447F7601347}" type="pres">
      <dgm:prSet presAssocID="{F5B2C376-B78C-4A61-B726-DC804CB4EE9E}" presName="spaceRect" presStyleCnt="0"/>
      <dgm:spPr/>
    </dgm:pt>
    <dgm:pt modelId="{1C2EA95B-C755-45B9-AEE8-B1509B85AD17}" type="pres">
      <dgm:prSet presAssocID="{F5B2C376-B78C-4A61-B726-DC804CB4EE9E}" presName="textRect" presStyleLbl="revTx" presStyleIdx="3" presStyleCnt="6">
        <dgm:presLayoutVars>
          <dgm:chMax val="1"/>
          <dgm:chPref val="1"/>
        </dgm:presLayoutVars>
      </dgm:prSet>
      <dgm:spPr/>
    </dgm:pt>
    <dgm:pt modelId="{FC9DFAB5-CF9A-4DF9-AD0F-F5163F66A7F4}" type="pres">
      <dgm:prSet presAssocID="{906562FC-9621-4A23-BC03-CC70D60CCACC}" presName="sibTrans" presStyleLbl="sibTrans2D1" presStyleIdx="0" presStyleCnt="0"/>
      <dgm:spPr/>
    </dgm:pt>
    <dgm:pt modelId="{B64BF542-F08B-462D-BC7D-C9646ECF57C0}" type="pres">
      <dgm:prSet presAssocID="{AACE0912-4439-4CF1-8913-CD576561F189}" presName="compNode" presStyleCnt="0"/>
      <dgm:spPr/>
    </dgm:pt>
    <dgm:pt modelId="{75596401-43E0-4D32-8309-F4DE5525264C}" type="pres">
      <dgm:prSet presAssocID="{AACE0912-4439-4CF1-8913-CD576561F189}" presName="iconBgRect" presStyleLbl="bgShp" presStyleIdx="4" presStyleCnt="6"/>
      <dgm:spPr/>
    </dgm:pt>
    <dgm:pt modelId="{34B79190-E1AD-436B-AA6E-FC6C18008B9A}" type="pres">
      <dgm:prSet presAssocID="{AACE0912-4439-4CF1-8913-CD576561F189}" presName="iconRect" presStyleLbl="node1" presStyleIdx="4" presStyleCnt="6" custLinFactNeighborX="-6164" custLinFactNeighborY="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 male outline"/>
        </a:ext>
      </dgm:extLst>
    </dgm:pt>
    <dgm:pt modelId="{25244C27-360D-4552-B7A6-AE08D2FFBA30}" type="pres">
      <dgm:prSet presAssocID="{AACE0912-4439-4CF1-8913-CD576561F189}" presName="spaceRect" presStyleCnt="0"/>
      <dgm:spPr/>
    </dgm:pt>
    <dgm:pt modelId="{7C42DE23-F081-4417-B2EB-6370EF4956DD}" type="pres">
      <dgm:prSet presAssocID="{AACE0912-4439-4CF1-8913-CD576561F189}" presName="textRect" presStyleLbl="revTx" presStyleIdx="4" presStyleCnt="6">
        <dgm:presLayoutVars>
          <dgm:chMax val="1"/>
          <dgm:chPref val="1"/>
        </dgm:presLayoutVars>
      </dgm:prSet>
      <dgm:spPr/>
    </dgm:pt>
    <dgm:pt modelId="{DB05CEB9-18C0-44F6-9B87-BADCCF39F295}" type="pres">
      <dgm:prSet presAssocID="{FB3521C2-61B9-483C-B2F6-2E81E3B175DF}" presName="sibTrans" presStyleLbl="sibTrans2D1" presStyleIdx="0" presStyleCnt="0"/>
      <dgm:spPr/>
    </dgm:pt>
    <dgm:pt modelId="{AFD00F8E-6594-4695-B822-B440FA152078}" type="pres">
      <dgm:prSet presAssocID="{7463E730-F34D-4948-A98D-4DF177274239}" presName="compNode" presStyleCnt="0"/>
      <dgm:spPr/>
    </dgm:pt>
    <dgm:pt modelId="{2CE13C37-517A-4962-974A-33B8E5318333}" type="pres">
      <dgm:prSet presAssocID="{7463E730-F34D-4948-A98D-4DF177274239}" presName="iconBgRect" presStyleLbl="bgShp" presStyleIdx="5" presStyleCnt="6"/>
      <dgm:spPr/>
    </dgm:pt>
    <dgm:pt modelId="{BC7AB30C-652E-492B-924E-33121D5833EA}" type="pres">
      <dgm:prSet presAssocID="{7463E730-F34D-4948-A98D-4DF17727423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9F48D0CC-B8AF-4FA9-BA76-64F18F317F6E}" type="pres">
      <dgm:prSet presAssocID="{7463E730-F34D-4948-A98D-4DF177274239}" presName="spaceRect" presStyleCnt="0"/>
      <dgm:spPr/>
    </dgm:pt>
    <dgm:pt modelId="{74CF6BC0-D0FF-443A-9968-B26214E4B272}" type="pres">
      <dgm:prSet presAssocID="{7463E730-F34D-4948-A98D-4DF17727423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44470106-7475-4C4B-BA19-252D07C61E12}" type="presOf" srcId="{7463E730-F34D-4948-A98D-4DF177274239}" destId="{74CF6BC0-D0FF-443A-9968-B26214E4B272}" srcOrd="0" destOrd="0" presId="urn:microsoft.com/office/officeart/2018/2/layout/IconCircleList"/>
    <dgm:cxn modelId="{ED292C0D-D538-488D-B8C9-F1FA8DB9CBB6}" type="presOf" srcId="{207DAFF1-2ED3-4A22-B1D4-61C60A7A9547}" destId="{8382C9CD-8879-4699-90AE-B275B3D92930}" srcOrd="0" destOrd="0" presId="urn:microsoft.com/office/officeart/2018/2/layout/IconCircleList"/>
    <dgm:cxn modelId="{B0B7E612-34E1-4EA8-A041-437FC59DA55D}" type="presOf" srcId="{DEFEABE3-F1CF-44E4-8BF4-9A2B8B48515B}" destId="{9DCCEFD3-E1DC-4F71-84C3-3A7548423290}" srcOrd="0" destOrd="0" presId="urn:microsoft.com/office/officeart/2018/2/layout/IconCircleList"/>
    <dgm:cxn modelId="{F2DEF212-2962-403A-B69A-613C8CAFB23C}" srcId="{FB6FD067-0402-44FA-B239-414CF0D574B7}" destId="{F5B2C376-B78C-4A61-B726-DC804CB4EE9E}" srcOrd="3" destOrd="0" parTransId="{DBAD04A9-6CAF-4C03-B22A-36D5385DF220}" sibTransId="{906562FC-9621-4A23-BC03-CC70D60CCACC}"/>
    <dgm:cxn modelId="{65B5DC15-E1AE-4080-B128-1316DB8A0C37}" srcId="{FB6FD067-0402-44FA-B239-414CF0D574B7}" destId="{7463E730-F34D-4948-A98D-4DF177274239}" srcOrd="5" destOrd="0" parTransId="{EA89A66F-5EB3-427F-A762-6440BA9BA930}" sibTransId="{323463BD-859E-40B1-AA9D-A32FEDE1F3A7}"/>
    <dgm:cxn modelId="{1F139D2E-A899-4FBA-BDF3-8DACB2E42245}" srcId="{FB6FD067-0402-44FA-B239-414CF0D574B7}" destId="{45357FE2-6511-4262-B1AE-42452F68C1BD}" srcOrd="0" destOrd="0" parTransId="{C413E642-2B1E-471E-ABF4-0CCB4974BB69}" sibTransId="{010D025C-8761-46BF-B19B-FA8FC26E27E5}"/>
    <dgm:cxn modelId="{6D43E030-2246-4EED-8D97-A9FE5A945FF3}" srcId="{FB6FD067-0402-44FA-B239-414CF0D574B7}" destId="{00530C0B-DAEC-4D32-BB92-81DDF841AB61}" srcOrd="2" destOrd="0" parTransId="{AA05F080-0FF1-4EC0-B4DB-D006E0F16D63}" sibTransId="{382BF16A-1529-44DB-AB87-E410CAD9FAC0}"/>
    <dgm:cxn modelId="{2516153E-AC88-4148-ACA1-A0DDE059C4DB}" type="presOf" srcId="{010D025C-8761-46BF-B19B-FA8FC26E27E5}" destId="{9C3DF9FF-89EA-4F57-869A-F4394249B22D}" srcOrd="0" destOrd="0" presId="urn:microsoft.com/office/officeart/2018/2/layout/IconCircleList"/>
    <dgm:cxn modelId="{F447155B-007B-4879-9EC3-1F859D5050A1}" type="presOf" srcId="{F5B2C376-B78C-4A61-B726-DC804CB4EE9E}" destId="{1C2EA95B-C755-45B9-AEE8-B1509B85AD17}" srcOrd="0" destOrd="0" presId="urn:microsoft.com/office/officeart/2018/2/layout/IconCircleList"/>
    <dgm:cxn modelId="{AF5EA248-D663-4458-AE98-0899AC560E82}" type="presOf" srcId="{FB3521C2-61B9-483C-B2F6-2E81E3B175DF}" destId="{DB05CEB9-18C0-44F6-9B87-BADCCF39F295}" srcOrd="0" destOrd="0" presId="urn:microsoft.com/office/officeart/2018/2/layout/IconCircleList"/>
    <dgm:cxn modelId="{5C689278-66EC-4B80-B404-6AF472F8B5BF}" type="presOf" srcId="{AACE0912-4439-4CF1-8913-CD576561F189}" destId="{7C42DE23-F081-4417-B2EB-6370EF4956DD}" srcOrd="0" destOrd="0" presId="urn:microsoft.com/office/officeart/2018/2/layout/IconCircleList"/>
    <dgm:cxn modelId="{6C39EE84-4F75-45CD-9A36-CCDF93845689}" type="presOf" srcId="{00530C0B-DAEC-4D32-BB92-81DDF841AB61}" destId="{9FB91223-2FDA-4F73-A58F-5438C4B1E64C}" srcOrd="0" destOrd="0" presId="urn:microsoft.com/office/officeart/2018/2/layout/IconCircleList"/>
    <dgm:cxn modelId="{2C2F7C85-0414-4AA3-87E4-E2E535110CB8}" type="presOf" srcId="{906562FC-9621-4A23-BC03-CC70D60CCACC}" destId="{FC9DFAB5-CF9A-4DF9-AD0F-F5163F66A7F4}" srcOrd="0" destOrd="0" presId="urn:microsoft.com/office/officeart/2018/2/layout/IconCircleList"/>
    <dgm:cxn modelId="{C40FFF8B-B53E-47E3-BC8A-EE3E4670130D}" type="presOf" srcId="{382BF16A-1529-44DB-AB87-E410CAD9FAC0}" destId="{1D32C51D-C026-462C-9CDC-F8D3F17FDEC3}" srcOrd="0" destOrd="0" presId="urn:microsoft.com/office/officeart/2018/2/layout/IconCircleList"/>
    <dgm:cxn modelId="{D28487AD-53C4-4D29-ABDC-A42340C07CBA}" srcId="{FB6FD067-0402-44FA-B239-414CF0D574B7}" destId="{AACE0912-4439-4CF1-8913-CD576561F189}" srcOrd="4" destOrd="0" parTransId="{7CDF025D-B84A-4AE9-AFC2-A42342E59CE7}" sibTransId="{FB3521C2-61B9-483C-B2F6-2E81E3B175DF}"/>
    <dgm:cxn modelId="{4B2616D4-CCE8-4104-9A63-E06CEA25A964}" srcId="{FB6FD067-0402-44FA-B239-414CF0D574B7}" destId="{207DAFF1-2ED3-4A22-B1D4-61C60A7A9547}" srcOrd="1" destOrd="0" parTransId="{C73187A7-B897-4BDA-9260-B24812C79E3F}" sibTransId="{DEFEABE3-F1CF-44E4-8BF4-9A2B8B48515B}"/>
    <dgm:cxn modelId="{9675D2D8-2BC6-4D0C-9423-B5C0B369F44C}" type="presOf" srcId="{FB6FD067-0402-44FA-B239-414CF0D574B7}" destId="{5DE21CFF-2342-4B2E-A9D1-187E2F4981D1}" srcOrd="0" destOrd="0" presId="urn:microsoft.com/office/officeart/2018/2/layout/IconCircleList"/>
    <dgm:cxn modelId="{1F349EEE-9094-4E48-8FE4-333F4B275319}" type="presOf" srcId="{45357FE2-6511-4262-B1AE-42452F68C1BD}" destId="{8BA9EDCB-BF95-4E66-82AE-8803AE42F695}" srcOrd="0" destOrd="0" presId="urn:microsoft.com/office/officeart/2018/2/layout/IconCircleList"/>
    <dgm:cxn modelId="{F886D304-091B-4E3E-9D1E-60257B7D88E0}" type="presParOf" srcId="{5DE21CFF-2342-4B2E-A9D1-187E2F4981D1}" destId="{B7D6269C-B958-48D5-AD53-117BD6A38561}" srcOrd="0" destOrd="0" presId="urn:microsoft.com/office/officeart/2018/2/layout/IconCircleList"/>
    <dgm:cxn modelId="{1EF31AAC-AD59-44BC-A3D7-91E082C89A38}" type="presParOf" srcId="{B7D6269C-B958-48D5-AD53-117BD6A38561}" destId="{3A08D407-532E-48AF-815E-BE2557DFD83D}" srcOrd="0" destOrd="0" presId="urn:microsoft.com/office/officeart/2018/2/layout/IconCircleList"/>
    <dgm:cxn modelId="{DE3B308C-A1C8-4E7F-9F7A-1ED5046CD053}" type="presParOf" srcId="{3A08D407-532E-48AF-815E-BE2557DFD83D}" destId="{B4FDF9FC-367E-4656-AF91-783E5A82E899}" srcOrd="0" destOrd="0" presId="urn:microsoft.com/office/officeart/2018/2/layout/IconCircleList"/>
    <dgm:cxn modelId="{CE2693AE-B349-4042-8590-6155892AE21F}" type="presParOf" srcId="{3A08D407-532E-48AF-815E-BE2557DFD83D}" destId="{FCC9282B-B43A-4301-9F8A-077EE555B2F5}" srcOrd="1" destOrd="0" presId="urn:microsoft.com/office/officeart/2018/2/layout/IconCircleList"/>
    <dgm:cxn modelId="{1D9AE1D1-6339-4986-B4B1-7D3F20A1D44B}" type="presParOf" srcId="{3A08D407-532E-48AF-815E-BE2557DFD83D}" destId="{6423905F-83FA-4B86-B8FF-63C71F547057}" srcOrd="2" destOrd="0" presId="urn:microsoft.com/office/officeart/2018/2/layout/IconCircleList"/>
    <dgm:cxn modelId="{0C948EF4-A2EA-447C-8709-E76FCA35084F}" type="presParOf" srcId="{3A08D407-532E-48AF-815E-BE2557DFD83D}" destId="{8BA9EDCB-BF95-4E66-82AE-8803AE42F695}" srcOrd="3" destOrd="0" presId="urn:microsoft.com/office/officeart/2018/2/layout/IconCircleList"/>
    <dgm:cxn modelId="{7E6B1439-CAB8-43EE-9F4C-B2FE399547E2}" type="presParOf" srcId="{B7D6269C-B958-48D5-AD53-117BD6A38561}" destId="{9C3DF9FF-89EA-4F57-869A-F4394249B22D}" srcOrd="1" destOrd="0" presId="urn:microsoft.com/office/officeart/2018/2/layout/IconCircleList"/>
    <dgm:cxn modelId="{5D3D2682-3DED-46F9-9574-722A52C727E6}" type="presParOf" srcId="{B7D6269C-B958-48D5-AD53-117BD6A38561}" destId="{B5047939-CAC3-4FF0-87A3-A3AB4ED37B73}" srcOrd="2" destOrd="0" presId="urn:microsoft.com/office/officeart/2018/2/layout/IconCircleList"/>
    <dgm:cxn modelId="{EDE24A13-9782-4D5E-B2E7-C9E30B6B86F7}" type="presParOf" srcId="{B5047939-CAC3-4FF0-87A3-A3AB4ED37B73}" destId="{37920863-4970-4CD0-B6CD-5AE3E7453DEE}" srcOrd="0" destOrd="0" presId="urn:microsoft.com/office/officeart/2018/2/layout/IconCircleList"/>
    <dgm:cxn modelId="{8D5C4499-B9FD-4C6A-8ED7-024B2512C037}" type="presParOf" srcId="{B5047939-CAC3-4FF0-87A3-A3AB4ED37B73}" destId="{EBE45548-03CB-44E5-9DCC-9ABB265120BA}" srcOrd="1" destOrd="0" presId="urn:microsoft.com/office/officeart/2018/2/layout/IconCircleList"/>
    <dgm:cxn modelId="{3287B13C-5E24-483A-B7CA-E79B2E7AC0E7}" type="presParOf" srcId="{B5047939-CAC3-4FF0-87A3-A3AB4ED37B73}" destId="{F0FCBA53-5167-40EA-B43F-23FE058EFA67}" srcOrd="2" destOrd="0" presId="urn:microsoft.com/office/officeart/2018/2/layout/IconCircleList"/>
    <dgm:cxn modelId="{CBA6DFAB-48F9-4D74-B610-94B3AF26965D}" type="presParOf" srcId="{B5047939-CAC3-4FF0-87A3-A3AB4ED37B73}" destId="{8382C9CD-8879-4699-90AE-B275B3D92930}" srcOrd="3" destOrd="0" presId="urn:microsoft.com/office/officeart/2018/2/layout/IconCircleList"/>
    <dgm:cxn modelId="{4AA79D7C-1025-4F06-8219-72CC9A8F840F}" type="presParOf" srcId="{B7D6269C-B958-48D5-AD53-117BD6A38561}" destId="{9DCCEFD3-E1DC-4F71-84C3-3A7548423290}" srcOrd="3" destOrd="0" presId="urn:microsoft.com/office/officeart/2018/2/layout/IconCircleList"/>
    <dgm:cxn modelId="{E91E3B1A-9AC6-433B-8E5D-47E0CC008DAC}" type="presParOf" srcId="{B7D6269C-B958-48D5-AD53-117BD6A38561}" destId="{A2D5B5AF-298F-4A1C-9BFA-B5421D9D029D}" srcOrd="4" destOrd="0" presId="urn:microsoft.com/office/officeart/2018/2/layout/IconCircleList"/>
    <dgm:cxn modelId="{C3090142-FFA6-45AC-9634-E86DD905040F}" type="presParOf" srcId="{A2D5B5AF-298F-4A1C-9BFA-B5421D9D029D}" destId="{304DF737-10D0-469C-AD82-DEAFFD072347}" srcOrd="0" destOrd="0" presId="urn:microsoft.com/office/officeart/2018/2/layout/IconCircleList"/>
    <dgm:cxn modelId="{3A16E0F9-FF42-4BC3-8B53-098569110E2B}" type="presParOf" srcId="{A2D5B5AF-298F-4A1C-9BFA-B5421D9D029D}" destId="{5B83804F-229D-4378-AAB1-6C4DBE6AE8CE}" srcOrd="1" destOrd="0" presId="urn:microsoft.com/office/officeart/2018/2/layout/IconCircleList"/>
    <dgm:cxn modelId="{310CCAD5-AB5D-408F-8B0D-20F66CF2B820}" type="presParOf" srcId="{A2D5B5AF-298F-4A1C-9BFA-B5421D9D029D}" destId="{A1ACF1BB-687C-41D4-AE39-BB184318F791}" srcOrd="2" destOrd="0" presId="urn:microsoft.com/office/officeart/2018/2/layout/IconCircleList"/>
    <dgm:cxn modelId="{E9DFEAC7-F672-471C-8332-049E8D7E499A}" type="presParOf" srcId="{A2D5B5AF-298F-4A1C-9BFA-B5421D9D029D}" destId="{9FB91223-2FDA-4F73-A58F-5438C4B1E64C}" srcOrd="3" destOrd="0" presId="urn:microsoft.com/office/officeart/2018/2/layout/IconCircleList"/>
    <dgm:cxn modelId="{FBEE50E2-88ED-4248-A76E-C0714E5349C3}" type="presParOf" srcId="{B7D6269C-B958-48D5-AD53-117BD6A38561}" destId="{1D32C51D-C026-462C-9CDC-F8D3F17FDEC3}" srcOrd="5" destOrd="0" presId="urn:microsoft.com/office/officeart/2018/2/layout/IconCircleList"/>
    <dgm:cxn modelId="{2FB75156-920F-4864-A5FB-1A5E1CC936E7}" type="presParOf" srcId="{B7D6269C-B958-48D5-AD53-117BD6A38561}" destId="{486AA540-02E3-4D6B-ADE5-C1D78DD1E363}" srcOrd="6" destOrd="0" presId="urn:microsoft.com/office/officeart/2018/2/layout/IconCircleList"/>
    <dgm:cxn modelId="{55E0A87B-D008-4CE6-B280-A6E23AD997E9}" type="presParOf" srcId="{486AA540-02E3-4D6B-ADE5-C1D78DD1E363}" destId="{9A28B669-BCEB-4668-90E4-7CE688B96A28}" srcOrd="0" destOrd="0" presId="urn:microsoft.com/office/officeart/2018/2/layout/IconCircleList"/>
    <dgm:cxn modelId="{F8C45663-E415-420D-85E8-3CDBA1CAEB5F}" type="presParOf" srcId="{486AA540-02E3-4D6B-ADE5-C1D78DD1E363}" destId="{4DDBF966-5326-4542-A36B-867726687D87}" srcOrd="1" destOrd="0" presId="urn:microsoft.com/office/officeart/2018/2/layout/IconCircleList"/>
    <dgm:cxn modelId="{D96BEA97-04FA-42B0-A8BA-A26D3CB9DB26}" type="presParOf" srcId="{486AA540-02E3-4D6B-ADE5-C1D78DD1E363}" destId="{3AD6589B-FA6A-4D21-8C6E-5447F7601347}" srcOrd="2" destOrd="0" presId="urn:microsoft.com/office/officeart/2018/2/layout/IconCircleList"/>
    <dgm:cxn modelId="{21386688-F2C9-4DF9-A02D-1C1233BB586A}" type="presParOf" srcId="{486AA540-02E3-4D6B-ADE5-C1D78DD1E363}" destId="{1C2EA95B-C755-45B9-AEE8-B1509B85AD17}" srcOrd="3" destOrd="0" presId="urn:microsoft.com/office/officeart/2018/2/layout/IconCircleList"/>
    <dgm:cxn modelId="{1FA2279C-E8C7-4A27-97E8-326A7822ABC7}" type="presParOf" srcId="{B7D6269C-B958-48D5-AD53-117BD6A38561}" destId="{FC9DFAB5-CF9A-4DF9-AD0F-F5163F66A7F4}" srcOrd="7" destOrd="0" presId="urn:microsoft.com/office/officeart/2018/2/layout/IconCircleList"/>
    <dgm:cxn modelId="{7EC73877-BA4A-42CC-B51B-B3567D4BFD9B}" type="presParOf" srcId="{B7D6269C-B958-48D5-AD53-117BD6A38561}" destId="{B64BF542-F08B-462D-BC7D-C9646ECF57C0}" srcOrd="8" destOrd="0" presId="urn:microsoft.com/office/officeart/2018/2/layout/IconCircleList"/>
    <dgm:cxn modelId="{68F21E47-D2B5-42F9-A1C4-181CF1BE1738}" type="presParOf" srcId="{B64BF542-F08B-462D-BC7D-C9646ECF57C0}" destId="{75596401-43E0-4D32-8309-F4DE5525264C}" srcOrd="0" destOrd="0" presId="urn:microsoft.com/office/officeart/2018/2/layout/IconCircleList"/>
    <dgm:cxn modelId="{B006FD47-E544-467D-9719-78F4764DC061}" type="presParOf" srcId="{B64BF542-F08B-462D-BC7D-C9646ECF57C0}" destId="{34B79190-E1AD-436B-AA6E-FC6C18008B9A}" srcOrd="1" destOrd="0" presId="urn:microsoft.com/office/officeart/2018/2/layout/IconCircleList"/>
    <dgm:cxn modelId="{73764BB9-87DE-4856-B4E7-D0C0290E0484}" type="presParOf" srcId="{B64BF542-F08B-462D-BC7D-C9646ECF57C0}" destId="{25244C27-360D-4552-B7A6-AE08D2FFBA30}" srcOrd="2" destOrd="0" presId="urn:microsoft.com/office/officeart/2018/2/layout/IconCircleList"/>
    <dgm:cxn modelId="{242763CD-BCAC-4726-A10F-DBDA3BBC504B}" type="presParOf" srcId="{B64BF542-F08B-462D-BC7D-C9646ECF57C0}" destId="{7C42DE23-F081-4417-B2EB-6370EF4956DD}" srcOrd="3" destOrd="0" presId="urn:microsoft.com/office/officeart/2018/2/layout/IconCircleList"/>
    <dgm:cxn modelId="{7F632E36-C146-4194-8472-4DD4D2D27A20}" type="presParOf" srcId="{B7D6269C-B958-48D5-AD53-117BD6A38561}" destId="{DB05CEB9-18C0-44F6-9B87-BADCCF39F295}" srcOrd="9" destOrd="0" presId="urn:microsoft.com/office/officeart/2018/2/layout/IconCircleList"/>
    <dgm:cxn modelId="{AAA237FB-F716-4AAA-B03F-2BD34F9878CF}" type="presParOf" srcId="{B7D6269C-B958-48D5-AD53-117BD6A38561}" destId="{AFD00F8E-6594-4695-B822-B440FA152078}" srcOrd="10" destOrd="0" presId="urn:microsoft.com/office/officeart/2018/2/layout/IconCircleList"/>
    <dgm:cxn modelId="{B6FE33E4-BE9D-4F20-960B-65B4B4DF8309}" type="presParOf" srcId="{AFD00F8E-6594-4695-B822-B440FA152078}" destId="{2CE13C37-517A-4962-974A-33B8E5318333}" srcOrd="0" destOrd="0" presId="urn:microsoft.com/office/officeart/2018/2/layout/IconCircleList"/>
    <dgm:cxn modelId="{63A68CC8-A721-4FC4-B720-C8C102E94D95}" type="presParOf" srcId="{AFD00F8E-6594-4695-B822-B440FA152078}" destId="{BC7AB30C-652E-492B-924E-33121D5833EA}" srcOrd="1" destOrd="0" presId="urn:microsoft.com/office/officeart/2018/2/layout/IconCircleList"/>
    <dgm:cxn modelId="{4E6356CD-1155-4EF7-8D83-D98B3F8B8CB5}" type="presParOf" srcId="{AFD00F8E-6594-4695-B822-B440FA152078}" destId="{9F48D0CC-B8AF-4FA9-BA76-64F18F317F6E}" srcOrd="2" destOrd="0" presId="urn:microsoft.com/office/officeart/2018/2/layout/IconCircleList"/>
    <dgm:cxn modelId="{646FF655-C4D6-4581-92DA-8DEC83668948}" type="presParOf" srcId="{AFD00F8E-6594-4695-B822-B440FA152078}" destId="{74CF6BC0-D0FF-443A-9968-B26214E4B272}" srcOrd="3" destOrd="0" presId="urn:microsoft.com/office/officeart/2018/2/layout/IconCircle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3E2EDD-8851-48E3-8B52-13100AEF119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32EA18-DD36-4CAD-B230-AC94B02613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Minimize auxiliary power consumption </a:t>
          </a:r>
        </a:p>
      </dgm:t>
    </dgm:pt>
    <dgm:pt modelId="{C78F4A54-EC45-4DA5-8701-F9617E806EAB}" type="parTrans" cxnId="{B4614F95-BA62-43C9-A220-A44D5A13EFDF}">
      <dgm:prSet/>
      <dgm:spPr/>
      <dgm:t>
        <a:bodyPr/>
        <a:lstStyle/>
        <a:p>
          <a:endParaRPr lang="en-US"/>
        </a:p>
      </dgm:t>
    </dgm:pt>
    <dgm:pt modelId="{9DD034A9-AC8F-4EF0-9CDD-F2FF3383156E}" type="sibTrans" cxnId="{B4614F95-BA62-43C9-A220-A44D5A13EFDF}">
      <dgm:prSet/>
      <dgm:spPr/>
      <dgm:t>
        <a:bodyPr/>
        <a:lstStyle/>
        <a:p>
          <a:endParaRPr lang="en-US"/>
        </a:p>
      </dgm:t>
    </dgm:pt>
    <dgm:pt modelId="{C653DD63-040D-494C-BA77-B84BF373AB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Avoid throttling in Deaerator control valves </a:t>
          </a:r>
        </a:p>
      </dgm:t>
    </dgm:pt>
    <dgm:pt modelId="{6F864996-80C3-46A0-8E02-B5E436265AB6}" type="parTrans" cxnId="{FC41E374-D788-483C-8649-7999BFD22883}">
      <dgm:prSet/>
      <dgm:spPr/>
      <dgm:t>
        <a:bodyPr/>
        <a:lstStyle/>
        <a:p>
          <a:endParaRPr lang="en-US"/>
        </a:p>
      </dgm:t>
    </dgm:pt>
    <dgm:pt modelId="{31412C38-8D8C-4DAD-9833-48CE502BBE65}" type="sibTrans" cxnId="{FC41E374-D788-483C-8649-7999BFD22883}">
      <dgm:prSet/>
      <dgm:spPr/>
      <dgm:t>
        <a:bodyPr/>
        <a:lstStyle/>
        <a:p>
          <a:endParaRPr lang="en-US"/>
        </a:p>
      </dgm:t>
    </dgm:pt>
    <dgm:pt modelId="{1169E054-537A-4C7D-B6B4-E3F80D831F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Avoid Throttling pressure loss</a:t>
          </a:r>
        </a:p>
      </dgm:t>
    </dgm:pt>
    <dgm:pt modelId="{221D973E-2284-42D7-B829-F21FAA6DACAA}" type="parTrans" cxnId="{2AE0771E-C43A-475D-BD14-90996BC270B7}">
      <dgm:prSet/>
      <dgm:spPr/>
      <dgm:t>
        <a:bodyPr/>
        <a:lstStyle/>
        <a:p>
          <a:endParaRPr lang="en-US"/>
        </a:p>
      </dgm:t>
    </dgm:pt>
    <dgm:pt modelId="{566365A7-F646-4E4C-868F-9B2BDA29ADF3}" type="sibTrans" cxnId="{2AE0771E-C43A-475D-BD14-90996BC270B7}">
      <dgm:prSet/>
      <dgm:spPr/>
      <dgm:t>
        <a:bodyPr/>
        <a:lstStyle/>
        <a:p>
          <a:endParaRPr lang="en-US"/>
        </a:p>
      </dgm:t>
    </dgm:pt>
    <dgm:pt modelId="{96CE7017-9D68-487C-9B24-EC01EA99D8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Improve reliability of Deaerator CV</a:t>
          </a:r>
        </a:p>
      </dgm:t>
    </dgm:pt>
    <dgm:pt modelId="{03DB0B3F-CF92-4AE9-9297-04F9E5D68FBC}" type="parTrans" cxnId="{653E841A-F689-4F17-8B30-E89B276A76FC}">
      <dgm:prSet/>
      <dgm:spPr/>
      <dgm:t>
        <a:bodyPr/>
        <a:lstStyle/>
        <a:p>
          <a:endParaRPr lang="en-US"/>
        </a:p>
      </dgm:t>
    </dgm:pt>
    <dgm:pt modelId="{2AEE558B-AA6B-400C-BF0F-D3C90C384A9A}" type="sibTrans" cxnId="{653E841A-F689-4F17-8B30-E89B276A76FC}">
      <dgm:prSet/>
      <dgm:spPr/>
      <dgm:t>
        <a:bodyPr/>
        <a:lstStyle/>
        <a:p>
          <a:endParaRPr lang="en-US"/>
        </a:p>
      </dgm:t>
    </dgm:pt>
    <dgm:pt modelId="{50A3DD05-B259-47A2-A75E-DF147059A7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Cost saving in spare</a:t>
          </a:r>
        </a:p>
      </dgm:t>
    </dgm:pt>
    <dgm:pt modelId="{1C075850-F211-4E04-ABAD-06C9FFF7642B}" type="parTrans" cxnId="{D7D2D4D2-F0D3-49F5-BB23-45FC9E400AC1}">
      <dgm:prSet/>
      <dgm:spPr/>
      <dgm:t>
        <a:bodyPr/>
        <a:lstStyle/>
        <a:p>
          <a:endParaRPr lang="en-US"/>
        </a:p>
      </dgm:t>
    </dgm:pt>
    <dgm:pt modelId="{6D247D0F-5104-4B52-860C-22C6A9F810CC}" type="sibTrans" cxnId="{D7D2D4D2-F0D3-49F5-BB23-45FC9E400AC1}">
      <dgm:prSet/>
      <dgm:spPr/>
      <dgm:t>
        <a:bodyPr/>
        <a:lstStyle/>
        <a:p>
          <a:endParaRPr lang="en-US"/>
        </a:p>
      </dgm:t>
    </dgm:pt>
    <dgm:pt modelId="{EB39FF68-C98F-4474-8033-376920B3D167}" type="pres">
      <dgm:prSet presAssocID="{ED3E2EDD-8851-48E3-8B52-13100AEF1191}" presName="root" presStyleCnt="0">
        <dgm:presLayoutVars>
          <dgm:dir/>
          <dgm:resizeHandles val="exact"/>
        </dgm:presLayoutVars>
      </dgm:prSet>
      <dgm:spPr/>
    </dgm:pt>
    <dgm:pt modelId="{BC4BDC59-9A2A-4551-B59A-E3776A327274}" type="pres">
      <dgm:prSet presAssocID="{F832EA18-DD36-4CAD-B230-AC94B026135E}" presName="compNode" presStyleCnt="0"/>
      <dgm:spPr/>
    </dgm:pt>
    <dgm:pt modelId="{C0546BFC-5762-4128-B671-3AE548176A90}" type="pres">
      <dgm:prSet presAssocID="{F832EA18-DD36-4CAD-B230-AC94B026135E}" presName="bgRect" presStyleLbl="bgShp" presStyleIdx="0" presStyleCnt="5"/>
      <dgm:spPr/>
    </dgm:pt>
    <dgm:pt modelId="{93899BCE-5CB7-4BE2-8B84-D2844B0864AB}" type="pres">
      <dgm:prSet presAssocID="{F832EA18-DD36-4CAD-B230-AC94B026135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CDDB49FD-225E-46BE-8729-911AEAF33BAF}" type="pres">
      <dgm:prSet presAssocID="{F832EA18-DD36-4CAD-B230-AC94B026135E}" presName="spaceRect" presStyleCnt="0"/>
      <dgm:spPr/>
    </dgm:pt>
    <dgm:pt modelId="{1E844F35-F2F2-42F2-A30E-D37E434A6CBE}" type="pres">
      <dgm:prSet presAssocID="{F832EA18-DD36-4CAD-B230-AC94B026135E}" presName="parTx" presStyleLbl="revTx" presStyleIdx="0" presStyleCnt="5">
        <dgm:presLayoutVars>
          <dgm:chMax val="0"/>
          <dgm:chPref val="0"/>
        </dgm:presLayoutVars>
      </dgm:prSet>
      <dgm:spPr/>
    </dgm:pt>
    <dgm:pt modelId="{9E5F8572-8E35-43A0-A0A0-F2DDF43D4297}" type="pres">
      <dgm:prSet presAssocID="{9DD034A9-AC8F-4EF0-9CDD-F2FF3383156E}" presName="sibTrans" presStyleCnt="0"/>
      <dgm:spPr/>
    </dgm:pt>
    <dgm:pt modelId="{4166D8B2-C2EC-4503-B22F-DBA5562D297F}" type="pres">
      <dgm:prSet presAssocID="{C653DD63-040D-494C-BA77-B84BF373ABDB}" presName="compNode" presStyleCnt="0"/>
      <dgm:spPr/>
    </dgm:pt>
    <dgm:pt modelId="{FCFF4FA1-370C-4BCF-95B7-37E2D89F5436}" type="pres">
      <dgm:prSet presAssocID="{C653DD63-040D-494C-BA77-B84BF373ABDB}" presName="bgRect" presStyleLbl="bgShp" presStyleIdx="1" presStyleCnt="5"/>
      <dgm:spPr/>
    </dgm:pt>
    <dgm:pt modelId="{4E569A42-052C-4372-BEFF-B11A62B695E5}" type="pres">
      <dgm:prSet presAssocID="{C653DD63-040D-494C-BA77-B84BF373ABD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B8D06C2-E124-4959-90E8-FE3BFC1DA1E8}" type="pres">
      <dgm:prSet presAssocID="{C653DD63-040D-494C-BA77-B84BF373ABDB}" presName="spaceRect" presStyleCnt="0"/>
      <dgm:spPr/>
    </dgm:pt>
    <dgm:pt modelId="{D6A76EE1-8139-415C-94D6-3E313ED94306}" type="pres">
      <dgm:prSet presAssocID="{C653DD63-040D-494C-BA77-B84BF373ABDB}" presName="parTx" presStyleLbl="revTx" presStyleIdx="1" presStyleCnt="5">
        <dgm:presLayoutVars>
          <dgm:chMax val="0"/>
          <dgm:chPref val="0"/>
        </dgm:presLayoutVars>
      </dgm:prSet>
      <dgm:spPr/>
    </dgm:pt>
    <dgm:pt modelId="{C5CC10D1-8B4D-416B-B2C5-F62CA0181107}" type="pres">
      <dgm:prSet presAssocID="{31412C38-8D8C-4DAD-9833-48CE502BBE65}" presName="sibTrans" presStyleCnt="0"/>
      <dgm:spPr/>
    </dgm:pt>
    <dgm:pt modelId="{354A54BB-92E6-4CAF-9E03-8AA97C796986}" type="pres">
      <dgm:prSet presAssocID="{1169E054-537A-4C7D-B6B4-E3F80D831F9F}" presName="compNode" presStyleCnt="0"/>
      <dgm:spPr/>
    </dgm:pt>
    <dgm:pt modelId="{85220FE8-8347-44F5-A7DB-87E98B504933}" type="pres">
      <dgm:prSet presAssocID="{1169E054-537A-4C7D-B6B4-E3F80D831F9F}" presName="bgRect" presStyleLbl="bgShp" presStyleIdx="2" presStyleCnt="5"/>
      <dgm:spPr/>
    </dgm:pt>
    <dgm:pt modelId="{284EA692-D34C-4AF8-AC10-9039F69F676C}" type="pres">
      <dgm:prSet presAssocID="{1169E054-537A-4C7D-B6B4-E3F80D831F9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7B60B0F1-0358-4074-941E-E4C4BCD74B28}" type="pres">
      <dgm:prSet presAssocID="{1169E054-537A-4C7D-B6B4-E3F80D831F9F}" presName="spaceRect" presStyleCnt="0"/>
      <dgm:spPr/>
    </dgm:pt>
    <dgm:pt modelId="{99191A1C-9AC7-4565-B50F-0CC39BB03A33}" type="pres">
      <dgm:prSet presAssocID="{1169E054-537A-4C7D-B6B4-E3F80D831F9F}" presName="parTx" presStyleLbl="revTx" presStyleIdx="2" presStyleCnt="5">
        <dgm:presLayoutVars>
          <dgm:chMax val="0"/>
          <dgm:chPref val="0"/>
        </dgm:presLayoutVars>
      </dgm:prSet>
      <dgm:spPr/>
    </dgm:pt>
    <dgm:pt modelId="{844696C4-40C3-40A7-AACD-4A8F1710B4EB}" type="pres">
      <dgm:prSet presAssocID="{566365A7-F646-4E4C-868F-9B2BDA29ADF3}" presName="sibTrans" presStyleCnt="0"/>
      <dgm:spPr/>
    </dgm:pt>
    <dgm:pt modelId="{17CE3089-4C4B-43E0-A0F6-1B0E63E460DD}" type="pres">
      <dgm:prSet presAssocID="{96CE7017-9D68-487C-9B24-EC01EA99D828}" presName="compNode" presStyleCnt="0"/>
      <dgm:spPr/>
    </dgm:pt>
    <dgm:pt modelId="{533DE596-1FC4-4F1A-A7A6-BDB894E916EE}" type="pres">
      <dgm:prSet presAssocID="{96CE7017-9D68-487C-9B24-EC01EA99D828}" presName="bgRect" presStyleLbl="bgShp" presStyleIdx="3" presStyleCnt="5"/>
      <dgm:spPr/>
    </dgm:pt>
    <dgm:pt modelId="{F5166F11-D3C0-4D20-91BB-C806826605A9}" type="pres">
      <dgm:prSet presAssocID="{96CE7017-9D68-487C-9B24-EC01EA99D82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6E87E38-D435-4E98-849D-0A187DC7B4F7}" type="pres">
      <dgm:prSet presAssocID="{96CE7017-9D68-487C-9B24-EC01EA99D828}" presName="spaceRect" presStyleCnt="0"/>
      <dgm:spPr/>
    </dgm:pt>
    <dgm:pt modelId="{F5A7F484-1B4C-4C4C-AE57-A9515601D9F3}" type="pres">
      <dgm:prSet presAssocID="{96CE7017-9D68-487C-9B24-EC01EA99D828}" presName="parTx" presStyleLbl="revTx" presStyleIdx="3" presStyleCnt="5">
        <dgm:presLayoutVars>
          <dgm:chMax val="0"/>
          <dgm:chPref val="0"/>
        </dgm:presLayoutVars>
      </dgm:prSet>
      <dgm:spPr/>
    </dgm:pt>
    <dgm:pt modelId="{6E160A0E-24C8-4325-83AB-84F37DB34D5B}" type="pres">
      <dgm:prSet presAssocID="{2AEE558B-AA6B-400C-BF0F-D3C90C384A9A}" presName="sibTrans" presStyleCnt="0"/>
      <dgm:spPr/>
    </dgm:pt>
    <dgm:pt modelId="{F0EFF686-5144-4DD4-BA45-630FDBBB92E8}" type="pres">
      <dgm:prSet presAssocID="{50A3DD05-B259-47A2-A75E-DF147059A727}" presName="compNode" presStyleCnt="0"/>
      <dgm:spPr/>
    </dgm:pt>
    <dgm:pt modelId="{C4A6B18C-3D7E-4B2B-B7D3-F1AC7CDAFF4F}" type="pres">
      <dgm:prSet presAssocID="{50A3DD05-B259-47A2-A75E-DF147059A727}" presName="bgRect" presStyleLbl="bgShp" presStyleIdx="4" presStyleCnt="5"/>
      <dgm:spPr/>
    </dgm:pt>
    <dgm:pt modelId="{10F7AA0B-31E4-4DC8-8F81-511726E747C5}" type="pres">
      <dgm:prSet presAssocID="{50A3DD05-B259-47A2-A75E-DF147059A72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E71C585-7E49-401A-B1C3-0FE3714AC52F}" type="pres">
      <dgm:prSet presAssocID="{50A3DD05-B259-47A2-A75E-DF147059A727}" presName="spaceRect" presStyleCnt="0"/>
      <dgm:spPr/>
    </dgm:pt>
    <dgm:pt modelId="{800E2CF2-B9AD-4162-94D1-41D76480FB3E}" type="pres">
      <dgm:prSet presAssocID="{50A3DD05-B259-47A2-A75E-DF147059A72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4E7E707-64E2-4772-9745-180409AFBEDE}" type="presOf" srcId="{50A3DD05-B259-47A2-A75E-DF147059A727}" destId="{800E2CF2-B9AD-4162-94D1-41D76480FB3E}" srcOrd="0" destOrd="0" presId="urn:microsoft.com/office/officeart/2018/2/layout/IconVerticalSolidList"/>
    <dgm:cxn modelId="{653E841A-F689-4F17-8B30-E89B276A76FC}" srcId="{ED3E2EDD-8851-48E3-8B52-13100AEF1191}" destId="{96CE7017-9D68-487C-9B24-EC01EA99D828}" srcOrd="3" destOrd="0" parTransId="{03DB0B3F-CF92-4AE9-9297-04F9E5D68FBC}" sibTransId="{2AEE558B-AA6B-400C-BF0F-D3C90C384A9A}"/>
    <dgm:cxn modelId="{2AE0771E-C43A-475D-BD14-90996BC270B7}" srcId="{ED3E2EDD-8851-48E3-8B52-13100AEF1191}" destId="{1169E054-537A-4C7D-B6B4-E3F80D831F9F}" srcOrd="2" destOrd="0" parTransId="{221D973E-2284-42D7-B829-F21FAA6DACAA}" sibTransId="{566365A7-F646-4E4C-868F-9B2BDA29ADF3}"/>
    <dgm:cxn modelId="{BF8EE65B-ABF0-4ABD-85EC-17F6F8A7E43A}" type="presOf" srcId="{96CE7017-9D68-487C-9B24-EC01EA99D828}" destId="{F5A7F484-1B4C-4C4C-AE57-A9515601D9F3}" srcOrd="0" destOrd="0" presId="urn:microsoft.com/office/officeart/2018/2/layout/IconVerticalSolidList"/>
    <dgm:cxn modelId="{FC41E374-D788-483C-8649-7999BFD22883}" srcId="{ED3E2EDD-8851-48E3-8B52-13100AEF1191}" destId="{C653DD63-040D-494C-BA77-B84BF373ABDB}" srcOrd="1" destOrd="0" parTransId="{6F864996-80C3-46A0-8E02-B5E436265AB6}" sibTransId="{31412C38-8D8C-4DAD-9833-48CE502BBE65}"/>
    <dgm:cxn modelId="{3EB89093-6507-4B49-A6FA-BEA4FEA1F1D9}" type="presOf" srcId="{C653DD63-040D-494C-BA77-B84BF373ABDB}" destId="{D6A76EE1-8139-415C-94D6-3E313ED94306}" srcOrd="0" destOrd="0" presId="urn:microsoft.com/office/officeart/2018/2/layout/IconVerticalSolidList"/>
    <dgm:cxn modelId="{B4614F95-BA62-43C9-A220-A44D5A13EFDF}" srcId="{ED3E2EDD-8851-48E3-8B52-13100AEF1191}" destId="{F832EA18-DD36-4CAD-B230-AC94B026135E}" srcOrd="0" destOrd="0" parTransId="{C78F4A54-EC45-4DA5-8701-F9617E806EAB}" sibTransId="{9DD034A9-AC8F-4EF0-9CDD-F2FF3383156E}"/>
    <dgm:cxn modelId="{D35E739B-EBEF-4115-9330-56E1FD40602C}" type="presOf" srcId="{ED3E2EDD-8851-48E3-8B52-13100AEF1191}" destId="{EB39FF68-C98F-4474-8033-376920B3D167}" srcOrd="0" destOrd="0" presId="urn:microsoft.com/office/officeart/2018/2/layout/IconVerticalSolidList"/>
    <dgm:cxn modelId="{D7D2D4D2-F0D3-49F5-BB23-45FC9E400AC1}" srcId="{ED3E2EDD-8851-48E3-8B52-13100AEF1191}" destId="{50A3DD05-B259-47A2-A75E-DF147059A727}" srcOrd="4" destOrd="0" parTransId="{1C075850-F211-4E04-ABAD-06C9FFF7642B}" sibTransId="{6D247D0F-5104-4B52-860C-22C6A9F810CC}"/>
    <dgm:cxn modelId="{DE96B4D8-E3AA-46E6-9E16-7EB71AD39E60}" type="presOf" srcId="{1169E054-537A-4C7D-B6B4-E3F80D831F9F}" destId="{99191A1C-9AC7-4565-B50F-0CC39BB03A33}" srcOrd="0" destOrd="0" presId="urn:microsoft.com/office/officeart/2018/2/layout/IconVerticalSolidList"/>
    <dgm:cxn modelId="{47C3D8EB-E49F-4745-8FA1-5192993CAE05}" type="presOf" srcId="{F832EA18-DD36-4CAD-B230-AC94B026135E}" destId="{1E844F35-F2F2-42F2-A30E-D37E434A6CBE}" srcOrd="0" destOrd="0" presId="urn:microsoft.com/office/officeart/2018/2/layout/IconVerticalSolidList"/>
    <dgm:cxn modelId="{DC74C191-3AD8-4032-B4D4-44EC490836E3}" type="presParOf" srcId="{EB39FF68-C98F-4474-8033-376920B3D167}" destId="{BC4BDC59-9A2A-4551-B59A-E3776A327274}" srcOrd="0" destOrd="0" presId="urn:microsoft.com/office/officeart/2018/2/layout/IconVerticalSolidList"/>
    <dgm:cxn modelId="{E5107D25-D0B0-4917-BFDF-DB1B58C0B34C}" type="presParOf" srcId="{BC4BDC59-9A2A-4551-B59A-E3776A327274}" destId="{C0546BFC-5762-4128-B671-3AE548176A90}" srcOrd="0" destOrd="0" presId="urn:microsoft.com/office/officeart/2018/2/layout/IconVerticalSolidList"/>
    <dgm:cxn modelId="{688A18AE-4DD4-4AA7-AECD-D3A33EC69CEB}" type="presParOf" srcId="{BC4BDC59-9A2A-4551-B59A-E3776A327274}" destId="{93899BCE-5CB7-4BE2-8B84-D2844B0864AB}" srcOrd="1" destOrd="0" presId="urn:microsoft.com/office/officeart/2018/2/layout/IconVerticalSolidList"/>
    <dgm:cxn modelId="{C30F5C0B-232A-4082-9087-ED6447BF9638}" type="presParOf" srcId="{BC4BDC59-9A2A-4551-B59A-E3776A327274}" destId="{CDDB49FD-225E-46BE-8729-911AEAF33BAF}" srcOrd="2" destOrd="0" presId="urn:microsoft.com/office/officeart/2018/2/layout/IconVerticalSolidList"/>
    <dgm:cxn modelId="{56EF2430-8844-4963-8F83-4D765E88C0B3}" type="presParOf" srcId="{BC4BDC59-9A2A-4551-B59A-E3776A327274}" destId="{1E844F35-F2F2-42F2-A30E-D37E434A6CBE}" srcOrd="3" destOrd="0" presId="urn:microsoft.com/office/officeart/2018/2/layout/IconVerticalSolidList"/>
    <dgm:cxn modelId="{5748F8DA-BEB1-4917-95E2-08E5386A210D}" type="presParOf" srcId="{EB39FF68-C98F-4474-8033-376920B3D167}" destId="{9E5F8572-8E35-43A0-A0A0-F2DDF43D4297}" srcOrd="1" destOrd="0" presId="urn:microsoft.com/office/officeart/2018/2/layout/IconVerticalSolidList"/>
    <dgm:cxn modelId="{39F9BACF-C2A3-4908-B42F-F497F9648107}" type="presParOf" srcId="{EB39FF68-C98F-4474-8033-376920B3D167}" destId="{4166D8B2-C2EC-4503-B22F-DBA5562D297F}" srcOrd="2" destOrd="0" presId="urn:microsoft.com/office/officeart/2018/2/layout/IconVerticalSolidList"/>
    <dgm:cxn modelId="{A7382B89-D069-4E66-BB79-83A5871A328E}" type="presParOf" srcId="{4166D8B2-C2EC-4503-B22F-DBA5562D297F}" destId="{FCFF4FA1-370C-4BCF-95B7-37E2D89F5436}" srcOrd="0" destOrd="0" presId="urn:microsoft.com/office/officeart/2018/2/layout/IconVerticalSolidList"/>
    <dgm:cxn modelId="{D9F72739-A3C7-45A8-81AD-4F5FC7359C97}" type="presParOf" srcId="{4166D8B2-C2EC-4503-B22F-DBA5562D297F}" destId="{4E569A42-052C-4372-BEFF-B11A62B695E5}" srcOrd="1" destOrd="0" presId="urn:microsoft.com/office/officeart/2018/2/layout/IconVerticalSolidList"/>
    <dgm:cxn modelId="{FF6BD20C-896A-4722-A268-2971FACCC5C1}" type="presParOf" srcId="{4166D8B2-C2EC-4503-B22F-DBA5562D297F}" destId="{AB8D06C2-E124-4959-90E8-FE3BFC1DA1E8}" srcOrd="2" destOrd="0" presId="urn:microsoft.com/office/officeart/2018/2/layout/IconVerticalSolidList"/>
    <dgm:cxn modelId="{503B9593-4171-4834-BC25-F4BD5296E69B}" type="presParOf" srcId="{4166D8B2-C2EC-4503-B22F-DBA5562D297F}" destId="{D6A76EE1-8139-415C-94D6-3E313ED94306}" srcOrd="3" destOrd="0" presId="urn:microsoft.com/office/officeart/2018/2/layout/IconVerticalSolidList"/>
    <dgm:cxn modelId="{DC49E5CB-1C46-4DCF-8BE7-C4369DE429B7}" type="presParOf" srcId="{EB39FF68-C98F-4474-8033-376920B3D167}" destId="{C5CC10D1-8B4D-416B-B2C5-F62CA0181107}" srcOrd="3" destOrd="0" presId="urn:microsoft.com/office/officeart/2018/2/layout/IconVerticalSolidList"/>
    <dgm:cxn modelId="{7EF023D3-BBAF-4ABF-87E3-772656289A3F}" type="presParOf" srcId="{EB39FF68-C98F-4474-8033-376920B3D167}" destId="{354A54BB-92E6-4CAF-9E03-8AA97C796986}" srcOrd="4" destOrd="0" presId="urn:microsoft.com/office/officeart/2018/2/layout/IconVerticalSolidList"/>
    <dgm:cxn modelId="{E004E31A-696D-4914-81AA-36899D15933B}" type="presParOf" srcId="{354A54BB-92E6-4CAF-9E03-8AA97C796986}" destId="{85220FE8-8347-44F5-A7DB-87E98B504933}" srcOrd="0" destOrd="0" presId="urn:microsoft.com/office/officeart/2018/2/layout/IconVerticalSolidList"/>
    <dgm:cxn modelId="{812135DF-2718-418C-8574-C6DAC9937893}" type="presParOf" srcId="{354A54BB-92E6-4CAF-9E03-8AA97C796986}" destId="{284EA692-D34C-4AF8-AC10-9039F69F676C}" srcOrd="1" destOrd="0" presId="urn:microsoft.com/office/officeart/2018/2/layout/IconVerticalSolidList"/>
    <dgm:cxn modelId="{49EA824F-365A-46C5-A2C1-11427F6E3434}" type="presParOf" srcId="{354A54BB-92E6-4CAF-9E03-8AA97C796986}" destId="{7B60B0F1-0358-4074-941E-E4C4BCD74B28}" srcOrd="2" destOrd="0" presId="urn:microsoft.com/office/officeart/2018/2/layout/IconVerticalSolidList"/>
    <dgm:cxn modelId="{4920FB03-77A7-48C7-9604-B3E5949DAA7A}" type="presParOf" srcId="{354A54BB-92E6-4CAF-9E03-8AA97C796986}" destId="{99191A1C-9AC7-4565-B50F-0CC39BB03A33}" srcOrd="3" destOrd="0" presId="urn:microsoft.com/office/officeart/2018/2/layout/IconVerticalSolidList"/>
    <dgm:cxn modelId="{25357F4A-F13B-4DCF-A041-B28493217045}" type="presParOf" srcId="{EB39FF68-C98F-4474-8033-376920B3D167}" destId="{844696C4-40C3-40A7-AACD-4A8F1710B4EB}" srcOrd="5" destOrd="0" presId="urn:microsoft.com/office/officeart/2018/2/layout/IconVerticalSolidList"/>
    <dgm:cxn modelId="{F096753B-0BC7-4083-9A16-D5F17F9CB54C}" type="presParOf" srcId="{EB39FF68-C98F-4474-8033-376920B3D167}" destId="{17CE3089-4C4B-43E0-A0F6-1B0E63E460DD}" srcOrd="6" destOrd="0" presId="urn:microsoft.com/office/officeart/2018/2/layout/IconVerticalSolidList"/>
    <dgm:cxn modelId="{DB9D0A7C-3CBC-45AD-BAD6-2235956FC02E}" type="presParOf" srcId="{17CE3089-4C4B-43E0-A0F6-1B0E63E460DD}" destId="{533DE596-1FC4-4F1A-A7A6-BDB894E916EE}" srcOrd="0" destOrd="0" presId="urn:microsoft.com/office/officeart/2018/2/layout/IconVerticalSolidList"/>
    <dgm:cxn modelId="{ACFC2E91-8B96-4FFB-9C75-359A2AAFEB60}" type="presParOf" srcId="{17CE3089-4C4B-43E0-A0F6-1B0E63E460DD}" destId="{F5166F11-D3C0-4D20-91BB-C806826605A9}" srcOrd="1" destOrd="0" presId="urn:microsoft.com/office/officeart/2018/2/layout/IconVerticalSolidList"/>
    <dgm:cxn modelId="{BE829F59-A364-4BC8-97FB-B1CE324D0750}" type="presParOf" srcId="{17CE3089-4C4B-43E0-A0F6-1B0E63E460DD}" destId="{16E87E38-D435-4E98-849D-0A187DC7B4F7}" srcOrd="2" destOrd="0" presId="urn:microsoft.com/office/officeart/2018/2/layout/IconVerticalSolidList"/>
    <dgm:cxn modelId="{98922166-B650-49E9-BBA3-C26E04D8DA23}" type="presParOf" srcId="{17CE3089-4C4B-43E0-A0F6-1B0E63E460DD}" destId="{F5A7F484-1B4C-4C4C-AE57-A9515601D9F3}" srcOrd="3" destOrd="0" presId="urn:microsoft.com/office/officeart/2018/2/layout/IconVerticalSolidList"/>
    <dgm:cxn modelId="{32B2F371-1755-4B8F-B7F3-578E3F499D92}" type="presParOf" srcId="{EB39FF68-C98F-4474-8033-376920B3D167}" destId="{6E160A0E-24C8-4325-83AB-84F37DB34D5B}" srcOrd="7" destOrd="0" presId="urn:microsoft.com/office/officeart/2018/2/layout/IconVerticalSolidList"/>
    <dgm:cxn modelId="{570E846E-D634-4859-8B74-9F7DFC01FD5E}" type="presParOf" srcId="{EB39FF68-C98F-4474-8033-376920B3D167}" destId="{F0EFF686-5144-4DD4-BA45-630FDBBB92E8}" srcOrd="8" destOrd="0" presId="urn:microsoft.com/office/officeart/2018/2/layout/IconVerticalSolidList"/>
    <dgm:cxn modelId="{3C4C6B0B-C2CA-4283-A6A4-0462D07ED73A}" type="presParOf" srcId="{F0EFF686-5144-4DD4-BA45-630FDBBB92E8}" destId="{C4A6B18C-3D7E-4B2B-B7D3-F1AC7CDAFF4F}" srcOrd="0" destOrd="0" presId="urn:microsoft.com/office/officeart/2018/2/layout/IconVerticalSolidList"/>
    <dgm:cxn modelId="{23FBB3D1-B30C-4955-95C9-FF36954D1F92}" type="presParOf" srcId="{F0EFF686-5144-4DD4-BA45-630FDBBB92E8}" destId="{10F7AA0B-31E4-4DC8-8F81-511726E747C5}" srcOrd="1" destOrd="0" presId="urn:microsoft.com/office/officeart/2018/2/layout/IconVerticalSolidList"/>
    <dgm:cxn modelId="{2B51A75E-AF49-4821-A0D3-FAD825388A68}" type="presParOf" srcId="{F0EFF686-5144-4DD4-BA45-630FDBBB92E8}" destId="{EE71C585-7E49-401A-B1C3-0FE3714AC52F}" srcOrd="2" destOrd="0" presId="urn:microsoft.com/office/officeart/2018/2/layout/IconVerticalSolidList"/>
    <dgm:cxn modelId="{2F2BC356-2AC4-425C-BF02-67E467F6F221}" type="presParOf" srcId="{F0EFF686-5144-4DD4-BA45-630FDBBB92E8}" destId="{800E2CF2-B9AD-4162-94D1-41D76480FB3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DF9FC-367E-4656-AF91-783E5A82E899}">
      <dsp:nvSpPr>
        <dsp:cNvPr id="0" name=""/>
        <dsp:cNvSpPr/>
      </dsp:nvSpPr>
      <dsp:spPr>
        <a:xfrm>
          <a:off x="1589906" y="41753"/>
          <a:ext cx="969957" cy="9699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9282B-B43A-4301-9F8A-077EE555B2F5}">
      <dsp:nvSpPr>
        <dsp:cNvPr id="0" name=""/>
        <dsp:cNvSpPr/>
      </dsp:nvSpPr>
      <dsp:spPr>
        <a:xfrm>
          <a:off x="1793597" y="245444"/>
          <a:ext cx="562575" cy="5625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9EDCB-BF95-4E66-82AE-8803AE42F695}">
      <dsp:nvSpPr>
        <dsp:cNvPr id="0" name=""/>
        <dsp:cNvSpPr/>
      </dsp:nvSpPr>
      <dsp:spPr>
        <a:xfrm>
          <a:off x="2767712" y="41753"/>
          <a:ext cx="2286328" cy="96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/>
            <a:t>2*600 MW Imported coal fired subcritical boiler units</a:t>
          </a:r>
          <a:endParaRPr lang="en-US" sz="1900" kern="1200"/>
        </a:p>
      </dsp:txBody>
      <dsp:txXfrm>
        <a:off x="2767712" y="41753"/>
        <a:ext cx="2286328" cy="969957"/>
      </dsp:txXfrm>
    </dsp:sp>
    <dsp:sp modelId="{37920863-4970-4CD0-B6CD-5AE3E7453DEE}">
      <dsp:nvSpPr>
        <dsp:cNvPr id="0" name=""/>
        <dsp:cNvSpPr/>
      </dsp:nvSpPr>
      <dsp:spPr>
        <a:xfrm>
          <a:off x="5452415" y="41753"/>
          <a:ext cx="969957" cy="9699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45548-03CB-44E5-9DCC-9ABB265120BA}">
      <dsp:nvSpPr>
        <dsp:cNvPr id="0" name=""/>
        <dsp:cNvSpPr/>
      </dsp:nvSpPr>
      <dsp:spPr>
        <a:xfrm>
          <a:off x="5656106" y="245444"/>
          <a:ext cx="562575" cy="5625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2C9CD-8879-4699-90AE-B275B3D92930}">
      <dsp:nvSpPr>
        <dsp:cNvPr id="0" name=""/>
        <dsp:cNvSpPr/>
      </dsp:nvSpPr>
      <dsp:spPr>
        <a:xfrm>
          <a:off x="6630221" y="41753"/>
          <a:ext cx="2286328" cy="96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/>
            <a:t>Unit 1 run under long term power purchase agreements</a:t>
          </a:r>
          <a:endParaRPr lang="en-US" sz="1900" kern="1200"/>
        </a:p>
      </dsp:txBody>
      <dsp:txXfrm>
        <a:off x="6630221" y="41753"/>
        <a:ext cx="2286328" cy="969957"/>
      </dsp:txXfrm>
    </dsp:sp>
    <dsp:sp modelId="{304DF737-10D0-469C-AD82-DEAFFD072347}">
      <dsp:nvSpPr>
        <dsp:cNvPr id="0" name=""/>
        <dsp:cNvSpPr/>
      </dsp:nvSpPr>
      <dsp:spPr>
        <a:xfrm>
          <a:off x="1589906" y="1782733"/>
          <a:ext cx="969957" cy="9699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3804F-229D-4378-AAB1-6C4DBE6AE8CE}">
      <dsp:nvSpPr>
        <dsp:cNvPr id="0" name=""/>
        <dsp:cNvSpPr/>
      </dsp:nvSpPr>
      <dsp:spPr>
        <a:xfrm>
          <a:off x="1768056" y="1977980"/>
          <a:ext cx="562575" cy="5625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91223-2FDA-4F73-A58F-5438C4B1E64C}">
      <dsp:nvSpPr>
        <dsp:cNvPr id="0" name=""/>
        <dsp:cNvSpPr/>
      </dsp:nvSpPr>
      <dsp:spPr>
        <a:xfrm>
          <a:off x="2767712" y="1782733"/>
          <a:ext cx="2286328" cy="96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/>
            <a:t>Unit 2 run under short term PPAs and through power exchanges</a:t>
          </a:r>
          <a:endParaRPr lang="en-US" sz="1900" kern="1200"/>
        </a:p>
      </dsp:txBody>
      <dsp:txXfrm>
        <a:off x="2767712" y="1782733"/>
        <a:ext cx="2286328" cy="969957"/>
      </dsp:txXfrm>
    </dsp:sp>
    <dsp:sp modelId="{9A28B669-BCEB-4668-90E4-7CE688B96A28}">
      <dsp:nvSpPr>
        <dsp:cNvPr id="0" name=""/>
        <dsp:cNvSpPr/>
      </dsp:nvSpPr>
      <dsp:spPr>
        <a:xfrm>
          <a:off x="5452415" y="1782733"/>
          <a:ext cx="969957" cy="9699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BF966-5326-4542-A36B-867726687D87}">
      <dsp:nvSpPr>
        <dsp:cNvPr id="0" name=""/>
        <dsp:cNvSpPr/>
      </dsp:nvSpPr>
      <dsp:spPr>
        <a:xfrm>
          <a:off x="5656106" y="1986424"/>
          <a:ext cx="562575" cy="5625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EA95B-C755-45B9-AEE8-B1509B85AD17}">
      <dsp:nvSpPr>
        <dsp:cNvPr id="0" name=""/>
        <dsp:cNvSpPr/>
      </dsp:nvSpPr>
      <dsp:spPr>
        <a:xfrm>
          <a:off x="6630221" y="1782733"/>
          <a:ext cx="2286328" cy="96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Managing Director -</a:t>
          </a:r>
          <a:r>
            <a:rPr lang="en-IN" sz="1900" kern="1200" dirty="0" err="1"/>
            <a:t>Dr.Sanjeev</a:t>
          </a:r>
          <a:r>
            <a:rPr lang="en-IN" sz="1900" kern="1200" dirty="0"/>
            <a:t> </a:t>
          </a:r>
          <a:r>
            <a:rPr lang="en-IN" sz="1900" kern="1200" dirty="0" err="1"/>
            <a:t>seth</a:t>
          </a:r>
          <a:r>
            <a:rPr lang="en-IN" sz="1900" kern="1200" dirty="0"/>
            <a:t> </a:t>
          </a:r>
          <a:endParaRPr lang="en-US" sz="1900" kern="1200" dirty="0"/>
        </a:p>
      </dsp:txBody>
      <dsp:txXfrm>
        <a:off x="6630221" y="1782733"/>
        <a:ext cx="2286328" cy="969957"/>
      </dsp:txXfrm>
    </dsp:sp>
    <dsp:sp modelId="{75596401-43E0-4D32-8309-F4DE5525264C}">
      <dsp:nvSpPr>
        <dsp:cNvPr id="0" name=""/>
        <dsp:cNvSpPr/>
      </dsp:nvSpPr>
      <dsp:spPr>
        <a:xfrm>
          <a:off x="1589906" y="3523712"/>
          <a:ext cx="969957" cy="9699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79190-E1AD-436B-AA6E-FC6C18008B9A}">
      <dsp:nvSpPr>
        <dsp:cNvPr id="0" name=""/>
        <dsp:cNvSpPr/>
      </dsp:nvSpPr>
      <dsp:spPr>
        <a:xfrm>
          <a:off x="1758920" y="3727403"/>
          <a:ext cx="562575" cy="5625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2DE23-F081-4417-B2EB-6370EF4956DD}">
      <dsp:nvSpPr>
        <dsp:cNvPr id="0" name=""/>
        <dsp:cNvSpPr/>
      </dsp:nvSpPr>
      <dsp:spPr>
        <a:xfrm>
          <a:off x="2767712" y="3523712"/>
          <a:ext cx="2286328" cy="96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/>
            <a:t>Station Head-Dr.P.K.Rao</a:t>
          </a:r>
          <a:endParaRPr lang="en-US" sz="1900" kern="1200"/>
        </a:p>
      </dsp:txBody>
      <dsp:txXfrm>
        <a:off x="2767712" y="3523712"/>
        <a:ext cx="2286328" cy="969957"/>
      </dsp:txXfrm>
    </dsp:sp>
    <dsp:sp modelId="{2CE13C37-517A-4962-974A-33B8E5318333}">
      <dsp:nvSpPr>
        <dsp:cNvPr id="0" name=""/>
        <dsp:cNvSpPr/>
      </dsp:nvSpPr>
      <dsp:spPr>
        <a:xfrm>
          <a:off x="5452415" y="3523712"/>
          <a:ext cx="969957" cy="9699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AB30C-652E-492B-924E-33121D5833EA}">
      <dsp:nvSpPr>
        <dsp:cNvPr id="0" name=""/>
        <dsp:cNvSpPr/>
      </dsp:nvSpPr>
      <dsp:spPr>
        <a:xfrm>
          <a:off x="5656106" y="3727403"/>
          <a:ext cx="562575" cy="56257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F6BC0-D0FF-443A-9968-B26214E4B272}">
      <dsp:nvSpPr>
        <dsp:cNvPr id="0" name=""/>
        <dsp:cNvSpPr/>
      </dsp:nvSpPr>
      <dsp:spPr>
        <a:xfrm>
          <a:off x="6630221" y="3523712"/>
          <a:ext cx="2286328" cy="96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O&amp;M Head- </a:t>
          </a:r>
          <a:r>
            <a:rPr lang="en-IN" sz="1900" kern="1200" dirty="0" err="1"/>
            <a:t>Mr.Gugan</a:t>
          </a:r>
          <a:endParaRPr lang="en-US" sz="1900" kern="1200" dirty="0"/>
        </a:p>
      </dsp:txBody>
      <dsp:txXfrm>
        <a:off x="6630221" y="3523712"/>
        <a:ext cx="2286328" cy="969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46BFC-5762-4128-B671-3AE548176A90}">
      <dsp:nvSpPr>
        <dsp:cNvPr id="0" name=""/>
        <dsp:cNvSpPr/>
      </dsp:nvSpPr>
      <dsp:spPr>
        <a:xfrm>
          <a:off x="0" y="3981"/>
          <a:ext cx="3888926" cy="8480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99BCE-5CB7-4BE2-8B84-D2844B0864AB}">
      <dsp:nvSpPr>
        <dsp:cNvPr id="0" name=""/>
        <dsp:cNvSpPr/>
      </dsp:nvSpPr>
      <dsp:spPr>
        <a:xfrm>
          <a:off x="256530" y="194788"/>
          <a:ext cx="466418" cy="4664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44F35-F2F2-42F2-A30E-D37E434A6CBE}">
      <dsp:nvSpPr>
        <dsp:cNvPr id="0" name=""/>
        <dsp:cNvSpPr/>
      </dsp:nvSpPr>
      <dsp:spPr>
        <a:xfrm>
          <a:off x="979478" y="3981"/>
          <a:ext cx="2909447" cy="84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750" tIns="89750" rIns="89750" bIns="897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Minimize auxiliary power consumption </a:t>
          </a:r>
        </a:p>
      </dsp:txBody>
      <dsp:txXfrm>
        <a:off x="979478" y="3981"/>
        <a:ext cx="2909447" cy="848033"/>
      </dsp:txXfrm>
    </dsp:sp>
    <dsp:sp modelId="{FCFF4FA1-370C-4BCF-95B7-37E2D89F5436}">
      <dsp:nvSpPr>
        <dsp:cNvPr id="0" name=""/>
        <dsp:cNvSpPr/>
      </dsp:nvSpPr>
      <dsp:spPr>
        <a:xfrm>
          <a:off x="0" y="1064022"/>
          <a:ext cx="3888926" cy="8480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69A42-052C-4372-BEFF-B11A62B695E5}">
      <dsp:nvSpPr>
        <dsp:cNvPr id="0" name=""/>
        <dsp:cNvSpPr/>
      </dsp:nvSpPr>
      <dsp:spPr>
        <a:xfrm>
          <a:off x="256530" y="1254830"/>
          <a:ext cx="466418" cy="4664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76EE1-8139-415C-94D6-3E313ED94306}">
      <dsp:nvSpPr>
        <dsp:cNvPr id="0" name=""/>
        <dsp:cNvSpPr/>
      </dsp:nvSpPr>
      <dsp:spPr>
        <a:xfrm>
          <a:off x="979478" y="1064022"/>
          <a:ext cx="2909447" cy="84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750" tIns="89750" rIns="89750" bIns="897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Avoid throttling in Deaerator control valves </a:t>
          </a:r>
        </a:p>
      </dsp:txBody>
      <dsp:txXfrm>
        <a:off x="979478" y="1064022"/>
        <a:ext cx="2909447" cy="848033"/>
      </dsp:txXfrm>
    </dsp:sp>
    <dsp:sp modelId="{85220FE8-8347-44F5-A7DB-87E98B504933}">
      <dsp:nvSpPr>
        <dsp:cNvPr id="0" name=""/>
        <dsp:cNvSpPr/>
      </dsp:nvSpPr>
      <dsp:spPr>
        <a:xfrm>
          <a:off x="0" y="2124064"/>
          <a:ext cx="3888926" cy="8480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EA692-D34C-4AF8-AC10-9039F69F676C}">
      <dsp:nvSpPr>
        <dsp:cNvPr id="0" name=""/>
        <dsp:cNvSpPr/>
      </dsp:nvSpPr>
      <dsp:spPr>
        <a:xfrm>
          <a:off x="256530" y="2314871"/>
          <a:ext cx="466418" cy="4664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91A1C-9AC7-4565-B50F-0CC39BB03A33}">
      <dsp:nvSpPr>
        <dsp:cNvPr id="0" name=""/>
        <dsp:cNvSpPr/>
      </dsp:nvSpPr>
      <dsp:spPr>
        <a:xfrm>
          <a:off x="979478" y="2124064"/>
          <a:ext cx="2909447" cy="84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750" tIns="89750" rIns="89750" bIns="897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Avoid Throttling pressure loss</a:t>
          </a:r>
        </a:p>
      </dsp:txBody>
      <dsp:txXfrm>
        <a:off x="979478" y="2124064"/>
        <a:ext cx="2909447" cy="848033"/>
      </dsp:txXfrm>
    </dsp:sp>
    <dsp:sp modelId="{533DE596-1FC4-4F1A-A7A6-BDB894E916EE}">
      <dsp:nvSpPr>
        <dsp:cNvPr id="0" name=""/>
        <dsp:cNvSpPr/>
      </dsp:nvSpPr>
      <dsp:spPr>
        <a:xfrm>
          <a:off x="0" y="3184105"/>
          <a:ext cx="3888926" cy="8480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66F11-D3C0-4D20-91BB-C806826605A9}">
      <dsp:nvSpPr>
        <dsp:cNvPr id="0" name=""/>
        <dsp:cNvSpPr/>
      </dsp:nvSpPr>
      <dsp:spPr>
        <a:xfrm>
          <a:off x="256530" y="3374913"/>
          <a:ext cx="466418" cy="4664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7F484-1B4C-4C4C-AE57-A9515601D9F3}">
      <dsp:nvSpPr>
        <dsp:cNvPr id="0" name=""/>
        <dsp:cNvSpPr/>
      </dsp:nvSpPr>
      <dsp:spPr>
        <a:xfrm>
          <a:off x="979478" y="3184105"/>
          <a:ext cx="2909447" cy="84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750" tIns="89750" rIns="89750" bIns="897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Improve reliability of Deaerator CV</a:t>
          </a:r>
        </a:p>
      </dsp:txBody>
      <dsp:txXfrm>
        <a:off x="979478" y="3184105"/>
        <a:ext cx="2909447" cy="848033"/>
      </dsp:txXfrm>
    </dsp:sp>
    <dsp:sp modelId="{C4A6B18C-3D7E-4B2B-B7D3-F1AC7CDAFF4F}">
      <dsp:nvSpPr>
        <dsp:cNvPr id="0" name=""/>
        <dsp:cNvSpPr/>
      </dsp:nvSpPr>
      <dsp:spPr>
        <a:xfrm>
          <a:off x="0" y="4244147"/>
          <a:ext cx="3888926" cy="8480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7AA0B-31E4-4DC8-8F81-511726E747C5}">
      <dsp:nvSpPr>
        <dsp:cNvPr id="0" name=""/>
        <dsp:cNvSpPr/>
      </dsp:nvSpPr>
      <dsp:spPr>
        <a:xfrm>
          <a:off x="256530" y="4434954"/>
          <a:ext cx="466418" cy="46641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E2CF2-B9AD-4162-94D1-41D76480FB3E}">
      <dsp:nvSpPr>
        <dsp:cNvPr id="0" name=""/>
        <dsp:cNvSpPr/>
      </dsp:nvSpPr>
      <dsp:spPr>
        <a:xfrm>
          <a:off x="979478" y="4244147"/>
          <a:ext cx="2909447" cy="84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750" tIns="89750" rIns="89750" bIns="897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Cost saving in spare</a:t>
          </a:r>
        </a:p>
      </dsp:txBody>
      <dsp:txXfrm>
        <a:off x="979478" y="4244147"/>
        <a:ext cx="2909447" cy="848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839E5-C397-4250-A7F1-12DE3DF8BAD8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A2977-BDB2-424F-BE2F-E5D01265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5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07424-67AA-442F-BDB2-0FE5D14FAB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5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C810-FCE7-4BC6-9144-A28FFA530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9BB5E6-601B-4476-A7B9-3F4010F93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5AF1D-64EF-4946-B359-60EBDC4C5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7AA5-93FC-4517-A752-529756FE54C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090C2-2703-4D38-89DA-3058AA97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F423B-224D-4AB5-90DF-1E91B7E3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F7FA-431F-49D6-9D0F-944F2AA4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4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1A32D-0FF2-4870-ADED-004F0BD3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EC240-B39D-4A31-B9EB-34D607E19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4BD54-9FAB-4FD6-8D47-2E949E32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7AA5-93FC-4517-A752-529756FE54C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D2920-43C1-4738-802A-BF8204A7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CBE49-8434-4576-8049-525070EE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F7FA-431F-49D6-9D0F-944F2AA4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5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E88CA2-9A19-4D18-B854-5992AD0E9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B87F1-7892-42BB-B4E7-9262B1F7B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02F7E-DA6D-469A-A402-1D5443BB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7AA5-93FC-4517-A752-529756FE54C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C4564-326D-47BF-BA8D-6C6487520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BAE46-104E-4803-ABB7-1685E0B6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F7FA-431F-49D6-9D0F-944F2AA4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9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571500"/>
            <a:ext cx="121920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0217" y="71439"/>
            <a:ext cx="307128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70018-0F23-4B74-BF58-99EC1403D365}" type="datetimeFigureOut">
              <a:rPr lang="en-US"/>
              <a:pPr>
                <a:defRPr/>
              </a:pPr>
              <a:t>2/2/2024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AB8A-0167-4290-BD82-B3541C22CE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820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DCE6-A85E-4382-8316-4C2112844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B1C1B-76C1-40BD-9DDF-8609AB1D1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A4B8A-7CA5-4F50-8A64-C7A17177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7AA5-93FC-4517-A752-529756FE54C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A2178-90FF-4EDE-894F-0DB2ADA0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37BB2-380D-4126-B0A1-863A7CF3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F7FA-431F-49D6-9D0F-944F2AA4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5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15E9-91A8-4345-B7CF-139DF6E1C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42A87-7140-41C4-9562-4E7FD72C3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F2C2A-D5FA-4E54-BB97-9CDF6C78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7AA5-93FC-4517-A752-529756FE54C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6EE2A-4FC4-4F6E-8413-08FE9A478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F48D0-BCC1-4E90-9C8C-D9003449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F7FA-431F-49D6-9D0F-944F2AA4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3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F8C3C-1C80-4AC5-94E8-D6836C64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9893-D5B0-4174-B77D-E980C1332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CA5FE-0BB7-424D-9B63-0278E734B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B1AA8-34AD-4909-B5C5-95438DB7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7AA5-93FC-4517-A752-529756FE54C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B92D5-A6C5-49F9-A51B-32C0A2CE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22BA0-4E05-44DB-8C53-E0D48C1C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F7FA-431F-49D6-9D0F-944F2AA4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4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738C-4195-42D4-A232-B9E3F8A5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24314-F06A-4714-9C33-C9FE55DE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6C1F9-15A7-4E74-AF28-6E4776939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D6626-1EF6-47FB-9874-34C991E859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BA8F54-7A6B-4481-A21F-17980512E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9BDFBB-F6E3-46C0-94AA-D5776351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7AA5-93FC-4517-A752-529756FE54C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FF8110-A757-433A-A462-DD0D2237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2FB297-D862-4AE6-B819-81D9FADA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F7FA-431F-49D6-9D0F-944F2AA4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9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2F46-54FD-4ED2-8479-17217A51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B14997-4859-47C3-9C5E-ED4C93254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7AA5-93FC-4517-A752-529756FE54C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CD661-78D3-482A-A3FD-E0573499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D9849-CFDD-46EE-8D56-DB421177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F7FA-431F-49D6-9D0F-944F2AA4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8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8D383-68C9-4AB8-84C2-C0F49CC2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7AA5-93FC-4517-A752-529756FE54C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C3AB9-7FE2-48F0-91C6-10AB79FDC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B2916-AAB1-4BCC-85ED-A9E837A7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F7FA-431F-49D6-9D0F-944F2AA4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2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C203-2596-48C3-A88D-A872C544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F2A07-5278-4A4C-A420-86230031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DA08B-7181-4199-93A7-2065E6236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863F9-F224-4D2A-8C4F-ED3F186F7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7AA5-93FC-4517-A752-529756FE54C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0D22A-79FC-4687-AD1E-38A393343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CDD5B-8CAC-41A0-A472-6FA3BB03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F7FA-431F-49D6-9D0F-944F2AA4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4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FA55E-5EEF-41AE-B658-05D60395C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93F91A-B44D-4468-A2F6-50C3823B3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338A0-F81B-4014-AFDC-E85E565B3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1F47D-A034-4B3E-B486-542E5FE4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7AA5-93FC-4517-A752-529756FE54C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DA064-1480-4FA8-9A5D-E4A949DB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AE9C5-5A89-4197-9B37-A99A9784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F7FA-431F-49D6-9D0F-944F2AA4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6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DCB750-5CE0-437F-9207-8D136281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D243C-6F06-40DF-82A1-139D61C23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F098D-D7BC-4F39-9508-A84F6D9E5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C7AA5-93FC-4517-A752-529756FE54C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8E734-AA72-4960-9DD5-4D6AC469C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98B6B-F0A6-46FE-A49B-4B9AFBF45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2F7FA-431F-49D6-9D0F-944F2AA4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9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svg"/><Relationship Id="rId10" Type="http://schemas.openxmlformats.org/officeDocument/2006/relationships/image" Target="../media/image55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92b1e741-fcb8-428e-aea0-b032508f5069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4975" y="1902642"/>
            <a:ext cx="10972800" cy="17385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3200" b="1" dirty="0">
                <a:solidFill>
                  <a:srgbClr val="000000"/>
                </a:solidFill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NEW TECHNOLOGIES &amp; BEST PRACTICES ADOPTED BY </a:t>
            </a:r>
            <a:endParaRPr lang="en-IN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IN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7311" y="4740399"/>
            <a:ext cx="75598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400" u="sng" dirty="0">
              <a:solidFill>
                <a:srgbClr val="0070C0"/>
              </a:solidFill>
            </a:endParaRPr>
          </a:p>
          <a:p>
            <a:pPr algn="r"/>
            <a:endParaRPr lang="en-US" sz="2400" dirty="0"/>
          </a:p>
          <a:p>
            <a:pPr algn="r"/>
            <a:r>
              <a:rPr lang="en-US" sz="2400" dirty="0" err="1">
                <a:solidFill>
                  <a:srgbClr val="0070C0"/>
                </a:solidFill>
              </a:rPr>
              <a:t>K.Premkumar</a:t>
            </a:r>
            <a:endParaRPr lang="en-US" sz="2400" dirty="0">
              <a:solidFill>
                <a:srgbClr val="0070C0"/>
              </a:solidFill>
            </a:endParaRPr>
          </a:p>
          <a:p>
            <a:pPr algn="r"/>
            <a:r>
              <a:rPr lang="en-US" sz="2400" dirty="0">
                <a:solidFill>
                  <a:srgbClr val="0070C0"/>
                </a:solidFill>
              </a:rPr>
              <a:t>Manager-Operations.</a:t>
            </a:r>
          </a:p>
          <a:p>
            <a:pPr algn="r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E143A-A107-A25C-44B8-C387FB077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445" y="2949699"/>
            <a:ext cx="497586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1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een&#10;&#10;Description automatically generated">
            <a:extLst>
              <a:ext uri="{FF2B5EF4-FFF2-40B4-BE49-F238E27FC236}">
                <a16:creationId xmlns:a16="http://schemas.microsoft.com/office/drawing/2014/main" id="{2953E641-BC7D-D3AE-27EA-A881F483F1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83" y="997528"/>
            <a:ext cx="2996185" cy="2304269"/>
          </a:xfrm>
          <a:prstGeom prst="rect">
            <a:avLst/>
          </a:prstGeom>
          <a:ln w="76200">
            <a:solidFill>
              <a:srgbClr val="CE4340"/>
            </a:solidFill>
          </a:ln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63543F5-A767-2209-3F05-3CD7F1FF8216}"/>
              </a:ext>
            </a:extLst>
          </p:cNvPr>
          <p:cNvSpPr/>
          <p:nvPr/>
        </p:nvSpPr>
        <p:spPr>
          <a:xfrm>
            <a:off x="770898" y="3795444"/>
            <a:ext cx="4204732" cy="7192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6E7AA9F-28BF-818B-8DB7-19CFA7F8A1FC}"/>
              </a:ext>
            </a:extLst>
          </p:cNvPr>
          <p:cNvSpPr/>
          <p:nvPr/>
        </p:nvSpPr>
        <p:spPr>
          <a:xfrm>
            <a:off x="789417" y="2904504"/>
            <a:ext cx="4204732" cy="7192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0051653-D21C-EE19-480F-7519DC02A4F0}"/>
              </a:ext>
            </a:extLst>
          </p:cNvPr>
          <p:cNvSpPr/>
          <p:nvPr/>
        </p:nvSpPr>
        <p:spPr>
          <a:xfrm>
            <a:off x="770898" y="1995148"/>
            <a:ext cx="4204732" cy="7192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570112B-66A4-CA42-33FD-D0E5D1513CF8}"/>
              </a:ext>
            </a:extLst>
          </p:cNvPr>
          <p:cNvSpPr/>
          <p:nvPr/>
        </p:nvSpPr>
        <p:spPr>
          <a:xfrm>
            <a:off x="770898" y="1124731"/>
            <a:ext cx="4204732" cy="7192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977FA-9A89-24BE-A2F2-F994D6842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992" y="3901278"/>
            <a:ext cx="3570968" cy="613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 Reused the return DM water by installing </a:t>
            </a:r>
            <a:r>
              <a:rPr lang="en-US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MB polishing unit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8DC8FE-E881-50BB-026E-38DAEF8A9CCD}"/>
              </a:ext>
            </a:extLst>
          </p:cNvPr>
          <p:cNvSpPr txBox="1"/>
          <p:nvPr/>
        </p:nvSpPr>
        <p:spPr>
          <a:xfrm>
            <a:off x="719981" y="1145416"/>
            <a:ext cx="449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Condenser cooling water pipeline chlorination by </a:t>
            </a:r>
            <a:r>
              <a:rPr lang="en-IN" sz="1800" dirty="0" err="1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NaOCl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747FB9-BA83-3785-088D-22B222B9CC22}"/>
              </a:ext>
            </a:extLst>
          </p:cNvPr>
          <p:cNvSpPr txBox="1"/>
          <p:nvPr/>
        </p:nvSpPr>
        <p:spPr>
          <a:xfrm>
            <a:off x="379379" y="184826"/>
            <a:ext cx="7208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Arial" panose="020B0604020202090204" pitchFamily="34" charset="0"/>
                <a:cs typeface="Arial" panose="020B0604020202090204" pitchFamily="34" charset="0"/>
              </a:rPr>
              <a:t>REDUCE AND REUSE OF TREATED WATER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E02F7-DD1B-07C4-1AC5-AC1786247812}"/>
              </a:ext>
            </a:extLst>
          </p:cNvPr>
          <p:cNvSpPr txBox="1"/>
          <p:nvPr/>
        </p:nvSpPr>
        <p:spPr>
          <a:xfrm>
            <a:off x="1002033" y="2054088"/>
            <a:ext cx="3522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kern="100" dirty="0">
                <a:effectLst/>
                <a:latin typeface="Arial" panose="020B060402020209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electro chlorination (EC)system used for </a:t>
            </a:r>
            <a:r>
              <a:rPr lang="en-IN" sz="1800" kern="100" dirty="0" err="1">
                <a:effectLst/>
                <a:latin typeface="Arial" panose="020B060402020209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NaOCl</a:t>
            </a:r>
            <a:r>
              <a:rPr lang="en-IN" sz="1800" kern="100" dirty="0">
                <a:effectLst/>
                <a:latin typeface="Arial" panose="020B060402020209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production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436EA-3A75-A4A7-E32B-BA03F589918B}"/>
              </a:ext>
            </a:extLst>
          </p:cNvPr>
          <p:cNvSpPr txBox="1"/>
          <p:nvPr/>
        </p:nvSpPr>
        <p:spPr>
          <a:xfrm>
            <a:off x="789417" y="2978632"/>
            <a:ext cx="428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Around 250 m3 of DM water is used to cool the EC plant rectifiers every day.</a:t>
            </a:r>
            <a:endParaRPr lang="en-IN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AC2BB56-BA07-EB42-8BC3-179855D2B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960768"/>
              </p:ext>
            </p:extLst>
          </p:nvPr>
        </p:nvGraphicFramePr>
        <p:xfrm>
          <a:off x="5713485" y="3530804"/>
          <a:ext cx="6087826" cy="3229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937">
                  <a:extLst>
                    <a:ext uri="{9D8B030D-6E8A-4147-A177-3AD203B41FA5}">
                      <a16:colId xmlns:a16="http://schemas.microsoft.com/office/drawing/2014/main" val="1451410164"/>
                    </a:ext>
                  </a:extLst>
                </a:gridCol>
                <a:gridCol w="3116303">
                  <a:extLst>
                    <a:ext uri="{9D8B030D-6E8A-4147-A177-3AD203B41FA5}">
                      <a16:colId xmlns:a16="http://schemas.microsoft.com/office/drawing/2014/main" val="1343734015"/>
                    </a:ext>
                  </a:extLst>
                </a:gridCol>
                <a:gridCol w="895389">
                  <a:extLst>
                    <a:ext uri="{9D8B030D-6E8A-4147-A177-3AD203B41FA5}">
                      <a16:colId xmlns:a16="http://schemas.microsoft.com/office/drawing/2014/main" val="3373003473"/>
                    </a:ext>
                  </a:extLst>
                </a:gridCol>
                <a:gridCol w="1378197">
                  <a:extLst>
                    <a:ext uri="{9D8B030D-6E8A-4147-A177-3AD203B41FA5}">
                      <a16:colId xmlns:a16="http://schemas.microsoft.com/office/drawing/2014/main" val="3883929520"/>
                    </a:ext>
                  </a:extLst>
                </a:gridCol>
              </a:tblGrid>
              <a:tr h="321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S.I No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 dirty="0">
                          <a:effectLst/>
                        </a:rPr>
                        <a:t>Description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UOM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Qty.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746112"/>
                  </a:ext>
                </a:extLst>
              </a:tr>
              <a:tr h="441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1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Average DM water Consumption- Before Installation of MB Unit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m</a:t>
                      </a:r>
                      <a:r>
                        <a:rPr lang="en-IN" sz="1000" kern="100" baseline="30000">
                          <a:effectLst/>
                        </a:rPr>
                        <a:t>3</a:t>
                      </a:r>
                      <a:r>
                        <a:rPr lang="en-IN" sz="1000" kern="100">
                          <a:effectLst/>
                        </a:rPr>
                        <a:t>/day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468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626604"/>
                  </a:ext>
                </a:extLst>
              </a:tr>
              <a:tr h="441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 dirty="0">
                          <a:effectLst/>
                        </a:rPr>
                        <a:t>2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 dirty="0">
                          <a:effectLst/>
                        </a:rPr>
                        <a:t>Average DM water Consumption- After Installation of MB Unit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m</a:t>
                      </a:r>
                      <a:r>
                        <a:rPr lang="en-IN" sz="1000" kern="100" baseline="30000">
                          <a:effectLst/>
                        </a:rPr>
                        <a:t>3</a:t>
                      </a:r>
                      <a:r>
                        <a:rPr lang="en-IN" sz="1000" kern="100">
                          <a:effectLst/>
                        </a:rPr>
                        <a:t>/day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277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0869601"/>
                  </a:ext>
                </a:extLst>
              </a:tr>
              <a:tr h="369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3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 dirty="0">
                          <a:effectLst/>
                        </a:rPr>
                        <a:t>DM water saved by modification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m</a:t>
                      </a:r>
                      <a:r>
                        <a:rPr lang="en-IN" sz="1000" kern="100" baseline="30000">
                          <a:effectLst/>
                        </a:rPr>
                        <a:t>3</a:t>
                      </a:r>
                      <a:r>
                        <a:rPr lang="en-IN" sz="1000" kern="100">
                          <a:effectLst/>
                        </a:rPr>
                        <a:t>/day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191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1121699"/>
                  </a:ext>
                </a:extLst>
              </a:tr>
              <a:tr h="321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4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Cost of Modification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Rs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5,69,100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7071432"/>
                  </a:ext>
                </a:extLst>
              </a:tr>
              <a:tr h="369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5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Cost of DM water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Rs/m</a:t>
                      </a:r>
                      <a:r>
                        <a:rPr lang="en-IN" sz="1000" kern="100" baseline="30000">
                          <a:effectLst/>
                        </a:rPr>
                        <a:t>3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51.5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9811143"/>
                  </a:ext>
                </a:extLst>
              </a:tr>
              <a:tr h="321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6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Cost saved by modification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Rs/day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9,829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5633206"/>
                  </a:ext>
                </a:extLst>
              </a:tr>
              <a:tr h="321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7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Payback period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Days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58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6575384"/>
                  </a:ext>
                </a:extLst>
              </a:tr>
              <a:tr h="321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8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 dirty="0">
                          <a:effectLst/>
                        </a:rPr>
                        <a:t>Annual saving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>
                          <a:effectLst/>
                        </a:rPr>
                        <a:t>Rs/Annum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100" dirty="0">
                          <a:effectLst/>
                        </a:rPr>
                        <a:t>35,87,431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6622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59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F6F5D-7EA7-89E0-1069-A84DDF7CB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16AE22-447F-0C8B-156D-A376D7E6D28F}"/>
              </a:ext>
            </a:extLst>
          </p:cNvPr>
          <p:cNvSpPr/>
          <p:nvPr/>
        </p:nvSpPr>
        <p:spPr>
          <a:xfrm>
            <a:off x="5943380" y="866694"/>
            <a:ext cx="5621646" cy="7347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FBEE308-DA86-DCFA-B050-DDC9880D209A}"/>
              </a:ext>
            </a:extLst>
          </p:cNvPr>
          <p:cNvSpPr/>
          <p:nvPr/>
        </p:nvSpPr>
        <p:spPr>
          <a:xfrm>
            <a:off x="5943380" y="2497588"/>
            <a:ext cx="5621646" cy="7347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6ABC04-3136-9C67-F5B0-DE230366D278}"/>
              </a:ext>
            </a:extLst>
          </p:cNvPr>
          <p:cNvSpPr/>
          <p:nvPr/>
        </p:nvSpPr>
        <p:spPr>
          <a:xfrm>
            <a:off x="5967700" y="4128482"/>
            <a:ext cx="5621646" cy="7347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74FED1-4565-A6B7-8140-7F65B26D2548}"/>
              </a:ext>
            </a:extLst>
          </p:cNvPr>
          <p:cNvSpPr txBox="1"/>
          <p:nvPr/>
        </p:nvSpPr>
        <p:spPr>
          <a:xfrm>
            <a:off x="1083812" y="90712"/>
            <a:ext cx="836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kern="100" dirty="0">
                <a:effectLst/>
                <a:latin typeface="Arial" panose="020B060402020209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ENERGY EFFICIENCY IMPROVEMENT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76B8A-4FF6-7A09-1831-271FE6B4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7118" y="1027705"/>
            <a:ext cx="3410017" cy="966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 Pumps impeller coating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4F01EB-DA31-0B39-A903-3B9AE75D7642}"/>
              </a:ext>
            </a:extLst>
          </p:cNvPr>
          <p:cNvSpPr txBox="1"/>
          <p:nvPr/>
        </p:nvSpPr>
        <p:spPr>
          <a:xfrm>
            <a:off x="7407825" y="2689946"/>
            <a:ext cx="323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 Pump substitution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48621-6F8E-6E15-17E9-B1F54F28EB35}"/>
              </a:ext>
            </a:extLst>
          </p:cNvPr>
          <p:cNvSpPr txBox="1"/>
          <p:nvPr/>
        </p:nvSpPr>
        <p:spPr>
          <a:xfrm>
            <a:off x="7407825" y="4342814"/>
            <a:ext cx="317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De-staging of pumps</a:t>
            </a:r>
            <a:endParaRPr lang="en-IN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DBB6EFC-12A6-62A5-155D-94BB1A961275}"/>
              </a:ext>
            </a:extLst>
          </p:cNvPr>
          <p:cNvSpPr/>
          <p:nvPr/>
        </p:nvSpPr>
        <p:spPr>
          <a:xfrm>
            <a:off x="5967700" y="5809925"/>
            <a:ext cx="5621646" cy="7347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4C24A-6041-A997-45FB-872373A9A2B2}"/>
              </a:ext>
            </a:extLst>
          </p:cNvPr>
          <p:cNvSpPr txBox="1"/>
          <p:nvPr/>
        </p:nvSpPr>
        <p:spPr>
          <a:xfrm>
            <a:off x="7062061" y="6030818"/>
            <a:ext cx="413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VFD (variable frequency drives) </a:t>
            </a:r>
            <a:endParaRPr lang="en-IN" dirty="0"/>
          </a:p>
        </p:txBody>
      </p:sp>
      <p:pic>
        <p:nvPicPr>
          <p:cNvPr id="9" name="Content Placeholder 2">
            <a:extLst>
              <a:ext uri="{FF2B5EF4-FFF2-40B4-BE49-F238E27FC236}">
                <a16:creationId xmlns:a16="http://schemas.microsoft.com/office/drawing/2014/main" id="{18CD88BB-A210-6F45-6511-A1245348C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4" y="786723"/>
            <a:ext cx="4662153" cy="575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70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883BA-8184-D58C-C060-EFE3E92A0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B1A0B9-D045-2B9D-50AA-7CBAB683887C}"/>
              </a:ext>
            </a:extLst>
          </p:cNvPr>
          <p:cNvSpPr/>
          <p:nvPr/>
        </p:nvSpPr>
        <p:spPr>
          <a:xfrm>
            <a:off x="149450" y="3573000"/>
            <a:ext cx="5183901" cy="17524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1E8AE15-FC7A-1988-9DAC-31823F54C556}"/>
              </a:ext>
            </a:extLst>
          </p:cNvPr>
          <p:cNvSpPr/>
          <p:nvPr/>
        </p:nvSpPr>
        <p:spPr>
          <a:xfrm>
            <a:off x="3285176" y="5798685"/>
            <a:ext cx="5621646" cy="7347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3199BA-FDB2-939F-DD64-B4C8D92E5971}"/>
              </a:ext>
            </a:extLst>
          </p:cNvPr>
          <p:cNvSpPr txBox="1"/>
          <p:nvPr/>
        </p:nvSpPr>
        <p:spPr>
          <a:xfrm>
            <a:off x="324257" y="112596"/>
            <a:ext cx="791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kern="100" dirty="0">
                <a:effectLst/>
                <a:latin typeface="Arial" panose="020B060402020209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Pump impeller coat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54707-25A2-E59A-46C0-AA12A3D1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57" y="3739199"/>
            <a:ext cx="6157609" cy="1550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 </a:t>
            </a:r>
            <a:r>
              <a:rPr lang="en-IN" sz="1800" dirty="0">
                <a:ea typeface="Calibri" panose="020F0502020204030204" pitchFamily="34" charset="0"/>
              </a:rPr>
              <a:t>C</a:t>
            </a:r>
            <a:r>
              <a:rPr lang="en-IN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ontinuous running pumps with constant flow</a:t>
            </a:r>
            <a:endParaRPr lang="en-IN" sz="1800" dirty="0"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Closed circulation cooling water pump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Condenser cooling water blow down pump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Condenser Cooling water pump  (CWP)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9EC55-8148-1992-6E1F-B7E0114D1BA9}"/>
              </a:ext>
            </a:extLst>
          </p:cNvPr>
          <p:cNvSpPr txBox="1"/>
          <p:nvPr/>
        </p:nvSpPr>
        <p:spPr>
          <a:xfrm>
            <a:off x="4672460" y="5981383"/>
            <a:ext cx="284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 </a:t>
            </a:r>
            <a:r>
              <a:rPr lang="en-IN" dirty="0">
                <a:latin typeface="Arial" panose="020B0604020202090204" pitchFamily="34" charset="0"/>
                <a:ea typeface="Calibri" panose="020F0502020204030204" pitchFamily="34" charset="0"/>
              </a:rPr>
              <a:t>CWP  flow raise 11 %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CCE23-E8DC-62F0-F983-3DD057EE0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82" y="891755"/>
            <a:ext cx="3368040" cy="2428240"/>
          </a:xfrm>
          <a:prstGeom prst="rect">
            <a:avLst/>
          </a:prstGeom>
        </p:spPr>
      </p:pic>
      <p:pic>
        <p:nvPicPr>
          <p:cNvPr id="9" name="Picture 8" descr="A close-up of a boat&#10;&#10;Description automatically generated">
            <a:extLst>
              <a:ext uri="{FF2B5EF4-FFF2-40B4-BE49-F238E27FC236}">
                <a16:creationId xmlns:a16="http://schemas.microsoft.com/office/drawing/2014/main" id="{3B9C3C58-6189-5044-846A-9A829D361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13" y="770499"/>
            <a:ext cx="3291840" cy="244094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5DE2963-D3F4-24E8-5E2E-4B64CA083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845081"/>
              </p:ext>
            </p:extLst>
          </p:nvPr>
        </p:nvGraphicFramePr>
        <p:xfrm>
          <a:off x="5930493" y="3560964"/>
          <a:ext cx="5937250" cy="1729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3660452064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3137373535"/>
                    </a:ext>
                  </a:extLst>
                </a:gridCol>
              </a:tblGrid>
              <a:tr h="329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</a:rPr>
                        <a:t>First Coat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 err="1">
                          <a:solidFill>
                            <a:srgbClr val="002060"/>
                          </a:solidFill>
                          <a:effectLst/>
                        </a:rPr>
                        <a:t>Polyglass</a:t>
                      </a:r>
                      <a:r>
                        <a:rPr lang="en-IN" sz="1600" kern="100" dirty="0">
                          <a:solidFill>
                            <a:srgbClr val="002060"/>
                          </a:solidFill>
                          <a:effectLst/>
                        </a:rPr>
                        <a:t> VEHA</a:t>
                      </a:r>
                      <a:endParaRPr lang="en-IN" sz="16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249163"/>
                  </a:ext>
                </a:extLst>
              </a:tr>
              <a:tr h="410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</a:rPr>
                        <a:t>Mixed Coat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 err="1">
                          <a:solidFill>
                            <a:srgbClr val="002060"/>
                          </a:solidFill>
                          <a:effectLst/>
                        </a:rPr>
                        <a:t>Corroglass</a:t>
                      </a:r>
                      <a:r>
                        <a:rPr lang="en-IN" sz="1600" kern="100" dirty="0">
                          <a:solidFill>
                            <a:srgbClr val="002060"/>
                          </a:solidFill>
                          <a:effectLst/>
                        </a:rPr>
                        <a:t> 602+ poly glass VEHA</a:t>
                      </a:r>
                      <a:endParaRPr lang="en-IN" sz="16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657147"/>
                  </a:ext>
                </a:extLst>
              </a:tr>
              <a:tr h="329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</a:rPr>
                        <a:t>Intermediate coat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 err="1">
                          <a:solidFill>
                            <a:srgbClr val="002060"/>
                          </a:solidFill>
                          <a:effectLst/>
                        </a:rPr>
                        <a:t>Polyglass</a:t>
                      </a:r>
                      <a:r>
                        <a:rPr lang="en-IN" sz="1600" kern="100" dirty="0">
                          <a:solidFill>
                            <a:srgbClr val="002060"/>
                          </a:solidFill>
                          <a:effectLst/>
                        </a:rPr>
                        <a:t> VEHA in multiple coat</a:t>
                      </a:r>
                      <a:endParaRPr lang="en-IN" sz="16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057925"/>
                  </a:ext>
                </a:extLst>
              </a:tr>
              <a:tr h="329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</a:rPr>
                        <a:t>Topcoat</a:t>
                      </a:r>
                      <a:endParaRPr lang="en-IN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 err="1">
                          <a:solidFill>
                            <a:srgbClr val="002060"/>
                          </a:solidFill>
                          <a:effectLst/>
                        </a:rPr>
                        <a:t>fluiglide</a:t>
                      </a:r>
                      <a:endParaRPr lang="en-IN" sz="16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812309"/>
                  </a:ext>
                </a:extLst>
              </a:tr>
              <a:tr h="329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</a:rPr>
                        <a:t>Total DFT</a:t>
                      </a:r>
                      <a:endParaRPr lang="en-IN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solidFill>
                            <a:srgbClr val="002060"/>
                          </a:solidFill>
                          <a:effectLst/>
                        </a:rPr>
                        <a:t>1200 micron</a:t>
                      </a:r>
                      <a:endParaRPr lang="en-IN" sz="16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110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665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8EB9F-5547-36E9-80AF-8AD4232C9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1140B1A-9334-0DA4-ED53-733C7CE25767}"/>
              </a:ext>
            </a:extLst>
          </p:cNvPr>
          <p:cNvSpPr/>
          <p:nvPr/>
        </p:nvSpPr>
        <p:spPr>
          <a:xfrm>
            <a:off x="7589978" y="978990"/>
            <a:ext cx="4328549" cy="7347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88227D2-ADD9-BB57-9E55-5F8B9666AEE9}"/>
              </a:ext>
            </a:extLst>
          </p:cNvPr>
          <p:cNvSpPr/>
          <p:nvPr/>
        </p:nvSpPr>
        <p:spPr>
          <a:xfrm>
            <a:off x="7639660" y="2322431"/>
            <a:ext cx="4328550" cy="9233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5369550-5AC6-64AD-7B62-207BB0FA6834}"/>
              </a:ext>
            </a:extLst>
          </p:cNvPr>
          <p:cNvSpPr/>
          <p:nvPr/>
        </p:nvSpPr>
        <p:spPr>
          <a:xfrm>
            <a:off x="7639661" y="3902534"/>
            <a:ext cx="4328549" cy="8638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B186-D3C7-B653-7970-66DA1E361B82}"/>
              </a:ext>
            </a:extLst>
          </p:cNvPr>
          <p:cNvSpPr txBox="1"/>
          <p:nvPr/>
        </p:nvSpPr>
        <p:spPr>
          <a:xfrm>
            <a:off x="864434" y="119253"/>
            <a:ext cx="836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kern="100" dirty="0">
                <a:effectLst/>
                <a:latin typeface="Arial" panose="020B060402020209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Substitution of lower capacity pump in place of Higher capacity pump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0A9C7-EAAA-8473-4AB4-7AF852F96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4565" y="1081446"/>
            <a:ext cx="3973540" cy="966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Turbine lube oil coolers, sea water used as a cooling medium for oil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435FD-8210-9D7A-C7D5-EEEFF0F6F2E8}"/>
              </a:ext>
            </a:extLst>
          </p:cNvPr>
          <p:cNvSpPr txBox="1"/>
          <p:nvPr/>
        </p:nvSpPr>
        <p:spPr>
          <a:xfrm>
            <a:off x="7911566" y="2294189"/>
            <a:ext cx="3799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 After unit shutdown, Five days we run CWP (2400 KW) for turbine lube oil cooling purpose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901791-9623-BC11-57B8-67026CB2D39B}"/>
              </a:ext>
            </a:extLst>
          </p:cNvPr>
          <p:cNvSpPr txBox="1"/>
          <p:nvPr/>
        </p:nvSpPr>
        <p:spPr>
          <a:xfrm>
            <a:off x="7801920" y="3873162"/>
            <a:ext cx="4004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90204" pitchFamily="34" charset="0"/>
                <a:ea typeface="Calibri" panose="020F0502020204030204" pitchFamily="34" charset="0"/>
              </a:rPr>
              <a:t>I</a:t>
            </a:r>
            <a:r>
              <a:rPr lang="en-IN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ntroduced a pump with minimum capacity to run in unit shutdown conditions </a:t>
            </a:r>
            <a:endParaRPr lang="en-IN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D7AA57-1720-3041-E669-C2C6FBD98823}"/>
              </a:ext>
            </a:extLst>
          </p:cNvPr>
          <p:cNvSpPr/>
          <p:nvPr/>
        </p:nvSpPr>
        <p:spPr>
          <a:xfrm>
            <a:off x="7647060" y="5423132"/>
            <a:ext cx="4328550" cy="7347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6905CA-85E7-1726-8E9F-65E30DF2430F}"/>
              </a:ext>
            </a:extLst>
          </p:cNvPr>
          <p:cNvSpPr txBox="1"/>
          <p:nvPr/>
        </p:nvSpPr>
        <p:spPr>
          <a:xfrm>
            <a:off x="8184438" y="5486324"/>
            <a:ext cx="3431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90204" pitchFamily="34" charset="0"/>
                <a:ea typeface="Calibri" panose="020F0502020204030204" pitchFamily="34" charset="0"/>
              </a:rPr>
              <a:t>After shutdown now CWP runs only for 8 hrs</a:t>
            </a:r>
            <a:r>
              <a:rPr lang="en-IN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 </a:t>
            </a:r>
            <a:endParaRPr lang="en-IN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837E7FF-B46D-CD79-735E-2596B9B212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595317"/>
              </p:ext>
            </p:extLst>
          </p:nvPr>
        </p:nvGraphicFramePr>
        <p:xfrm>
          <a:off x="660400" y="3429000"/>
          <a:ext cx="5057796" cy="3062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B4828AE-8CB6-9BC4-C09A-889543A8A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5" y="807146"/>
            <a:ext cx="3619814" cy="24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61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7A2BCF-B97A-D934-8EAD-1E6234F34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7A4733B-0612-99CD-93E4-D0EA8DD1F511}"/>
              </a:ext>
            </a:extLst>
          </p:cNvPr>
          <p:cNvSpPr/>
          <p:nvPr/>
        </p:nvSpPr>
        <p:spPr>
          <a:xfrm>
            <a:off x="1558006" y="705855"/>
            <a:ext cx="4781531" cy="6249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0C24F2-9E78-61AE-4F3D-D6917A70E39A}"/>
              </a:ext>
            </a:extLst>
          </p:cNvPr>
          <p:cNvSpPr txBox="1"/>
          <p:nvPr/>
        </p:nvSpPr>
        <p:spPr>
          <a:xfrm>
            <a:off x="325120" y="151766"/>
            <a:ext cx="8115830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240">
              <a:lnSpc>
                <a:spcPct val="107000"/>
              </a:lnSpc>
              <a:spcAft>
                <a:spcPts val="680"/>
              </a:spcAft>
            </a:pPr>
            <a:r>
              <a:rPr lang="en-IN" sz="2400" b="1" kern="100" dirty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Latha" panose="020B0604020202020204" pitchFamily="34" charset="0"/>
              </a:rPr>
              <a:t>De-Staging of Condensate Extraction pumps (CEP</a:t>
            </a:r>
            <a:r>
              <a:rPr lang="en-IN" sz="1530" b="1" kern="100" dirty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Latha" panose="020B0604020202020204" pitchFamily="34" charset="0"/>
              </a:rPr>
              <a:t>)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76496-4720-A802-EA57-839EB7150637}"/>
              </a:ext>
            </a:extLst>
          </p:cNvPr>
          <p:cNvSpPr>
            <a:spLocks/>
          </p:cNvSpPr>
          <p:nvPr/>
        </p:nvSpPr>
        <p:spPr>
          <a:xfrm>
            <a:off x="1558006" y="705855"/>
            <a:ext cx="4753194" cy="82229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777240">
              <a:spcAft>
                <a:spcPts val="600"/>
              </a:spcAft>
            </a:pPr>
            <a:r>
              <a:rPr lang="en-IN" sz="1530" kern="1200" dirty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rPr>
              <a:t> Three CEPs </a:t>
            </a:r>
            <a:r>
              <a:rPr lang="en-IN" sz="1445" kern="1200" dirty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rPr>
              <a:t>installed per unit and Two will run for full load condition, One stage of each CEP removed </a:t>
            </a:r>
          </a:p>
          <a:p>
            <a:pPr marL="0" indent="0">
              <a:spcAft>
                <a:spcPts val="600"/>
              </a:spcAft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3C742-6EE2-EDF8-593C-236216C24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7" y="1599277"/>
            <a:ext cx="7258242" cy="5096162"/>
          </a:xfrm>
          <a:prstGeom prst="rect">
            <a:avLst/>
          </a:prstGeom>
        </p:spPr>
      </p:pic>
      <p:graphicFrame>
        <p:nvGraphicFramePr>
          <p:cNvPr id="20" name="TextBox 5">
            <a:extLst>
              <a:ext uri="{FF2B5EF4-FFF2-40B4-BE49-F238E27FC236}">
                <a16:creationId xmlns:a16="http://schemas.microsoft.com/office/drawing/2014/main" id="{01E5D95B-6B15-30C8-C5DC-E80892E178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824540"/>
              </p:ext>
            </p:extLst>
          </p:nvPr>
        </p:nvGraphicFramePr>
        <p:xfrm>
          <a:off x="7900997" y="1599277"/>
          <a:ext cx="3888926" cy="509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9573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8BC53-ED3A-73E9-7D4E-F431C228D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7FD0E20-4111-F513-EBEE-AB5E5FFFF6B5}"/>
              </a:ext>
            </a:extLst>
          </p:cNvPr>
          <p:cNvSpPr/>
          <p:nvPr/>
        </p:nvSpPr>
        <p:spPr>
          <a:xfrm>
            <a:off x="5846376" y="1420970"/>
            <a:ext cx="5748994" cy="41918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EFD606-BF4B-9B62-A7A7-E8E163F3958F}"/>
              </a:ext>
            </a:extLst>
          </p:cNvPr>
          <p:cNvSpPr txBox="1"/>
          <p:nvPr/>
        </p:nvSpPr>
        <p:spPr>
          <a:xfrm>
            <a:off x="859224" y="44507"/>
            <a:ext cx="836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kern="100" dirty="0">
                <a:effectLst/>
                <a:latin typeface="Arial" panose="020B060402020209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Variable Frequency Drives (VFD)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1ED5B-6243-2ACC-BAA7-1CE1C06AA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41" y="1420970"/>
            <a:ext cx="4229178" cy="4955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200" b="1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 VFD installed drives in ITPCL</a:t>
            </a:r>
          </a:p>
          <a:p>
            <a:pPr>
              <a:lnSpc>
                <a:spcPct val="170000"/>
              </a:lnSpc>
            </a:pPr>
            <a:r>
              <a:rPr lang="en-IN" sz="20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LDO forwarding pump </a:t>
            </a:r>
            <a:endParaRPr lang="en-IN" sz="2000" dirty="0">
              <a:ea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en-IN" sz="20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Fire water jockey pumps</a:t>
            </a:r>
          </a:p>
          <a:p>
            <a:pPr>
              <a:lnSpc>
                <a:spcPct val="170000"/>
              </a:lnSpc>
            </a:pPr>
            <a:r>
              <a:rPr lang="en-IN" sz="20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Low leak fan in FGD</a:t>
            </a:r>
            <a:endParaRPr lang="en-IN" sz="2000" dirty="0">
              <a:ea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en-IN" sz="20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process water pump in FGD</a:t>
            </a:r>
          </a:p>
          <a:p>
            <a:pPr>
              <a:lnSpc>
                <a:spcPct val="170000"/>
              </a:lnSpc>
            </a:pPr>
            <a:r>
              <a:rPr lang="en-IN" sz="20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Chemical transfer pump in Electro chlorination plant</a:t>
            </a:r>
            <a:endParaRPr lang="en-IN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05B9F-C655-622B-0346-119DAEEBD720}"/>
              </a:ext>
            </a:extLst>
          </p:cNvPr>
          <p:cNvSpPr txBox="1"/>
          <p:nvPr/>
        </p:nvSpPr>
        <p:spPr>
          <a:xfrm>
            <a:off x="5977673" y="1559631"/>
            <a:ext cx="5486400" cy="414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kern="100" dirty="0">
                <a:effectLst/>
                <a:latin typeface="Arial" panose="020B060402020209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Mill Dynamic Classifiers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400" kern="100" dirty="0">
                <a:effectLst/>
                <a:latin typeface="Arial" panose="020B060402020209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   A VFD operated drive, we can achieve desired fineness and Better Control on Combustion efficiency by controlling speed of Dynamic classifier.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400" kern="100" dirty="0">
                <a:effectLst/>
                <a:latin typeface="Arial" panose="020B060402020209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    Dynamic classifiers are doing major contribution in boiler spray, metal temperature and efficiency.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/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6544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7E0EE-A280-03A6-0525-E17F10351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EB25AAF-6D52-6465-BFD3-5DC79D9E42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779871"/>
              </p:ext>
            </p:extLst>
          </p:nvPr>
        </p:nvGraphicFramePr>
        <p:xfrm>
          <a:off x="0" y="-2675"/>
          <a:ext cx="12230911" cy="7917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6385">
                  <a:extLst>
                    <a:ext uri="{9D8B030D-6E8A-4147-A177-3AD203B41FA5}">
                      <a16:colId xmlns:a16="http://schemas.microsoft.com/office/drawing/2014/main" val="2290069301"/>
                    </a:ext>
                  </a:extLst>
                </a:gridCol>
                <a:gridCol w="1699371">
                  <a:extLst>
                    <a:ext uri="{9D8B030D-6E8A-4147-A177-3AD203B41FA5}">
                      <a16:colId xmlns:a16="http://schemas.microsoft.com/office/drawing/2014/main" val="624464029"/>
                    </a:ext>
                  </a:extLst>
                </a:gridCol>
                <a:gridCol w="1630970">
                  <a:extLst>
                    <a:ext uri="{9D8B030D-6E8A-4147-A177-3AD203B41FA5}">
                      <a16:colId xmlns:a16="http://schemas.microsoft.com/office/drawing/2014/main" val="2550056919"/>
                    </a:ext>
                  </a:extLst>
                </a:gridCol>
                <a:gridCol w="2071582">
                  <a:extLst>
                    <a:ext uri="{9D8B030D-6E8A-4147-A177-3AD203B41FA5}">
                      <a16:colId xmlns:a16="http://schemas.microsoft.com/office/drawing/2014/main" val="1155476481"/>
                    </a:ext>
                  </a:extLst>
                </a:gridCol>
                <a:gridCol w="2162603">
                  <a:extLst>
                    <a:ext uri="{9D8B030D-6E8A-4147-A177-3AD203B41FA5}">
                      <a16:colId xmlns:a16="http://schemas.microsoft.com/office/drawing/2014/main" val="2349166810"/>
                    </a:ext>
                  </a:extLst>
                </a:gridCol>
              </a:tblGrid>
              <a:tr h="146306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236571"/>
                  </a:ext>
                </a:extLst>
              </a:tr>
              <a:tr h="890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AUTOMATED DAILY GENERATION REPORT (DGR)</a:t>
                      </a:r>
                    </a:p>
                    <a:p>
                      <a:pPr algn="l"/>
                      <a:endParaRPr lang="en-IN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997923"/>
                  </a:ext>
                </a:extLst>
              </a:tr>
              <a:tr h="655798">
                <a:tc>
                  <a:txBody>
                    <a:bodyPr/>
                    <a:lstStyle/>
                    <a:p>
                      <a:pPr algn="l"/>
                      <a:r>
                        <a:rPr lang="en-I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DEVIATION SETTLEMENT MECHANISM(DSM) REGULATION 2022 </a:t>
                      </a:r>
                      <a:endParaRPr lang="en-IN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730672"/>
                  </a:ext>
                </a:extLst>
              </a:tr>
              <a:tr h="838346">
                <a:tc>
                  <a:txBody>
                    <a:bodyPr/>
                    <a:lstStyle/>
                    <a:p>
                      <a:pPr algn="l"/>
                      <a:r>
                        <a:rPr lang="en-I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WIRELESS DATA TRANSMISSION IN AAQMS </a:t>
                      </a:r>
                      <a:endParaRPr lang="en-IN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796552"/>
                  </a:ext>
                </a:extLst>
              </a:tr>
              <a:tr h="637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COLD LIGHT UP OIL CONSUMPTION REDUCTION</a:t>
                      </a:r>
                    </a:p>
                    <a:p>
                      <a:pPr algn="l"/>
                      <a:endParaRPr lang="en-IN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49275"/>
                  </a:ext>
                </a:extLst>
              </a:tr>
              <a:tr h="7782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 AND REUSE OF TREATED WATER</a:t>
                      </a:r>
                    </a:p>
                    <a:p>
                      <a:pPr algn="l"/>
                      <a:endParaRPr lang="en-IN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71394"/>
                  </a:ext>
                </a:extLst>
              </a:tr>
              <a:tr h="776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EFFICIENCY IMPROVEMENT </a:t>
                      </a:r>
                    </a:p>
                    <a:p>
                      <a:pPr algn="l"/>
                      <a:endParaRPr lang="en-IN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Pump impeller coat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Variable Frequency Drives (VFD)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Substitution of lower capacity pump in place of Higher capacity pump</a:t>
                      </a:r>
                    </a:p>
                    <a:p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De-Staging of Condensate Extraction pumps (CEP)</a:t>
                      </a:r>
                    </a:p>
                    <a:p>
                      <a:endParaRPr lang="en-IN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103812"/>
                  </a:ext>
                </a:extLst>
              </a:tr>
              <a:tr h="35618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4282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555FC2A-F0F9-E115-82AA-BF65587C1381}"/>
              </a:ext>
            </a:extLst>
          </p:cNvPr>
          <p:cNvSpPr txBox="1"/>
          <p:nvPr/>
        </p:nvSpPr>
        <p:spPr>
          <a:xfrm>
            <a:off x="876693" y="539198"/>
            <a:ext cx="4186920" cy="420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Graphic 8" descr="Agriculture with solid fill">
            <a:extLst>
              <a:ext uri="{FF2B5EF4-FFF2-40B4-BE49-F238E27FC236}">
                <a16:creationId xmlns:a16="http://schemas.microsoft.com/office/drawing/2014/main" id="{3C22552C-1F0D-4109-0B1B-1A592122D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4264" y="-2675"/>
            <a:ext cx="1122464" cy="1122464"/>
          </a:xfrm>
          <a:prstGeom prst="rect">
            <a:avLst/>
          </a:prstGeom>
        </p:spPr>
      </p:pic>
      <p:pic>
        <p:nvPicPr>
          <p:cNvPr id="13" name="Graphic 12" descr="Angel face outline outline">
            <a:extLst>
              <a:ext uri="{FF2B5EF4-FFF2-40B4-BE49-F238E27FC236}">
                <a16:creationId xmlns:a16="http://schemas.microsoft.com/office/drawing/2014/main" id="{94BE5FA4-6F96-2A81-7B17-DCCF9EADC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1492" y="116156"/>
            <a:ext cx="1064360" cy="1064360"/>
          </a:xfrm>
          <a:prstGeom prst="rect">
            <a:avLst/>
          </a:prstGeom>
        </p:spPr>
      </p:pic>
      <p:pic>
        <p:nvPicPr>
          <p:cNvPr id="6" name="Graphic 5" descr="Bank with solid fill">
            <a:extLst>
              <a:ext uri="{FF2B5EF4-FFF2-40B4-BE49-F238E27FC236}">
                <a16:creationId xmlns:a16="http://schemas.microsoft.com/office/drawing/2014/main" id="{62201D90-B797-FDB9-C8E7-AB35059F76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9075" y="-21131"/>
            <a:ext cx="1171561" cy="1171561"/>
          </a:xfrm>
          <a:prstGeom prst="rect">
            <a:avLst/>
          </a:prstGeom>
        </p:spPr>
      </p:pic>
      <p:pic>
        <p:nvPicPr>
          <p:cNvPr id="4" name="Graphic 3" descr="Processor">
            <a:extLst>
              <a:ext uri="{FF2B5EF4-FFF2-40B4-BE49-F238E27FC236}">
                <a16:creationId xmlns:a16="http://schemas.microsoft.com/office/drawing/2014/main" id="{4629EE0D-DCB7-B94F-19DA-9ACE3DBE7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51677" y="81681"/>
            <a:ext cx="1133310" cy="11333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0F448B-F4C2-57C5-435E-24CFF0221A19}"/>
              </a:ext>
            </a:extLst>
          </p:cNvPr>
          <p:cNvSpPr txBox="1"/>
          <p:nvPr/>
        </p:nvSpPr>
        <p:spPr>
          <a:xfrm>
            <a:off x="4808950" y="1063375"/>
            <a:ext cx="143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cs typeface="+mn-cs"/>
              </a:rPr>
              <a:t>T</a:t>
            </a:r>
            <a:r>
              <a:rPr lang="en-US" dirty="0">
                <a:effectLst/>
                <a:latin typeface="+mn-lt"/>
                <a:cs typeface="+mn-cs"/>
              </a:rPr>
              <a:t>echnologies</a:t>
            </a:r>
          </a:p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BC65B-54A5-4F96-1CDE-D5ADA9EC8582}"/>
              </a:ext>
            </a:extLst>
          </p:cNvPr>
          <p:cNvSpPr txBox="1"/>
          <p:nvPr/>
        </p:nvSpPr>
        <p:spPr>
          <a:xfrm>
            <a:off x="5643904" y="1087395"/>
            <a:ext cx="28496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>
                <a:effectLst/>
                <a:latin typeface="+mn-lt"/>
                <a:cs typeface="+mn-cs"/>
              </a:rPr>
              <a:t>Innovation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C82245-F745-4A6D-995B-2EEE6B559D47}"/>
              </a:ext>
            </a:extLst>
          </p:cNvPr>
          <p:cNvSpPr txBox="1"/>
          <p:nvPr/>
        </p:nvSpPr>
        <p:spPr>
          <a:xfrm>
            <a:off x="7107677" y="1000066"/>
            <a:ext cx="3049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>
                <a:effectLst/>
                <a:latin typeface="+mn-lt"/>
                <a:cs typeface="+mn-cs"/>
              </a:rPr>
              <a:t>Government polices</a:t>
            </a:r>
          </a:p>
          <a:p>
            <a:pPr lvl="2"/>
            <a:endParaRPr lang="en-US" dirty="0">
              <a:effectLst/>
              <a:latin typeface="+mn-lt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E4848C-1DCC-8F74-20C1-738E9D0C124D}"/>
              </a:ext>
            </a:extLst>
          </p:cNvPr>
          <p:cNvSpPr txBox="1"/>
          <p:nvPr/>
        </p:nvSpPr>
        <p:spPr>
          <a:xfrm>
            <a:off x="9538483" y="1063375"/>
            <a:ext cx="239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dirty="0">
                <a:latin typeface="+mn-lt"/>
                <a:cs typeface="+mn-cs"/>
              </a:rPr>
              <a:t>S</a:t>
            </a:r>
            <a:r>
              <a:rPr lang="en-US" dirty="0">
                <a:effectLst/>
                <a:latin typeface="+mn-lt"/>
                <a:cs typeface="+mn-cs"/>
              </a:rPr>
              <a:t>ustainability </a:t>
            </a:r>
            <a:endParaRPr lang="en-US" dirty="0">
              <a:latin typeface="+mn-lt"/>
              <a:cs typeface="+mn-cs"/>
            </a:endParaRPr>
          </a:p>
          <a:p>
            <a:endParaRPr lang="en-IN" dirty="0"/>
          </a:p>
        </p:txBody>
      </p:sp>
      <p:pic>
        <p:nvPicPr>
          <p:cNvPr id="15" name="Picture 14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0EB07C4E-71DF-FED8-F6E0-77F06AAAB7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62" y="1646397"/>
            <a:ext cx="567363" cy="648921"/>
          </a:xfrm>
          <a:prstGeom prst="rect">
            <a:avLst/>
          </a:prstGeom>
        </p:spPr>
      </p:pic>
      <p:pic>
        <p:nvPicPr>
          <p:cNvPr id="16" name="Picture 15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5217C924-241B-F4A2-1ACB-5A49587A87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438" y="2324677"/>
            <a:ext cx="567363" cy="648921"/>
          </a:xfrm>
          <a:prstGeom prst="rect">
            <a:avLst/>
          </a:prstGeom>
        </p:spPr>
      </p:pic>
      <p:pic>
        <p:nvPicPr>
          <p:cNvPr id="23" name="Picture 22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30651712-D8AF-5C56-3B26-81FA455FF5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13" y="3104539"/>
            <a:ext cx="567363" cy="648921"/>
          </a:xfrm>
          <a:prstGeom prst="rect">
            <a:avLst/>
          </a:prstGeom>
        </p:spPr>
      </p:pic>
      <p:pic>
        <p:nvPicPr>
          <p:cNvPr id="24" name="Picture 23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2254462F-92F5-77E9-C02D-BACD46EC46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589" y="3838992"/>
            <a:ext cx="567363" cy="648921"/>
          </a:xfrm>
          <a:prstGeom prst="rect">
            <a:avLst/>
          </a:prstGeom>
        </p:spPr>
      </p:pic>
      <p:pic>
        <p:nvPicPr>
          <p:cNvPr id="25" name="Picture 24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CEB813E3-35D7-69D4-C7C1-36850ABB2C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589" y="4602103"/>
            <a:ext cx="567363" cy="6489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CA5CB0-0894-144D-F924-55D945FD24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2080" y="170287"/>
            <a:ext cx="3061525" cy="110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2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0965" y="3101790"/>
            <a:ext cx="10972800" cy="118782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4392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3" name="TextBox 8"/>
          <p:cNvSpPr txBox="1">
            <a:spLocks noChangeArrowheads="1"/>
          </p:cNvSpPr>
          <p:nvPr/>
        </p:nvSpPr>
        <p:spPr bwMode="auto">
          <a:xfrm>
            <a:off x="1194815" y="-101929"/>
            <a:ext cx="7771763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4400" b="0" i="1" u="none" strike="noStrike" baseline="0" dirty="0">
                <a:latin typeface="+mj-lt"/>
                <a:ea typeface="+mj-ea"/>
                <a:cs typeface="+mj-cs"/>
              </a:rPr>
              <a:t>About author</a:t>
            </a:r>
            <a:endParaRPr lang="en-US" altLang="en-US" sz="4400" b="1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43F6D8F-57C1-2BD2-5888-A22052C8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998" y="102483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200" b="0" i="0" u="none" strike="noStrike" baseline="0" dirty="0">
              <a:latin typeface="+mn-lt"/>
              <a:cs typeface="+mn-cs"/>
            </a:endParaRPr>
          </a:p>
          <a:p>
            <a:pPr marL="0"/>
            <a:r>
              <a:rPr lang="en-US" sz="2200" b="1" i="0" u="none" strike="noStrike" baseline="0" dirty="0">
                <a:latin typeface="+mn-lt"/>
                <a:cs typeface="+mn-cs"/>
              </a:rPr>
              <a:t>Mr. K. Premkumar </a:t>
            </a:r>
            <a:r>
              <a:rPr lang="en-US" sz="2200" b="0" i="1" u="none" strike="noStrike" baseline="0" dirty="0">
                <a:latin typeface="+mn-lt"/>
                <a:cs typeface="+mn-cs"/>
              </a:rPr>
              <a:t>is a Graduate from Anna University Chennai, Post Graduate Certificate in Digital Transformation from Indian Institute of Management (IIM), Tiruchirappalli. </a:t>
            </a:r>
            <a:endParaRPr lang="en-US" sz="2200" b="0" i="0" u="none" strike="noStrike" baseline="0" dirty="0">
              <a:latin typeface="+mn-lt"/>
              <a:cs typeface="+mn-cs"/>
            </a:endParaRPr>
          </a:p>
          <a:p>
            <a:pPr marL="0"/>
            <a:r>
              <a:rPr lang="en-US" sz="2200" b="0" i="1" u="none" strike="noStrike" baseline="0" dirty="0">
                <a:latin typeface="+mn-lt"/>
                <a:cs typeface="+mn-cs"/>
              </a:rPr>
              <a:t> 16 years of experience in thermal power plant in the area of Commissioning and Operation.</a:t>
            </a:r>
          </a:p>
          <a:p>
            <a:pPr marL="0"/>
            <a:r>
              <a:rPr lang="en-US" sz="2200" b="0" i="1" u="none" strike="noStrike" baseline="0" dirty="0">
                <a:latin typeface="+mn-lt"/>
                <a:cs typeface="+mn-cs"/>
              </a:rPr>
              <a:t> Previously associated with Adani Power Ltd. Rajasthan, Udupi Power Corporation ltd. Karnataka, ENMAS O&amp;M services. Chennai, presently working in </a:t>
            </a:r>
            <a:r>
              <a:rPr lang="en-US" sz="2200" b="1" i="1" u="none" strike="noStrike" baseline="0" dirty="0">
                <a:latin typeface="+mn-lt"/>
                <a:cs typeface="+mn-cs"/>
              </a:rPr>
              <a:t>IL&amp;FS </a:t>
            </a:r>
            <a:r>
              <a:rPr lang="en-US" sz="2200" b="1" i="1" u="none" strike="noStrike" baseline="0" dirty="0" err="1">
                <a:latin typeface="+mn-lt"/>
                <a:cs typeface="+mn-cs"/>
              </a:rPr>
              <a:t>TamilNadu</a:t>
            </a:r>
            <a:r>
              <a:rPr lang="en-US" sz="2200" b="1" i="1" u="none" strike="noStrike" baseline="0" dirty="0">
                <a:latin typeface="+mn-lt"/>
                <a:cs typeface="+mn-cs"/>
              </a:rPr>
              <a:t> Power Company Ltd as Manager-Operation</a:t>
            </a:r>
            <a:r>
              <a:rPr lang="en-US" sz="2200" b="0" i="1" u="none" strike="noStrike" baseline="0" dirty="0">
                <a:latin typeface="+mn-lt"/>
                <a:cs typeface="+mn-cs"/>
              </a:rPr>
              <a:t>. </a:t>
            </a:r>
            <a:endParaRPr lang="en-US" sz="2200" dirty="0">
              <a:latin typeface="+mn-lt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3F0E1-FD48-581A-6D8B-315A4995AC57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/>
          <a:srcRect b="12167"/>
          <a:stretch/>
        </p:blipFill>
        <p:spPr>
          <a:xfrm>
            <a:off x="7502938" y="1555496"/>
            <a:ext cx="3941064" cy="4096512"/>
          </a:xfrm>
          <a:prstGeom prst="rect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228942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6693" y="539197"/>
            <a:ext cx="4186920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We are in the Digital era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6693" y="2533476"/>
            <a:ext cx="3655050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2"/>
            <a:r>
              <a:rPr lang="en-US" dirty="0">
                <a:latin typeface="+mn-lt"/>
                <a:cs typeface="+mn-cs"/>
              </a:rPr>
              <a:t>T</a:t>
            </a:r>
            <a:r>
              <a:rPr lang="en-US" dirty="0">
                <a:effectLst/>
                <a:latin typeface="+mn-lt"/>
                <a:cs typeface="+mn-cs"/>
              </a:rPr>
              <a:t>echnologies</a:t>
            </a:r>
          </a:p>
          <a:p>
            <a:pPr lvl="2"/>
            <a:r>
              <a:rPr lang="en-US" dirty="0">
                <a:effectLst/>
                <a:latin typeface="+mn-lt"/>
                <a:cs typeface="+mn-cs"/>
              </a:rPr>
              <a:t>Innovation </a:t>
            </a:r>
          </a:p>
          <a:p>
            <a:pPr lvl="2"/>
            <a:r>
              <a:rPr lang="en-US" dirty="0">
                <a:latin typeface="+mn-lt"/>
                <a:cs typeface="+mn-cs"/>
              </a:rPr>
              <a:t>S</a:t>
            </a:r>
            <a:r>
              <a:rPr lang="en-US" dirty="0">
                <a:effectLst/>
                <a:latin typeface="+mn-lt"/>
                <a:cs typeface="+mn-cs"/>
              </a:rPr>
              <a:t>ustainability </a:t>
            </a:r>
            <a:endParaRPr lang="en-US" dirty="0">
              <a:latin typeface="+mn-lt"/>
              <a:cs typeface="+mn-cs"/>
            </a:endParaRPr>
          </a:p>
          <a:p>
            <a:pPr lvl="2"/>
            <a:r>
              <a:rPr lang="en-US" dirty="0">
                <a:effectLst/>
                <a:latin typeface="+mn-lt"/>
                <a:cs typeface="+mn-cs"/>
              </a:rPr>
              <a:t>Government polices</a:t>
            </a:r>
          </a:p>
          <a:p>
            <a:pPr marL="685800" lvl="2" indent="0">
              <a:buNone/>
            </a:pPr>
            <a:endParaRPr lang="en-US" dirty="0">
              <a:latin typeface="+mn-lt"/>
              <a:cs typeface="+mn-cs"/>
            </a:endParaRPr>
          </a:p>
          <a:p>
            <a:pPr marL="685800" lvl="2" indent="0">
              <a:buNone/>
            </a:pPr>
            <a:r>
              <a:rPr lang="en-US" dirty="0">
                <a:latin typeface="+mn-lt"/>
                <a:cs typeface="+mn-cs"/>
              </a:rPr>
              <a:t>To be in the race we need to adopt to these changes</a:t>
            </a:r>
          </a:p>
        </p:txBody>
      </p:sp>
      <p:pic>
        <p:nvPicPr>
          <p:cNvPr id="9" name="Graphic 8" descr="Agriculture with solid fill">
            <a:extLst>
              <a:ext uri="{FF2B5EF4-FFF2-40B4-BE49-F238E27FC236}">
                <a16:creationId xmlns:a16="http://schemas.microsoft.com/office/drawing/2014/main" id="{B55CAE51-0C4B-1B23-A052-23A532E83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531" y="3258096"/>
            <a:ext cx="2376668" cy="2376668"/>
          </a:xfrm>
          <a:prstGeom prst="rect">
            <a:avLst/>
          </a:prstGeom>
        </p:spPr>
      </p:pic>
      <p:pic>
        <p:nvPicPr>
          <p:cNvPr id="13" name="Graphic 12" descr="Angel face outline outline">
            <a:extLst>
              <a:ext uri="{FF2B5EF4-FFF2-40B4-BE49-F238E27FC236}">
                <a16:creationId xmlns:a16="http://schemas.microsoft.com/office/drawing/2014/main" id="{482C1ADC-AD4A-8B6C-DBD7-156A94D63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9435" y="886117"/>
            <a:ext cx="2376668" cy="2376668"/>
          </a:xfrm>
          <a:prstGeom prst="rect">
            <a:avLst/>
          </a:prstGeom>
        </p:spPr>
      </p:pic>
      <p:pic>
        <p:nvPicPr>
          <p:cNvPr id="6" name="Graphic 5" descr="Bank with solid fill">
            <a:extLst>
              <a:ext uri="{FF2B5EF4-FFF2-40B4-BE49-F238E27FC236}">
                <a16:creationId xmlns:a16="http://schemas.microsoft.com/office/drawing/2014/main" id="{8E098F2B-7428-FF38-4F67-67AE444059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09435" y="3429000"/>
            <a:ext cx="2376667" cy="2376667"/>
          </a:xfrm>
          <a:prstGeom prst="rect">
            <a:avLst/>
          </a:prstGeom>
        </p:spPr>
      </p:pic>
      <p:pic>
        <p:nvPicPr>
          <p:cNvPr id="4" name="Graphic 3" descr="Processor">
            <a:extLst>
              <a:ext uri="{FF2B5EF4-FFF2-40B4-BE49-F238E27FC236}">
                <a16:creationId xmlns:a16="http://schemas.microsoft.com/office/drawing/2014/main" id="{72314FFB-DF82-3AD0-3770-12751EF9BB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62674" y="960137"/>
            <a:ext cx="2390525" cy="239052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2CC9F2B-E219-AF55-BBE8-372B5AC60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56E449-1EFC-16B5-CB11-7E6A8BBBC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E734DB8-CD27-D04F-74D4-3AC47BA0B3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BB5EE01-750A-EC5D-5A66-4C2D7E4C3486}"/>
              </a:ext>
            </a:extLst>
          </p:cNvPr>
          <p:cNvSpPr txBox="1"/>
          <p:nvPr/>
        </p:nvSpPr>
        <p:spPr>
          <a:xfrm>
            <a:off x="2346960" y="11614"/>
            <a:ext cx="597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latin typeface="Arial" panose="020B0604020202090204" pitchFamily="34" charset="0"/>
                <a:cs typeface="Arial" panose="020B060402020209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788059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882" y="740761"/>
            <a:ext cx="556367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About ITPCL</a:t>
            </a:r>
          </a:p>
          <a:p>
            <a:endParaRPr lang="en-US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75062D93-162E-527B-D10B-A38F3BCD76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344532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372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C431575-AD28-4893-3E8B-E1A4917CEBF7}"/>
              </a:ext>
            </a:extLst>
          </p:cNvPr>
          <p:cNvSpPr/>
          <p:nvPr/>
        </p:nvSpPr>
        <p:spPr>
          <a:xfrm>
            <a:off x="2350851" y="2756468"/>
            <a:ext cx="7490298" cy="5726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A3A27E-6AEF-DFE1-2C9F-832F2E93F93D}"/>
              </a:ext>
            </a:extLst>
          </p:cNvPr>
          <p:cNvSpPr/>
          <p:nvPr/>
        </p:nvSpPr>
        <p:spPr>
          <a:xfrm>
            <a:off x="8727254" y="677406"/>
            <a:ext cx="2700568" cy="1905818"/>
          </a:xfrm>
          <a:prstGeom prst="roundRect">
            <a:avLst/>
          </a:prstGeom>
          <a:solidFill>
            <a:srgbClr val="F07F0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DCECDDC-BD17-C43E-F79D-6A5AA4E7E358}"/>
              </a:ext>
            </a:extLst>
          </p:cNvPr>
          <p:cNvSpPr/>
          <p:nvPr/>
        </p:nvSpPr>
        <p:spPr>
          <a:xfrm>
            <a:off x="4734422" y="691576"/>
            <a:ext cx="2700568" cy="1905818"/>
          </a:xfrm>
          <a:prstGeom prst="roundRect">
            <a:avLst/>
          </a:prstGeom>
          <a:solidFill>
            <a:srgbClr val="F07F0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A91BA04-963E-69B5-1AA4-34EB5DAB193B}"/>
              </a:ext>
            </a:extLst>
          </p:cNvPr>
          <p:cNvSpPr/>
          <p:nvPr/>
        </p:nvSpPr>
        <p:spPr>
          <a:xfrm>
            <a:off x="764178" y="691576"/>
            <a:ext cx="2700568" cy="1905818"/>
          </a:xfrm>
          <a:prstGeom prst="roundRect">
            <a:avLst/>
          </a:prstGeom>
          <a:solidFill>
            <a:srgbClr val="F07F0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07F0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9673" y="2889158"/>
            <a:ext cx="6351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9536">
              <a:spcAft>
                <a:spcPts val="600"/>
              </a:spcAft>
            </a:pPr>
            <a:r>
              <a:rPr lang="en-IN" sz="2000" b="1" kern="100" dirty="0">
                <a:solidFill>
                  <a:schemeClr val="accent1"/>
                </a:solidFill>
                <a:latin typeface="Arial" panose="020B0604020202090204" pitchFamily="34" charset="0"/>
                <a:ea typeface="+mn-ea"/>
                <a:cs typeface="Latha" panose="020B0604020202020204" pitchFamily="34" charset="0"/>
              </a:rPr>
              <a:t>AUTOMATED DAILY GENERATION REPORT (DGR)</a:t>
            </a:r>
            <a:endParaRPr lang="en-IN" sz="20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5C95A-38C0-A76B-12BC-34EBECD337DA}"/>
              </a:ext>
            </a:extLst>
          </p:cNvPr>
          <p:cNvSpPr>
            <a:spLocks/>
          </p:cNvSpPr>
          <p:nvPr/>
        </p:nvSpPr>
        <p:spPr>
          <a:xfrm>
            <a:off x="948378" y="888632"/>
            <a:ext cx="2332169" cy="179858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defTabSz="859536">
              <a:lnSpc>
                <a:spcPct val="90000"/>
              </a:lnSpc>
              <a:spcAft>
                <a:spcPts val="600"/>
              </a:spcAft>
            </a:pPr>
            <a:r>
              <a:rPr lang="en-IN" sz="23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DGR</a:t>
            </a:r>
            <a:endParaRPr lang="en-IN" sz="2300" b="1" kern="12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defTabSz="859536">
              <a:lnSpc>
                <a:spcPct val="90000"/>
              </a:lnSpc>
              <a:spcAft>
                <a:spcPts val="600"/>
              </a:spcAft>
            </a:pPr>
            <a:endParaRPr lang="en-US" sz="2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42900" indent="-342900" defTabSz="859536">
              <a:lnSpc>
                <a:spcPct val="90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IN" sz="2600" kern="12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generation details </a:t>
            </a:r>
          </a:p>
          <a:p>
            <a:pPr marL="342900" indent="-342900" defTabSz="859536">
              <a:lnSpc>
                <a:spcPct val="90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IN" sz="2600" kern="12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consumptions and stocks </a:t>
            </a:r>
          </a:p>
          <a:p>
            <a:pPr marL="342900" indent="-342900" defTabSz="859536">
              <a:lnSpc>
                <a:spcPct val="90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IN" sz="2600" kern="12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KPI</a:t>
            </a:r>
            <a:endParaRPr lang="en-US" sz="2600" kern="12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IN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1F5E9-EAF3-EE65-D9E4-9DD47D52589D}"/>
              </a:ext>
            </a:extLst>
          </p:cNvPr>
          <p:cNvSpPr txBox="1"/>
          <p:nvPr/>
        </p:nvSpPr>
        <p:spPr>
          <a:xfrm>
            <a:off x="5255947" y="754862"/>
            <a:ext cx="2484257" cy="232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9536">
              <a:spcAft>
                <a:spcPts val="600"/>
              </a:spcAft>
            </a:pPr>
            <a:r>
              <a:rPr lang="en-IN" sz="1600" b="1" kern="12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Information</a:t>
            </a:r>
          </a:p>
          <a:p>
            <a:pPr marL="285750" indent="-285750" defTabSz="859536"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IN" sz="1600" kern="1200" dirty="0">
                <a:solidFill>
                  <a:schemeClr val="bg1"/>
                </a:solidFill>
                <a:latin typeface="Arial" panose="020B0604020202090204" pitchFamily="34" charset="0"/>
                <a:ea typeface="+mn-ea"/>
                <a:cs typeface="+mn-cs"/>
              </a:rPr>
              <a:t>Available</a:t>
            </a:r>
          </a:p>
          <a:p>
            <a:pPr marL="285750" indent="-285750" defTabSz="859536"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IN" sz="1600" kern="1200" dirty="0">
                <a:solidFill>
                  <a:schemeClr val="bg1"/>
                </a:solidFill>
                <a:latin typeface="Arial" panose="020B0604020202090204" pitchFamily="34" charset="0"/>
                <a:ea typeface="+mn-ea"/>
                <a:cs typeface="+mn-cs"/>
              </a:rPr>
              <a:t>Integrity</a:t>
            </a:r>
          </a:p>
          <a:p>
            <a:pPr marL="285750" indent="-285750" defTabSz="859536"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IN" sz="1600" kern="1200" dirty="0">
                <a:solidFill>
                  <a:schemeClr val="bg1"/>
                </a:solidFill>
                <a:latin typeface="Arial" panose="020B0604020202090204" pitchFamily="34" charset="0"/>
                <a:ea typeface="+mn-ea"/>
                <a:cs typeface="+mn-cs"/>
              </a:rPr>
              <a:t>Confidentiality</a:t>
            </a:r>
          </a:p>
          <a:p>
            <a:pPr marL="285750" indent="-285750" defTabSz="859536"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IN" sz="1600" kern="1200" dirty="0">
                <a:solidFill>
                  <a:schemeClr val="bg1"/>
                </a:solidFill>
                <a:latin typeface="Arial" panose="020B0604020202090204" pitchFamily="34" charset="0"/>
                <a:ea typeface="+mn-ea"/>
                <a:cs typeface="+mn-cs"/>
              </a:rPr>
              <a:t>Immutability</a:t>
            </a:r>
          </a:p>
          <a:p>
            <a:pPr defTabSz="859536">
              <a:spcAft>
                <a:spcPts val="600"/>
              </a:spcAft>
            </a:pPr>
            <a:endParaRPr lang="en-IN" sz="1692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A55EC-4634-3F2F-6B73-6C2561DA8C9B}"/>
              </a:ext>
            </a:extLst>
          </p:cNvPr>
          <p:cNvSpPr txBox="1"/>
          <p:nvPr/>
        </p:nvSpPr>
        <p:spPr>
          <a:xfrm>
            <a:off x="8987002" y="691576"/>
            <a:ext cx="234112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9536">
              <a:spcAft>
                <a:spcPts val="600"/>
              </a:spcAft>
            </a:pPr>
            <a:r>
              <a:rPr lang="en-IN" sz="1600" b="1" kern="1200" dirty="0">
                <a:solidFill>
                  <a:schemeClr val="bg1"/>
                </a:solidFill>
                <a:latin typeface="Arial" panose="020B0604020202090204" pitchFamily="34" charset="0"/>
                <a:ea typeface="+mn-ea"/>
                <a:cs typeface="+mn-cs"/>
              </a:rPr>
              <a:t>Manual DGR</a:t>
            </a:r>
          </a:p>
          <a:p>
            <a:pPr marL="285750" indent="-285750" defTabSz="859536"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IN" sz="1600" kern="1200" dirty="0">
                <a:solidFill>
                  <a:schemeClr val="bg1"/>
                </a:solidFill>
                <a:latin typeface="Arial" panose="020B0604020202090204" pitchFamily="34" charset="0"/>
                <a:ea typeface="+mn-ea"/>
                <a:cs typeface="+mn-cs"/>
              </a:rPr>
              <a:t>Lack of synchronised time stamping </a:t>
            </a:r>
            <a:endParaRPr lang="en-IN" sz="1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285750" indent="-285750" defTabSz="859536"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IN" sz="1600" kern="1200" dirty="0">
                <a:solidFill>
                  <a:schemeClr val="bg1"/>
                </a:solidFill>
                <a:latin typeface="Arial" panose="020B0604020202090204" pitchFamily="34" charset="0"/>
                <a:ea typeface="+mn-ea"/>
                <a:cs typeface="+mn-cs"/>
              </a:rPr>
              <a:t> Consumes More time &amp; manpower.</a:t>
            </a:r>
            <a:endParaRPr lang="en-IN" sz="1600" dirty="0">
              <a:solidFill>
                <a:schemeClr val="bg1"/>
              </a:solidFill>
            </a:endParaRPr>
          </a:p>
        </p:txBody>
      </p:sp>
      <p:pic>
        <p:nvPicPr>
          <p:cNvPr id="10" name="Content Placeholder 4" descr="A diagram of a firewall&#10;&#10;Description automatically generated">
            <a:extLst>
              <a:ext uri="{FF2B5EF4-FFF2-40B4-BE49-F238E27FC236}">
                <a16:creationId xmlns:a16="http://schemas.microsoft.com/office/drawing/2014/main" id="{51A9E9A6-F5F7-5C6F-33A8-54E94E7A3635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"/>
          <a:stretch>
            <a:fillRect/>
          </a:stretch>
        </p:blipFill>
        <p:spPr bwMode="auto">
          <a:xfrm>
            <a:off x="6821636" y="3675584"/>
            <a:ext cx="5136782" cy="2956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5090271-FDD0-FFE1-BCF3-7966D7919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11364"/>
              </p:ext>
            </p:extLst>
          </p:nvPr>
        </p:nvGraphicFramePr>
        <p:xfrm>
          <a:off x="233582" y="3513912"/>
          <a:ext cx="6462327" cy="3279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3663">
                  <a:extLst>
                    <a:ext uri="{9D8B030D-6E8A-4147-A177-3AD203B41FA5}">
                      <a16:colId xmlns:a16="http://schemas.microsoft.com/office/drawing/2014/main" val="247538372"/>
                    </a:ext>
                  </a:extLst>
                </a:gridCol>
                <a:gridCol w="2154332">
                  <a:extLst>
                    <a:ext uri="{9D8B030D-6E8A-4147-A177-3AD203B41FA5}">
                      <a16:colId xmlns:a16="http://schemas.microsoft.com/office/drawing/2014/main" val="1991887033"/>
                    </a:ext>
                  </a:extLst>
                </a:gridCol>
                <a:gridCol w="2154332">
                  <a:extLst>
                    <a:ext uri="{9D8B030D-6E8A-4147-A177-3AD203B41FA5}">
                      <a16:colId xmlns:a16="http://schemas.microsoft.com/office/drawing/2014/main" val="3556341237"/>
                    </a:ext>
                  </a:extLst>
                </a:gridCol>
              </a:tblGrid>
              <a:tr h="289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 dirty="0"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DATA SOURCE</a:t>
                      </a:r>
                      <a:endParaRPr lang="en-IN" sz="1400" kern="100" dirty="0"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MODE OF COMMUNICATION</a:t>
                      </a:r>
                      <a:endParaRPr lang="en-IN" sz="1400" kern="100"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PARAMAETERS</a:t>
                      </a:r>
                      <a:endParaRPr lang="en-IN" sz="1400" kern="100"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9439835"/>
                  </a:ext>
                </a:extLst>
              </a:tr>
              <a:tr h="455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 dirty="0"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DCS (UNIT-1 &amp; UNIT-2)</a:t>
                      </a:r>
                      <a:endParaRPr lang="en-IN" sz="1400" kern="100" dirty="0"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 dirty="0"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OPC</a:t>
                      </a:r>
                      <a:endParaRPr lang="en-IN" sz="1400" kern="100" dirty="0"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Coal flow totalizer, LDO tank level, DM water flow totalizer.</a:t>
                      </a:r>
                      <a:endParaRPr lang="en-IN" sz="1400" kern="100"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7453275"/>
                  </a:ext>
                </a:extLst>
              </a:tr>
              <a:tr h="455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 dirty="0"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ABT SERVER</a:t>
                      </a:r>
                      <a:endParaRPr lang="en-IN" sz="1400" kern="100" dirty="0"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OPC</a:t>
                      </a:r>
                      <a:endParaRPr lang="en-IN" sz="1400" kern="100"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 dirty="0"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DC, SG, Availability, STOA, Exchange, AG.</a:t>
                      </a:r>
                      <a:endParaRPr lang="en-IN" sz="1400" kern="100" dirty="0"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9935265"/>
                  </a:ext>
                </a:extLst>
              </a:tr>
              <a:tr h="455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 dirty="0"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ENERGY METERS (12 Nos)</a:t>
                      </a:r>
                      <a:endParaRPr lang="en-IN" sz="1400" kern="100" dirty="0"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 dirty="0"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MODBUS</a:t>
                      </a:r>
                      <a:endParaRPr lang="en-IN" sz="1400" kern="100" dirty="0"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 dirty="0"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Generation, Import, Export, Grid frequency, Aux power.</a:t>
                      </a:r>
                      <a:endParaRPr lang="en-IN" sz="1400" kern="100" dirty="0"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406608"/>
                  </a:ext>
                </a:extLst>
              </a:tr>
              <a:tr h="220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SAP</a:t>
                      </a:r>
                      <a:endParaRPr lang="en-IN" sz="1400" kern="100"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 dirty="0"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FILE TRANSFER</a:t>
                      </a:r>
                      <a:endParaRPr lang="en-IN" sz="1400" kern="100" dirty="0"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Gypsum dispatch, Fly ash dispatch</a:t>
                      </a:r>
                      <a:endParaRPr lang="en-IN" sz="1400" kern="100"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6307000"/>
                  </a:ext>
                </a:extLst>
              </a:tr>
              <a:tr h="455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BOP HISTORIAN SERVER</a:t>
                      </a:r>
                      <a:endParaRPr lang="en-IN" sz="1400" kern="100"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 dirty="0"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OPC</a:t>
                      </a:r>
                      <a:endParaRPr lang="en-IN" sz="1400" kern="100" dirty="0"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 dirty="0"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Limestone consumption, DM water production.</a:t>
                      </a:r>
                      <a:endParaRPr lang="en-IN" sz="1400" kern="100" dirty="0"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5684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65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D8C4846-7E98-0ED8-5152-4A3866A87EDD}"/>
              </a:ext>
            </a:extLst>
          </p:cNvPr>
          <p:cNvSpPr/>
          <p:nvPr/>
        </p:nvSpPr>
        <p:spPr>
          <a:xfrm>
            <a:off x="300230" y="2812141"/>
            <a:ext cx="2802893" cy="3919399"/>
          </a:xfrm>
          <a:prstGeom prst="rect">
            <a:avLst/>
          </a:prstGeom>
          <a:solidFill>
            <a:srgbClr val="FFB1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5BEBCD-DF9D-4FD8-4910-6C7D6154A727}"/>
              </a:ext>
            </a:extLst>
          </p:cNvPr>
          <p:cNvSpPr/>
          <p:nvPr/>
        </p:nvSpPr>
        <p:spPr>
          <a:xfrm>
            <a:off x="382691" y="2812141"/>
            <a:ext cx="11726401" cy="1958510"/>
          </a:xfrm>
          <a:prstGeom prst="rect">
            <a:avLst/>
          </a:prstGeom>
          <a:solidFill>
            <a:srgbClr val="FFB1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C154DDF-8925-DE38-B116-BACCC78DEBFE}"/>
              </a:ext>
            </a:extLst>
          </p:cNvPr>
          <p:cNvSpPr/>
          <p:nvPr/>
        </p:nvSpPr>
        <p:spPr>
          <a:xfrm>
            <a:off x="7861689" y="3015924"/>
            <a:ext cx="3932735" cy="155094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2286000" y="1"/>
            <a:ext cx="6751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kern="100" dirty="0">
                <a:solidFill>
                  <a:srgbClr val="002060"/>
                </a:solidFill>
                <a:effectLst/>
                <a:latin typeface="Arial" panose="020B0604020202090204" pitchFamily="34" charset="0"/>
                <a:ea typeface="Calibri" panose="020F0502020204030204" pitchFamily="34" charset="0"/>
                <a:cs typeface="Arial" panose="020B0604020202090204" pitchFamily="34" charset="0"/>
              </a:rPr>
              <a:t>NEW DEVIATION SETTLEMENT MECHANISM (DSM) REGULATION 2022 AND SCHEDULE GENERATION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69DB18F4-56D8-85BF-90CF-7677ADEBB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576" y="687912"/>
            <a:ext cx="6370872" cy="1958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94B4C3-9734-63C1-2F8B-C6B0034A9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76" y="3053988"/>
            <a:ext cx="2525685" cy="333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5854C9-548B-EF42-434D-42A5C7798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970" y="3018023"/>
            <a:ext cx="4055434" cy="1586909"/>
          </a:xfrm>
          <a:prstGeom prst="rect">
            <a:avLst/>
          </a:prstGeom>
          <a:noFill/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D870CD47-C352-EF4F-BAB4-B1E9E3829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514" y="4976533"/>
            <a:ext cx="5943600" cy="168013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4F77AB6-5538-625A-53AC-30C49DBBE8DE}"/>
              </a:ext>
            </a:extLst>
          </p:cNvPr>
          <p:cNvSpPr/>
          <p:nvPr/>
        </p:nvSpPr>
        <p:spPr>
          <a:xfrm>
            <a:off x="4856927" y="2382346"/>
            <a:ext cx="1691148" cy="301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10914A2-88AF-3AFD-6474-C174875E749C}"/>
              </a:ext>
            </a:extLst>
          </p:cNvPr>
          <p:cNvSpPr/>
          <p:nvPr/>
        </p:nvSpPr>
        <p:spPr>
          <a:xfrm>
            <a:off x="8308258" y="6359186"/>
            <a:ext cx="1808508" cy="37235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35E05D-B0C9-0526-FD04-6F8317A8261E}"/>
              </a:ext>
            </a:extLst>
          </p:cNvPr>
          <p:cNvSpPr txBox="1"/>
          <p:nvPr/>
        </p:nvSpPr>
        <p:spPr>
          <a:xfrm>
            <a:off x="7861689" y="3154673"/>
            <a:ext cx="4138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Newly Added data columns in ABT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IN" sz="1600" dirty="0">
                <a:solidFill>
                  <a:srgbClr val="002060"/>
                </a:solidFill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predicted Deviation MW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IN" sz="1600" dirty="0">
                <a:solidFill>
                  <a:srgbClr val="002060"/>
                </a:solidFill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Reactive power output in Transmission </a:t>
            </a:r>
            <a:endParaRPr lang="en-IN" sz="1600" dirty="0">
              <a:solidFill>
                <a:srgbClr val="002060"/>
              </a:solidFill>
              <a:latin typeface="Arial" panose="020B060402020209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IN" sz="1600" dirty="0">
                <a:solidFill>
                  <a:srgbClr val="002060"/>
                </a:solidFill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DAM &amp; RTM prices </a:t>
            </a:r>
            <a:endParaRPr lang="en-IN" sz="1600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1E7E0D-A25C-0319-5873-56A8F08B0EF0}"/>
              </a:ext>
            </a:extLst>
          </p:cNvPr>
          <p:cNvSpPr txBox="1"/>
          <p:nvPr/>
        </p:nvSpPr>
        <p:spPr>
          <a:xfrm>
            <a:off x="7118488" y="1251239"/>
            <a:ext cx="4400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Tackled the New DSM Amendment with predictive data analytics</a:t>
            </a:r>
          </a:p>
        </p:txBody>
      </p:sp>
    </p:spTree>
    <p:extLst>
      <p:ext uri="{BB962C8B-B14F-4D97-AF65-F5344CB8AC3E}">
        <p14:creationId xmlns:p14="http://schemas.microsoft.com/office/powerpoint/2010/main" val="192321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F3BE742-9BDE-83E3-4978-ADFDA1DCEC32}"/>
              </a:ext>
            </a:extLst>
          </p:cNvPr>
          <p:cNvSpPr/>
          <p:nvPr/>
        </p:nvSpPr>
        <p:spPr>
          <a:xfrm>
            <a:off x="5642513" y="2220728"/>
            <a:ext cx="5621646" cy="7347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4FFA56A-5CB5-654E-431C-60395B686B80}"/>
              </a:ext>
            </a:extLst>
          </p:cNvPr>
          <p:cNvSpPr/>
          <p:nvPr/>
        </p:nvSpPr>
        <p:spPr>
          <a:xfrm>
            <a:off x="5642513" y="3689434"/>
            <a:ext cx="5621646" cy="7347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FB75F9-5AC6-78E5-412F-A722B8B9AE5E}"/>
              </a:ext>
            </a:extLst>
          </p:cNvPr>
          <p:cNvSpPr/>
          <p:nvPr/>
        </p:nvSpPr>
        <p:spPr>
          <a:xfrm>
            <a:off x="5642513" y="5158141"/>
            <a:ext cx="5621646" cy="7347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88031" y="973651"/>
            <a:ext cx="5252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kern="100" dirty="0">
                <a:effectLst/>
                <a:latin typeface="Arial" panose="020B060402020209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Wireless data transmission in AAQMS (Ambient Air Quality Monitoring station) to server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977FA-9A89-24BE-A2F2-F994D6842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467" y="2309125"/>
            <a:ext cx="6027735" cy="734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 Six number of AAQMS communicated to Tamil Nadu Pollution control Board (TNPCB) through internet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2E7F8-4FF9-6466-DD60-12EB261C4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1" y="2223550"/>
            <a:ext cx="4107180" cy="3669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801A01-E7F9-6394-484D-5A3FC9FBAC06}"/>
              </a:ext>
            </a:extLst>
          </p:cNvPr>
          <p:cNvSpPr txBox="1"/>
          <p:nvPr/>
        </p:nvSpPr>
        <p:spPr>
          <a:xfrm>
            <a:off x="5802548" y="3689434"/>
            <a:ext cx="5301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 LAN connection through underground wire created communication violations to TNPCB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CDEA9-7362-50FF-FE9C-94735253A4E9}"/>
              </a:ext>
            </a:extLst>
          </p:cNvPr>
          <p:cNvSpPr txBox="1"/>
          <p:nvPr/>
        </p:nvSpPr>
        <p:spPr>
          <a:xfrm>
            <a:off x="5710135" y="5246538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Internet connection to AAQMS through Radio Frequency transmitter and receiver system.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017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6731BB6-6738-5F7C-05D3-915D6DF950E2}"/>
              </a:ext>
            </a:extLst>
          </p:cNvPr>
          <p:cNvSpPr/>
          <p:nvPr/>
        </p:nvSpPr>
        <p:spPr>
          <a:xfrm>
            <a:off x="7228737" y="899361"/>
            <a:ext cx="4046707" cy="6463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70CBDE-F93B-9C1C-90F3-197B25B87C9B}"/>
              </a:ext>
            </a:extLst>
          </p:cNvPr>
          <p:cNvSpPr/>
          <p:nvPr/>
        </p:nvSpPr>
        <p:spPr>
          <a:xfrm>
            <a:off x="861535" y="980464"/>
            <a:ext cx="4046707" cy="6463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4FFA56A-5CB5-654E-431C-60395B686B80}"/>
              </a:ext>
            </a:extLst>
          </p:cNvPr>
          <p:cNvSpPr/>
          <p:nvPr/>
        </p:nvSpPr>
        <p:spPr>
          <a:xfrm>
            <a:off x="4449382" y="2430951"/>
            <a:ext cx="3522740" cy="82786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378052" y="184902"/>
            <a:ext cx="7603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kern="100" dirty="0">
                <a:effectLst/>
                <a:latin typeface="Arial" panose="020B060402020209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COLD LIGHT UP OIL CONSUMPTION REDUCTION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977FA-9A89-24BE-A2F2-F994D6842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203" y="2616838"/>
            <a:ext cx="3444919" cy="54124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IN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 </a:t>
            </a:r>
            <a:r>
              <a:rPr lang="en-IN" sz="2600" b="1" kern="100" dirty="0">
                <a:solidFill>
                  <a:srgbClr val="FF0C0C"/>
                </a:solidFill>
                <a:effectLst/>
                <a:latin typeface="Arial" panose="020B060402020209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Oil Gun Nozzle size reduced</a:t>
            </a:r>
            <a:endParaRPr lang="en-IN" sz="2600" kern="100" dirty="0">
              <a:solidFill>
                <a:srgbClr val="FF0C0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AF4C1DE-7EFF-55EA-F153-621407805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715268"/>
              </p:ext>
            </p:extLst>
          </p:nvPr>
        </p:nvGraphicFramePr>
        <p:xfrm>
          <a:off x="2765322" y="3925867"/>
          <a:ext cx="6661356" cy="2600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0486">
                  <a:extLst>
                    <a:ext uri="{9D8B030D-6E8A-4147-A177-3AD203B41FA5}">
                      <a16:colId xmlns:a16="http://schemas.microsoft.com/office/drawing/2014/main" val="3890729460"/>
                    </a:ext>
                  </a:extLst>
                </a:gridCol>
                <a:gridCol w="2020418">
                  <a:extLst>
                    <a:ext uri="{9D8B030D-6E8A-4147-A177-3AD203B41FA5}">
                      <a16:colId xmlns:a16="http://schemas.microsoft.com/office/drawing/2014/main" val="2072313572"/>
                    </a:ext>
                  </a:extLst>
                </a:gridCol>
                <a:gridCol w="2220452">
                  <a:extLst>
                    <a:ext uri="{9D8B030D-6E8A-4147-A177-3AD203B41FA5}">
                      <a16:colId xmlns:a16="http://schemas.microsoft.com/office/drawing/2014/main" val="1785975818"/>
                    </a:ext>
                  </a:extLst>
                </a:gridCol>
              </a:tblGrid>
              <a:tr h="6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</a:rPr>
                        <a:t> 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</a:rPr>
                        <a:t>OEM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</a:rPr>
                        <a:t>Modified</a:t>
                      </a:r>
                      <a:endParaRPr lang="en-IN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8242136"/>
                  </a:ext>
                </a:extLst>
              </a:tr>
              <a:tr h="647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</a:rPr>
                        <a:t>AB elevation oil gun Nozzle size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</a:rPr>
                        <a:t>8 mm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</a:rPr>
                        <a:t>4.54 mm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425427"/>
                  </a:ext>
                </a:extLst>
              </a:tr>
              <a:tr h="647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</a:rPr>
                        <a:t>BC elevation oil gun Nozzle size</a:t>
                      </a:r>
                      <a:endParaRPr lang="en-IN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</a:rPr>
                        <a:t>8 mm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</a:rPr>
                        <a:t>5 mm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6203523"/>
                  </a:ext>
                </a:extLst>
              </a:tr>
              <a:tr h="647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</a:rPr>
                        <a:t>Gun position from burner swirl tip</a:t>
                      </a:r>
                      <a:endParaRPr lang="en-IN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</a:rPr>
                        <a:t>+40 mm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</a:rPr>
                        <a:t>-50 mm</a:t>
                      </a:r>
                      <a:endParaRPr lang="en-I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598382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D8DC8FE-E881-50BB-026E-38DAEF8A9CCD}"/>
              </a:ext>
            </a:extLst>
          </p:cNvPr>
          <p:cNvSpPr txBox="1"/>
          <p:nvPr/>
        </p:nvSpPr>
        <p:spPr>
          <a:xfrm>
            <a:off x="916556" y="1022211"/>
            <a:ext cx="449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90204" pitchFamily="34" charset="0"/>
                <a:ea typeface="Calibri" panose="020F0502020204030204" pitchFamily="34" charset="0"/>
              </a:rPr>
              <a:t>T</a:t>
            </a:r>
            <a:r>
              <a:rPr lang="en-IN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hree layers of HFO and one layer of HSD guns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0331D3-B1F2-665F-AAB4-36F90530D698}"/>
              </a:ext>
            </a:extLst>
          </p:cNvPr>
          <p:cNvSpPr txBox="1"/>
          <p:nvPr/>
        </p:nvSpPr>
        <p:spPr>
          <a:xfrm>
            <a:off x="7972122" y="1038454"/>
            <a:ext cx="414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90204" pitchFamily="34" charset="0"/>
                <a:ea typeface="Calibri" panose="020F0502020204030204" pitchFamily="34" charset="0"/>
              </a:rPr>
              <a:t>T</a:t>
            </a:r>
            <a:r>
              <a:rPr lang="en-IN" sz="1800" dirty="0">
                <a:effectLst/>
                <a:latin typeface="Arial" panose="020B0604020202090204" pitchFamily="34" charset="0"/>
                <a:ea typeface="Calibri" panose="020F0502020204030204" pitchFamily="34" charset="0"/>
              </a:rPr>
              <a:t>wo layers of LDO guns </a:t>
            </a:r>
            <a:endParaRPr lang="en-IN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909FE66-44AD-CE56-15AA-4B757B0C2B0D}"/>
              </a:ext>
            </a:extLst>
          </p:cNvPr>
          <p:cNvSpPr/>
          <p:nvPr/>
        </p:nvSpPr>
        <p:spPr>
          <a:xfrm rot="16200000">
            <a:off x="5801608" y="1011553"/>
            <a:ext cx="588784" cy="58415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" name="Picture 16" descr="A screw in a hole&#10;&#10;Description automatically generated">
            <a:extLst>
              <a:ext uri="{FF2B5EF4-FFF2-40B4-BE49-F238E27FC236}">
                <a16:creationId xmlns:a16="http://schemas.microsoft.com/office/drawing/2014/main" id="{8767B63D-B6BE-4836-1FA5-B77F5C09D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2" y="-266904"/>
            <a:ext cx="5881783" cy="5881783"/>
          </a:xfrm>
          <a:prstGeom prst="rect">
            <a:avLst/>
          </a:prstGeom>
        </p:spPr>
      </p:pic>
      <p:pic>
        <p:nvPicPr>
          <p:cNvPr id="20" name="Picture 19" descr="A circular object with holes in it&#10;&#10;Description automatically generated">
            <a:extLst>
              <a:ext uri="{FF2B5EF4-FFF2-40B4-BE49-F238E27FC236}">
                <a16:creationId xmlns:a16="http://schemas.microsoft.com/office/drawing/2014/main" id="{68DE130B-D0B2-DF1C-D157-53B588012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158" y="2622212"/>
            <a:ext cx="3496245" cy="3496245"/>
          </a:xfrm>
          <a:prstGeom prst="rect">
            <a:avLst/>
          </a:prstGeom>
        </p:spPr>
      </p:pic>
      <p:pic>
        <p:nvPicPr>
          <p:cNvPr id="22" name="Picture 21" descr="A circular object with black circles&#10;&#10;Description automatically generated">
            <a:extLst>
              <a:ext uri="{FF2B5EF4-FFF2-40B4-BE49-F238E27FC236}">
                <a16:creationId xmlns:a16="http://schemas.microsoft.com/office/drawing/2014/main" id="{4BD61C7B-56C3-3DDB-2BC7-2FD8C7730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137" y="3331852"/>
            <a:ext cx="5231188" cy="52311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91F025-D6D8-9D3E-803F-CF322CE7E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158" y="925697"/>
            <a:ext cx="3496582" cy="3496582"/>
          </a:xfrm>
          <a:prstGeom prst="rect">
            <a:avLst/>
          </a:prstGeom>
        </p:spPr>
      </p:pic>
      <p:pic>
        <p:nvPicPr>
          <p:cNvPr id="26" name="Picture 25" descr="A circular object with a black center&#10;&#10;Description automatically generated">
            <a:extLst>
              <a:ext uri="{FF2B5EF4-FFF2-40B4-BE49-F238E27FC236}">
                <a16:creationId xmlns:a16="http://schemas.microsoft.com/office/drawing/2014/main" id="{2E67080E-5395-A924-6BA6-89EA22B707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12" y="540942"/>
            <a:ext cx="4046707" cy="4046707"/>
          </a:xfrm>
          <a:prstGeom prst="rect">
            <a:avLst/>
          </a:prstGeom>
        </p:spPr>
      </p:pic>
      <p:pic>
        <p:nvPicPr>
          <p:cNvPr id="34" name="Picture 33" descr="A circular object with a black background&#10;&#10;Description automatically generated">
            <a:extLst>
              <a:ext uri="{FF2B5EF4-FFF2-40B4-BE49-F238E27FC236}">
                <a16:creationId xmlns:a16="http://schemas.microsoft.com/office/drawing/2014/main" id="{6F660733-DF67-72A0-6AE9-1F7AC8CBF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10" y="3674223"/>
            <a:ext cx="4524733" cy="4524733"/>
          </a:xfrm>
          <a:prstGeom prst="rect">
            <a:avLst/>
          </a:prstGeom>
        </p:spPr>
      </p:pic>
      <p:pic>
        <p:nvPicPr>
          <p:cNvPr id="36" name="Picture 35" descr="A round metal object with a hole in the middle&#10;&#10;Description automatically generated">
            <a:extLst>
              <a:ext uri="{FF2B5EF4-FFF2-40B4-BE49-F238E27FC236}">
                <a16:creationId xmlns:a16="http://schemas.microsoft.com/office/drawing/2014/main" id="{10DEECD2-FF15-FD18-CAE7-7756D58DA7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09" y="-41701"/>
            <a:ext cx="5155122" cy="5155122"/>
          </a:xfrm>
          <a:prstGeom prst="rect">
            <a:avLst/>
          </a:prstGeom>
        </p:spPr>
      </p:pic>
      <p:pic>
        <p:nvPicPr>
          <p:cNvPr id="38" name="Picture 37" descr="A circular object with holes in it&#10;&#10;Description automatically generated">
            <a:extLst>
              <a:ext uri="{FF2B5EF4-FFF2-40B4-BE49-F238E27FC236}">
                <a16:creationId xmlns:a16="http://schemas.microsoft.com/office/drawing/2014/main" id="{37BD5E30-79A9-D1CB-E063-822654CBF2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82" y="2037749"/>
            <a:ext cx="4475976" cy="447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1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CBE95-6CD3-D48E-789E-D1EC079ED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7EB604-654E-08A2-4397-651A0DB1BA81}"/>
              </a:ext>
            </a:extLst>
          </p:cNvPr>
          <p:cNvSpPr txBox="1"/>
          <p:nvPr/>
        </p:nvSpPr>
        <p:spPr>
          <a:xfrm>
            <a:off x="320550" y="176188"/>
            <a:ext cx="836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kern="100" dirty="0">
                <a:effectLst/>
                <a:latin typeface="Arial" panose="020B0604020202090204" pitchFamily="34" charset="0"/>
                <a:ea typeface="Calibri" panose="020F0502020204030204" pitchFamily="34" charset="0"/>
                <a:cs typeface="Arial" panose="020B0604020202090204" pitchFamily="34" charset="0"/>
              </a:rPr>
              <a:t>COLD LIGHT UP OIL CONSUMPTION REDUCTION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CA45E0A-DA3C-4C09-212C-9C761EE40E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2278660"/>
              </p:ext>
            </p:extLst>
          </p:nvPr>
        </p:nvGraphicFramePr>
        <p:xfrm>
          <a:off x="450975" y="928487"/>
          <a:ext cx="7169025" cy="5600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A metal object with a screw on top&#10;&#10;Description automatically generated">
            <a:extLst>
              <a:ext uri="{FF2B5EF4-FFF2-40B4-BE49-F238E27FC236}">
                <a16:creationId xmlns:a16="http://schemas.microsoft.com/office/drawing/2014/main" id="{BBF7F491-4731-0AC9-CF97-8CEF199C9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0674" y="2153164"/>
            <a:ext cx="5126476" cy="307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6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1894</TotalTime>
  <Words>949</Words>
  <Application>Microsoft Office PowerPoint</Application>
  <PresentationFormat>Widescreen</PresentationFormat>
  <Paragraphs>191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</dc:creator>
  <cp:lastModifiedBy>Gowsalya Kannathasan</cp:lastModifiedBy>
  <cp:revision>165</cp:revision>
  <dcterms:created xsi:type="dcterms:W3CDTF">2021-11-08T14:29:08Z</dcterms:created>
  <dcterms:modified xsi:type="dcterms:W3CDTF">2024-02-02T14:23:21Z</dcterms:modified>
</cp:coreProperties>
</file>