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8" r:id="rId1"/>
    <p:sldMasterId id="2147483916" r:id="rId2"/>
    <p:sldMasterId id="2147483970" r:id="rId3"/>
  </p:sldMasterIdLst>
  <p:notesMasterIdLst>
    <p:notesMasterId r:id="rId34"/>
  </p:notesMasterIdLst>
  <p:handoutMasterIdLst>
    <p:handoutMasterId r:id="rId35"/>
  </p:handoutMasterIdLst>
  <p:sldIdLst>
    <p:sldId id="690" r:id="rId4"/>
    <p:sldId id="1173" r:id="rId5"/>
    <p:sldId id="1167" r:id="rId6"/>
    <p:sldId id="691" r:id="rId7"/>
    <p:sldId id="1191" r:id="rId8"/>
    <p:sldId id="1160" r:id="rId9"/>
    <p:sldId id="1161" r:id="rId10"/>
    <p:sldId id="1162" r:id="rId11"/>
    <p:sldId id="1163" r:id="rId12"/>
    <p:sldId id="1165" r:id="rId13"/>
    <p:sldId id="1141" r:id="rId14"/>
    <p:sldId id="1168" r:id="rId15"/>
    <p:sldId id="1174" r:id="rId16"/>
    <p:sldId id="1182" r:id="rId17"/>
    <p:sldId id="1183" r:id="rId18"/>
    <p:sldId id="1176" r:id="rId19"/>
    <p:sldId id="1177" r:id="rId20"/>
    <p:sldId id="1184" r:id="rId21"/>
    <p:sldId id="1178" r:id="rId22"/>
    <p:sldId id="1179" r:id="rId23"/>
    <p:sldId id="1180" r:id="rId24"/>
    <p:sldId id="1181" r:id="rId25"/>
    <p:sldId id="636" r:id="rId26"/>
    <p:sldId id="1185" r:id="rId27"/>
    <p:sldId id="1190" r:id="rId28"/>
    <p:sldId id="1186" r:id="rId29"/>
    <p:sldId id="1187" r:id="rId30"/>
    <p:sldId id="1189" r:id="rId31"/>
    <p:sldId id="1164" r:id="rId32"/>
    <p:sldId id="976" r:id="rId33"/>
  </p:sldIdLst>
  <p:sldSz cx="9144000" cy="6858000" type="screen4x3"/>
  <p:notesSz cx="6797675" cy="992822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t Nayak" initials="SN" lastIdx="2" clrIdx="0">
    <p:extLst>
      <p:ext uri="{19B8F6BF-5375-455C-9EA6-DF929625EA0E}">
        <p15:presenceInfo xmlns:p15="http://schemas.microsoft.com/office/powerpoint/2012/main" userId="S::sarat.nayak@opgc.co.in::8d3d821b-e807-4634-8def-aae0cf6ad3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C6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54" autoAdjust="0"/>
  </p:normalViewPr>
  <p:slideViewPr>
    <p:cSldViewPr snapToGrid="0">
      <p:cViewPr varScale="1">
        <p:scale>
          <a:sx n="66" d="100"/>
          <a:sy n="66" d="100"/>
        </p:scale>
        <p:origin x="1530"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a:t>Workplace hazards &amp; positive behavior reporting trends for last three years</a:t>
            </a:r>
          </a:p>
        </c:rich>
      </c:tx>
      <c:layout>
        <c:manualLayout>
          <c:xMode val="edge"/>
          <c:yMode val="edge"/>
          <c:x val="0.10644619422572178"/>
          <c:y val="3.197030537620333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Sheet1!$A$8</c:f>
              <c:strCache>
                <c:ptCount val="1"/>
                <c:pt idx="0">
                  <c:v>Positive Observations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numRef>
              <c:f>Sheet1!$B$7:$D$7</c:f>
              <c:numCache>
                <c:formatCode>General</c:formatCode>
                <c:ptCount val="3"/>
                <c:pt idx="0">
                  <c:v>2021</c:v>
                </c:pt>
                <c:pt idx="1">
                  <c:v>2022</c:v>
                </c:pt>
                <c:pt idx="2">
                  <c:v>2023</c:v>
                </c:pt>
              </c:numCache>
            </c:numRef>
          </c:cat>
          <c:val>
            <c:numRef>
              <c:f>Sheet1!$B$8:$D$8</c:f>
              <c:numCache>
                <c:formatCode>General</c:formatCode>
                <c:ptCount val="3"/>
                <c:pt idx="0">
                  <c:v>3288</c:v>
                </c:pt>
                <c:pt idx="1">
                  <c:v>3536</c:v>
                </c:pt>
                <c:pt idx="2">
                  <c:v>3580</c:v>
                </c:pt>
              </c:numCache>
            </c:numRef>
          </c:val>
          <c:extLst>
            <c:ext xmlns:c16="http://schemas.microsoft.com/office/drawing/2014/chart" uri="{C3380CC4-5D6E-409C-BE32-E72D297353CC}">
              <c16:uniqueId val="{00000001-FCA8-49B9-ACFD-738759204F9F}"/>
            </c:ext>
          </c:extLst>
        </c:ser>
        <c:ser>
          <c:idx val="1"/>
          <c:order val="1"/>
          <c:tx>
            <c:strRef>
              <c:f>Sheet1!$A$9</c:f>
              <c:strCache>
                <c:ptCount val="1"/>
                <c:pt idx="0">
                  <c:v>Total workplace hazard reported(UC/UB)</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28575" cap="rnd">
                <a:solidFill>
                  <a:schemeClr val="accent2"/>
                </a:solidFill>
                <a:prstDash val="lgDash"/>
              </a:ln>
              <a:effectLst/>
            </c:spPr>
            <c:trendlineType val="linear"/>
            <c:dispRSqr val="0"/>
            <c:dispEq val="0"/>
          </c:trendline>
          <c:cat>
            <c:numRef>
              <c:f>Sheet1!$B$7:$D$7</c:f>
              <c:numCache>
                <c:formatCode>General</c:formatCode>
                <c:ptCount val="3"/>
                <c:pt idx="0">
                  <c:v>2021</c:v>
                </c:pt>
                <c:pt idx="1">
                  <c:v>2022</c:v>
                </c:pt>
                <c:pt idx="2">
                  <c:v>2023</c:v>
                </c:pt>
              </c:numCache>
            </c:numRef>
          </c:cat>
          <c:val>
            <c:numRef>
              <c:f>Sheet1!$B$9:$D$9</c:f>
              <c:numCache>
                <c:formatCode>General</c:formatCode>
                <c:ptCount val="3"/>
                <c:pt idx="0">
                  <c:v>321</c:v>
                </c:pt>
                <c:pt idx="1">
                  <c:v>363</c:v>
                </c:pt>
                <c:pt idx="2">
                  <c:v>505</c:v>
                </c:pt>
              </c:numCache>
            </c:numRef>
          </c:val>
          <c:extLst>
            <c:ext xmlns:c16="http://schemas.microsoft.com/office/drawing/2014/chart" uri="{C3380CC4-5D6E-409C-BE32-E72D297353CC}">
              <c16:uniqueId val="{00000003-FCA8-49B9-ACFD-738759204F9F}"/>
            </c:ext>
          </c:extLst>
        </c:ser>
        <c:dLbls>
          <c:showLegendKey val="0"/>
          <c:showVal val="0"/>
          <c:showCatName val="0"/>
          <c:showSerName val="0"/>
          <c:showPercent val="0"/>
          <c:showBubbleSize val="0"/>
        </c:dLbls>
        <c:gapWidth val="219"/>
        <c:overlap val="-27"/>
        <c:axId val="494034120"/>
        <c:axId val="494034480"/>
      </c:barChart>
      <c:catAx>
        <c:axId val="494034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crossAx val="494034480"/>
        <c:crosses val="autoZero"/>
        <c:auto val="1"/>
        <c:lblAlgn val="ctr"/>
        <c:lblOffset val="100"/>
        <c:noMultiLvlLbl val="0"/>
      </c:catAx>
      <c:valAx>
        <c:axId val="494034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94034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12700" cap="flat" cmpd="sng" algn="ctr">
      <a:solidFill>
        <a:schemeClr val="tx1">
          <a:lumMod val="15000"/>
          <a:lumOff val="85000"/>
        </a:schemeClr>
      </a:solidFill>
      <a:round/>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77733A-6E65-421B-B3B1-8D7BBE49A51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AB14EADC-B2B2-49FE-97CA-ABDAC7A6A9E3}">
      <dgm:prSet phldrT="[Text]" custT="1"/>
      <dgm:spPr>
        <a:solidFill>
          <a:srgbClr val="00B050"/>
        </a:solidFill>
      </dgm:spPr>
      <dgm:t>
        <a:bodyPr/>
        <a:lstStyle/>
        <a:p>
          <a:pPr>
            <a:buNone/>
          </a:pPr>
          <a:r>
            <a:rPr lang="en-US" sz="1800" b="1" dirty="0">
              <a:solidFill>
                <a:prstClr val="white"/>
              </a:solidFill>
              <a:latin typeface="Arial" panose="020B0604020202020204" pitchFamily="34" charset="0"/>
              <a:ea typeface="+mn-ea"/>
              <a:cs typeface="Arial" panose="020B0604020202020204" pitchFamily="34" charset="0"/>
            </a:rPr>
            <a:t>Planning</a:t>
          </a:r>
          <a:endParaRPr lang="en-US" sz="1800" dirty="0"/>
        </a:p>
      </dgm:t>
    </dgm:pt>
    <dgm:pt modelId="{9AC560EC-EC59-4CFF-AA6B-DBC5990D3041}" type="parTrans" cxnId="{345E41B3-D288-4969-9F1A-5FAB165A6763}">
      <dgm:prSet/>
      <dgm:spPr/>
      <dgm:t>
        <a:bodyPr/>
        <a:lstStyle/>
        <a:p>
          <a:endParaRPr lang="en-US"/>
        </a:p>
      </dgm:t>
    </dgm:pt>
    <dgm:pt modelId="{859229AD-5447-4C8C-B4EF-40B3771A726A}" type="sibTrans" cxnId="{345E41B3-D288-4969-9F1A-5FAB165A6763}">
      <dgm:prSet/>
      <dgm:spPr/>
      <dgm:t>
        <a:bodyPr/>
        <a:lstStyle/>
        <a:p>
          <a:endParaRPr lang="en-US"/>
        </a:p>
      </dgm:t>
    </dgm:pt>
    <dgm:pt modelId="{BA4CA672-2C3A-4F58-A4C6-95A7F784DEB7}">
      <dgm:prSet phldrT="[Text]" custT="1"/>
      <dgm:spPr>
        <a:solidFill>
          <a:schemeClr val="accent3">
            <a:lumMod val="40000"/>
            <a:lumOff val="60000"/>
            <a:alpha val="90000"/>
          </a:schemeClr>
        </a:solidFill>
      </dgm:spPr>
      <dgm:t>
        <a:bodyPr/>
        <a:lstStyle/>
        <a:p>
          <a:r>
            <a:rPr lang="en-US" sz="1400" b="1" dirty="0"/>
            <a:t>Scope of the task: </a:t>
          </a:r>
          <a:r>
            <a:rPr lang="en-US" sz="1400" b="0" dirty="0"/>
            <a:t>Clarity, what needs to be done, how it affect others </a:t>
          </a:r>
        </a:p>
      </dgm:t>
    </dgm:pt>
    <dgm:pt modelId="{2F81D9CC-FD36-48C2-891F-B7020DA76A3C}" type="parTrans" cxnId="{894BFC6E-5DE9-440F-B7FA-223D245A2734}">
      <dgm:prSet/>
      <dgm:spPr/>
      <dgm:t>
        <a:bodyPr/>
        <a:lstStyle/>
        <a:p>
          <a:endParaRPr lang="en-US"/>
        </a:p>
      </dgm:t>
    </dgm:pt>
    <dgm:pt modelId="{7F53572A-E392-44BD-8885-70C6F00A0012}" type="sibTrans" cxnId="{894BFC6E-5DE9-440F-B7FA-223D245A2734}">
      <dgm:prSet/>
      <dgm:spPr/>
      <dgm:t>
        <a:bodyPr/>
        <a:lstStyle/>
        <a:p>
          <a:endParaRPr lang="en-US"/>
        </a:p>
      </dgm:t>
    </dgm:pt>
    <dgm:pt modelId="{A7E233E5-1D79-4CC3-87F6-25AC04DAA6E0}">
      <dgm:prSet phldrT="[Text]" custT="1"/>
      <dgm:spPr>
        <a:solidFill>
          <a:schemeClr val="accent3">
            <a:lumMod val="40000"/>
            <a:lumOff val="60000"/>
            <a:alpha val="90000"/>
          </a:schemeClr>
        </a:solidFill>
      </dgm:spPr>
      <dgm:t>
        <a:bodyPr/>
        <a:lstStyle/>
        <a:p>
          <a:r>
            <a:rPr lang="en-US" sz="1400" b="1" dirty="0"/>
            <a:t>Risk Assessment &amp; fixing of controls: </a:t>
          </a:r>
          <a:r>
            <a:rPr lang="en-US" sz="1400" b="0" dirty="0"/>
            <a:t>This risk assessment process must be followed through job specific JSA or HIRA</a:t>
          </a:r>
        </a:p>
      </dgm:t>
    </dgm:pt>
    <dgm:pt modelId="{256E642E-910D-484C-8A0F-ACB2AFE2148B}" type="parTrans" cxnId="{B46447C0-6124-4250-BC5C-4744A3CBE1FC}">
      <dgm:prSet/>
      <dgm:spPr/>
      <dgm:t>
        <a:bodyPr/>
        <a:lstStyle/>
        <a:p>
          <a:endParaRPr lang="en-US"/>
        </a:p>
      </dgm:t>
    </dgm:pt>
    <dgm:pt modelId="{C091AC05-BF22-44E8-BE16-909FD4A7B874}" type="sibTrans" cxnId="{B46447C0-6124-4250-BC5C-4744A3CBE1FC}">
      <dgm:prSet/>
      <dgm:spPr/>
      <dgm:t>
        <a:bodyPr/>
        <a:lstStyle/>
        <a:p>
          <a:endParaRPr lang="en-US"/>
        </a:p>
      </dgm:t>
    </dgm:pt>
    <dgm:pt modelId="{732237F3-97B8-4756-9387-B27ECCB906F0}">
      <dgm:prSet phldrT="[Text]" custT="1"/>
      <dgm:spPr>
        <a:solidFill>
          <a:srgbClr val="00B050"/>
        </a:solidFill>
      </dgm:spPr>
      <dgm:t>
        <a:bodyPr/>
        <a:lstStyle/>
        <a:p>
          <a:pPr>
            <a:buNone/>
          </a:pPr>
          <a:r>
            <a:rPr lang="en-US" sz="1800" b="1" dirty="0">
              <a:solidFill>
                <a:prstClr val="white"/>
              </a:solidFill>
              <a:latin typeface="Arial" panose="020B0604020202020204" pitchFamily="34" charset="0"/>
              <a:ea typeface="+mn-ea"/>
              <a:cs typeface="Arial" panose="020B0604020202020204" pitchFamily="34" charset="0"/>
            </a:rPr>
            <a:t>Making the workplace safe </a:t>
          </a:r>
          <a:endParaRPr lang="en-US" sz="1800" dirty="0"/>
        </a:p>
      </dgm:t>
    </dgm:pt>
    <dgm:pt modelId="{B0E07FA8-DE62-43EE-B8BD-06A8E6678AEA}" type="parTrans" cxnId="{181DF103-9A41-4124-B156-8615C1190A5B}">
      <dgm:prSet/>
      <dgm:spPr/>
      <dgm:t>
        <a:bodyPr/>
        <a:lstStyle/>
        <a:p>
          <a:endParaRPr lang="en-US"/>
        </a:p>
      </dgm:t>
    </dgm:pt>
    <dgm:pt modelId="{D6A5BC5B-CF78-4BDF-838B-C7F7FA18F9B1}" type="sibTrans" cxnId="{181DF103-9A41-4124-B156-8615C1190A5B}">
      <dgm:prSet/>
      <dgm:spPr/>
      <dgm:t>
        <a:bodyPr/>
        <a:lstStyle/>
        <a:p>
          <a:endParaRPr lang="en-US"/>
        </a:p>
      </dgm:t>
    </dgm:pt>
    <dgm:pt modelId="{9D73315D-645E-4F5E-A29A-66FC4326C2B8}">
      <dgm:prSet phldrT="[Text]" custT="1"/>
      <dgm:spPr>
        <a:solidFill>
          <a:schemeClr val="accent3">
            <a:lumMod val="40000"/>
            <a:lumOff val="60000"/>
            <a:alpha val="90000"/>
          </a:schemeClr>
        </a:solidFill>
      </dgm:spPr>
      <dgm:t>
        <a:bodyPr/>
        <a:lstStyle/>
        <a:p>
          <a:pPr marL="114300" lvl="1" indent="-114300" algn="l" defTabSz="622300">
            <a:lnSpc>
              <a:spcPct val="90000"/>
            </a:lnSpc>
            <a:spcBef>
              <a:spcPct val="0"/>
            </a:spcBef>
            <a:spcAft>
              <a:spcPct val="15000"/>
            </a:spcAft>
            <a:buChar char="•"/>
          </a:pPr>
          <a:r>
            <a:rPr lang="en-US" sz="1400" b="1" kern="1200" dirty="0">
              <a:solidFill>
                <a:prstClr val="black">
                  <a:hueOff val="0"/>
                  <a:satOff val="0"/>
                  <a:lumOff val="0"/>
                  <a:alphaOff val="0"/>
                </a:prstClr>
              </a:solidFill>
              <a:latin typeface="Calibri"/>
              <a:ea typeface="+mn-ea"/>
              <a:cs typeface="+mn-cs"/>
            </a:rPr>
            <a:t>Implement Permits to work and lock-out systems</a:t>
          </a:r>
        </a:p>
      </dgm:t>
    </dgm:pt>
    <dgm:pt modelId="{0D6ADD5C-41BA-411C-9B20-34F0AABA0B55}" type="parTrans" cxnId="{BF3C5928-E226-4ADF-B937-C9BBEBBD13CC}">
      <dgm:prSet/>
      <dgm:spPr/>
      <dgm:t>
        <a:bodyPr/>
        <a:lstStyle/>
        <a:p>
          <a:endParaRPr lang="en-US"/>
        </a:p>
      </dgm:t>
    </dgm:pt>
    <dgm:pt modelId="{F3EC1097-036D-48D7-A1E5-928F97B597CD}" type="sibTrans" cxnId="{BF3C5928-E226-4ADF-B937-C9BBEBBD13CC}">
      <dgm:prSet/>
      <dgm:spPr/>
      <dgm:t>
        <a:bodyPr/>
        <a:lstStyle/>
        <a:p>
          <a:endParaRPr lang="en-US"/>
        </a:p>
      </dgm:t>
    </dgm:pt>
    <dgm:pt modelId="{6952467C-B807-4818-ADDB-26B725039E51}">
      <dgm:prSet phldrT="[Text]" custT="1"/>
      <dgm:spPr>
        <a:solidFill>
          <a:schemeClr val="accent3">
            <a:lumMod val="40000"/>
            <a:lumOff val="60000"/>
            <a:alpha val="90000"/>
          </a:schemeClr>
        </a:solidFill>
      </dgm:spPr>
      <dgm:t>
        <a:bodyPr/>
        <a:lstStyle/>
        <a:p>
          <a:pPr marL="114300" lvl="1" indent="-114300" algn="l" defTabSz="622300">
            <a:lnSpc>
              <a:spcPct val="90000"/>
            </a:lnSpc>
            <a:spcBef>
              <a:spcPct val="0"/>
            </a:spcBef>
            <a:spcAft>
              <a:spcPct val="15000"/>
            </a:spcAft>
            <a:buChar char="•"/>
          </a:pPr>
          <a:r>
            <a:rPr lang="en-US" sz="1400" b="1" kern="1200" dirty="0">
              <a:solidFill>
                <a:prstClr val="black">
                  <a:hueOff val="0"/>
                  <a:satOff val="0"/>
                  <a:lumOff val="0"/>
                  <a:alphaOff val="0"/>
                </a:prstClr>
              </a:solidFill>
              <a:latin typeface="Calibri"/>
              <a:ea typeface="+mn-ea"/>
              <a:cs typeface="+mn-cs"/>
            </a:rPr>
            <a:t>Secure by preventing unauthorized access: </a:t>
          </a:r>
          <a:r>
            <a:rPr lang="en-US" sz="1400" b="0" kern="1200" dirty="0">
              <a:solidFill>
                <a:prstClr val="black">
                  <a:hueOff val="0"/>
                  <a:satOff val="0"/>
                  <a:lumOff val="0"/>
                  <a:alphaOff val="0"/>
                </a:prstClr>
              </a:solidFill>
              <a:latin typeface="Calibri"/>
              <a:ea typeface="+mn-ea"/>
              <a:cs typeface="+mn-cs"/>
            </a:rPr>
            <a:t>by using barriers and signs i.e. moving parts of machinery secured, temporary ventilation installed and safe routes established for workers to enter and exit the work area</a:t>
          </a:r>
          <a:r>
            <a:rPr lang="en-US" sz="1400" b="1" kern="1200" dirty="0">
              <a:solidFill>
                <a:prstClr val="black">
                  <a:hueOff val="0"/>
                  <a:satOff val="0"/>
                  <a:lumOff val="0"/>
                  <a:alphaOff val="0"/>
                </a:prstClr>
              </a:solidFill>
              <a:latin typeface="Calibri"/>
              <a:ea typeface="+mn-ea"/>
              <a:cs typeface="+mn-cs"/>
            </a:rPr>
            <a:t>.</a:t>
          </a:r>
        </a:p>
      </dgm:t>
    </dgm:pt>
    <dgm:pt modelId="{75F97032-5AE8-4BAE-A064-A953BA6CD5D7}" type="parTrans" cxnId="{0891AA2D-DE56-4796-9996-F487D8D516B2}">
      <dgm:prSet/>
      <dgm:spPr/>
      <dgm:t>
        <a:bodyPr/>
        <a:lstStyle/>
        <a:p>
          <a:endParaRPr lang="en-US"/>
        </a:p>
      </dgm:t>
    </dgm:pt>
    <dgm:pt modelId="{DD686971-4E7F-4FA7-A389-D0210951E89E}" type="sibTrans" cxnId="{0891AA2D-DE56-4796-9996-F487D8D516B2}">
      <dgm:prSet/>
      <dgm:spPr/>
      <dgm:t>
        <a:bodyPr/>
        <a:lstStyle/>
        <a:p>
          <a:endParaRPr lang="en-US"/>
        </a:p>
      </dgm:t>
    </dgm:pt>
    <dgm:pt modelId="{AF4E9E0D-C6B1-4EA5-A8DB-5FB155DB2C41}">
      <dgm:prSet phldrT="[Text]" custT="1"/>
      <dgm:spPr>
        <a:solidFill>
          <a:srgbClr val="00B050"/>
        </a:solidFill>
      </dgm:spPr>
      <dgm:t>
        <a:bodyPr/>
        <a:lstStyle/>
        <a:p>
          <a:pPr marL="0" lvl="0" indent="0" algn="ctr" defTabSz="889000">
            <a:lnSpc>
              <a:spcPct val="90000"/>
            </a:lnSpc>
            <a:spcBef>
              <a:spcPct val="0"/>
            </a:spcBef>
            <a:spcAft>
              <a:spcPct val="35000"/>
            </a:spcAft>
            <a:buNone/>
          </a:pPr>
          <a:r>
            <a:rPr lang="en-US" sz="1800" b="1" kern="1200" dirty="0">
              <a:solidFill>
                <a:prstClr val="white"/>
              </a:solidFill>
              <a:latin typeface="Arial" panose="020B0604020202020204" pitchFamily="34" charset="0"/>
              <a:ea typeface="+mn-ea"/>
              <a:cs typeface="Arial" panose="020B0604020202020204" pitchFamily="34" charset="0"/>
            </a:rPr>
            <a:t>Use of appropriate equipment</a:t>
          </a:r>
        </a:p>
      </dgm:t>
    </dgm:pt>
    <dgm:pt modelId="{0D56DAD5-7741-441E-8289-0AC4EC845BBB}" type="parTrans" cxnId="{DC0376CA-FCAB-4599-A107-AA4615FDA195}">
      <dgm:prSet/>
      <dgm:spPr/>
      <dgm:t>
        <a:bodyPr/>
        <a:lstStyle/>
        <a:p>
          <a:endParaRPr lang="en-US"/>
        </a:p>
      </dgm:t>
    </dgm:pt>
    <dgm:pt modelId="{6DA8129D-E1A9-40D9-AC6A-6DAD111EE695}" type="sibTrans" cxnId="{DC0376CA-FCAB-4599-A107-AA4615FDA195}">
      <dgm:prSet/>
      <dgm:spPr/>
      <dgm:t>
        <a:bodyPr/>
        <a:lstStyle/>
        <a:p>
          <a:endParaRPr lang="en-US"/>
        </a:p>
      </dgm:t>
    </dgm:pt>
    <dgm:pt modelId="{5F04AAE8-0371-4D55-903E-B9A123545348}">
      <dgm:prSet phldrT="[Text]" custT="1"/>
      <dgm:spPr>
        <a:solidFill>
          <a:schemeClr val="accent3">
            <a:lumMod val="40000"/>
            <a:lumOff val="60000"/>
            <a:alpha val="90000"/>
          </a:schemeClr>
        </a:solidFill>
      </dgm:spPr>
      <dgm:t>
        <a:bodyPr/>
        <a:lstStyle/>
        <a:p>
          <a:pPr marL="114300" lvl="1" indent="-114300" algn="l" defTabSz="622300">
            <a:lnSpc>
              <a:spcPct val="90000"/>
            </a:lnSpc>
            <a:spcBef>
              <a:spcPct val="0"/>
            </a:spcBef>
            <a:spcAft>
              <a:spcPct val="15000"/>
            </a:spcAft>
            <a:buSzPts val="1000"/>
            <a:buFont typeface="Arial" panose="020B0604020202020204" pitchFamily="34" charset="0"/>
            <a:buChar char="•"/>
          </a:pPr>
          <a:r>
            <a:rPr lang="en-US" sz="1400" b="1" kern="1200" dirty="0">
              <a:solidFill>
                <a:prstClr val="black">
                  <a:hueOff val="0"/>
                  <a:satOff val="0"/>
                  <a:lumOff val="0"/>
                  <a:alphaOff val="0"/>
                </a:prstClr>
              </a:solidFill>
              <a:latin typeface="Calibri"/>
              <a:ea typeface="+mn-ea"/>
              <a:cs typeface="+mn-cs"/>
            </a:rPr>
            <a:t>The right tools and equipment </a:t>
          </a:r>
          <a:r>
            <a:rPr lang="en-US" sz="1400" b="0" kern="1200" dirty="0">
              <a:solidFill>
                <a:prstClr val="black">
                  <a:hueOff val="0"/>
                  <a:satOff val="0"/>
                  <a:lumOff val="0"/>
                  <a:alphaOff val="0"/>
                </a:prstClr>
              </a:solidFill>
              <a:latin typeface="Calibri"/>
              <a:ea typeface="+mn-ea"/>
              <a:cs typeface="+mn-cs"/>
            </a:rPr>
            <a:t>for the job are available and they are in good condition, ergonomically designed and people are competent to use them.</a:t>
          </a:r>
        </a:p>
      </dgm:t>
    </dgm:pt>
    <dgm:pt modelId="{E62CFB96-79DA-4897-8ADF-99DC266C8BD7}" type="parTrans" cxnId="{49E2D648-DC9F-4BC7-9203-37D98DC5BA9A}">
      <dgm:prSet/>
      <dgm:spPr/>
      <dgm:t>
        <a:bodyPr/>
        <a:lstStyle/>
        <a:p>
          <a:endParaRPr lang="en-US"/>
        </a:p>
      </dgm:t>
    </dgm:pt>
    <dgm:pt modelId="{7593158E-ABEE-4F4D-8BD0-E6A97C25C7C0}" type="sibTrans" cxnId="{49E2D648-DC9F-4BC7-9203-37D98DC5BA9A}">
      <dgm:prSet/>
      <dgm:spPr/>
      <dgm:t>
        <a:bodyPr/>
        <a:lstStyle/>
        <a:p>
          <a:endParaRPr lang="en-US"/>
        </a:p>
      </dgm:t>
    </dgm:pt>
    <dgm:pt modelId="{0BDB1DE1-1B26-4872-8B08-A1C44B52D16B}">
      <dgm:prSet phldrT="[Text]" custT="1"/>
      <dgm:spPr>
        <a:solidFill>
          <a:schemeClr val="accent3">
            <a:lumMod val="40000"/>
            <a:lumOff val="60000"/>
            <a:alpha val="90000"/>
          </a:schemeClr>
        </a:solidFill>
      </dgm:spPr>
      <dgm:t>
        <a:bodyPr/>
        <a:lstStyle/>
        <a:p>
          <a:pPr marL="57150" lvl="1" indent="0" algn="l" defTabSz="400050">
            <a:lnSpc>
              <a:spcPct val="90000"/>
            </a:lnSpc>
            <a:spcBef>
              <a:spcPct val="0"/>
            </a:spcBef>
            <a:spcAft>
              <a:spcPct val="15000"/>
            </a:spcAft>
          </a:pPr>
          <a:r>
            <a:rPr lang="en-US" sz="1400" b="1" kern="1200" dirty="0">
              <a:solidFill>
                <a:prstClr val="black">
                  <a:hueOff val="0"/>
                  <a:satOff val="0"/>
                  <a:lumOff val="0"/>
                  <a:alphaOff val="0"/>
                </a:prstClr>
              </a:solidFill>
              <a:latin typeface="Calibri"/>
              <a:ea typeface="+mn-ea"/>
              <a:cs typeface="+mn-cs"/>
            </a:rPr>
            <a:t>Implement MOC process: </a:t>
          </a:r>
          <a:r>
            <a:rPr lang="en-US" sz="1400" b="0" kern="1200" dirty="0">
              <a:solidFill>
                <a:prstClr val="black">
                  <a:hueOff val="0"/>
                  <a:satOff val="0"/>
                  <a:lumOff val="0"/>
                  <a:alphaOff val="0"/>
                </a:prstClr>
              </a:solidFill>
              <a:latin typeface="Calibri"/>
              <a:ea typeface="+mn-ea"/>
              <a:cs typeface="+mn-cs"/>
            </a:rPr>
            <a:t>if you introduce any new equipment in the process</a:t>
          </a:r>
        </a:p>
      </dgm:t>
    </dgm:pt>
    <dgm:pt modelId="{D343FE96-6CD4-4F77-B4EA-52245C1CDB88}" type="parTrans" cxnId="{436B883D-9AED-473C-B90E-8917DEB92FC7}">
      <dgm:prSet/>
      <dgm:spPr/>
      <dgm:t>
        <a:bodyPr/>
        <a:lstStyle/>
        <a:p>
          <a:endParaRPr lang="en-US"/>
        </a:p>
      </dgm:t>
    </dgm:pt>
    <dgm:pt modelId="{07A6FFD7-1CB4-497A-B857-D26A22D201DD}" type="sibTrans" cxnId="{436B883D-9AED-473C-B90E-8917DEB92FC7}">
      <dgm:prSet/>
      <dgm:spPr/>
      <dgm:t>
        <a:bodyPr/>
        <a:lstStyle/>
        <a:p>
          <a:endParaRPr lang="en-US"/>
        </a:p>
      </dgm:t>
    </dgm:pt>
    <dgm:pt modelId="{A95721D2-7B08-469F-A2FB-65D0A9B7997D}">
      <dgm:prSet custT="1"/>
      <dgm:spPr>
        <a:solidFill>
          <a:schemeClr val="accent3">
            <a:lumMod val="40000"/>
            <a:lumOff val="60000"/>
            <a:alpha val="90000"/>
          </a:schemeClr>
        </a:solidFill>
      </dgm:spPr>
      <dgm:t>
        <a:bodyPr/>
        <a:lstStyle/>
        <a:p>
          <a:r>
            <a:rPr lang="en-US" sz="1400" b="1" kern="1200" dirty="0">
              <a:solidFill>
                <a:prstClr val="black">
                  <a:hueOff val="0"/>
                  <a:satOff val="0"/>
                  <a:lumOff val="0"/>
                  <a:alphaOff val="0"/>
                </a:prstClr>
              </a:solidFill>
              <a:latin typeface="Calibri"/>
              <a:ea typeface="+mn-ea"/>
              <a:cs typeface="+mn-cs"/>
            </a:rPr>
            <a:t>SOP &amp; SMP: </a:t>
          </a:r>
          <a:r>
            <a:rPr lang="en-US" sz="1400" b="0" kern="1200" dirty="0">
              <a:solidFill>
                <a:prstClr val="black">
                  <a:hueOff val="0"/>
                  <a:satOff val="0"/>
                  <a:lumOff val="0"/>
                  <a:alphaOff val="0"/>
                </a:prstClr>
              </a:solidFill>
              <a:latin typeface="Calibri"/>
              <a:ea typeface="+mn-ea"/>
              <a:cs typeface="+mn-cs"/>
            </a:rPr>
            <a:t>Safe work procedures have to be communicated and understood by workers and supervisors, and applied correctly. Effective PJB</a:t>
          </a:r>
        </a:p>
      </dgm:t>
    </dgm:pt>
    <dgm:pt modelId="{8A89EB61-74D1-4586-AEE3-9BEC57A234C1}" type="parTrans" cxnId="{4958A59C-E55B-4309-9BB6-9FD815997D2E}">
      <dgm:prSet/>
      <dgm:spPr/>
      <dgm:t>
        <a:bodyPr/>
        <a:lstStyle/>
        <a:p>
          <a:endParaRPr lang="en-US"/>
        </a:p>
      </dgm:t>
    </dgm:pt>
    <dgm:pt modelId="{986BD779-7779-4317-A265-B81C5E9B0C38}" type="sibTrans" cxnId="{4958A59C-E55B-4309-9BB6-9FD815997D2E}">
      <dgm:prSet/>
      <dgm:spPr/>
      <dgm:t>
        <a:bodyPr/>
        <a:lstStyle/>
        <a:p>
          <a:endParaRPr lang="en-US"/>
        </a:p>
      </dgm:t>
    </dgm:pt>
    <dgm:pt modelId="{CAD937B8-CE87-473F-AD30-FFD40A66B611}">
      <dgm:prSet custT="1"/>
      <dgm:spPr>
        <a:solidFill>
          <a:srgbClr val="00B050"/>
        </a:solidFill>
      </dgm:spPr>
      <dgm:t>
        <a:bodyPr/>
        <a:lstStyle/>
        <a:p>
          <a:r>
            <a:rPr lang="en-US" sz="1600" b="1" dirty="0">
              <a:latin typeface="Arial" panose="020B0604020202020204" pitchFamily="34" charset="0"/>
              <a:cs typeface="Arial" panose="020B0604020202020204" pitchFamily="34" charset="0"/>
            </a:rPr>
            <a:t>Competence and adequate training</a:t>
          </a:r>
          <a:endParaRPr lang="en-US" sz="1600" dirty="0"/>
        </a:p>
      </dgm:t>
    </dgm:pt>
    <dgm:pt modelId="{A2FAF7FA-B31E-4E60-908F-BC67543B768C}" type="parTrans" cxnId="{8E68204E-2EFF-4E11-A392-B210E2552A70}">
      <dgm:prSet/>
      <dgm:spPr/>
      <dgm:t>
        <a:bodyPr/>
        <a:lstStyle/>
        <a:p>
          <a:endParaRPr lang="en-US"/>
        </a:p>
      </dgm:t>
    </dgm:pt>
    <dgm:pt modelId="{06F16F89-8B1A-4054-8E34-6E09B5DD8766}" type="sibTrans" cxnId="{8E68204E-2EFF-4E11-A392-B210E2552A70}">
      <dgm:prSet/>
      <dgm:spPr/>
      <dgm:t>
        <a:bodyPr/>
        <a:lstStyle/>
        <a:p>
          <a:endParaRPr lang="en-US"/>
        </a:p>
      </dgm:t>
    </dgm:pt>
    <dgm:pt modelId="{ED71EE11-1797-4047-AA63-C4E8E45989C3}">
      <dgm:prSet custT="1"/>
      <dgm:spPr>
        <a:solidFill>
          <a:schemeClr val="accent3">
            <a:lumMod val="40000"/>
            <a:lumOff val="60000"/>
            <a:alpha val="90000"/>
          </a:schemeClr>
        </a:solidFill>
      </dgm:spPr>
      <dgm:t>
        <a:bodyPr/>
        <a:lstStyle/>
        <a:p>
          <a:r>
            <a:rPr lang="en-US" sz="1400" b="1" kern="1200" dirty="0">
              <a:solidFill>
                <a:prstClr val="black">
                  <a:hueOff val="0"/>
                  <a:satOff val="0"/>
                  <a:lumOff val="0"/>
                  <a:alphaOff val="0"/>
                </a:prstClr>
              </a:solidFill>
              <a:latin typeface="Calibri"/>
              <a:ea typeface="+mn-ea"/>
              <a:cs typeface="+mn-cs"/>
            </a:rPr>
            <a:t>Competence and training requirements: </a:t>
          </a:r>
          <a:r>
            <a:rPr lang="en-US" sz="1400" b="0" kern="1200" dirty="0">
              <a:solidFill>
                <a:prstClr val="black">
                  <a:hueOff val="0"/>
                  <a:satOff val="0"/>
                  <a:lumOff val="0"/>
                  <a:alphaOff val="0"/>
                </a:prstClr>
              </a:solidFill>
              <a:latin typeface="Calibri"/>
              <a:ea typeface="+mn-ea"/>
              <a:cs typeface="+mn-cs"/>
            </a:rPr>
            <a:t>EIC </a:t>
          </a:r>
          <a:r>
            <a:rPr lang="en-US" sz="1400" b="0" kern="1200" dirty="0"/>
            <a:t> needs to ensure that all the workforce have the skills to carry out that job and safe work procedures are informed</a:t>
          </a:r>
          <a:endParaRPr lang="en-US" sz="1400" b="1" kern="1200" dirty="0">
            <a:solidFill>
              <a:prstClr val="black">
                <a:hueOff val="0"/>
                <a:satOff val="0"/>
                <a:lumOff val="0"/>
                <a:alphaOff val="0"/>
              </a:prstClr>
            </a:solidFill>
            <a:latin typeface="Calibri"/>
            <a:ea typeface="+mn-ea"/>
            <a:cs typeface="+mn-cs"/>
          </a:endParaRPr>
        </a:p>
      </dgm:t>
    </dgm:pt>
    <dgm:pt modelId="{652D4B3C-96DE-4DAD-BBA4-362F9296602B}" type="parTrans" cxnId="{2E8F8196-E75D-44F6-97FF-4242D6A4A04E}">
      <dgm:prSet/>
      <dgm:spPr/>
      <dgm:t>
        <a:bodyPr/>
        <a:lstStyle/>
        <a:p>
          <a:endParaRPr lang="en-US"/>
        </a:p>
      </dgm:t>
    </dgm:pt>
    <dgm:pt modelId="{102ACA8F-F07B-40B1-A671-BF44DB22A59F}" type="sibTrans" cxnId="{2E8F8196-E75D-44F6-97FF-4242D6A4A04E}">
      <dgm:prSet/>
      <dgm:spPr/>
      <dgm:t>
        <a:bodyPr/>
        <a:lstStyle/>
        <a:p>
          <a:endParaRPr lang="en-US"/>
        </a:p>
      </dgm:t>
    </dgm:pt>
    <dgm:pt modelId="{1D1021AC-BAE3-4D71-A8F5-454188CABF18}">
      <dgm:prSet/>
      <dgm:spPr>
        <a:solidFill>
          <a:srgbClr val="00B050"/>
        </a:solidFill>
      </dgm:spPr>
      <dgm:t>
        <a:bodyPr/>
        <a:lstStyle/>
        <a:p>
          <a:pPr>
            <a:buNone/>
          </a:pPr>
          <a:r>
            <a:rPr lang="en-US" b="1" dirty="0">
              <a:solidFill>
                <a:prstClr val="white"/>
              </a:solidFill>
              <a:latin typeface="Arial" panose="020B0604020202020204" pitchFamily="34" charset="0"/>
              <a:ea typeface="+mn-ea"/>
              <a:cs typeface="Arial" panose="020B0604020202020204" pitchFamily="34" charset="0"/>
            </a:rPr>
            <a:t>Working as planned</a:t>
          </a:r>
          <a:endParaRPr lang="en-US" dirty="0"/>
        </a:p>
      </dgm:t>
    </dgm:pt>
    <dgm:pt modelId="{F901A426-93A1-4B42-8780-AB03E1A19D81}" type="parTrans" cxnId="{DACC55DD-1311-4133-82FE-D7AF6302B2A6}">
      <dgm:prSet/>
      <dgm:spPr/>
      <dgm:t>
        <a:bodyPr/>
        <a:lstStyle/>
        <a:p>
          <a:endParaRPr lang="en-US"/>
        </a:p>
      </dgm:t>
    </dgm:pt>
    <dgm:pt modelId="{3603F541-E5B6-4A14-A758-10CAA161714B}" type="sibTrans" cxnId="{DACC55DD-1311-4133-82FE-D7AF6302B2A6}">
      <dgm:prSet/>
      <dgm:spPr/>
      <dgm:t>
        <a:bodyPr/>
        <a:lstStyle/>
        <a:p>
          <a:endParaRPr lang="en-US"/>
        </a:p>
      </dgm:t>
    </dgm:pt>
    <dgm:pt modelId="{9D58CC09-0FD5-470A-93D0-50258FC46A3C}">
      <dgm:prSet custT="1"/>
      <dgm:spPr>
        <a:solidFill>
          <a:schemeClr val="accent3">
            <a:lumMod val="40000"/>
            <a:lumOff val="60000"/>
            <a:alpha val="90000"/>
          </a:schemeClr>
        </a:solidFill>
      </dgm:spPr>
      <dgm:t>
        <a:bodyPr/>
        <a:lstStyle/>
        <a:p>
          <a:r>
            <a:rPr lang="en-US" sz="1400" b="1" kern="1200" dirty="0">
              <a:solidFill>
                <a:prstClr val="black">
                  <a:hueOff val="0"/>
                  <a:satOff val="0"/>
                  <a:lumOff val="0"/>
                  <a:alphaOff val="0"/>
                </a:prstClr>
              </a:solidFill>
              <a:latin typeface="Calibri"/>
              <a:ea typeface="+mn-ea"/>
              <a:cs typeface="+mn-cs"/>
            </a:rPr>
            <a:t>Take TTR: </a:t>
          </a:r>
          <a:r>
            <a:rPr lang="en-US" sz="1400" b="0" kern="1200" dirty="0">
              <a:solidFill>
                <a:prstClr val="black">
                  <a:hueOff val="0"/>
                  <a:satOff val="0"/>
                  <a:lumOff val="0"/>
                  <a:alphaOff val="0"/>
                </a:prstClr>
              </a:solidFill>
              <a:latin typeface="Calibri"/>
              <a:ea typeface="+mn-ea"/>
              <a:cs typeface="+mn-cs"/>
            </a:rPr>
            <a:t>E</a:t>
          </a:r>
          <a:r>
            <a:rPr lang="en-US" sz="1400" b="0" kern="1200" dirty="0"/>
            <a:t>quipment is in safe conditions, tools and wastes are cleared, workforce is communicated about TTR and they are away from the equipment</a:t>
          </a:r>
          <a:endParaRPr lang="en-US" sz="1400" b="0" kern="1200" dirty="0">
            <a:solidFill>
              <a:prstClr val="black">
                <a:hueOff val="0"/>
                <a:satOff val="0"/>
                <a:lumOff val="0"/>
                <a:alphaOff val="0"/>
              </a:prstClr>
            </a:solidFill>
            <a:latin typeface="Calibri"/>
            <a:ea typeface="+mn-ea"/>
            <a:cs typeface="+mn-cs"/>
          </a:endParaRPr>
        </a:p>
      </dgm:t>
    </dgm:pt>
    <dgm:pt modelId="{921091AC-CF80-42B8-8872-D76B0BD13A5C}" type="parTrans" cxnId="{4CD0FEA6-9F4C-4788-8652-49A2BCB29B1A}">
      <dgm:prSet/>
      <dgm:spPr/>
      <dgm:t>
        <a:bodyPr/>
        <a:lstStyle/>
        <a:p>
          <a:endParaRPr lang="en-US"/>
        </a:p>
      </dgm:t>
    </dgm:pt>
    <dgm:pt modelId="{50B3D4C3-A84A-4FFA-8DDB-3F3ED8F9A693}" type="sibTrans" cxnId="{4CD0FEA6-9F4C-4788-8652-49A2BCB29B1A}">
      <dgm:prSet/>
      <dgm:spPr/>
      <dgm:t>
        <a:bodyPr/>
        <a:lstStyle/>
        <a:p>
          <a:endParaRPr lang="en-US"/>
        </a:p>
      </dgm:t>
    </dgm:pt>
    <dgm:pt modelId="{AED640C5-AFC6-4685-A253-7A385790933A}">
      <dgm:prSet custT="1"/>
      <dgm:spPr>
        <a:solidFill>
          <a:srgbClr val="00B050"/>
        </a:solidFill>
      </dgm:spPr>
      <dgm:t>
        <a:bodyPr/>
        <a:lstStyle/>
        <a:p>
          <a:pPr>
            <a:buNone/>
          </a:pPr>
          <a:r>
            <a:rPr lang="en-US" sz="1800" b="1" dirty="0">
              <a:solidFill>
                <a:prstClr val="white"/>
              </a:solidFill>
              <a:latin typeface="Arial" panose="020B0604020202020204" pitchFamily="34" charset="0"/>
              <a:ea typeface="+mn-ea"/>
              <a:cs typeface="Arial" panose="020B0604020202020204" pitchFamily="34" charset="0"/>
            </a:rPr>
            <a:t>Final check</a:t>
          </a:r>
          <a:endParaRPr lang="en-US" sz="1800" dirty="0"/>
        </a:p>
      </dgm:t>
    </dgm:pt>
    <dgm:pt modelId="{75DFA309-440E-48F5-BC99-50046DEE340D}" type="parTrans" cxnId="{1836E3F0-E70F-4438-9412-961203905082}">
      <dgm:prSet/>
      <dgm:spPr/>
      <dgm:t>
        <a:bodyPr/>
        <a:lstStyle/>
        <a:p>
          <a:endParaRPr lang="en-US"/>
        </a:p>
      </dgm:t>
    </dgm:pt>
    <dgm:pt modelId="{403072D1-3D1A-4B81-BFA2-316C6F59890E}" type="sibTrans" cxnId="{1836E3F0-E70F-4438-9412-961203905082}">
      <dgm:prSet/>
      <dgm:spPr/>
      <dgm:t>
        <a:bodyPr/>
        <a:lstStyle/>
        <a:p>
          <a:endParaRPr lang="en-US"/>
        </a:p>
      </dgm:t>
    </dgm:pt>
    <dgm:pt modelId="{27D05A2E-E300-405D-90DB-512D551A1FE6}">
      <dgm:prSet phldrT="[Text]" custT="1"/>
      <dgm:spPr>
        <a:solidFill>
          <a:schemeClr val="accent3">
            <a:lumMod val="40000"/>
            <a:lumOff val="60000"/>
            <a:alpha val="90000"/>
          </a:schemeClr>
        </a:solidFill>
      </dgm:spPr>
      <dgm:t>
        <a:bodyPr/>
        <a:lstStyle/>
        <a:p>
          <a:r>
            <a:rPr lang="en-US" sz="1400" b="1" dirty="0"/>
            <a:t>Time and resource requirements:</a:t>
          </a:r>
        </a:p>
      </dgm:t>
    </dgm:pt>
    <dgm:pt modelId="{40002CAD-5CA5-45D3-8C50-9E91769E699D}" type="parTrans" cxnId="{BE8E50B8-95EB-4512-9E7A-30A677C9EF12}">
      <dgm:prSet/>
      <dgm:spPr/>
      <dgm:t>
        <a:bodyPr/>
        <a:lstStyle/>
        <a:p>
          <a:endParaRPr lang="en-US"/>
        </a:p>
      </dgm:t>
    </dgm:pt>
    <dgm:pt modelId="{A6CCC436-0044-4A49-B1CC-9D29A333C1E1}" type="sibTrans" cxnId="{BE8E50B8-95EB-4512-9E7A-30A677C9EF12}">
      <dgm:prSet/>
      <dgm:spPr/>
      <dgm:t>
        <a:bodyPr/>
        <a:lstStyle/>
        <a:p>
          <a:endParaRPr lang="en-US"/>
        </a:p>
      </dgm:t>
    </dgm:pt>
    <dgm:pt modelId="{AC225B03-C7A5-4302-9C78-7E1003062F37}">
      <dgm:prSet phldrT="[Text]" custT="1"/>
      <dgm:spPr>
        <a:solidFill>
          <a:schemeClr val="accent3">
            <a:lumMod val="40000"/>
            <a:lumOff val="60000"/>
            <a:alpha val="90000"/>
          </a:schemeClr>
        </a:solidFill>
      </dgm:spPr>
      <dgm:t>
        <a:bodyPr/>
        <a:lstStyle/>
        <a:p>
          <a:pPr marL="114300" lvl="1" indent="-114300" algn="l" defTabSz="622300">
            <a:lnSpc>
              <a:spcPct val="90000"/>
            </a:lnSpc>
            <a:spcBef>
              <a:spcPct val="0"/>
            </a:spcBef>
            <a:spcAft>
              <a:spcPct val="15000"/>
            </a:spcAft>
          </a:pPr>
          <a:r>
            <a:rPr lang="en-US" sz="1400" b="1" kern="1200" dirty="0"/>
            <a:t>Proper communication: </a:t>
          </a:r>
          <a:r>
            <a:rPr lang="en-US" sz="1400" b="0" kern="1200" dirty="0"/>
            <a:t>Between the various stakeholders at workplace. PJB discussion, ask about the health status of crew members</a:t>
          </a:r>
          <a:endParaRPr lang="en-US" sz="1400" b="0" kern="1200" dirty="0">
            <a:solidFill>
              <a:prstClr val="black">
                <a:hueOff val="0"/>
                <a:satOff val="0"/>
                <a:lumOff val="0"/>
                <a:alphaOff val="0"/>
              </a:prstClr>
            </a:solidFill>
            <a:latin typeface="Calibri"/>
            <a:ea typeface="+mn-ea"/>
            <a:cs typeface="+mn-cs"/>
          </a:endParaRPr>
        </a:p>
      </dgm:t>
    </dgm:pt>
    <dgm:pt modelId="{89D411C0-A487-42DE-A0E5-2DE3FDFE9EFA}" type="parTrans" cxnId="{15F1824F-5471-424A-966A-2EC4744A34B2}">
      <dgm:prSet/>
      <dgm:spPr/>
      <dgm:t>
        <a:bodyPr/>
        <a:lstStyle/>
        <a:p>
          <a:endParaRPr lang="en-US"/>
        </a:p>
      </dgm:t>
    </dgm:pt>
    <dgm:pt modelId="{BF23BD8E-AA03-4EE5-91C5-0F6114ABB28B}" type="sibTrans" cxnId="{15F1824F-5471-424A-966A-2EC4744A34B2}">
      <dgm:prSet/>
      <dgm:spPr/>
      <dgm:t>
        <a:bodyPr/>
        <a:lstStyle/>
        <a:p>
          <a:endParaRPr lang="en-US"/>
        </a:p>
      </dgm:t>
    </dgm:pt>
    <dgm:pt modelId="{9CC39297-FC34-4850-9E8B-B7E2E36281F4}">
      <dgm:prSet custT="1"/>
      <dgm:spPr>
        <a:solidFill>
          <a:schemeClr val="accent3">
            <a:lumMod val="40000"/>
            <a:lumOff val="60000"/>
            <a:alpha val="90000"/>
          </a:schemeClr>
        </a:solidFill>
      </dgm:spPr>
      <dgm:t>
        <a:bodyPr/>
        <a:lstStyle/>
        <a:p>
          <a:r>
            <a:rPr lang="en-US" sz="1400" b="1" kern="1200" dirty="0">
              <a:solidFill>
                <a:prstClr val="black">
                  <a:hueOff val="0"/>
                  <a:satOff val="0"/>
                  <a:lumOff val="0"/>
                  <a:alphaOff val="0"/>
                </a:prstClr>
              </a:solidFill>
              <a:latin typeface="Calibri"/>
              <a:ea typeface="+mn-ea"/>
              <a:cs typeface="+mn-cs"/>
            </a:rPr>
            <a:t>Procedures need to be in place for unexpected events</a:t>
          </a:r>
        </a:p>
      </dgm:t>
    </dgm:pt>
    <dgm:pt modelId="{DD5C54B9-FC9B-4921-A30B-FBF220022305}" type="parTrans" cxnId="{FD15F1E1-BF06-44A8-9502-986EDAB70802}">
      <dgm:prSet/>
      <dgm:spPr/>
      <dgm:t>
        <a:bodyPr/>
        <a:lstStyle/>
        <a:p>
          <a:endParaRPr lang="en-US"/>
        </a:p>
      </dgm:t>
    </dgm:pt>
    <dgm:pt modelId="{C200E4D7-E071-4274-82DB-8C6D8F14EDAA}" type="sibTrans" cxnId="{FD15F1E1-BF06-44A8-9502-986EDAB70802}">
      <dgm:prSet/>
      <dgm:spPr/>
      <dgm:t>
        <a:bodyPr/>
        <a:lstStyle/>
        <a:p>
          <a:endParaRPr lang="en-US"/>
        </a:p>
      </dgm:t>
    </dgm:pt>
    <dgm:pt modelId="{CCEC0CD7-AD28-418D-8754-54E6E070A580}">
      <dgm:prSet custT="1"/>
      <dgm:spPr>
        <a:solidFill>
          <a:schemeClr val="accent3">
            <a:lumMod val="40000"/>
            <a:lumOff val="60000"/>
            <a:alpha val="90000"/>
          </a:schemeClr>
        </a:solidFill>
      </dgm:spPr>
      <dgm:t>
        <a:bodyPr/>
        <a:lstStyle/>
        <a:p>
          <a:r>
            <a:rPr lang="en-US" sz="1400" b="1" kern="1200" dirty="0">
              <a:solidFill>
                <a:prstClr val="black">
                  <a:hueOff val="0"/>
                  <a:satOff val="0"/>
                  <a:lumOff val="0"/>
                  <a:alphaOff val="0"/>
                </a:prstClr>
              </a:solidFill>
              <a:latin typeface="Calibri"/>
              <a:ea typeface="+mn-ea"/>
              <a:cs typeface="+mn-cs"/>
            </a:rPr>
            <a:t>Ensure all guards &amp; other protections are re-installed</a:t>
          </a:r>
        </a:p>
      </dgm:t>
    </dgm:pt>
    <dgm:pt modelId="{FD923135-BFD5-43DC-AF8F-66195D2FFDF4}" type="parTrans" cxnId="{0D9E8B38-F2A5-45AE-8DBD-0F71632752C6}">
      <dgm:prSet/>
      <dgm:spPr/>
      <dgm:t>
        <a:bodyPr/>
        <a:lstStyle/>
        <a:p>
          <a:endParaRPr lang="en-US"/>
        </a:p>
      </dgm:t>
    </dgm:pt>
    <dgm:pt modelId="{C93ED3A9-0F60-4029-9026-0BBF8F932945}" type="sibTrans" cxnId="{0D9E8B38-F2A5-45AE-8DBD-0F71632752C6}">
      <dgm:prSet/>
      <dgm:spPr/>
      <dgm:t>
        <a:bodyPr/>
        <a:lstStyle/>
        <a:p>
          <a:endParaRPr lang="en-US"/>
        </a:p>
      </dgm:t>
    </dgm:pt>
    <dgm:pt modelId="{C55DC723-D6C0-423A-9450-2FDA12A79295}">
      <dgm:prSet custT="1"/>
      <dgm:spPr>
        <a:solidFill>
          <a:schemeClr val="accent3">
            <a:lumMod val="40000"/>
            <a:lumOff val="60000"/>
            <a:alpha val="90000"/>
          </a:schemeClr>
        </a:solidFill>
      </dgm:spPr>
      <dgm:t>
        <a:bodyPr/>
        <a:lstStyle/>
        <a:p>
          <a:r>
            <a:rPr lang="en-US" sz="1400" b="1" kern="1200" dirty="0">
              <a:solidFill>
                <a:prstClr val="black">
                  <a:hueOff val="0"/>
                  <a:satOff val="0"/>
                  <a:lumOff val="0"/>
                  <a:alphaOff val="0"/>
                </a:prstClr>
              </a:solidFill>
              <a:latin typeface="Calibri"/>
              <a:ea typeface="+mn-ea"/>
              <a:cs typeface="+mn-cs"/>
            </a:rPr>
            <a:t>Communicate the all stake holders</a:t>
          </a:r>
        </a:p>
      </dgm:t>
    </dgm:pt>
    <dgm:pt modelId="{0B1F5DC9-656A-4384-B4B4-75A79E8E5D8D}" type="parTrans" cxnId="{4098B50C-4417-443E-8EF0-3153ECB76E86}">
      <dgm:prSet/>
      <dgm:spPr/>
      <dgm:t>
        <a:bodyPr/>
        <a:lstStyle/>
        <a:p>
          <a:endParaRPr lang="en-US"/>
        </a:p>
      </dgm:t>
    </dgm:pt>
    <dgm:pt modelId="{A3C5E15C-8BA9-45CB-BD07-DB8AF3F6EDC0}" type="sibTrans" cxnId="{4098B50C-4417-443E-8EF0-3153ECB76E86}">
      <dgm:prSet/>
      <dgm:spPr/>
      <dgm:t>
        <a:bodyPr/>
        <a:lstStyle/>
        <a:p>
          <a:endParaRPr lang="en-US"/>
        </a:p>
      </dgm:t>
    </dgm:pt>
    <dgm:pt modelId="{7ABB06F5-5EE1-4F6A-893D-6070A0DEF27A}">
      <dgm:prSet custT="1"/>
      <dgm:spPr>
        <a:solidFill>
          <a:schemeClr val="accent3">
            <a:lumMod val="40000"/>
            <a:lumOff val="60000"/>
            <a:alpha val="90000"/>
          </a:schemeClr>
        </a:solidFill>
      </dgm:spPr>
      <dgm:t>
        <a:bodyPr/>
        <a:lstStyle/>
        <a:p>
          <a:r>
            <a:rPr lang="en-US" sz="1400" b="1" kern="1200" dirty="0">
              <a:solidFill>
                <a:prstClr val="black">
                  <a:hueOff val="0"/>
                  <a:satOff val="0"/>
                  <a:lumOff val="0"/>
                  <a:alphaOff val="0"/>
                </a:prstClr>
              </a:solidFill>
              <a:latin typeface="Calibri"/>
              <a:ea typeface="+mn-ea"/>
              <a:cs typeface="+mn-cs"/>
            </a:rPr>
            <a:t>Return the PTW &amp; Restore the Isolation after final check</a:t>
          </a:r>
        </a:p>
      </dgm:t>
    </dgm:pt>
    <dgm:pt modelId="{5F1B509F-E293-4E86-BE76-6BD333E525CD}" type="parTrans" cxnId="{53DBC33C-7C37-4B78-AA8D-94EF2B88FB68}">
      <dgm:prSet/>
      <dgm:spPr/>
      <dgm:t>
        <a:bodyPr/>
        <a:lstStyle/>
        <a:p>
          <a:endParaRPr lang="en-US"/>
        </a:p>
      </dgm:t>
    </dgm:pt>
    <dgm:pt modelId="{520F7B8A-7024-4032-832E-0716F1CF88F0}" type="sibTrans" cxnId="{53DBC33C-7C37-4B78-AA8D-94EF2B88FB68}">
      <dgm:prSet/>
      <dgm:spPr/>
      <dgm:t>
        <a:bodyPr/>
        <a:lstStyle/>
        <a:p>
          <a:endParaRPr lang="en-US"/>
        </a:p>
      </dgm:t>
    </dgm:pt>
    <dgm:pt modelId="{AE539DC3-3570-4D65-A97D-9813C7FD7922}">
      <dgm:prSet phldrT="[Text]" custT="1"/>
      <dgm:spPr>
        <a:solidFill>
          <a:schemeClr val="accent3">
            <a:lumMod val="40000"/>
            <a:lumOff val="60000"/>
            <a:alpha val="90000"/>
          </a:schemeClr>
        </a:solidFill>
      </dgm:spPr>
      <dgm:t>
        <a:bodyPr/>
        <a:lstStyle/>
        <a:p>
          <a:pPr marL="114300" lvl="1" indent="-114300" algn="l" defTabSz="622300">
            <a:lnSpc>
              <a:spcPct val="90000"/>
            </a:lnSpc>
            <a:spcBef>
              <a:spcPct val="0"/>
            </a:spcBef>
            <a:spcAft>
              <a:spcPct val="15000"/>
            </a:spcAft>
            <a:buSzPts val="1000"/>
            <a:buFont typeface="Arial" panose="020B0604020202020204" pitchFamily="34" charset="0"/>
            <a:buChar char="•"/>
          </a:pPr>
          <a:r>
            <a:rPr lang="en-US" sz="1400" b="1" kern="1200" dirty="0">
              <a:solidFill>
                <a:prstClr val="black">
                  <a:hueOff val="0"/>
                  <a:satOff val="0"/>
                  <a:lumOff val="0"/>
                  <a:alphaOff val="0"/>
                </a:prstClr>
              </a:solidFill>
              <a:latin typeface="Calibri"/>
              <a:ea typeface="+mn-ea"/>
              <a:cs typeface="+mn-cs"/>
            </a:rPr>
            <a:t>Selection &amp; use of appropriate PPEs</a:t>
          </a:r>
        </a:p>
      </dgm:t>
    </dgm:pt>
    <dgm:pt modelId="{A737287F-8050-424A-A6D5-E4F897D5C215}" type="parTrans" cxnId="{F3FE4C45-E969-47C9-BE99-BB730E3F23C4}">
      <dgm:prSet/>
      <dgm:spPr/>
      <dgm:t>
        <a:bodyPr/>
        <a:lstStyle/>
        <a:p>
          <a:endParaRPr lang="en-US"/>
        </a:p>
      </dgm:t>
    </dgm:pt>
    <dgm:pt modelId="{66AAAC30-56F3-4D0E-B83F-F6FDC029D67C}" type="sibTrans" cxnId="{F3FE4C45-E969-47C9-BE99-BB730E3F23C4}">
      <dgm:prSet/>
      <dgm:spPr/>
      <dgm:t>
        <a:bodyPr/>
        <a:lstStyle/>
        <a:p>
          <a:endParaRPr lang="en-US"/>
        </a:p>
      </dgm:t>
    </dgm:pt>
    <dgm:pt modelId="{69BBE97F-351F-4148-B4C5-FED5DCA634FF}" type="pres">
      <dgm:prSet presAssocID="{D977733A-6E65-421B-B3B1-8D7BBE49A51C}" presName="Name0" presStyleCnt="0">
        <dgm:presLayoutVars>
          <dgm:dir/>
          <dgm:animLvl val="lvl"/>
          <dgm:resizeHandles val="exact"/>
        </dgm:presLayoutVars>
      </dgm:prSet>
      <dgm:spPr/>
    </dgm:pt>
    <dgm:pt modelId="{DF29D139-A3DD-4AAA-8945-83FDBAC5040B}" type="pres">
      <dgm:prSet presAssocID="{AB14EADC-B2B2-49FE-97CA-ABDAC7A6A9E3}" presName="linNode" presStyleCnt="0"/>
      <dgm:spPr/>
    </dgm:pt>
    <dgm:pt modelId="{B0EB196B-7BFD-44D7-A804-EACF4518AE01}" type="pres">
      <dgm:prSet presAssocID="{AB14EADC-B2B2-49FE-97CA-ABDAC7A6A9E3}" presName="parentText" presStyleLbl="node1" presStyleIdx="0" presStyleCnt="6" custScaleY="172162" custLinFactNeighborX="893">
        <dgm:presLayoutVars>
          <dgm:chMax val="1"/>
          <dgm:bulletEnabled val="1"/>
        </dgm:presLayoutVars>
      </dgm:prSet>
      <dgm:spPr/>
    </dgm:pt>
    <dgm:pt modelId="{B9155498-A8D1-4B0A-8C31-935D0C228618}" type="pres">
      <dgm:prSet presAssocID="{AB14EADC-B2B2-49FE-97CA-ABDAC7A6A9E3}" presName="descendantText" presStyleLbl="alignAccFollowNode1" presStyleIdx="0" presStyleCnt="6" custScaleX="228892" custScaleY="165111" custLinFactNeighborX="-894" custLinFactNeighborY="-8029">
        <dgm:presLayoutVars>
          <dgm:bulletEnabled val="1"/>
        </dgm:presLayoutVars>
      </dgm:prSet>
      <dgm:spPr/>
    </dgm:pt>
    <dgm:pt modelId="{B74E98E2-B301-4C0E-92B7-0FC932AB7DAA}" type="pres">
      <dgm:prSet presAssocID="{859229AD-5447-4C8C-B4EF-40B3771A726A}" presName="sp" presStyleCnt="0"/>
      <dgm:spPr/>
    </dgm:pt>
    <dgm:pt modelId="{C194AECD-45C1-4825-90B4-9A51B5F5C213}" type="pres">
      <dgm:prSet presAssocID="{732237F3-97B8-4756-9387-B27ECCB906F0}" presName="linNode" presStyleCnt="0"/>
      <dgm:spPr/>
    </dgm:pt>
    <dgm:pt modelId="{0225820C-1267-472D-91C8-76650B9809EA}" type="pres">
      <dgm:prSet presAssocID="{732237F3-97B8-4756-9387-B27ECCB906F0}" presName="parentText" presStyleLbl="node1" presStyleIdx="1" presStyleCnt="6" custScaleX="62340" custScaleY="186059" custLinFactNeighborX="512">
        <dgm:presLayoutVars>
          <dgm:chMax val="1"/>
          <dgm:bulletEnabled val="1"/>
        </dgm:presLayoutVars>
      </dgm:prSet>
      <dgm:spPr/>
    </dgm:pt>
    <dgm:pt modelId="{12F7EDE3-1DEE-40E7-8F62-BF2FB6771227}" type="pres">
      <dgm:prSet presAssocID="{732237F3-97B8-4756-9387-B27ECCB906F0}" presName="descendantText" presStyleLbl="alignAccFollowNode1" presStyleIdx="1" presStyleCnt="6" custScaleX="128692" custScaleY="247578" custLinFactNeighborX="7" custLinFactNeighborY="-13431">
        <dgm:presLayoutVars>
          <dgm:bulletEnabled val="1"/>
        </dgm:presLayoutVars>
      </dgm:prSet>
      <dgm:spPr/>
    </dgm:pt>
    <dgm:pt modelId="{2451D01D-E81C-41CA-8E2B-1A4561D8197D}" type="pres">
      <dgm:prSet presAssocID="{D6A5BC5B-CF78-4BDF-838B-C7F7FA18F9B1}" presName="sp" presStyleCnt="0"/>
      <dgm:spPr/>
    </dgm:pt>
    <dgm:pt modelId="{F1141FEE-D78E-4BB7-B252-F45BB4E0F2F4}" type="pres">
      <dgm:prSet presAssocID="{AF4E9E0D-C6B1-4EA5-A8DB-5FB155DB2C41}" presName="linNode" presStyleCnt="0"/>
      <dgm:spPr/>
    </dgm:pt>
    <dgm:pt modelId="{2A823261-A9C5-4839-90B5-09DC0EAE3BDF}" type="pres">
      <dgm:prSet presAssocID="{AF4E9E0D-C6B1-4EA5-A8DB-5FB155DB2C41}" presName="parentText" presStyleLbl="node1" presStyleIdx="2" presStyleCnt="6" custScaleX="63259" custScaleY="129401" custLinFactNeighborX="505">
        <dgm:presLayoutVars>
          <dgm:chMax val="1"/>
          <dgm:bulletEnabled val="1"/>
        </dgm:presLayoutVars>
      </dgm:prSet>
      <dgm:spPr/>
    </dgm:pt>
    <dgm:pt modelId="{A3E37B0C-48AF-46BF-A6F9-486E824A1344}" type="pres">
      <dgm:prSet presAssocID="{AF4E9E0D-C6B1-4EA5-A8DB-5FB155DB2C41}" presName="descendantText" presStyleLbl="alignAccFollowNode1" presStyleIdx="2" presStyleCnt="6" custScaleX="125682" custScaleY="161963" custLinFactNeighborX="37" custLinFactNeighborY="-5624">
        <dgm:presLayoutVars>
          <dgm:bulletEnabled val="1"/>
        </dgm:presLayoutVars>
      </dgm:prSet>
      <dgm:spPr/>
    </dgm:pt>
    <dgm:pt modelId="{B4432EC4-FDCD-4BFB-A312-481D6E6F7C63}" type="pres">
      <dgm:prSet presAssocID="{6DA8129D-E1A9-40D9-AC6A-6DAD111EE695}" presName="sp" presStyleCnt="0"/>
      <dgm:spPr/>
    </dgm:pt>
    <dgm:pt modelId="{8A01D6EA-5870-412E-B351-1A3CC7BBBE3D}" type="pres">
      <dgm:prSet presAssocID="{CAD937B8-CE87-473F-AD30-FFD40A66B611}" presName="linNode" presStyleCnt="0"/>
      <dgm:spPr/>
    </dgm:pt>
    <dgm:pt modelId="{4882DCE0-CBD8-40F6-8339-918280CA417A}" type="pres">
      <dgm:prSet presAssocID="{CAD937B8-CE87-473F-AD30-FFD40A66B611}" presName="parentText" presStyleLbl="node1" presStyleIdx="3" presStyleCnt="6" custScaleX="64951" custLinFactNeighborX="490">
        <dgm:presLayoutVars>
          <dgm:chMax val="1"/>
          <dgm:bulletEnabled val="1"/>
        </dgm:presLayoutVars>
      </dgm:prSet>
      <dgm:spPr/>
    </dgm:pt>
    <dgm:pt modelId="{548A19CD-A3C1-4DEE-9684-D011CB00CF3B}" type="pres">
      <dgm:prSet presAssocID="{CAD937B8-CE87-473F-AD30-FFD40A66B611}" presName="descendantText" presStyleLbl="alignAccFollowNode1" presStyleIdx="3" presStyleCnt="6" custScaleX="119155" custScaleY="122416" custLinFactNeighborY="-2777">
        <dgm:presLayoutVars>
          <dgm:bulletEnabled val="1"/>
        </dgm:presLayoutVars>
      </dgm:prSet>
      <dgm:spPr/>
    </dgm:pt>
    <dgm:pt modelId="{0E25B4E8-AFB8-4FB0-83CB-14BC5E51FF65}" type="pres">
      <dgm:prSet presAssocID="{06F16F89-8B1A-4054-8E34-6E09B5DD8766}" presName="sp" presStyleCnt="0"/>
      <dgm:spPr/>
    </dgm:pt>
    <dgm:pt modelId="{46C050B2-B3FD-469D-A8D2-C48D3E6F8A23}" type="pres">
      <dgm:prSet presAssocID="{1D1021AC-BAE3-4D71-A8F5-454188CABF18}" presName="linNode" presStyleCnt="0"/>
      <dgm:spPr/>
    </dgm:pt>
    <dgm:pt modelId="{EB0DD19E-0D0E-4ED4-AFE9-25AEA7FCA0FA}" type="pres">
      <dgm:prSet presAssocID="{1D1021AC-BAE3-4D71-A8F5-454188CABF18}" presName="parentText" presStyleLbl="node1" presStyleIdx="4" presStyleCnt="6" custScaleX="61190" custLinFactNeighborX="493" custLinFactNeighborY="-2258">
        <dgm:presLayoutVars>
          <dgm:chMax val="1"/>
          <dgm:bulletEnabled val="1"/>
        </dgm:presLayoutVars>
      </dgm:prSet>
      <dgm:spPr/>
    </dgm:pt>
    <dgm:pt modelId="{21E598E4-B859-4E9D-B479-586165C6D150}" type="pres">
      <dgm:prSet presAssocID="{1D1021AC-BAE3-4D71-A8F5-454188CABF18}" presName="descendantText" presStyleLbl="alignAccFollowNode1" presStyleIdx="4" presStyleCnt="6" custScaleX="120137" custScaleY="130136" custLinFactNeighborX="3275" custLinFactNeighborY="-2877">
        <dgm:presLayoutVars>
          <dgm:bulletEnabled val="1"/>
        </dgm:presLayoutVars>
      </dgm:prSet>
      <dgm:spPr/>
    </dgm:pt>
    <dgm:pt modelId="{DDB2E386-9985-4D42-AC4A-EE251EB47545}" type="pres">
      <dgm:prSet presAssocID="{3603F541-E5B6-4A14-A758-10CAA161714B}" presName="sp" presStyleCnt="0"/>
      <dgm:spPr/>
    </dgm:pt>
    <dgm:pt modelId="{2585A7CE-1FFE-4D70-BBF6-E82DDDD90598}" type="pres">
      <dgm:prSet presAssocID="{AED640C5-AFC6-4685-A253-7A385790933A}" presName="linNode" presStyleCnt="0"/>
      <dgm:spPr/>
    </dgm:pt>
    <dgm:pt modelId="{BEDDAF27-F825-4327-BD57-F2526DF8BB2A}" type="pres">
      <dgm:prSet presAssocID="{AED640C5-AFC6-4685-A253-7A385790933A}" presName="parentText" presStyleLbl="node1" presStyleIdx="5" presStyleCnt="6" custScaleX="60582" custScaleY="158070" custLinFactNeighborX="490" custLinFactNeighborY="1647">
        <dgm:presLayoutVars>
          <dgm:chMax val="1"/>
          <dgm:bulletEnabled val="1"/>
        </dgm:presLayoutVars>
      </dgm:prSet>
      <dgm:spPr/>
    </dgm:pt>
    <dgm:pt modelId="{7DBD7E8E-CBEC-4B20-8AC2-D3B4EC92879A}" type="pres">
      <dgm:prSet presAssocID="{AED640C5-AFC6-4685-A253-7A385790933A}" presName="descendantText" presStyleLbl="alignAccFollowNode1" presStyleIdx="5" presStyleCnt="6" custScaleX="120302" custScaleY="200992" custLinFactNeighborX="1335" custLinFactNeighborY="3300">
        <dgm:presLayoutVars>
          <dgm:bulletEnabled val="1"/>
        </dgm:presLayoutVars>
      </dgm:prSet>
      <dgm:spPr/>
    </dgm:pt>
  </dgm:ptLst>
  <dgm:cxnLst>
    <dgm:cxn modelId="{2D5FA900-BC67-4237-A936-6DACD1C6A128}" type="presOf" srcId="{AF4E9E0D-C6B1-4EA5-A8DB-5FB155DB2C41}" destId="{2A823261-A9C5-4839-90B5-09DC0EAE3BDF}" srcOrd="0" destOrd="0" presId="urn:microsoft.com/office/officeart/2005/8/layout/vList5"/>
    <dgm:cxn modelId="{181DF103-9A41-4124-B156-8615C1190A5B}" srcId="{D977733A-6E65-421B-B3B1-8D7BBE49A51C}" destId="{732237F3-97B8-4756-9387-B27ECCB906F0}" srcOrd="1" destOrd="0" parTransId="{B0E07FA8-DE62-43EE-B8BD-06A8E6678AEA}" sibTransId="{D6A5BC5B-CF78-4BDF-838B-C7F7FA18F9B1}"/>
    <dgm:cxn modelId="{3C4B670A-24F6-40C8-AFE5-7E0DCBAA19B6}" type="presOf" srcId="{7ABB06F5-5EE1-4F6A-893D-6070A0DEF27A}" destId="{7DBD7E8E-CBEC-4B20-8AC2-D3B4EC92879A}" srcOrd="0" destOrd="3" presId="urn:microsoft.com/office/officeart/2005/8/layout/vList5"/>
    <dgm:cxn modelId="{4098B50C-4417-443E-8EF0-3153ECB76E86}" srcId="{AED640C5-AFC6-4685-A253-7A385790933A}" destId="{C55DC723-D6C0-423A-9450-2FDA12A79295}" srcOrd="2" destOrd="0" parTransId="{0B1F5DC9-656A-4384-B4B4-75A79E8E5D8D}" sibTransId="{A3C5E15C-8BA9-45CB-BD07-DB8AF3F6EDC0}"/>
    <dgm:cxn modelId="{BF3C5928-E226-4ADF-B937-C9BBEBBD13CC}" srcId="{732237F3-97B8-4756-9387-B27ECCB906F0}" destId="{9D73315D-645E-4F5E-A29A-66FC4326C2B8}" srcOrd="0" destOrd="0" parTransId="{0D6ADD5C-41BA-411C-9B20-34F0AABA0B55}" sibTransId="{F3EC1097-036D-48D7-A1E5-928F97B597CD}"/>
    <dgm:cxn modelId="{0891AA2D-DE56-4796-9996-F487D8D516B2}" srcId="{732237F3-97B8-4756-9387-B27ECCB906F0}" destId="{6952467C-B807-4818-ADDB-26B725039E51}" srcOrd="1" destOrd="0" parTransId="{75F97032-5AE8-4BAE-A064-A953BA6CD5D7}" sibTransId="{DD686971-4E7F-4FA7-A389-D0210951E89E}"/>
    <dgm:cxn modelId="{077A4632-9B74-4688-B21C-94DC17E8A323}" type="presOf" srcId="{CCEC0CD7-AD28-418D-8754-54E6E070A580}" destId="{7DBD7E8E-CBEC-4B20-8AC2-D3B4EC92879A}" srcOrd="0" destOrd="1" presId="urn:microsoft.com/office/officeart/2005/8/layout/vList5"/>
    <dgm:cxn modelId="{0D9E8B38-F2A5-45AE-8DBD-0F71632752C6}" srcId="{AED640C5-AFC6-4685-A253-7A385790933A}" destId="{CCEC0CD7-AD28-418D-8754-54E6E070A580}" srcOrd="1" destOrd="0" parTransId="{FD923135-BFD5-43DC-AF8F-66195D2FFDF4}" sibTransId="{C93ED3A9-0F60-4029-9026-0BBF8F932945}"/>
    <dgm:cxn modelId="{53DBC33C-7C37-4B78-AA8D-94EF2B88FB68}" srcId="{AED640C5-AFC6-4685-A253-7A385790933A}" destId="{7ABB06F5-5EE1-4F6A-893D-6070A0DEF27A}" srcOrd="3" destOrd="0" parTransId="{5F1B509F-E293-4E86-BE76-6BD333E525CD}" sibTransId="{520F7B8A-7024-4032-832E-0716F1CF88F0}"/>
    <dgm:cxn modelId="{436B883D-9AED-473C-B90E-8917DEB92FC7}" srcId="{AF4E9E0D-C6B1-4EA5-A8DB-5FB155DB2C41}" destId="{0BDB1DE1-1B26-4872-8B08-A1C44B52D16B}" srcOrd="2" destOrd="0" parTransId="{D343FE96-6CD4-4F77-B4EA-52245C1CDB88}" sibTransId="{07A6FFD7-1CB4-497A-B857-D26A22D201DD}"/>
    <dgm:cxn modelId="{AC6DB13D-678E-4696-9400-B36748AAD051}" type="presOf" srcId="{9CC39297-FC34-4850-9E8B-B7E2E36281F4}" destId="{21E598E4-B859-4E9D-B479-586165C6D150}" srcOrd="0" destOrd="1" presId="urn:microsoft.com/office/officeart/2005/8/layout/vList5"/>
    <dgm:cxn modelId="{CD6D1042-A08B-46E9-8940-AF9D3AD41518}" type="presOf" srcId="{BA4CA672-2C3A-4F58-A4C6-95A7F784DEB7}" destId="{B9155498-A8D1-4B0A-8C31-935D0C228618}" srcOrd="0" destOrd="0" presId="urn:microsoft.com/office/officeart/2005/8/layout/vList5"/>
    <dgm:cxn modelId="{F3FE4C45-E969-47C9-BE99-BB730E3F23C4}" srcId="{AF4E9E0D-C6B1-4EA5-A8DB-5FB155DB2C41}" destId="{AE539DC3-3570-4D65-A97D-9813C7FD7922}" srcOrd="1" destOrd="0" parTransId="{A737287F-8050-424A-A6D5-E4F897D5C215}" sibTransId="{66AAAC30-56F3-4D0E-B83F-F6FDC029D67C}"/>
    <dgm:cxn modelId="{49E2D648-DC9F-4BC7-9203-37D98DC5BA9A}" srcId="{AF4E9E0D-C6B1-4EA5-A8DB-5FB155DB2C41}" destId="{5F04AAE8-0371-4D55-903E-B9A123545348}" srcOrd="0" destOrd="0" parTransId="{E62CFB96-79DA-4897-8ADF-99DC266C8BD7}" sibTransId="{7593158E-ABEE-4F4D-8BD0-E6A97C25C7C0}"/>
    <dgm:cxn modelId="{059A586A-977C-4AC2-8429-D491749F413B}" type="presOf" srcId="{9D58CC09-0FD5-470A-93D0-50258FC46A3C}" destId="{7DBD7E8E-CBEC-4B20-8AC2-D3B4EC92879A}" srcOrd="0" destOrd="0" presId="urn:microsoft.com/office/officeart/2005/8/layout/vList5"/>
    <dgm:cxn modelId="{5A8DFD4D-A7AF-4481-A2BA-5CFA9A8D916C}" type="presOf" srcId="{0BDB1DE1-1B26-4872-8B08-A1C44B52D16B}" destId="{A3E37B0C-48AF-46BF-A6F9-486E824A1344}" srcOrd="0" destOrd="2" presId="urn:microsoft.com/office/officeart/2005/8/layout/vList5"/>
    <dgm:cxn modelId="{8E68204E-2EFF-4E11-A392-B210E2552A70}" srcId="{D977733A-6E65-421B-B3B1-8D7BBE49A51C}" destId="{CAD937B8-CE87-473F-AD30-FFD40A66B611}" srcOrd="3" destOrd="0" parTransId="{A2FAF7FA-B31E-4E60-908F-BC67543B768C}" sibTransId="{06F16F89-8B1A-4054-8E34-6E09B5DD8766}"/>
    <dgm:cxn modelId="{894BFC6E-5DE9-440F-B7FA-223D245A2734}" srcId="{AB14EADC-B2B2-49FE-97CA-ABDAC7A6A9E3}" destId="{BA4CA672-2C3A-4F58-A4C6-95A7F784DEB7}" srcOrd="0" destOrd="0" parTransId="{2F81D9CC-FD36-48C2-891F-B7020DA76A3C}" sibTransId="{7F53572A-E392-44BD-8885-70C6F00A0012}"/>
    <dgm:cxn modelId="{15F1824F-5471-424A-966A-2EC4744A34B2}" srcId="{732237F3-97B8-4756-9387-B27ECCB906F0}" destId="{AC225B03-C7A5-4302-9C78-7E1003062F37}" srcOrd="2" destOrd="0" parTransId="{89D411C0-A487-42DE-A0E5-2DE3FDFE9EFA}" sibTransId="{BF23BD8E-AA03-4EE5-91C5-0F6114ABB28B}"/>
    <dgm:cxn modelId="{C37DCB4F-2149-44D5-A0ED-E2B18A6F45C2}" type="presOf" srcId="{9D73315D-645E-4F5E-A29A-66FC4326C2B8}" destId="{12F7EDE3-1DEE-40E7-8F62-BF2FB6771227}" srcOrd="0" destOrd="0" presId="urn:microsoft.com/office/officeart/2005/8/layout/vList5"/>
    <dgm:cxn modelId="{6D38F27F-C512-4F8A-BC79-28B914781D67}" type="presOf" srcId="{AC225B03-C7A5-4302-9C78-7E1003062F37}" destId="{12F7EDE3-1DEE-40E7-8F62-BF2FB6771227}" srcOrd="0" destOrd="2" presId="urn:microsoft.com/office/officeart/2005/8/layout/vList5"/>
    <dgm:cxn modelId="{D6BF218C-C5E1-4EA7-8255-AAF59A8B7401}" type="presOf" srcId="{A95721D2-7B08-469F-A2FB-65D0A9B7997D}" destId="{21E598E4-B859-4E9D-B479-586165C6D150}" srcOrd="0" destOrd="0" presId="urn:microsoft.com/office/officeart/2005/8/layout/vList5"/>
    <dgm:cxn modelId="{011BEB8D-B55D-4E28-8F49-7AF55FDC43C4}" type="presOf" srcId="{A7E233E5-1D79-4CC3-87F6-25AC04DAA6E0}" destId="{B9155498-A8D1-4B0A-8C31-935D0C228618}" srcOrd="0" destOrd="1" presId="urn:microsoft.com/office/officeart/2005/8/layout/vList5"/>
    <dgm:cxn modelId="{45A4EF8D-899C-409D-AA7C-89ECF7F85EEF}" type="presOf" srcId="{C55DC723-D6C0-423A-9450-2FDA12A79295}" destId="{7DBD7E8E-CBEC-4B20-8AC2-D3B4EC92879A}" srcOrd="0" destOrd="2" presId="urn:microsoft.com/office/officeart/2005/8/layout/vList5"/>
    <dgm:cxn modelId="{9014048F-66C0-457D-A1B1-ADA1F4D4B6A9}" type="presOf" srcId="{D977733A-6E65-421B-B3B1-8D7BBE49A51C}" destId="{69BBE97F-351F-4148-B4C5-FED5DCA634FF}" srcOrd="0" destOrd="0" presId="urn:microsoft.com/office/officeart/2005/8/layout/vList5"/>
    <dgm:cxn modelId="{2E8F8196-E75D-44F6-97FF-4242D6A4A04E}" srcId="{CAD937B8-CE87-473F-AD30-FFD40A66B611}" destId="{ED71EE11-1797-4047-AA63-C4E8E45989C3}" srcOrd="0" destOrd="0" parTransId="{652D4B3C-96DE-4DAD-BBA4-362F9296602B}" sibTransId="{102ACA8F-F07B-40B1-A671-BF44DB22A59F}"/>
    <dgm:cxn modelId="{4958A59C-E55B-4309-9BB6-9FD815997D2E}" srcId="{1D1021AC-BAE3-4D71-A8F5-454188CABF18}" destId="{A95721D2-7B08-469F-A2FB-65D0A9B7997D}" srcOrd="0" destOrd="0" parTransId="{8A89EB61-74D1-4586-AEE3-9BEC57A234C1}" sibTransId="{986BD779-7779-4317-A265-B81C5E9B0C38}"/>
    <dgm:cxn modelId="{4CD0FEA6-9F4C-4788-8652-49A2BCB29B1A}" srcId="{AED640C5-AFC6-4685-A253-7A385790933A}" destId="{9D58CC09-0FD5-470A-93D0-50258FC46A3C}" srcOrd="0" destOrd="0" parTransId="{921091AC-CF80-42B8-8872-D76B0BD13A5C}" sibTransId="{50B3D4C3-A84A-4FFA-8DDB-3F3ED8F9A693}"/>
    <dgm:cxn modelId="{054D82AE-53C2-4FA3-A841-7146E234C2C9}" type="presOf" srcId="{5F04AAE8-0371-4D55-903E-B9A123545348}" destId="{A3E37B0C-48AF-46BF-A6F9-486E824A1344}" srcOrd="0" destOrd="0" presId="urn:microsoft.com/office/officeart/2005/8/layout/vList5"/>
    <dgm:cxn modelId="{815BE1AF-740B-4D20-BB39-9869D4B25B56}" type="presOf" srcId="{732237F3-97B8-4756-9387-B27ECCB906F0}" destId="{0225820C-1267-472D-91C8-76650B9809EA}" srcOrd="0" destOrd="0" presId="urn:microsoft.com/office/officeart/2005/8/layout/vList5"/>
    <dgm:cxn modelId="{345E41B3-D288-4969-9F1A-5FAB165A6763}" srcId="{D977733A-6E65-421B-B3B1-8D7BBE49A51C}" destId="{AB14EADC-B2B2-49FE-97CA-ABDAC7A6A9E3}" srcOrd="0" destOrd="0" parTransId="{9AC560EC-EC59-4CFF-AA6B-DBC5990D3041}" sibTransId="{859229AD-5447-4C8C-B4EF-40B3771A726A}"/>
    <dgm:cxn modelId="{B4F2B1B5-9DBC-4266-A41A-EFD7FE7B0136}" type="presOf" srcId="{AE539DC3-3570-4D65-A97D-9813C7FD7922}" destId="{A3E37B0C-48AF-46BF-A6F9-486E824A1344}" srcOrd="0" destOrd="1" presId="urn:microsoft.com/office/officeart/2005/8/layout/vList5"/>
    <dgm:cxn modelId="{BE8E50B8-95EB-4512-9E7A-30A677C9EF12}" srcId="{AB14EADC-B2B2-49FE-97CA-ABDAC7A6A9E3}" destId="{27D05A2E-E300-405D-90DB-512D551A1FE6}" srcOrd="2" destOrd="0" parTransId="{40002CAD-5CA5-45D3-8C50-9E91769E699D}" sibTransId="{A6CCC436-0044-4A49-B1CC-9D29A333C1E1}"/>
    <dgm:cxn modelId="{9BF0DBB9-2E4B-4610-942C-7FD89D4DC8EE}" type="presOf" srcId="{AED640C5-AFC6-4685-A253-7A385790933A}" destId="{BEDDAF27-F825-4327-BD57-F2526DF8BB2A}" srcOrd="0" destOrd="0" presId="urn:microsoft.com/office/officeart/2005/8/layout/vList5"/>
    <dgm:cxn modelId="{6A90E1BD-3336-4627-88A5-75BB2B6E6E91}" type="presOf" srcId="{27D05A2E-E300-405D-90DB-512D551A1FE6}" destId="{B9155498-A8D1-4B0A-8C31-935D0C228618}" srcOrd="0" destOrd="2" presId="urn:microsoft.com/office/officeart/2005/8/layout/vList5"/>
    <dgm:cxn modelId="{B46447C0-6124-4250-BC5C-4744A3CBE1FC}" srcId="{AB14EADC-B2B2-49FE-97CA-ABDAC7A6A9E3}" destId="{A7E233E5-1D79-4CC3-87F6-25AC04DAA6E0}" srcOrd="1" destOrd="0" parTransId="{256E642E-910D-484C-8A0F-ACB2AFE2148B}" sibTransId="{C091AC05-BF22-44E8-BE16-909FD4A7B874}"/>
    <dgm:cxn modelId="{DC0376CA-FCAB-4599-A107-AA4615FDA195}" srcId="{D977733A-6E65-421B-B3B1-8D7BBE49A51C}" destId="{AF4E9E0D-C6B1-4EA5-A8DB-5FB155DB2C41}" srcOrd="2" destOrd="0" parTransId="{0D56DAD5-7741-441E-8289-0AC4EC845BBB}" sibTransId="{6DA8129D-E1A9-40D9-AC6A-6DAD111EE695}"/>
    <dgm:cxn modelId="{501522D9-D5BF-4D17-A991-E42473742B3F}" type="presOf" srcId="{ED71EE11-1797-4047-AA63-C4E8E45989C3}" destId="{548A19CD-A3C1-4DEE-9684-D011CB00CF3B}" srcOrd="0" destOrd="0" presId="urn:microsoft.com/office/officeart/2005/8/layout/vList5"/>
    <dgm:cxn modelId="{77960BDB-A44F-43CB-BF7C-EFE1FBE14828}" type="presOf" srcId="{CAD937B8-CE87-473F-AD30-FFD40A66B611}" destId="{4882DCE0-CBD8-40F6-8339-918280CA417A}" srcOrd="0" destOrd="0" presId="urn:microsoft.com/office/officeart/2005/8/layout/vList5"/>
    <dgm:cxn modelId="{DACC55DD-1311-4133-82FE-D7AF6302B2A6}" srcId="{D977733A-6E65-421B-B3B1-8D7BBE49A51C}" destId="{1D1021AC-BAE3-4D71-A8F5-454188CABF18}" srcOrd="4" destOrd="0" parTransId="{F901A426-93A1-4B42-8780-AB03E1A19D81}" sibTransId="{3603F541-E5B6-4A14-A758-10CAA161714B}"/>
    <dgm:cxn modelId="{FD15F1E1-BF06-44A8-9502-986EDAB70802}" srcId="{1D1021AC-BAE3-4D71-A8F5-454188CABF18}" destId="{9CC39297-FC34-4850-9E8B-B7E2E36281F4}" srcOrd="1" destOrd="0" parTransId="{DD5C54B9-FC9B-4921-A30B-FBF220022305}" sibTransId="{C200E4D7-E071-4274-82DB-8C6D8F14EDAA}"/>
    <dgm:cxn modelId="{A568CCE5-57D7-4CBA-A04A-A45E68613D05}" type="presOf" srcId="{AB14EADC-B2B2-49FE-97CA-ABDAC7A6A9E3}" destId="{B0EB196B-7BFD-44D7-A804-EACF4518AE01}" srcOrd="0" destOrd="0" presId="urn:microsoft.com/office/officeart/2005/8/layout/vList5"/>
    <dgm:cxn modelId="{46D7ACEC-3500-46A7-B993-0FF20B8D402D}" type="presOf" srcId="{6952467C-B807-4818-ADDB-26B725039E51}" destId="{12F7EDE3-1DEE-40E7-8F62-BF2FB6771227}" srcOrd="0" destOrd="1" presId="urn:microsoft.com/office/officeart/2005/8/layout/vList5"/>
    <dgm:cxn modelId="{1836E3F0-E70F-4438-9412-961203905082}" srcId="{D977733A-6E65-421B-B3B1-8D7BBE49A51C}" destId="{AED640C5-AFC6-4685-A253-7A385790933A}" srcOrd="5" destOrd="0" parTransId="{75DFA309-440E-48F5-BC99-50046DEE340D}" sibTransId="{403072D1-3D1A-4B81-BFA2-316C6F59890E}"/>
    <dgm:cxn modelId="{A196BFFC-18AB-4A71-8334-CD21EC8F993E}" type="presOf" srcId="{1D1021AC-BAE3-4D71-A8F5-454188CABF18}" destId="{EB0DD19E-0D0E-4ED4-AFE9-25AEA7FCA0FA}" srcOrd="0" destOrd="0" presId="urn:microsoft.com/office/officeart/2005/8/layout/vList5"/>
    <dgm:cxn modelId="{1F5F2076-F20A-4EA1-849A-633E9F8D4919}" type="presParOf" srcId="{69BBE97F-351F-4148-B4C5-FED5DCA634FF}" destId="{DF29D139-A3DD-4AAA-8945-83FDBAC5040B}" srcOrd="0" destOrd="0" presId="urn:microsoft.com/office/officeart/2005/8/layout/vList5"/>
    <dgm:cxn modelId="{2BC92758-FF6D-440F-92ED-968D5B535C5E}" type="presParOf" srcId="{DF29D139-A3DD-4AAA-8945-83FDBAC5040B}" destId="{B0EB196B-7BFD-44D7-A804-EACF4518AE01}" srcOrd="0" destOrd="0" presId="urn:microsoft.com/office/officeart/2005/8/layout/vList5"/>
    <dgm:cxn modelId="{C4B2EE89-D8DD-4F63-94F7-03CE91E22714}" type="presParOf" srcId="{DF29D139-A3DD-4AAA-8945-83FDBAC5040B}" destId="{B9155498-A8D1-4B0A-8C31-935D0C228618}" srcOrd="1" destOrd="0" presId="urn:microsoft.com/office/officeart/2005/8/layout/vList5"/>
    <dgm:cxn modelId="{BC3AD4C6-D1E4-4652-BFEE-51E96054AD49}" type="presParOf" srcId="{69BBE97F-351F-4148-B4C5-FED5DCA634FF}" destId="{B74E98E2-B301-4C0E-92B7-0FC932AB7DAA}" srcOrd="1" destOrd="0" presId="urn:microsoft.com/office/officeart/2005/8/layout/vList5"/>
    <dgm:cxn modelId="{2BFB048B-3664-463A-B7A2-6707ACE43CCF}" type="presParOf" srcId="{69BBE97F-351F-4148-B4C5-FED5DCA634FF}" destId="{C194AECD-45C1-4825-90B4-9A51B5F5C213}" srcOrd="2" destOrd="0" presId="urn:microsoft.com/office/officeart/2005/8/layout/vList5"/>
    <dgm:cxn modelId="{BCE8727C-095C-4CAE-8377-BA8ACAF1334E}" type="presParOf" srcId="{C194AECD-45C1-4825-90B4-9A51B5F5C213}" destId="{0225820C-1267-472D-91C8-76650B9809EA}" srcOrd="0" destOrd="0" presId="urn:microsoft.com/office/officeart/2005/8/layout/vList5"/>
    <dgm:cxn modelId="{FE58092D-06D0-4E68-B5E6-280E9DC06303}" type="presParOf" srcId="{C194AECD-45C1-4825-90B4-9A51B5F5C213}" destId="{12F7EDE3-1DEE-40E7-8F62-BF2FB6771227}" srcOrd="1" destOrd="0" presId="urn:microsoft.com/office/officeart/2005/8/layout/vList5"/>
    <dgm:cxn modelId="{8D60760E-F960-4998-AE34-61EEFF6BE9AB}" type="presParOf" srcId="{69BBE97F-351F-4148-B4C5-FED5DCA634FF}" destId="{2451D01D-E81C-41CA-8E2B-1A4561D8197D}" srcOrd="3" destOrd="0" presId="urn:microsoft.com/office/officeart/2005/8/layout/vList5"/>
    <dgm:cxn modelId="{03B723D0-EAB9-4426-9249-7B192B976AF9}" type="presParOf" srcId="{69BBE97F-351F-4148-B4C5-FED5DCA634FF}" destId="{F1141FEE-D78E-4BB7-B252-F45BB4E0F2F4}" srcOrd="4" destOrd="0" presId="urn:microsoft.com/office/officeart/2005/8/layout/vList5"/>
    <dgm:cxn modelId="{67CB01EE-33AC-4E4A-BE30-2133B5AF9606}" type="presParOf" srcId="{F1141FEE-D78E-4BB7-B252-F45BB4E0F2F4}" destId="{2A823261-A9C5-4839-90B5-09DC0EAE3BDF}" srcOrd="0" destOrd="0" presId="urn:microsoft.com/office/officeart/2005/8/layout/vList5"/>
    <dgm:cxn modelId="{1380CA4C-7E78-41E2-9278-CDCF4AEB9ED3}" type="presParOf" srcId="{F1141FEE-D78E-4BB7-B252-F45BB4E0F2F4}" destId="{A3E37B0C-48AF-46BF-A6F9-486E824A1344}" srcOrd="1" destOrd="0" presId="urn:microsoft.com/office/officeart/2005/8/layout/vList5"/>
    <dgm:cxn modelId="{2D971347-247D-4981-BCDA-36237643A91B}" type="presParOf" srcId="{69BBE97F-351F-4148-B4C5-FED5DCA634FF}" destId="{B4432EC4-FDCD-4BFB-A312-481D6E6F7C63}" srcOrd="5" destOrd="0" presId="urn:microsoft.com/office/officeart/2005/8/layout/vList5"/>
    <dgm:cxn modelId="{569E830A-C424-4E90-97B2-11E9E6697143}" type="presParOf" srcId="{69BBE97F-351F-4148-B4C5-FED5DCA634FF}" destId="{8A01D6EA-5870-412E-B351-1A3CC7BBBE3D}" srcOrd="6" destOrd="0" presId="urn:microsoft.com/office/officeart/2005/8/layout/vList5"/>
    <dgm:cxn modelId="{19EEC177-75F1-4A5C-B595-3BD20EB32480}" type="presParOf" srcId="{8A01D6EA-5870-412E-B351-1A3CC7BBBE3D}" destId="{4882DCE0-CBD8-40F6-8339-918280CA417A}" srcOrd="0" destOrd="0" presId="urn:microsoft.com/office/officeart/2005/8/layout/vList5"/>
    <dgm:cxn modelId="{EE187496-67A7-454B-BE25-58D46E820E3C}" type="presParOf" srcId="{8A01D6EA-5870-412E-B351-1A3CC7BBBE3D}" destId="{548A19CD-A3C1-4DEE-9684-D011CB00CF3B}" srcOrd="1" destOrd="0" presId="urn:microsoft.com/office/officeart/2005/8/layout/vList5"/>
    <dgm:cxn modelId="{4F04D9F6-2E56-40DC-A6B8-49D8312B528C}" type="presParOf" srcId="{69BBE97F-351F-4148-B4C5-FED5DCA634FF}" destId="{0E25B4E8-AFB8-4FB0-83CB-14BC5E51FF65}" srcOrd="7" destOrd="0" presId="urn:microsoft.com/office/officeart/2005/8/layout/vList5"/>
    <dgm:cxn modelId="{A9312469-4B2E-4A6D-AD34-EE0768157C9F}" type="presParOf" srcId="{69BBE97F-351F-4148-B4C5-FED5DCA634FF}" destId="{46C050B2-B3FD-469D-A8D2-C48D3E6F8A23}" srcOrd="8" destOrd="0" presId="urn:microsoft.com/office/officeart/2005/8/layout/vList5"/>
    <dgm:cxn modelId="{88B1C64D-F8DB-445F-A63A-2A65AD54D050}" type="presParOf" srcId="{46C050B2-B3FD-469D-A8D2-C48D3E6F8A23}" destId="{EB0DD19E-0D0E-4ED4-AFE9-25AEA7FCA0FA}" srcOrd="0" destOrd="0" presId="urn:microsoft.com/office/officeart/2005/8/layout/vList5"/>
    <dgm:cxn modelId="{DD4BF9CC-ACA9-4826-97D1-445463902378}" type="presParOf" srcId="{46C050B2-B3FD-469D-A8D2-C48D3E6F8A23}" destId="{21E598E4-B859-4E9D-B479-586165C6D150}" srcOrd="1" destOrd="0" presId="urn:microsoft.com/office/officeart/2005/8/layout/vList5"/>
    <dgm:cxn modelId="{9AEFEC2A-B19A-4EBF-99BE-D30E6202CDF6}" type="presParOf" srcId="{69BBE97F-351F-4148-B4C5-FED5DCA634FF}" destId="{DDB2E386-9985-4D42-AC4A-EE251EB47545}" srcOrd="9" destOrd="0" presId="urn:microsoft.com/office/officeart/2005/8/layout/vList5"/>
    <dgm:cxn modelId="{9626D6B2-07FD-4938-AAB0-DF1A272D00CC}" type="presParOf" srcId="{69BBE97F-351F-4148-B4C5-FED5DCA634FF}" destId="{2585A7CE-1FFE-4D70-BBF6-E82DDDD90598}" srcOrd="10" destOrd="0" presId="urn:microsoft.com/office/officeart/2005/8/layout/vList5"/>
    <dgm:cxn modelId="{C185986B-B27E-47CE-8DFD-2140DA1CC4C9}" type="presParOf" srcId="{2585A7CE-1FFE-4D70-BBF6-E82DDDD90598}" destId="{BEDDAF27-F825-4327-BD57-F2526DF8BB2A}" srcOrd="0" destOrd="0" presId="urn:microsoft.com/office/officeart/2005/8/layout/vList5"/>
    <dgm:cxn modelId="{A2CE93F1-2A42-4E77-BA7E-7B5D7EA48CE5}" type="presParOf" srcId="{2585A7CE-1FFE-4D70-BBF6-E82DDDD90598}" destId="{7DBD7E8E-CBEC-4B20-8AC2-D3B4EC92879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55498-A8D1-4B0A-8C31-935D0C228618}">
      <dsp:nvSpPr>
        <dsp:cNvPr id="0" name=""/>
        <dsp:cNvSpPr/>
      </dsp:nvSpPr>
      <dsp:spPr>
        <a:xfrm rot="5400000">
          <a:off x="4921564" y="-3083382"/>
          <a:ext cx="838032" cy="7182215"/>
        </a:xfrm>
        <a:prstGeom prst="round2SameRect">
          <a:avLst/>
        </a:prstGeom>
        <a:solidFill>
          <a:schemeClr val="accent3">
            <a:lumMod val="40000"/>
            <a:lumOff val="6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a:t>Scope of the task: </a:t>
          </a:r>
          <a:r>
            <a:rPr lang="en-US" sz="1400" b="0" kern="1200" dirty="0"/>
            <a:t>Clarity, what needs to be done, how it affect others </a:t>
          </a:r>
        </a:p>
        <a:p>
          <a:pPr marL="114300" lvl="1" indent="-114300" algn="l" defTabSz="622300">
            <a:lnSpc>
              <a:spcPct val="90000"/>
            </a:lnSpc>
            <a:spcBef>
              <a:spcPct val="0"/>
            </a:spcBef>
            <a:spcAft>
              <a:spcPct val="15000"/>
            </a:spcAft>
            <a:buChar char="•"/>
          </a:pPr>
          <a:r>
            <a:rPr lang="en-US" sz="1400" b="1" kern="1200" dirty="0"/>
            <a:t>Risk Assessment &amp; fixing of controls: </a:t>
          </a:r>
          <a:r>
            <a:rPr lang="en-US" sz="1400" b="0" kern="1200" dirty="0"/>
            <a:t>This risk assessment process must be followed through job specific JSA or HIRA</a:t>
          </a:r>
        </a:p>
        <a:p>
          <a:pPr marL="114300" lvl="1" indent="-114300" algn="l" defTabSz="622300">
            <a:lnSpc>
              <a:spcPct val="90000"/>
            </a:lnSpc>
            <a:spcBef>
              <a:spcPct val="0"/>
            </a:spcBef>
            <a:spcAft>
              <a:spcPct val="15000"/>
            </a:spcAft>
            <a:buChar char="•"/>
          </a:pPr>
          <a:r>
            <a:rPr lang="en-US" sz="1400" b="1" kern="1200" dirty="0"/>
            <a:t>Time and resource requirements:</a:t>
          </a:r>
        </a:p>
      </dsp:txBody>
      <dsp:txXfrm rot="-5400000">
        <a:off x="1749473" y="129618"/>
        <a:ext cx="7141306" cy="756214"/>
      </dsp:txXfrm>
    </dsp:sp>
    <dsp:sp modelId="{B0EB196B-7BFD-44D7-A804-EACF4518AE01}">
      <dsp:nvSpPr>
        <dsp:cNvPr id="0" name=""/>
        <dsp:cNvSpPr/>
      </dsp:nvSpPr>
      <dsp:spPr>
        <a:xfrm>
          <a:off x="28249" y="2339"/>
          <a:ext cx="1765022" cy="1092274"/>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prstClr val="white"/>
              </a:solidFill>
              <a:latin typeface="Arial" panose="020B0604020202020204" pitchFamily="34" charset="0"/>
              <a:ea typeface="+mn-ea"/>
              <a:cs typeface="Arial" panose="020B0604020202020204" pitchFamily="34" charset="0"/>
            </a:rPr>
            <a:t>Planning</a:t>
          </a:r>
          <a:endParaRPr lang="en-US" sz="1800" kern="1200" dirty="0"/>
        </a:p>
      </dsp:txBody>
      <dsp:txXfrm>
        <a:off x="81569" y="55659"/>
        <a:ext cx="1658382" cy="985634"/>
      </dsp:txXfrm>
    </dsp:sp>
    <dsp:sp modelId="{12F7EDE3-1DEE-40E7-8F62-BF2FB6771227}">
      <dsp:nvSpPr>
        <dsp:cNvPr id="0" name=""/>
        <dsp:cNvSpPr/>
      </dsp:nvSpPr>
      <dsp:spPr>
        <a:xfrm rot="5400000">
          <a:off x="4804640" y="-1829794"/>
          <a:ext cx="1256599" cy="7032521"/>
        </a:xfrm>
        <a:prstGeom prst="round2SameRect">
          <a:avLst/>
        </a:prstGeom>
        <a:solidFill>
          <a:schemeClr val="accent3">
            <a:lumMod val="40000"/>
            <a:lumOff val="6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a:solidFill>
                <a:prstClr val="black">
                  <a:hueOff val="0"/>
                  <a:satOff val="0"/>
                  <a:lumOff val="0"/>
                  <a:alphaOff val="0"/>
                </a:prstClr>
              </a:solidFill>
              <a:latin typeface="Calibri"/>
              <a:ea typeface="+mn-ea"/>
              <a:cs typeface="+mn-cs"/>
            </a:rPr>
            <a:t>Implement Permits to work and lock-out systems</a:t>
          </a:r>
        </a:p>
        <a:p>
          <a:pPr marL="114300" lvl="1" indent="-114300" algn="l" defTabSz="622300">
            <a:lnSpc>
              <a:spcPct val="90000"/>
            </a:lnSpc>
            <a:spcBef>
              <a:spcPct val="0"/>
            </a:spcBef>
            <a:spcAft>
              <a:spcPct val="15000"/>
            </a:spcAft>
            <a:buChar char="•"/>
          </a:pPr>
          <a:r>
            <a:rPr lang="en-US" sz="1400" b="1" kern="1200" dirty="0">
              <a:solidFill>
                <a:prstClr val="black">
                  <a:hueOff val="0"/>
                  <a:satOff val="0"/>
                  <a:lumOff val="0"/>
                  <a:alphaOff val="0"/>
                </a:prstClr>
              </a:solidFill>
              <a:latin typeface="Calibri"/>
              <a:ea typeface="+mn-ea"/>
              <a:cs typeface="+mn-cs"/>
            </a:rPr>
            <a:t>Secure by preventing unauthorized access: </a:t>
          </a:r>
          <a:r>
            <a:rPr lang="en-US" sz="1400" b="0" kern="1200" dirty="0">
              <a:solidFill>
                <a:prstClr val="black">
                  <a:hueOff val="0"/>
                  <a:satOff val="0"/>
                  <a:lumOff val="0"/>
                  <a:alphaOff val="0"/>
                </a:prstClr>
              </a:solidFill>
              <a:latin typeface="Calibri"/>
              <a:ea typeface="+mn-ea"/>
              <a:cs typeface="+mn-cs"/>
            </a:rPr>
            <a:t>by using barriers and signs i.e. moving parts of machinery secured, temporary ventilation installed and safe routes established for workers to enter and exit the work area</a:t>
          </a:r>
          <a:r>
            <a:rPr lang="en-US" sz="1400" b="1" kern="1200" dirty="0">
              <a:solidFill>
                <a:prstClr val="black">
                  <a:hueOff val="0"/>
                  <a:satOff val="0"/>
                  <a:lumOff val="0"/>
                  <a:alphaOff val="0"/>
                </a:prstClr>
              </a:solidFill>
              <a:latin typeface="Calibri"/>
              <a:ea typeface="+mn-ea"/>
              <a:cs typeface="+mn-cs"/>
            </a:rPr>
            <a:t>.</a:t>
          </a:r>
        </a:p>
        <a:p>
          <a:pPr marL="114300" lvl="1" indent="-114300" algn="l" defTabSz="622300">
            <a:lnSpc>
              <a:spcPct val="90000"/>
            </a:lnSpc>
            <a:spcBef>
              <a:spcPct val="0"/>
            </a:spcBef>
            <a:spcAft>
              <a:spcPct val="15000"/>
            </a:spcAft>
            <a:buChar char="•"/>
          </a:pPr>
          <a:r>
            <a:rPr lang="en-US" sz="1400" b="1" kern="1200" dirty="0"/>
            <a:t>Proper communication: </a:t>
          </a:r>
          <a:r>
            <a:rPr lang="en-US" sz="1400" b="0" kern="1200" dirty="0"/>
            <a:t>Between the various stakeholders at workplace. PJB discussion, ask about the health status of crew members</a:t>
          </a:r>
          <a:endParaRPr lang="en-US" sz="1400" b="0" kern="1200" dirty="0">
            <a:solidFill>
              <a:prstClr val="black">
                <a:hueOff val="0"/>
                <a:satOff val="0"/>
                <a:lumOff val="0"/>
                <a:alphaOff val="0"/>
              </a:prstClr>
            </a:solidFill>
            <a:latin typeface="Calibri"/>
            <a:ea typeface="+mn-ea"/>
            <a:cs typeface="+mn-cs"/>
          </a:endParaRPr>
        </a:p>
      </dsp:txBody>
      <dsp:txXfrm rot="-5400000">
        <a:off x="1916679" y="1119509"/>
        <a:ext cx="6971179" cy="1133915"/>
      </dsp:txXfrm>
    </dsp:sp>
    <dsp:sp modelId="{0225820C-1267-472D-91C8-76650B9809EA}">
      <dsp:nvSpPr>
        <dsp:cNvPr id="0" name=""/>
        <dsp:cNvSpPr/>
      </dsp:nvSpPr>
      <dsp:spPr>
        <a:xfrm>
          <a:off x="28207" y="1164414"/>
          <a:ext cx="1916235" cy="1180443"/>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prstClr val="white"/>
              </a:solidFill>
              <a:latin typeface="Arial" panose="020B0604020202020204" pitchFamily="34" charset="0"/>
              <a:ea typeface="+mn-ea"/>
              <a:cs typeface="Arial" panose="020B0604020202020204" pitchFamily="34" charset="0"/>
            </a:rPr>
            <a:t>Making the workplace safe </a:t>
          </a:r>
          <a:endParaRPr lang="en-US" sz="1800" kern="1200" dirty="0"/>
        </a:p>
      </dsp:txBody>
      <dsp:txXfrm>
        <a:off x="85831" y="1222038"/>
        <a:ext cx="1800987" cy="1065195"/>
      </dsp:txXfrm>
    </dsp:sp>
    <dsp:sp modelId="{A3E37B0C-48AF-46BF-A6F9-486E824A1344}">
      <dsp:nvSpPr>
        <dsp:cNvPr id="0" name=""/>
        <dsp:cNvSpPr/>
      </dsp:nvSpPr>
      <dsp:spPr>
        <a:xfrm rot="5400000">
          <a:off x="5051435" y="-689600"/>
          <a:ext cx="822054" cy="6973482"/>
        </a:xfrm>
        <a:prstGeom prst="round2SameRect">
          <a:avLst/>
        </a:prstGeom>
        <a:solidFill>
          <a:schemeClr val="accent3">
            <a:lumMod val="40000"/>
            <a:lumOff val="6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SzPts val="1000"/>
            <a:buFont typeface="Arial" panose="020B0604020202020204" pitchFamily="34" charset="0"/>
            <a:buChar char="•"/>
          </a:pPr>
          <a:r>
            <a:rPr lang="en-US" sz="1400" b="1" kern="1200" dirty="0">
              <a:solidFill>
                <a:prstClr val="black">
                  <a:hueOff val="0"/>
                  <a:satOff val="0"/>
                  <a:lumOff val="0"/>
                  <a:alphaOff val="0"/>
                </a:prstClr>
              </a:solidFill>
              <a:latin typeface="Calibri"/>
              <a:ea typeface="+mn-ea"/>
              <a:cs typeface="+mn-cs"/>
            </a:rPr>
            <a:t>The right tools and equipment </a:t>
          </a:r>
          <a:r>
            <a:rPr lang="en-US" sz="1400" b="0" kern="1200" dirty="0">
              <a:solidFill>
                <a:prstClr val="black">
                  <a:hueOff val="0"/>
                  <a:satOff val="0"/>
                  <a:lumOff val="0"/>
                  <a:alphaOff val="0"/>
                </a:prstClr>
              </a:solidFill>
              <a:latin typeface="Calibri"/>
              <a:ea typeface="+mn-ea"/>
              <a:cs typeface="+mn-cs"/>
            </a:rPr>
            <a:t>for the job are available and they are in good condition, ergonomically designed and people are competent to use them.</a:t>
          </a:r>
        </a:p>
        <a:p>
          <a:pPr marL="114300" lvl="1" indent="-114300" algn="l" defTabSz="622300">
            <a:lnSpc>
              <a:spcPct val="90000"/>
            </a:lnSpc>
            <a:spcBef>
              <a:spcPct val="0"/>
            </a:spcBef>
            <a:spcAft>
              <a:spcPct val="15000"/>
            </a:spcAft>
            <a:buSzPts val="1000"/>
            <a:buFont typeface="Arial" panose="020B0604020202020204" pitchFamily="34" charset="0"/>
            <a:buChar char="•"/>
          </a:pPr>
          <a:r>
            <a:rPr lang="en-US" sz="1400" b="1" kern="1200" dirty="0">
              <a:solidFill>
                <a:prstClr val="black">
                  <a:hueOff val="0"/>
                  <a:satOff val="0"/>
                  <a:lumOff val="0"/>
                  <a:alphaOff val="0"/>
                </a:prstClr>
              </a:solidFill>
              <a:latin typeface="Calibri"/>
              <a:ea typeface="+mn-ea"/>
              <a:cs typeface="+mn-cs"/>
            </a:rPr>
            <a:t>Selection &amp; use of appropriate PPEs</a:t>
          </a:r>
        </a:p>
        <a:p>
          <a:pPr marL="57150" lvl="1" indent="0" algn="l" defTabSz="400050">
            <a:lnSpc>
              <a:spcPct val="90000"/>
            </a:lnSpc>
            <a:spcBef>
              <a:spcPct val="0"/>
            </a:spcBef>
            <a:spcAft>
              <a:spcPct val="15000"/>
            </a:spcAft>
            <a:buChar char="•"/>
          </a:pPr>
          <a:r>
            <a:rPr lang="en-US" sz="1400" b="1" kern="1200" dirty="0">
              <a:solidFill>
                <a:prstClr val="black">
                  <a:hueOff val="0"/>
                  <a:satOff val="0"/>
                  <a:lumOff val="0"/>
                  <a:alphaOff val="0"/>
                </a:prstClr>
              </a:solidFill>
              <a:latin typeface="Calibri"/>
              <a:ea typeface="+mn-ea"/>
              <a:cs typeface="+mn-cs"/>
            </a:rPr>
            <a:t>Implement MOC process: </a:t>
          </a:r>
          <a:r>
            <a:rPr lang="en-US" sz="1400" b="0" kern="1200" dirty="0">
              <a:solidFill>
                <a:prstClr val="black">
                  <a:hueOff val="0"/>
                  <a:satOff val="0"/>
                  <a:lumOff val="0"/>
                  <a:alphaOff val="0"/>
                </a:prstClr>
              </a:solidFill>
              <a:latin typeface="Calibri"/>
              <a:ea typeface="+mn-ea"/>
              <a:cs typeface="+mn-cs"/>
            </a:rPr>
            <a:t>if you introduce any new equipment in the process</a:t>
          </a:r>
        </a:p>
      </dsp:txBody>
      <dsp:txXfrm rot="-5400000">
        <a:off x="1975722" y="2426242"/>
        <a:ext cx="6933353" cy="741796"/>
      </dsp:txXfrm>
    </dsp:sp>
    <dsp:sp modelId="{2A823261-A9C5-4839-90B5-09DC0EAE3BDF}">
      <dsp:nvSpPr>
        <dsp:cNvPr id="0" name=""/>
        <dsp:cNvSpPr/>
      </dsp:nvSpPr>
      <dsp:spPr>
        <a:xfrm>
          <a:off x="28249" y="2415195"/>
          <a:ext cx="1974337" cy="82097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89000">
            <a:lnSpc>
              <a:spcPct val="90000"/>
            </a:lnSpc>
            <a:spcBef>
              <a:spcPct val="0"/>
            </a:spcBef>
            <a:spcAft>
              <a:spcPct val="35000"/>
            </a:spcAft>
            <a:buNone/>
          </a:pPr>
          <a:r>
            <a:rPr lang="en-US" sz="1800" b="1" kern="1200" dirty="0">
              <a:solidFill>
                <a:prstClr val="white"/>
              </a:solidFill>
              <a:latin typeface="Arial" panose="020B0604020202020204" pitchFamily="34" charset="0"/>
              <a:ea typeface="+mn-ea"/>
              <a:cs typeface="Arial" panose="020B0604020202020204" pitchFamily="34" charset="0"/>
            </a:rPr>
            <a:t>Use of appropriate equipment</a:t>
          </a:r>
        </a:p>
      </dsp:txBody>
      <dsp:txXfrm>
        <a:off x="68326" y="2455272"/>
        <a:ext cx="1894183" cy="740825"/>
      </dsp:txXfrm>
    </dsp:sp>
    <dsp:sp modelId="{548A19CD-A3C1-4DEE-9684-D011CB00CF3B}">
      <dsp:nvSpPr>
        <dsp:cNvPr id="0" name=""/>
        <dsp:cNvSpPr/>
      </dsp:nvSpPr>
      <dsp:spPr>
        <a:xfrm rot="5400000">
          <a:off x="5194401" y="159263"/>
          <a:ext cx="621330" cy="6824599"/>
        </a:xfrm>
        <a:prstGeom prst="round2SameRect">
          <a:avLst/>
        </a:prstGeom>
        <a:solidFill>
          <a:schemeClr val="accent3">
            <a:lumMod val="40000"/>
            <a:lumOff val="6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a:solidFill>
                <a:prstClr val="black">
                  <a:hueOff val="0"/>
                  <a:satOff val="0"/>
                  <a:lumOff val="0"/>
                  <a:alphaOff val="0"/>
                </a:prstClr>
              </a:solidFill>
              <a:latin typeface="Calibri"/>
              <a:ea typeface="+mn-ea"/>
              <a:cs typeface="+mn-cs"/>
            </a:rPr>
            <a:t>Competence and training requirements: </a:t>
          </a:r>
          <a:r>
            <a:rPr lang="en-US" sz="1400" b="0" kern="1200" dirty="0">
              <a:solidFill>
                <a:prstClr val="black">
                  <a:hueOff val="0"/>
                  <a:satOff val="0"/>
                  <a:lumOff val="0"/>
                  <a:alphaOff val="0"/>
                </a:prstClr>
              </a:solidFill>
              <a:latin typeface="Calibri"/>
              <a:ea typeface="+mn-ea"/>
              <a:cs typeface="+mn-cs"/>
            </a:rPr>
            <a:t>EIC </a:t>
          </a:r>
          <a:r>
            <a:rPr lang="en-US" sz="1400" b="0" kern="1200" dirty="0"/>
            <a:t> needs to ensure that all the workforce have the skills to carry out that job and safe work procedures are informed</a:t>
          </a:r>
          <a:endParaRPr lang="en-US" sz="1400" b="1" kern="1200" dirty="0">
            <a:solidFill>
              <a:prstClr val="black">
                <a:hueOff val="0"/>
                <a:satOff val="0"/>
                <a:lumOff val="0"/>
                <a:alphaOff val="0"/>
              </a:prstClr>
            </a:solidFill>
            <a:latin typeface="Calibri"/>
            <a:ea typeface="+mn-ea"/>
            <a:cs typeface="+mn-cs"/>
          </a:endParaRPr>
        </a:p>
      </dsp:txBody>
      <dsp:txXfrm rot="-5400000">
        <a:off x="2092767" y="3291229"/>
        <a:ext cx="6794268" cy="560668"/>
      </dsp:txXfrm>
    </dsp:sp>
    <dsp:sp modelId="{4882DCE0-CBD8-40F6-8339-918280CA417A}">
      <dsp:nvSpPr>
        <dsp:cNvPr id="0" name=""/>
        <dsp:cNvSpPr/>
      </dsp:nvSpPr>
      <dsp:spPr>
        <a:xfrm>
          <a:off x="28293" y="3268434"/>
          <a:ext cx="2092537" cy="634446"/>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Competence and adequate training</a:t>
          </a:r>
          <a:endParaRPr lang="en-US" sz="1600" kern="1200" dirty="0"/>
        </a:p>
      </dsp:txBody>
      <dsp:txXfrm>
        <a:off x="59264" y="3299405"/>
        <a:ext cx="2030595" cy="572504"/>
      </dsp:txXfrm>
    </dsp:sp>
    <dsp:sp modelId="{21E598E4-B859-4E9D-B479-586165C6D150}">
      <dsp:nvSpPr>
        <dsp:cNvPr id="0" name=""/>
        <dsp:cNvSpPr/>
      </dsp:nvSpPr>
      <dsp:spPr>
        <a:xfrm rot="5400000">
          <a:off x="5181885" y="813195"/>
          <a:ext cx="660514" cy="6874124"/>
        </a:xfrm>
        <a:prstGeom prst="round2SameRect">
          <a:avLst/>
        </a:prstGeom>
        <a:solidFill>
          <a:schemeClr val="accent3">
            <a:lumMod val="40000"/>
            <a:lumOff val="6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a:solidFill>
                <a:prstClr val="black">
                  <a:hueOff val="0"/>
                  <a:satOff val="0"/>
                  <a:lumOff val="0"/>
                  <a:alphaOff val="0"/>
                </a:prstClr>
              </a:solidFill>
              <a:latin typeface="Calibri"/>
              <a:ea typeface="+mn-ea"/>
              <a:cs typeface="+mn-cs"/>
            </a:rPr>
            <a:t>SOP &amp; SMP: </a:t>
          </a:r>
          <a:r>
            <a:rPr lang="en-US" sz="1400" b="0" kern="1200" dirty="0">
              <a:solidFill>
                <a:prstClr val="black">
                  <a:hueOff val="0"/>
                  <a:satOff val="0"/>
                  <a:lumOff val="0"/>
                  <a:alphaOff val="0"/>
                </a:prstClr>
              </a:solidFill>
              <a:latin typeface="Calibri"/>
              <a:ea typeface="+mn-ea"/>
              <a:cs typeface="+mn-cs"/>
            </a:rPr>
            <a:t>Safe work procedures have to be communicated and understood by workers and supervisors, and applied correctly. Effective PJB</a:t>
          </a:r>
        </a:p>
        <a:p>
          <a:pPr marL="114300" lvl="1" indent="-114300" algn="l" defTabSz="622300">
            <a:lnSpc>
              <a:spcPct val="90000"/>
            </a:lnSpc>
            <a:spcBef>
              <a:spcPct val="0"/>
            </a:spcBef>
            <a:spcAft>
              <a:spcPct val="15000"/>
            </a:spcAft>
            <a:buChar char="•"/>
          </a:pPr>
          <a:r>
            <a:rPr lang="en-US" sz="1400" b="1" kern="1200" dirty="0">
              <a:solidFill>
                <a:prstClr val="black">
                  <a:hueOff val="0"/>
                  <a:satOff val="0"/>
                  <a:lumOff val="0"/>
                  <a:alphaOff val="0"/>
                </a:prstClr>
              </a:solidFill>
              <a:latin typeface="Calibri"/>
              <a:ea typeface="+mn-ea"/>
              <a:cs typeface="+mn-cs"/>
            </a:rPr>
            <a:t>Procedures need to be in place for unexpected events</a:t>
          </a:r>
        </a:p>
      </dsp:txBody>
      <dsp:txXfrm rot="-5400000">
        <a:off x="2075080" y="3952244"/>
        <a:ext cx="6841880" cy="596026"/>
      </dsp:txXfrm>
    </dsp:sp>
    <dsp:sp modelId="{EB0DD19E-0D0E-4ED4-AFE9-25AEA7FCA0FA}">
      <dsp:nvSpPr>
        <dsp:cNvPr id="0" name=""/>
        <dsp:cNvSpPr/>
      </dsp:nvSpPr>
      <dsp:spPr>
        <a:xfrm>
          <a:off x="28438" y="3933311"/>
          <a:ext cx="1969443" cy="634446"/>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prstClr val="white"/>
              </a:solidFill>
              <a:latin typeface="Arial" panose="020B0604020202020204" pitchFamily="34" charset="0"/>
              <a:ea typeface="+mn-ea"/>
              <a:cs typeface="Arial" panose="020B0604020202020204" pitchFamily="34" charset="0"/>
            </a:rPr>
            <a:t>Working as planned</a:t>
          </a:r>
          <a:endParaRPr lang="en-US" sz="1800" kern="1200" dirty="0"/>
        </a:p>
      </dsp:txBody>
      <dsp:txXfrm>
        <a:off x="59409" y="3964282"/>
        <a:ext cx="1907501" cy="572504"/>
      </dsp:txXfrm>
    </dsp:sp>
    <dsp:sp modelId="{7DBD7E8E-CBEC-4B20-8AC2-D3B4EC92879A}">
      <dsp:nvSpPr>
        <dsp:cNvPr id="0" name=""/>
        <dsp:cNvSpPr/>
      </dsp:nvSpPr>
      <dsp:spPr>
        <a:xfrm rot="5400000">
          <a:off x="4924780" y="1697471"/>
          <a:ext cx="1020148" cy="6883565"/>
        </a:xfrm>
        <a:prstGeom prst="round2SameRect">
          <a:avLst/>
        </a:prstGeom>
        <a:solidFill>
          <a:schemeClr val="accent3">
            <a:lumMod val="40000"/>
            <a:lumOff val="6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a:solidFill>
                <a:prstClr val="black">
                  <a:hueOff val="0"/>
                  <a:satOff val="0"/>
                  <a:lumOff val="0"/>
                  <a:alphaOff val="0"/>
                </a:prstClr>
              </a:solidFill>
              <a:latin typeface="Calibri"/>
              <a:ea typeface="+mn-ea"/>
              <a:cs typeface="+mn-cs"/>
            </a:rPr>
            <a:t>Take TTR: </a:t>
          </a:r>
          <a:r>
            <a:rPr lang="en-US" sz="1400" b="0" kern="1200" dirty="0">
              <a:solidFill>
                <a:prstClr val="black">
                  <a:hueOff val="0"/>
                  <a:satOff val="0"/>
                  <a:lumOff val="0"/>
                  <a:alphaOff val="0"/>
                </a:prstClr>
              </a:solidFill>
              <a:latin typeface="Calibri"/>
              <a:ea typeface="+mn-ea"/>
              <a:cs typeface="+mn-cs"/>
            </a:rPr>
            <a:t>E</a:t>
          </a:r>
          <a:r>
            <a:rPr lang="en-US" sz="1400" b="0" kern="1200" dirty="0"/>
            <a:t>quipment is in safe conditions, tools and wastes are cleared, workforce is communicated about TTR and they are away from the equipment</a:t>
          </a:r>
          <a:endParaRPr lang="en-US" sz="1400" b="0" kern="1200" dirty="0">
            <a:solidFill>
              <a:prstClr val="black">
                <a:hueOff val="0"/>
                <a:satOff val="0"/>
                <a:lumOff val="0"/>
                <a:alphaOff val="0"/>
              </a:prstClr>
            </a:solidFill>
            <a:latin typeface="Calibri"/>
            <a:ea typeface="+mn-ea"/>
            <a:cs typeface="+mn-cs"/>
          </a:endParaRPr>
        </a:p>
        <a:p>
          <a:pPr marL="114300" lvl="1" indent="-114300" algn="l" defTabSz="622300">
            <a:lnSpc>
              <a:spcPct val="90000"/>
            </a:lnSpc>
            <a:spcBef>
              <a:spcPct val="0"/>
            </a:spcBef>
            <a:spcAft>
              <a:spcPct val="15000"/>
            </a:spcAft>
            <a:buChar char="•"/>
          </a:pPr>
          <a:r>
            <a:rPr lang="en-US" sz="1400" b="1" kern="1200" dirty="0">
              <a:solidFill>
                <a:prstClr val="black">
                  <a:hueOff val="0"/>
                  <a:satOff val="0"/>
                  <a:lumOff val="0"/>
                  <a:alphaOff val="0"/>
                </a:prstClr>
              </a:solidFill>
              <a:latin typeface="Calibri"/>
              <a:ea typeface="+mn-ea"/>
              <a:cs typeface="+mn-cs"/>
            </a:rPr>
            <a:t>Ensure all guards &amp; other protections are re-installed</a:t>
          </a:r>
        </a:p>
        <a:p>
          <a:pPr marL="114300" lvl="1" indent="-114300" algn="l" defTabSz="622300">
            <a:lnSpc>
              <a:spcPct val="90000"/>
            </a:lnSpc>
            <a:spcBef>
              <a:spcPct val="0"/>
            </a:spcBef>
            <a:spcAft>
              <a:spcPct val="15000"/>
            </a:spcAft>
            <a:buChar char="•"/>
          </a:pPr>
          <a:r>
            <a:rPr lang="en-US" sz="1400" b="1" kern="1200" dirty="0">
              <a:solidFill>
                <a:prstClr val="black">
                  <a:hueOff val="0"/>
                  <a:satOff val="0"/>
                  <a:lumOff val="0"/>
                  <a:alphaOff val="0"/>
                </a:prstClr>
              </a:solidFill>
              <a:latin typeface="Calibri"/>
              <a:ea typeface="+mn-ea"/>
              <a:cs typeface="+mn-cs"/>
            </a:rPr>
            <a:t>Communicate the all stake holders</a:t>
          </a:r>
        </a:p>
        <a:p>
          <a:pPr marL="114300" lvl="1" indent="-114300" algn="l" defTabSz="622300">
            <a:lnSpc>
              <a:spcPct val="90000"/>
            </a:lnSpc>
            <a:spcBef>
              <a:spcPct val="0"/>
            </a:spcBef>
            <a:spcAft>
              <a:spcPct val="15000"/>
            </a:spcAft>
            <a:buChar char="•"/>
          </a:pPr>
          <a:r>
            <a:rPr lang="en-US" sz="1400" b="1" kern="1200" dirty="0">
              <a:solidFill>
                <a:prstClr val="black">
                  <a:hueOff val="0"/>
                  <a:satOff val="0"/>
                  <a:lumOff val="0"/>
                  <a:alphaOff val="0"/>
                </a:prstClr>
              </a:solidFill>
              <a:latin typeface="Calibri"/>
              <a:ea typeface="+mn-ea"/>
              <a:cs typeface="+mn-cs"/>
            </a:rPr>
            <a:t>Return the PTW &amp; Restore the Isolation after final check</a:t>
          </a:r>
        </a:p>
      </dsp:txBody>
      <dsp:txXfrm rot="-5400000">
        <a:off x="1993072" y="4678979"/>
        <a:ext cx="6833765" cy="920548"/>
      </dsp:txXfrm>
    </dsp:sp>
    <dsp:sp modelId="{BEDDAF27-F825-4327-BD57-F2526DF8BB2A}">
      <dsp:nvSpPr>
        <dsp:cNvPr id="0" name=""/>
        <dsp:cNvSpPr/>
      </dsp:nvSpPr>
      <dsp:spPr>
        <a:xfrm>
          <a:off x="28266" y="4645928"/>
          <a:ext cx="1949874" cy="1002868"/>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prstClr val="white"/>
              </a:solidFill>
              <a:latin typeface="Arial" panose="020B0604020202020204" pitchFamily="34" charset="0"/>
              <a:ea typeface="+mn-ea"/>
              <a:cs typeface="Arial" panose="020B0604020202020204" pitchFamily="34" charset="0"/>
            </a:rPr>
            <a:t>Final check</a:t>
          </a:r>
          <a:endParaRPr lang="en-US" sz="1800" kern="1200" dirty="0"/>
        </a:p>
      </dsp:txBody>
      <dsp:txXfrm>
        <a:off x="77222" y="4694884"/>
        <a:ext cx="1851962" cy="90495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IN"/>
          </a:p>
        </p:txBody>
      </p:sp>
      <p:sp>
        <p:nvSpPr>
          <p:cNvPr id="3" name="Date Placeholder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DE86B19-9EB9-4BDA-A3D9-57BD4FB7347F}" type="datetimeFigureOut">
              <a:rPr lang="en-IN"/>
              <a:pPr>
                <a:defRPr/>
              </a:pPr>
              <a:t>01-02-2024</a:t>
            </a:fld>
            <a:endParaRPr lang="en-IN"/>
          </a:p>
        </p:txBody>
      </p:sp>
      <p:sp>
        <p:nvSpPr>
          <p:cNvPr id="4" name="Footer Placeholder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IN"/>
          </a:p>
        </p:txBody>
      </p:sp>
      <p:sp>
        <p:nvSpPr>
          <p:cNvPr id="5" name="Slide Number Placeholder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ABD98630-C773-47AF-B7D5-BFA0CF8F85FB}" type="slidenum">
              <a:rPr lang="en-IN"/>
              <a:pPr>
                <a:defRPr/>
              </a:pPr>
              <a:t>‹#›</a:t>
            </a:fld>
            <a:endParaRPr lang="en-IN"/>
          </a:p>
        </p:txBody>
      </p:sp>
    </p:spTree>
    <p:extLst>
      <p:ext uri="{BB962C8B-B14F-4D97-AF65-F5344CB8AC3E}">
        <p14:creationId xmlns:p14="http://schemas.microsoft.com/office/powerpoint/2010/main" val="33020697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IN"/>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3F9F7B6-9427-42B4-95B8-D8F4074E0800}" type="datetimeFigureOut">
              <a:rPr lang="en-IN"/>
              <a:pPr>
                <a:defRPr/>
              </a:pPr>
              <a:t>01-02-2024</a:t>
            </a:fld>
            <a:endParaRPr lang="en-IN"/>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pPr lvl="0"/>
            <a:endParaRPr lang="en-IN" noProof="0"/>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IN" noProof="0"/>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IN"/>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EDC42FD9-BAAF-43B7-8F50-5E173D5489EA}" type="slidenum">
              <a:rPr lang="en-IN"/>
              <a:pPr>
                <a:defRPr/>
              </a:pPr>
              <a:t>‹#›</a:t>
            </a:fld>
            <a:endParaRPr lang="en-IN"/>
          </a:p>
        </p:txBody>
      </p:sp>
    </p:spTree>
    <p:extLst>
      <p:ext uri="{BB962C8B-B14F-4D97-AF65-F5344CB8AC3E}">
        <p14:creationId xmlns:p14="http://schemas.microsoft.com/office/powerpoint/2010/main" val="30720084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or-IN">
              <a:latin typeface="Arial" panose="020B0604020202020204" pitchFamily="34" charset="0"/>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Date : 23.01.2008</a:t>
            </a:r>
          </a:p>
        </p:txBody>
      </p:sp>
      <p:sp>
        <p:nvSpPr>
          <p:cNvPr id="5" name="Slide Number Placeholder 4"/>
          <p:cNvSpPr>
            <a:spLocks noGrp="1"/>
          </p:cNvSpPr>
          <p:nvPr>
            <p:ph type="sldNum" sz="quarter" idx="5"/>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174DBAA-D64D-4D52-B1DF-7F446E2E6448}" type="slidenum">
              <a:rPr kumimoji="0" lang="en-US" altLang="or-IN"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or-IN"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15718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927100" y="746125"/>
            <a:ext cx="4967288" cy="3727450"/>
          </a:xfrm>
          <a:ln/>
        </p:spPr>
      </p:sp>
      <p:sp>
        <p:nvSpPr>
          <p:cNvPr id="94211" name="Notes Placeholder 2"/>
          <p:cNvSpPr>
            <a:spLocks noGrp="1"/>
          </p:cNvSpPr>
          <p:nvPr>
            <p:ph type="body" idx="1"/>
          </p:nvPr>
        </p:nvSpPr>
        <p:spPr>
          <a:noFill/>
          <a:ln/>
        </p:spPr>
        <p:txBody>
          <a:bodyPr lIns="93743" tIns="46871" rIns="93743" bIns="46871"/>
          <a:lstStyle/>
          <a:p>
            <a:endParaRPr lang="en-US"/>
          </a:p>
        </p:txBody>
      </p:sp>
      <p:sp>
        <p:nvSpPr>
          <p:cNvPr id="94212" name="Footer Placeholder 3"/>
          <p:cNvSpPr txBox="1">
            <a:spLocks noGrp="1"/>
          </p:cNvSpPr>
          <p:nvPr/>
        </p:nvSpPr>
        <p:spPr bwMode="auto">
          <a:xfrm>
            <a:off x="0" y="9443195"/>
            <a:ext cx="2950703" cy="497632"/>
          </a:xfrm>
          <a:prstGeom prst="rect">
            <a:avLst/>
          </a:prstGeom>
          <a:noFill/>
          <a:ln w="9525">
            <a:noFill/>
            <a:miter lim="800000"/>
            <a:headEnd/>
            <a:tailEnd/>
          </a:ln>
        </p:spPr>
        <p:txBody>
          <a:bodyPr lIns="93743" tIns="46871" rIns="93743" bIns="46871" anchor="b"/>
          <a:lstStyle/>
          <a:p>
            <a:pPr marL="0" marR="0" lvl="0" indent="0" algn="l" defTabSz="9382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Date : 23.01.2008</a:t>
            </a:r>
          </a:p>
        </p:txBody>
      </p:sp>
      <p:sp>
        <p:nvSpPr>
          <p:cNvPr id="94213" name="Slide Number Placeholder 4"/>
          <p:cNvSpPr txBox="1">
            <a:spLocks noGrp="1"/>
          </p:cNvSpPr>
          <p:nvPr/>
        </p:nvSpPr>
        <p:spPr bwMode="auto">
          <a:xfrm>
            <a:off x="3858140" y="9443195"/>
            <a:ext cx="2950702" cy="497632"/>
          </a:xfrm>
          <a:prstGeom prst="rect">
            <a:avLst/>
          </a:prstGeom>
          <a:noFill/>
          <a:ln w="9525">
            <a:noFill/>
            <a:miter lim="800000"/>
            <a:headEnd/>
            <a:tailEnd/>
          </a:ln>
        </p:spPr>
        <p:txBody>
          <a:bodyPr lIns="93743" tIns="46871" rIns="93743" bIns="46871" anchor="b"/>
          <a:lstStyle/>
          <a:p>
            <a:pPr marL="0" marR="0" lvl="0" indent="0" algn="r" defTabSz="938213" rtl="0" eaLnBrk="1" fontAlgn="base" latinLnBrk="0" hangingPunct="1">
              <a:lnSpc>
                <a:spcPct val="100000"/>
              </a:lnSpc>
              <a:spcBef>
                <a:spcPct val="0"/>
              </a:spcBef>
              <a:spcAft>
                <a:spcPct val="0"/>
              </a:spcAft>
              <a:buClrTx/>
              <a:buSzTx/>
              <a:buFontTx/>
              <a:buNone/>
              <a:tabLst/>
              <a:defRPr/>
            </a:pPr>
            <a:fld id="{7E3F0FFF-B3F4-457E-82B7-F4BB58303600}" type="slidenum">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38213"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17609947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6781800"/>
          </a:xfrm>
          <a:prstGeom prst="rect">
            <a:avLst/>
          </a:prstGeom>
          <a:gradFill rotWithShape="1">
            <a:gsLst>
              <a:gs pos="0">
                <a:schemeClr val="accent6">
                  <a:lumMod val="60000"/>
                  <a:lumOff val="40000"/>
                </a:schemeClr>
              </a:gs>
              <a:gs pos="100000">
                <a:schemeClr val="bg1"/>
              </a:gs>
            </a:gsLst>
            <a:lin ang="5400000" scaled="0"/>
          </a:gradFill>
          <a:ln w="9525">
            <a:noFill/>
            <a:miter lim="800000"/>
            <a:headEnd/>
            <a:tailEnd/>
          </a:ln>
        </p:spPr>
        <p:txBody>
          <a:bodyPr wrap="none" anchor="ctr"/>
          <a:lstStyle/>
          <a:p>
            <a:pPr fontAlgn="auto">
              <a:spcBef>
                <a:spcPts val="0"/>
              </a:spcBef>
              <a:spcAft>
                <a:spcPts val="0"/>
              </a:spcAft>
              <a:defRPr/>
            </a:pPr>
            <a:endParaRPr lang="en-US">
              <a:latin typeface="+mn-lt"/>
              <a:cs typeface="+mn-cs"/>
            </a:endParaRPr>
          </a:p>
        </p:txBody>
      </p:sp>
      <p:sp>
        <p:nvSpPr>
          <p:cNvPr id="5" name="Text Box 35"/>
          <p:cNvSpPr txBox="1">
            <a:spLocks noChangeArrowheads="1"/>
          </p:cNvSpPr>
          <p:nvPr/>
        </p:nvSpPr>
        <p:spPr bwMode="auto">
          <a:xfrm>
            <a:off x="1420813" y="5932488"/>
            <a:ext cx="6105525" cy="862012"/>
          </a:xfrm>
          <a:prstGeom prst="rect">
            <a:avLst/>
          </a:prstGeom>
          <a:noFill/>
          <a:ln w="9525">
            <a:noFill/>
            <a:miter lim="800000"/>
            <a:headEnd/>
            <a:tailEnd/>
          </a:ln>
        </p:spPr>
        <p:txBody>
          <a:bodyPr>
            <a:spAutoFit/>
          </a:bodyPr>
          <a:lstStyle/>
          <a:p>
            <a:pPr fontAlgn="auto">
              <a:spcBef>
                <a:spcPts val="0"/>
              </a:spcBef>
              <a:spcAft>
                <a:spcPts val="0"/>
              </a:spcAft>
              <a:defRPr/>
            </a:pPr>
            <a:r>
              <a:rPr lang="en-US" b="1" dirty="0">
                <a:solidFill>
                  <a:srgbClr val="000000"/>
                </a:solidFill>
                <a:latin typeface="+mn-lt"/>
                <a:cs typeface="+mn-cs"/>
              </a:rPr>
              <a:t>ODISHA POWER GENERATION  CORPORATION LTD.</a:t>
            </a:r>
          </a:p>
          <a:p>
            <a:pPr fontAlgn="auto">
              <a:spcBef>
                <a:spcPts val="0"/>
              </a:spcBef>
              <a:spcAft>
                <a:spcPts val="0"/>
              </a:spcAft>
              <a:defRPr/>
            </a:pPr>
            <a:r>
              <a:rPr lang="en-US" sz="1600" dirty="0">
                <a:solidFill>
                  <a:srgbClr val="000000"/>
                </a:solidFill>
                <a:latin typeface="+mn-lt"/>
                <a:cs typeface="+mn-cs"/>
              </a:rPr>
              <a:t>Zone-a, 7</a:t>
            </a:r>
            <a:r>
              <a:rPr lang="en-US" sz="1600" baseline="30000" dirty="0">
                <a:solidFill>
                  <a:srgbClr val="000000"/>
                </a:solidFill>
                <a:latin typeface="+mn-lt"/>
                <a:cs typeface="+mn-cs"/>
              </a:rPr>
              <a:t>th</a:t>
            </a:r>
            <a:r>
              <a:rPr lang="en-US" sz="1600" dirty="0">
                <a:solidFill>
                  <a:srgbClr val="000000"/>
                </a:solidFill>
                <a:latin typeface="+mn-lt"/>
                <a:cs typeface="+mn-cs"/>
              </a:rPr>
              <a:t> Floor, Fortune Towers, Chandrasekharpur</a:t>
            </a:r>
          </a:p>
          <a:p>
            <a:pPr fontAlgn="auto">
              <a:spcBef>
                <a:spcPts val="0"/>
              </a:spcBef>
              <a:spcAft>
                <a:spcPts val="0"/>
              </a:spcAft>
              <a:defRPr/>
            </a:pPr>
            <a:r>
              <a:rPr lang="en-US" sz="1600" dirty="0">
                <a:solidFill>
                  <a:srgbClr val="000000"/>
                </a:solidFill>
                <a:latin typeface="+mn-lt"/>
                <a:cs typeface="+mn-cs"/>
              </a:rPr>
              <a:t>Bhubaneswar – 751023, Odisha, </a:t>
            </a:r>
            <a:r>
              <a:rPr lang="en-US" sz="1600" dirty="0" err="1">
                <a:solidFill>
                  <a:srgbClr val="000000"/>
                </a:solidFill>
                <a:latin typeface="+mn-lt"/>
                <a:cs typeface="+mn-cs"/>
              </a:rPr>
              <a:t>Ph</a:t>
            </a:r>
            <a:r>
              <a:rPr lang="en-US" sz="1600" dirty="0">
                <a:solidFill>
                  <a:srgbClr val="000000"/>
                </a:solidFill>
                <a:latin typeface="+mn-lt"/>
                <a:cs typeface="+mn-cs"/>
              </a:rPr>
              <a:t>: +91674 2303765/66</a:t>
            </a:r>
          </a:p>
        </p:txBody>
      </p:sp>
      <p:pic>
        <p:nvPicPr>
          <p:cNvPr id="6" name="Picture 10" descr="SlNo-1.jpg"/>
          <p:cNvPicPr>
            <a:picLocks noChangeAspect="1"/>
          </p:cNvPicPr>
          <p:nvPr/>
        </p:nvPicPr>
        <p:blipFill>
          <a:blip r:embed="rId2" cstate="print"/>
          <a:srcRect/>
          <a:stretch>
            <a:fillRect/>
          </a:stretch>
        </p:blipFill>
        <p:spPr bwMode="auto">
          <a:xfrm>
            <a:off x="100013" y="5410200"/>
            <a:ext cx="1195387" cy="1371600"/>
          </a:xfrm>
          <a:prstGeom prst="rect">
            <a:avLst/>
          </a:prstGeom>
          <a:noFill/>
          <a:ln w="9525">
            <a:noFill/>
            <a:miter lim="800000"/>
            <a:headEnd/>
            <a:tailEnd/>
          </a:ln>
        </p:spPr>
      </p:pic>
      <p:sp>
        <p:nvSpPr>
          <p:cNvPr id="7" name="Rectangle 6"/>
          <p:cNvSpPr/>
          <p:nvPr/>
        </p:nvSpPr>
        <p:spPr>
          <a:xfrm>
            <a:off x="0" y="2590800"/>
            <a:ext cx="9144000" cy="2743200"/>
          </a:xfrm>
          <a:prstGeom prst="rect">
            <a:avLst/>
          </a:prstGeom>
          <a:solidFill>
            <a:srgbClr val="BE4502">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8" name="Group 16"/>
          <p:cNvGrpSpPr>
            <a:grpSpLocks/>
          </p:cNvGrpSpPr>
          <p:nvPr/>
        </p:nvGrpSpPr>
        <p:grpSpPr bwMode="auto">
          <a:xfrm>
            <a:off x="381000" y="2590800"/>
            <a:ext cx="6553200" cy="2743200"/>
            <a:chOff x="76200" y="2133600"/>
            <a:chExt cx="4876800" cy="2743200"/>
          </a:xfrm>
        </p:grpSpPr>
        <p:pic>
          <p:nvPicPr>
            <p:cNvPr id="9" name="Picture 41" descr="DSC_8697"/>
            <p:cNvPicPr>
              <a:picLocks noChangeAspect="1" noChangeArrowheads="1"/>
            </p:cNvPicPr>
            <p:nvPr/>
          </p:nvPicPr>
          <p:blipFill>
            <a:blip r:embed="rId3" cstate="email">
              <a:lum bright="6000" contrast="24000"/>
            </a:blip>
            <a:srcRect/>
            <a:stretch>
              <a:fillRect/>
            </a:stretch>
          </p:blipFill>
          <p:spPr bwMode="auto">
            <a:xfrm>
              <a:off x="76200" y="2133600"/>
              <a:ext cx="1605776" cy="1371600"/>
            </a:xfrm>
            <a:prstGeom prst="rect">
              <a:avLst/>
            </a:prstGeom>
            <a:noFill/>
            <a:ln w="9525">
              <a:solidFill>
                <a:schemeClr val="bg1"/>
              </a:solidFill>
              <a:miter lim="800000"/>
              <a:headEnd/>
              <a:tailEnd/>
            </a:ln>
            <a:effectLst>
              <a:softEdge rad="63500"/>
            </a:effectLst>
          </p:spPr>
        </p:pic>
        <p:pic>
          <p:nvPicPr>
            <p:cNvPr id="10" name="Picture 42" descr="DSC_8704"/>
            <p:cNvPicPr>
              <a:picLocks noChangeAspect="1" noChangeArrowheads="1"/>
            </p:cNvPicPr>
            <p:nvPr/>
          </p:nvPicPr>
          <p:blipFill>
            <a:blip r:embed="rId4" cstate="email"/>
            <a:srcRect/>
            <a:stretch>
              <a:fillRect/>
            </a:stretch>
          </p:blipFill>
          <p:spPr bwMode="auto">
            <a:xfrm>
              <a:off x="76200" y="3505200"/>
              <a:ext cx="1603602" cy="1371600"/>
            </a:xfrm>
            <a:prstGeom prst="rect">
              <a:avLst/>
            </a:prstGeom>
            <a:noFill/>
            <a:ln w="9525">
              <a:solidFill>
                <a:schemeClr val="bg1"/>
              </a:solidFill>
              <a:miter lim="800000"/>
              <a:headEnd/>
              <a:tailEnd/>
            </a:ln>
            <a:effectLst>
              <a:softEdge rad="63500"/>
            </a:effectLst>
          </p:spPr>
        </p:pic>
        <p:pic>
          <p:nvPicPr>
            <p:cNvPr id="11" name="Picture 43" descr="DSC_8712"/>
            <p:cNvPicPr>
              <a:picLocks noChangeAspect="1" noChangeArrowheads="1"/>
            </p:cNvPicPr>
            <p:nvPr/>
          </p:nvPicPr>
          <p:blipFill>
            <a:blip r:embed="rId5" cstate="email"/>
            <a:srcRect/>
            <a:stretch>
              <a:fillRect/>
            </a:stretch>
          </p:blipFill>
          <p:spPr bwMode="auto">
            <a:xfrm>
              <a:off x="1676400" y="2133600"/>
              <a:ext cx="1645920" cy="1371600"/>
            </a:xfrm>
            <a:prstGeom prst="rect">
              <a:avLst/>
            </a:prstGeom>
            <a:noFill/>
            <a:ln w="9525">
              <a:solidFill>
                <a:schemeClr val="bg1"/>
              </a:solidFill>
              <a:miter lim="800000"/>
              <a:headEnd/>
              <a:tailEnd/>
            </a:ln>
            <a:effectLst>
              <a:softEdge rad="63500"/>
            </a:effectLst>
          </p:spPr>
        </p:pic>
        <p:pic>
          <p:nvPicPr>
            <p:cNvPr id="12" name="Picture 46" descr="DSC_8764"/>
            <p:cNvPicPr>
              <a:picLocks noChangeAspect="1" noChangeArrowheads="1"/>
            </p:cNvPicPr>
            <p:nvPr/>
          </p:nvPicPr>
          <p:blipFill>
            <a:blip r:embed="rId6" cstate="email"/>
            <a:srcRect/>
            <a:stretch>
              <a:fillRect/>
            </a:stretch>
          </p:blipFill>
          <p:spPr bwMode="auto">
            <a:xfrm>
              <a:off x="1676400" y="3505200"/>
              <a:ext cx="1600200" cy="1371600"/>
            </a:xfrm>
            <a:prstGeom prst="rect">
              <a:avLst/>
            </a:prstGeom>
            <a:noFill/>
            <a:ln w="9525">
              <a:solidFill>
                <a:schemeClr val="bg1"/>
              </a:solidFill>
              <a:miter lim="800000"/>
              <a:headEnd/>
              <a:tailEnd/>
            </a:ln>
            <a:effectLst>
              <a:softEdge rad="63500"/>
            </a:effectLst>
          </p:spPr>
        </p:pic>
        <p:pic>
          <p:nvPicPr>
            <p:cNvPr id="13" name="Picture 47" descr="DSC_8751"/>
            <p:cNvPicPr>
              <a:picLocks noChangeAspect="1" noChangeArrowheads="1"/>
            </p:cNvPicPr>
            <p:nvPr/>
          </p:nvPicPr>
          <p:blipFill>
            <a:blip r:embed="rId7" cstate="email"/>
            <a:srcRect/>
            <a:stretch>
              <a:fillRect/>
            </a:stretch>
          </p:blipFill>
          <p:spPr bwMode="auto">
            <a:xfrm>
              <a:off x="3276600" y="3505200"/>
              <a:ext cx="1676400" cy="1371600"/>
            </a:xfrm>
            <a:prstGeom prst="rect">
              <a:avLst/>
            </a:prstGeom>
            <a:noFill/>
            <a:ln w="9525">
              <a:solidFill>
                <a:schemeClr val="bg1"/>
              </a:solidFill>
              <a:miter lim="800000"/>
              <a:headEnd/>
              <a:tailEnd/>
            </a:ln>
            <a:effectLst>
              <a:softEdge rad="63500"/>
            </a:effectLst>
          </p:spPr>
        </p:pic>
        <p:pic>
          <p:nvPicPr>
            <p:cNvPr id="14" name="Picture 44" descr="DSC_8953"/>
            <p:cNvPicPr>
              <a:picLocks noChangeAspect="1" noChangeArrowheads="1"/>
            </p:cNvPicPr>
            <p:nvPr/>
          </p:nvPicPr>
          <p:blipFill>
            <a:blip r:embed="rId8" cstate="email"/>
            <a:srcRect/>
            <a:stretch>
              <a:fillRect/>
            </a:stretch>
          </p:blipFill>
          <p:spPr bwMode="auto">
            <a:xfrm>
              <a:off x="3307080" y="2133600"/>
              <a:ext cx="1645920" cy="1371600"/>
            </a:xfrm>
            <a:prstGeom prst="rect">
              <a:avLst/>
            </a:prstGeom>
            <a:noFill/>
            <a:ln w="9525">
              <a:solidFill>
                <a:schemeClr val="bg1"/>
              </a:solidFill>
              <a:miter lim="800000"/>
              <a:headEnd/>
              <a:tailEnd/>
            </a:ln>
            <a:effectLst>
              <a:softEdge rad="63500"/>
            </a:effectLst>
          </p:spPr>
        </p:pic>
      </p:grpSp>
      <p:sp>
        <p:nvSpPr>
          <p:cNvPr id="2" name="Title 1"/>
          <p:cNvSpPr>
            <a:spLocks noGrp="1"/>
          </p:cNvSpPr>
          <p:nvPr>
            <p:ph type="ctrTitle"/>
          </p:nvPr>
        </p:nvSpPr>
        <p:spPr>
          <a:xfrm>
            <a:off x="76200" y="130175"/>
            <a:ext cx="7924800" cy="860425"/>
          </a:xfrm>
        </p:spPr>
        <p:txBody>
          <a:bodyPr>
            <a:normAutofit/>
          </a:bodyPr>
          <a:lstStyle>
            <a:lvl1pPr algn="l">
              <a:defRPr sz="3600"/>
            </a:lvl1pPr>
          </a:lstStyle>
          <a:p>
            <a:r>
              <a:rPr lang="en-US"/>
              <a:t>Click to edit Master title style</a:t>
            </a:r>
            <a:endParaRPr lang="en-US" dirty="0"/>
          </a:p>
        </p:txBody>
      </p:sp>
      <p:sp>
        <p:nvSpPr>
          <p:cNvPr id="3" name="Subtitle 2"/>
          <p:cNvSpPr>
            <a:spLocks noGrp="1"/>
          </p:cNvSpPr>
          <p:nvPr>
            <p:ph type="subTitle" idx="1"/>
          </p:nvPr>
        </p:nvSpPr>
        <p:spPr>
          <a:xfrm>
            <a:off x="76200" y="1066800"/>
            <a:ext cx="7924800" cy="990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p:cNvSpPr>
            <a:spLocks noGrp="1"/>
          </p:cNvSpPr>
          <p:nvPr>
            <p:ph type="dt" sz="half" idx="10"/>
          </p:nvPr>
        </p:nvSpPr>
        <p:spPr>
          <a:xfrm>
            <a:off x="8229600" y="6356350"/>
            <a:ext cx="838200" cy="365125"/>
          </a:xfrm>
        </p:spPr>
        <p:txBody>
          <a:bodyPr/>
          <a:lstStyle>
            <a:lvl1pPr algn="r">
              <a:defRPr/>
            </a:lvl1pPr>
          </a:lstStyle>
          <a:p>
            <a:pPr>
              <a:defRPr/>
            </a:pPr>
            <a:fld id="{554F1703-78BA-40F8-A2DE-B88F5B702C77}" type="datetime1">
              <a:rPr lang="en-US" smtClean="0"/>
              <a:t>2/1/2024</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56FD71C-83B9-4A38-9920-22F72176DE4A}" type="datetime1">
              <a:rPr lang="en-US" smtClean="0"/>
              <a:t>2/1/2024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21644A-DF97-48AF-A3F9-CE66BE94D4E8}"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059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059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492B6E7-0229-4AB6-AE5F-962AF969F0BD}" type="datetime1">
              <a:rPr lang="en-US" smtClean="0"/>
              <a:t>2/1/2024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68A6F5-AD6E-42FD-BD5A-09D37335041D}"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2" name="Picture 10" descr="strip copy"/>
          <p:cNvPicPr>
            <a:picLocks noChangeAspect="1" noChangeArrowheads="1"/>
          </p:cNvPicPr>
          <p:nvPr/>
        </p:nvPicPr>
        <p:blipFill>
          <a:blip r:embed="rId2" cstate="print"/>
          <a:srcRect/>
          <a:stretch>
            <a:fillRect/>
          </a:stretch>
        </p:blipFill>
        <p:spPr bwMode="auto">
          <a:xfrm>
            <a:off x="0" y="5334000"/>
            <a:ext cx="9144000" cy="1500188"/>
          </a:xfrm>
          <a:prstGeom prst="rect">
            <a:avLst/>
          </a:prstGeom>
          <a:noFill/>
          <a:ln w="9525">
            <a:noFill/>
            <a:miter lim="800000"/>
            <a:headEnd/>
            <a:tailEnd/>
          </a:ln>
        </p:spPr>
      </p:pic>
      <p:sp>
        <p:nvSpPr>
          <p:cNvPr id="3" name="Rectangle 2"/>
          <p:cNvSpPr/>
          <p:nvPr/>
        </p:nvSpPr>
        <p:spPr>
          <a:xfrm>
            <a:off x="2801019" y="2286000"/>
            <a:ext cx="3752181" cy="1107996"/>
          </a:xfrm>
          <a:prstGeom prst="rect">
            <a:avLst/>
          </a:prstGeom>
        </p:spPr>
        <p:txBody>
          <a:bodyPr wrap="none">
            <a:spAutoFit/>
          </a:bodyPr>
          <a:lstStyle/>
          <a:p>
            <a:pPr fontAlgn="auto">
              <a:spcBef>
                <a:spcPct val="50000"/>
              </a:spcBef>
              <a:spcAft>
                <a:spcPts val="0"/>
              </a:spcAft>
              <a:defRPr/>
            </a:pPr>
            <a:r>
              <a:rPr lang="en-US" sz="6600" i="1" dirty="0">
                <a:solidFill>
                  <a:srgbClr val="C00000"/>
                </a:solidFill>
                <a:effectLst>
                  <a:reflection blurRad="6350" stA="50000" endA="300" endPos="50000" dist="60007" dir="5400000" sy="-100000" algn="bl" rotWithShape="0"/>
                </a:effectLst>
                <a:latin typeface="Times New Roman" pitchFamily="18" charset="0"/>
                <a:cs typeface="+mn-cs"/>
              </a:rPr>
              <a:t>Thank You</a:t>
            </a:r>
          </a:p>
        </p:txBody>
      </p:sp>
      <p:sp>
        <p:nvSpPr>
          <p:cNvPr id="4" name="Date Placeholder 2"/>
          <p:cNvSpPr>
            <a:spLocks noGrp="1"/>
          </p:cNvSpPr>
          <p:nvPr>
            <p:ph type="dt" sz="half" idx="10"/>
          </p:nvPr>
        </p:nvSpPr>
        <p:spPr/>
        <p:txBody>
          <a:bodyPr/>
          <a:lstStyle>
            <a:lvl1pPr>
              <a:defRPr/>
            </a:lvl1pPr>
          </a:lstStyle>
          <a:p>
            <a:pPr>
              <a:defRPr/>
            </a:pPr>
            <a:fld id="{B12641CF-24C1-4C5D-81E0-6E2DDAD2B797}" type="datetime1">
              <a:rPr lang="en-US" smtClean="0"/>
              <a:t>2/1/2024</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09309828-C1CD-4B94-BB38-5A914C022D4D}"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18" name="Title 1"/>
          <p:cNvSpPr>
            <a:spLocks noGrp="1"/>
          </p:cNvSpPr>
          <p:nvPr>
            <p:ph type="ctrTitle"/>
          </p:nvPr>
        </p:nvSpPr>
        <p:spPr>
          <a:xfrm>
            <a:off x="1547664" y="1052736"/>
            <a:ext cx="7128792" cy="1368152"/>
          </a:xfrm>
        </p:spPr>
        <p:txBody>
          <a:bodyPr>
            <a:normAutofit/>
          </a:bodyPr>
          <a:lstStyle>
            <a:lvl1pPr algn="r">
              <a:defRPr sz="3600">
                <a:solidFill>
                  <a:schemeClr val="tx1"/>
                </a:solidFill>
                <a:effectLst/>
                <a:latin typeface="Arial Black" pitchFamily="34" charset="0"/>
              </a:defRPr>
            </a:lvl1pPr>
          </a:lstStyle>
          <a:p>
            <a:r>
              <a:rPr lang="en-US"/>
              <a:t>Click to edit Master title style</a:t>
            </a:r>
            <a:endParaRPr lang="en-US" dirty="0"/>
          </a:p>
        </p:txBody>
      </p:sp>
      <p:sp>
        <p:nvSpPr>
          <p:cNvPr id="3" name="Date Placeholder 3"/>
          <p:cNvSpPr>
            <a:spLocks noGrp="1"/>
          </p:cNvSpPr>
          <p:nvPr>
            <p:ph type="dt" sz="half" idx="10"/>
          </p:nvPr>
        </p:nvSpPr>
        <p:spPr>
          <a:xfrm>
            <a:off x="8101013" y="6356350"/>
            <a:ext cx="966787" cy="365125"/>
          </a:xfrm>
        </p:spPr>
        <p:txBody>
          <a:bodyPr/>
          <a:lstStyle>
            <a:lvl1pPr algn="r">
              <a:defRPr>
                <a:solidFill>
                  <a:schemeClr val="tx1"/>
                </a:solidFill>
              </a:defRPr>
            </a:lvl1pPr>
          </a:lstStyle>
          <a:p>
            <a:pPr>
              <a:defRPr/>
            </a:pPr>
            <a:fld id="{477D80D5-AED2-45F1-82F7-2BC69917DC6C}" type="datetime1">
              <a:rPr lang="en-US" smtClean="0"/>
              <a:t>2/1/2024</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187FE4B7-C1A0-4731-B905-F5D6752A1EA8}" type="datetimeFigureOut">
              <a:rPr lang="en-US" smtClean="0">
                <a:solidFill>
                  <a:prstClr val="black">
                    <a:tint val="75000"/>
                  </a:prstClr>
                </a:solidFill>
              </a:rPr>
              <a:pPr>
                <a:defRPr/>
              </a:pPr>
              <a:t>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2CB48AE-4810-485B-95C6-B3CC34EC64FC}" type="slidenum">
              <a:rPr lang="en-US" smtClean="0">
                <a:solidFill>
                  <a:prstClr val="black">
                    <a:tint val="75000"/>
                  </a:prstClr>
                </a:solidFill>
              </a:rPr>
              <a:pPr>
                <a:defRPr/>
              </a:pPr>
              <a:t>‹#›</a:t>
            </a:fld>
            <a:endParaRPr lang="en-US" dirty="0">
              <a:solidFill>
                <a:prstClr val="black">
                  <a:tint val="75000"/>
                </a:prstClr>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8351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7E3AB0E8-F550-4246-9546-608E67F8665B}" type="datetimeFigureOut">
              <a:rPr lang="en-US" smtClean="0">
                <a:solidFill>
                  <a:prstClr val="black">
                    <a:tint val="75000"/>
                  </a:prstClr>
                </a:solidFill>
              </a:rPr>
              <a:pPr>
                <a:defRPr/>
              </a:pPr>
              <a:t>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9277F66-ADE7-4EAE-860B-F239F2264BD5}"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82738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247D154-B0E5-4FBE-9D18-F9DFDA2F7D3C}" type="datetimeFigureOut">
              <a:rPr lang="en-US" smtClean="0">
                <a:solidFill>
                  <a:prstClr val="black">
                    <a:tint val="75000"/>
                  </a:prstClr>
                </a:solidFill>
              </a:rPr>
              <a:pPr>
                <a:defRPr/>
              </a:pPr>
              <a:t>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00B619D-5CC5-41D6-9BEF-7460B0FBC035}" type="slidenum">
              <a:rPr lang="en-US" smtClean="0">
                <a:solidFill>
                  <a:prstClr val="black">
                    <a:tint val="75000"/>
                  </a:prstClr>
                </a:solidFill>
              </a:rPr>
              <a:pPr>
                <a:defRPr/>
              </a:pPr>
              <a:t>‹#›</a:t>
            </a:fld>
            <a:endParaRPr lang="en-US" dirty="0">
              <a:solidFill>
                <a:prstClr val="black">
                  <a:tint val="75000"/>
                </a:prstClr>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597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B475DAFA-49BA-4139-8490-DDB3F90618B4}" type="datetimeFigureOut">
              <a:rPr lang="en-US" smtClean="0">
                <a:solidFill>
                  <a:prstClr val="black">
                    <a:tint val="75000"/>
                  </a:prstClr>
                </a:solidFill>
              </a:rPr>
              <a:pPr>
                <a:defRPr/>
              </a:pPr>
              <a:t>2/1/2024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6307B65-5EF6-4738-8753-5A83D912813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14755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10864D2D-3780-4D3B-8535-03868CFA1BAE}" type="datetimeFigureOut">
              <a:rPr lang="en-US" smtClean="0">
                <a:solidFill>
                  <a:prstClr val="black">
                    <a:tint val="75000"/>
                  </a:prstClr>
                </a:solidFill>
              </a:rPr>
              <a:pPr>
                <a:defRPr/>
              </a:pPr>
              <a:t>2/1/2024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A2A3A11-F218-4C9C-9EEE-D8B6F8F9A01F}"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76086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67D36E0F-FC5C-4FDA-B35E-A7E4A39D0E16}" type="datetimeFigureOut">
              <a:rPr lang="en-US" smtClean="0">
                <a:solidFill>
                  <a:prstClr val="black">
                    <a:tint val="75000"/>
                  </a:prstClr>
                </a:solidFill>
              </a:rPr>
              <a:pPr>
                <a:defRPr/>
              </a:pPr>
              <a:t>2/1/2024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BDD067F-9C1E-453D-A2D8-5B291D4BE405}"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63143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524A17-7DC5-4B44-ADCF-033B45EFC535}" type="datetime1">
              <a:rPr lang="en-US" smtClean="0"/>
              <a:t>2/1/2024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C0D578-3FDE-428A-9266-D664A98F9FBB}" type="slidenum">
              <a:rPr lang="en-US"/>
              <a:pPr>
                <a:defRPr/>
              </a:pPr>
              <a:t>‹#›</a:t>
            </a:fld>
            <a:endParaRPr lang="en-US" dirty="0"/>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378F91DD-8DCE-4FBF-B9BC-5E321A41FAE8}" type="datetimeFigureOut">
              <a:rPr lang="en-US" smtClean="0">
                <a:solidFill>
                  <a:prstClr val="black">
                    <a:tint val="75000"/>
                  </a:prstClr>
                </a:solidFill>
              </a:rPr>
              <a:pPr>
                <a:defRPr/>
              </a:pPr>
              <a:t>2/1/2024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A7A3A1EB-6CA3-4AA1-AB45-3F20E52CB6C3}"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51191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8AE0922E-576A-4BF0-8C33-5F717C64E5E8}" type="datetimeFigureOut">
              <a:rPr lang="en-US" smtClean="0">
                <a:solidFill>
                  <a:prstClr val="black">
                    <a:tint val="75000"/>
                  </a:prstClr>
                </a:solidFill>
              </a:rPr>
              <a:pPr>
                <a:defRPr/>
              </a:pPr>
              <a:t>2/1/2024</a:t>
            </a:fld>
            <a:endParaRPr lang="en-US" dirty="0">
              <a:solidFill>
                <a:prstClr val="black">
                  <a:tint val="75000"/>
                </a:prstClr>
              </a:solidFill>
            </a:endParaRP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4922F918-A9F9-48CA-B30E-A0AEFB74A40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10300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8AB6CAC-065D-49CC-A0EE-EC3998CDEC4C}" type="datetimeFigureOut">
              <a:rPr lang="en-US" smtClean="0">
                <a:solidFill>
                  <a:prstClr val="black">
                    <a:tint val="75000"/>
                  </a:prstClr>
                </a:solidFill>
              </a:rPr>
              <a:pPr>
                <a:defRPr/>
              </a:pPr>
              <a:t>2/1/2024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5AE24D2-BCC5-4BE3-813B-0A34FF0295F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62221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F8A9C36-04CD-442E-8DC5-FCFD362EDAB1}" type="datetimeFigureOut">
              <a:rPr lang="en-US" smtClean="0">
                <a:solidFill>
                  <a:prstClr val="black">
                    <a:tint val="75000"/>
                  </a:prstClr>
                </a:solidFill>
              </a:rPr>
              <a:pPr>
                <a:defRPr/>
              </a:pPr>
              <a:t>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BF9914C-E477-4265-868A-935065A530F6}"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8584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A7DA4F45-A512-4E66-B1F4-3FC890FCEE45}" type="datetimeFigureOut">
              <a:rPr lang="en-US" smtClean="0">
                <a:solidFill>
                  <a:prstClr val="black">
                    <a:tint val="75000"/>
                  </a:prstClr>
                </a:solidFill>
              </a:rPr>
              <a:pPr>
                <a:defRPr/>
              </a:pPr>
              <a:t>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5BA1783-EECA-4F95-9632-6739D09D8D25}"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35108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pPr>
              <a:defRPr/>
            </a:pPr>
            <a:fld id="{187FE4B7-C1A0-4731-B905-F5D6752A1EA8}" type="datetimeFigureOut">
              <a:rPr lang="en-US"/>
              <a:pPr>
                <a:defRPr/>
              </a:pPr>
              <a:t>2/1/2024</a:t>
            </a:fld>
            <a:endParaRPr lang="en-US" dirty="0"/>
          </a:p>
        </p:txBody>
      </p:sp>
      <p:sp>
        <p:nvSpPr>
          <p:cNvPr id="5" name="Footer Placeholder 4"/>
          <p:cNvSpPr>
            <a:spLocks noGrp="1"/>
          </p:cNvSpPr>
          <p:nvPr>
            <p:ph type="ftr" sz="quarter" idx="11"/>
          </p:nvPr>
        </p:nvSpPr>
        <p:spPr/>
        <p:txBody>
          <a:bodyPr/>
          <a:lstStyle>
            <a:lvl1pPr algn="ctr">
              <a:defRPr dirty="0">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CB48AE-4810-485B-95C6-B3CC34EC64FC}" type="slidenum">
              <a:rPr lang="en-US"/>
              <a:pPr>
                <a:defRPr/>
              </a:pPr>
              <a:t>‹#›</a:t>
            </a:fld>
            <a:endParaRPr lang="en-US" dirty="0"/>
          </a:p>
        </p:txBody>
      </p:sp>
    </p:spTree>
    <p:extLst>
      <p:ext uri="{BB962C8B-B14F-4D97-AF65-F5344CB8AC3E}">
        <p14:creationId xmlns:p14="http://schemas.microsoft.com/office/powerpoint/2010/main" val="1180533584"/>
      </p:ext>
    </p:extLst>
  </p:cSld>
  <p:clrMapOvr>
    <a:masterClrMapping/>
  </p:clrMapOvr>
  <p:transition spd="slow"/>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pPr>
              <a:defRPr/>
            </a:pPr>
            <a:fld id="{7E3AB0E8-F550-4246-9546-608E67F8665B}" type="datetimeFigureOut">
              <a:rPr lang="en-US"/>
              <a:pPr>
                <a:defRPr/>
              </a:pPr>
              <a:t>2/1/2024</a:t>
            </a:fld>
            <a:endParaRPr lang="en-US" dirty="0"/>
          </a:p>
        </p:txBody>
      </p:sp>
      <p:sp>
        <p:nvSpPr>
          <p:cNvPr id="5" name="Footer Placeholder 4"/>
          <p:cNvSpPr>
            <a:spLocks noGrp="1"/>
          </p:cNvSpPr>
          <p:nvPr>
            <p:ph type="ftr" sz="quarter" idx="11"/>
          </p:nvPr>
        </p:nvSpPr>
        <p:spPr/>
        <p:txBody>
          <a:bodyPr/>
          <a:lstStyle>
            <a:lvl1pPr algn="ctr">
              <a:defRPr dirty="0">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277F66-ADE7-4EAE-860B-F239F2264BD5}" type="slidenum">
              <a:rPr lang="en-US"/>
              <a:pPr>
                <a:defRPr/>
              </a:pPr>
              <a:t>‹#›</a:t>
            </a:fld>
            <a:endParaRPr lang="en-US" dirty="0"/>
          </a:p>
        </p:txBody>
      </p:sp>
    </p:spTree>
    <p:extLst>
      <p:ext uri="{BB962C8B-B14F-4D97-AF65-F5344CB8AC3E}">
        <p14:creationId xmlns:p14="http://schemas.microsoft.com/office/powerpoint/2010/main" val="2165490262"/>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247D154-B0E5-4FBE-9D18-F9DFDA2F7D3C}" type="datetimeFigureOut">
              <a:rPr lang="en-US"/>
              <a:pPr>
                <a:defRPr/>
              </a:pPr>
              <a:t>2/1/2024</a:t>
            </a:fld>
            <a:endParaRPr lang="en-US" dirty="0"/>
          </a:p>
        </p:txBody>
      </p:sp>
      <p:sp>
        <p:nvSpPr>
          <p:cNvPr id="5" name="Footer Placeholder 4"/>
          <p:cNvSpPr>
            <a:spLocks noGrp="1"/>
          </p:cNvSpPr>
          <p:nvPr>
            <p:ph type="ftr" sz="quarter" idx="11"/>
          </p:nvPr>
        </p:nvSpPr>
        <p:spPr/>
        <p:txBody>
          <a:bodyPr/>
          <a:lstStyle>
            <a:lvl1pPr algn="ctr">
              <a:defRPr dirty="0">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0B619D-5CC5-41D6-9BEF-7460B0FBC035}" type="slidenum">
              <a:rPr lang="en-US"/>
              <a:pPr>
                <a:defRPr/>
              </a:pPr>
              <a:t>‹#›</a:t>
            </a:fld>
            <a:endParaRPr lang="en-US" dirty="0"/>
          </a:p>
        </p:txBody>
      </p:sp>
    </p:spTree>
    <p:extLst>
      <p:ext uri="{BB962C8B-B14F-4D97-AF65-F5344CB8AC3E}">
        <p14:creationId xmlns:p14="http://schemas.microsoft.com/office/powerpoint/2010/main" val="2900792675"/>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pPr>
              <a:defRPr/>
            </a:pPr>
            <a:fld id="{B475DAFA-49BA-4139-8490-DDB3F90618B4}" type="datetimeFigureOut">
              <a:rPr lang="en-US"/>
              <a:pPr>
                <a:defRPr/>
              </a:pPr>
              <a:t>2/1/2024</a:t>
            </a:fld>
            <a:endParaRPr lang="en-US" dirty="0"/>
          </a:p>
        </p:txBody>
      </p:sp>
      <p:sp>
        <p:nvSpPr>
          <p:cNvPr id="6" name="Footer Placeholder 5"/>
          <p:cNvSpPr>
            <a:spLocks noGrp="1"/>
          </p:cNvSpPr>
          <p:nvPr>
            <p:ph type="ftr" sz="quarter" idx="11"/>
          </p:nvPr>
        </p:nvSpPr>
        <p:spPr/>
        <p:txBody>
          <a:bodyPr/>
          <a:lstStyle>
            <a:lvl1pPr algn="ctr">
              <a:defRPr dirty="0">
                <a:solidFill>
                  <a:schemeClr val="tx1">
                    <a:tint val="75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6307B65-5EF6-4738-8753-5A83D9128137}" type="slidenum">
              <a:rPr lang="en-US"/>
              <a:pPr>
                <a:defRPr/>
              </a:pPr>
              <a:t>‹#›</a:t>
            </a:fld>
            <a:endParaRPr lang="en-US" dirty="0"/>
          </a:p>
        </p:txBody>
      </p:sp>
    </p:spTree>
    <p:extLst>
      <p:ext uri="{BB962C8B-B14F-4D97-AF65-F5344CB8AC3E}">
        <p14:creationId xmlns:p14="http://schemas.microsoft.com/office/powerpoint/2010/main" val="2862229793"/>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pPr>
              <a:defRPr/>
            </a:pPr>
            <a:fld id="{10864D2D-3780-4D3B-8535-03868CFA1BAE}" type="datetimeFigureOut">
              <a:rPr lang="en-US"/>
              <a:pPr>
                <a:defRPr/>
              </a:pPr>
              <a:t>2/1/2024</a:t>
            </a:fld>
            <a:endParaRPr lang="en-US" dirty="0"/>
          </a:p>
        </p:txBody>
      </p:sp>
      <p:sp>
        <p:nvSpPr>
          <p:cNvPr id="8" name="Footer Placeholder 7"/>
          <p:cNvSpPr>
            <a:spLocks noGrp="1"/>
          </p:cNvSpPr>
          <p:nvPr>
            <p:ph type="ftr" sz="quarter" idx="11"/>
          </p:nvPr>
        </p:nvSpPr>
        <p:spPr/>
        <p:txBody>
          <a:bodyPr/>
          <a:lstStyle>
            <a:lvl1pPr algn="ctr">
              <a:defRPr dirty="0">
                <a:solidFill>
                  <a:schemeClr val="tx1">
                    <a:tint val="75000"/>
                  </a:schemeClr>
                </a:solidFill>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6A2A3A11-F218-4C9C-9EEE-D8B6F8F9A01F}" type="slidenum">
              <a:rPr lang="en-US"/>
              <a:pPr>
                <a:defRPr/>
              </a:pPr>
              <a:t>‹#›</a:t>
            </a:fld>
            <a:endParaRPr lang="en-US" dirty="0"/>
          </a:p>
        </p:txBody>
      </p:sp>
    </p:spTree>
    <p:extLst>
      <p:ext uri="{BB962C8B-B14F-4D97-AF65-F5344CB8AC3E}">
        <p14:creationId xmlns:p14="http://schemas.microsoft.com/office/powerpoint/2010/main" val="534262955"/>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B4E1B4-6AD4-49ED-ABB8-892896A36B5D}" type="datetime1">
              <a:rPr lang="en-US" smtClean="0"/>
              <a:t>2/1/2024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0BB2B6-9A34-400B-8D14-6D666A8E8568}" type="slidenum">
              <a:rPr lang="en-US"/>
              <a:pPr>
                <a:defRPr/>
              </a:pPr>
              <a:t>‹#›</a:t>
            </a:fld>
            <a:endParaRPr lang="en-US" dirty="0"/>
          </a:p>
        </p:txBody>
      </p:sp>
    </p:spTree>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pPr>
              <a:defRPr/>
            </a:pPr>
            <a:fld id="{67D36E0F-FC5C-4FDA-B35E-A7E4A39D0E16}" type="datetimeFigureOut">
              <a:rPr lang="en-US"/>
              <a:pPr>
                <a:defRPr/>
              </a:pPr>
              <a:t>2/1/2024</a:t>
            </a:fld>
            <a:endParaRPr lang="en-US" dirty="0"/>
          </a:p>
        </p:txBody>
      </p:sp>
      <p:sp>
        <p:nvSpPr>
          <p:cNvPr id="4" name="Footer Placeholder 3"/>
          <p:cNvSpPr>
            <a:spLocks noGrp="1"/>
          </p:cNvSpPr>
          <p:nvPr>
            <p:ph type="ftr" sz="quarter" idx="11"/>
          </p:nvPr>
        </p:nvSpPr>
        <p:spPr/>
        <p:txBody>
          <a:bodyPr/>
          <a:lstStyle>
            <a:lvl1pPr algn="ctr">
              <a:defRPr dirty="0">
                <a:solidFill>
                  <a:schemeClr val="tx1">
                    <a:tint val="75000"/>
                  </a:schemeClr>
                </a:solidFill>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DBDD067F-9C1E-453D-A2D8-5B291D4BE405}" type="slidenum">
              <a:rPr lang="en-US"/>
              <a:pPr>
                <a:defRPr/>
              </a:pPr>
              <a:t>‹#›</a:t>
            </a:fld>
            <a:endParaRPr lang="en-US" dirty="0"/>
          </a:p>
        </p:txBody>
      </p:sp>
    </p:spTree>
    <p:extLst>
      <p:ext uri="{BB962C8B-B14F-4D97-AF65-F5344CB8AC3E}">
        <p14:creationId xmlns:p14="http://schemas.microsoft.com/office/powerpoint/2010/main" val="2861944723"/>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378F91DD-8DCE-4FBF-B9BC-5E321A41FAE8}" type="datetimeFigureOut">
              <a:rPr lang="en-US"/>
              <a:pPr>
                <a:defRPr/>
              </a:pPr>
              <a:t>2/1/2024</a:t>
            </a:fld>
            <a:endParaRPr lang="en-US" dirty="0"/>
          </a:p>
        </p:txBody>
      </p:sp>
      <p:sp>
        <p:nvSpPr>
          <p:cNvPr id="3" name="Footer Placeholder 2"/>
          <p:cNvSpPr>
            <a:spLocks noGrp="1"/>
          </p:cNvSpPr>
          <p:nvPr>
            <p:ph type="ftr" sz="quarter" idx="11"/>
          </p:nvPr>
        </p:nvSpPr>
        <p:spPr/>
        <p:txBody>
          <a:bodyPr/>
          <a:lstStyle>
            <a:lvl1pPr algn="ctr">
              <a:defRPr dirty="0">
                <a:solidFill>
                  <a:schemeClr val="tx1">
                    <a:tint val="75000"/>
                  </a:schemeClr>
                </a:solidFill>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7A3A1EB-6CA3-4AA1-AB45-3F20E52CB6C3}" type="slidenum">
              <a:rPr lang="en-US"/>
              <a:pPr>
                <a:defRPr/>
              </a:pPr>
              <a:t>‹#›</a:t>
            </a:fld>
            <a:endParaRPr lang="en-US" dirty="0"/>
          </a:p>
        </p:txBody>
      </p:sp>
    </p:spTree>
    <p:extLst>
      <p:ext uri="{BB962C8B-B14F-4D97-AF65-F5344CB8AC3E}">
        <p14:creationId xmlns:p14="http://schemas.microsoft.com/office/powerpoint/2010/main" val="3144397608"/>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8AE0922E-576A-4BF0-8C33-5F717C64E5E8}" type="datetimeFigureOut">
              <a:rPr lang="en-US"/>
              <a:pPr>
                <a:defRPr/>
              </a:pPr>
              <a:t>2/1/2024</a:t>
            </a:fld>
            <a:endParaRPr lang="en-US" dirty="0"/>
          </a:p>
        </p:txBody>
      </p:sp>
      <p:sp>
        <p:nvSpPr>
          <p:cNvPr id="6" name="Footer Placeholder 5"/>
          <p:cNvSpPr>
            <a:spLocks noGrp="1"/>
          </p:cNvSpPr>
          <p:nvPr>
            <p:ph type="ftr" sz="quarter" idx="11"/>
          </p:nvPr>
        </p:nvSpPr>
        <p:spPr/>
        <p:txBody>
          <a:bodyPr/>
          <a:lstStyle>
            <a:lvl1pPr algn="ctr">
              <a:defRPr dirty="0">
                <a:solidFill>
                  <a:schemeClr val="tx1">
                    <a:tint val="75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922F918-A9F9-48CA-B30E-A0AEFB74A40D}" type="slidenum">
              <a:rPr lang="en-US"/>
              <a:pPr>
                <a:defRPr/>
              </a:pPr>
              <a:t>‹#›</a:t>
            </a:fld>
            <a:endParaRPr lang="en-US" dirty="0"/>
          </a:p>
        </p:txBody>
      </p:sp>
    </p:spTree>
    <p:extLst>
      <p:ext uri="{BB962C8B-B14F-4D97-AF65-F5344CB8AC3E}">
        <p14:creationId xmlns:p14="http://schemas.microsoft.com/office/powerpoint/2010/main" val="798622492"/>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D8AB6CAC-065D-49CC-A0EE-EC3998CDEC4C}" type="datetimeFigureOut">
              <a:rPr lang="en-US"/>
              <a:pPr>
                <a:defRPr/>
              </a:pPr>
              <a:t>2/1/2024</a:t>
            </a:fld>
            <a:endParaRPr lang="en-US" dirty="0"/>
          </a:p>
        </p:txBody>
      </p:sp>
      <p:sp>
        <p:nvSpPr>
          <p:cNvPr id="6" name="Footer Placeholder 5"/>
          <p:cNvSpPr>
            <a:spLocks noGrp="1"/>
          </p:cNvSpPr>
          <p:nvPr>
            <p:ph type="ftr" sz="quarter" idx="11"/>
          </p:nvPr>
        </p:nvSpPr>
        <p:spPr/>
        <p:txBody>
          <a:bodyPr/>
          <a:lstStyle>
            <a:lvl1pPr algn="ctr">
              <a:defRPr dirty="0">
                <a:solidFill>
                  <a:schemeClr val="tx1">
                    <a:tint val="75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5AE24D2-BCC5-4BE3-813B-0A34FF0295F1}" type="slidenum">
              <a:rPr lang="en-US"/>
              <a:pPr>
                <a:defRPr/>
              </a:pPr>
              <a:t>‹#›</a:t>
            </a:fld>
            <a:endParaRPr lang="en-US" dirty="0"/>
          </a:p>
        </p:txBody>
      </p:sp>
    </p:spTree>
    <p:extLst>
      <p:ext uri="{BB962C8B-B14F-4D97-AF65-F5344CB8AC3E}">
        <p14:creationId xmlns:p14="http://schemas.microsoft.com/office/powerpoint/2010/main" val="2681075904"/>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pPr>
              <a:defRPr/>
            </a:pPr>
            <a:fld id="{9F8A9C36-04CD-442E-8DC5-FCFD362EDAB1}" type="datetimeFigureOut">
              <a:rPr lang="en-US"/>
              <a:pPr>
                <a:defRPr/>
              </a:pPr>
              <a:t>2/1/2024</a:t>
            </a:fld>
            <a:endParaRPr lang="en-US" dirty="0"/>
          </a:p>
        </p:txBody>
      </p:sp>
      <p:sp>
        <p:nvSpPr>
          <p:cNvPr id="5" name="Footer Placeholder 4"/>
          <p:cNvSpPr>
            <a:spLocks noGrp="1"/>
          </p:cNvSpPr>
          <p:nvPr>
            <p:ph type="ftr" sz="quarter" idx="11"/>
          </p:nvPr>
        </p:nvSpPr>
        <p:spPr/>
        <p:txBody>
          <a:bodyPr/>
          <a:lstStyle>
            <a:lvl1pPr algn="ctr">
              <a:defRPr dirty="0">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F9914C-E477-4265-868A-935065A530F6}" type="slidenum">
              <a:rPr lang="en-US"/>
              <a:pPr>
                <a:defRPr/>
              </a:pPr>
              <a:t>‹#›</a:t>
            </a:fld>
            <a:endParaRPr lang="en-US" dirty="0"/>
          </a:p>
        </p:txBody>
      </p:sp>
    </p:spTree>
    <p:extLst>
      <p:ext uri="{BB962C8B-B14F-4D97-AF65-F5344CB8AC3E}">
        <p14:creationId xmlns:p14="http://schemas.microsoft.com/office/powerpoint/2010/main" val="2368405823"/>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pPr>
              <a:defRPr/>
            </a:pPr>
            <a:fld id="{A7DA4F45-A512-4E66-B1F4-3FC890FCEE45}" type="datetimeFigureOut">
              <a:rPr lang="en-US"/>
              <a:pPr>
                <a:defRPr/>
              </a:pPr>
              <a:t>2/1/2024</a:t>
            </a:fld>
            <a:endParaRPr lang="en-US" dirty="0"/>
          </a:p>
        </p:txBody>
      </p:sp>
      <p:sp>
        <p:nvSpPr>
          <p:cNvPr id="5" name="Footer Placeholder 4"/>
          <p:cNvSpPr>
            <a:spLocks noGrp="1"/>
          </p:cNvSpPr>
          <p:nvPr>
            <p:ph type="ftr" sz="quarter" idx="11"/>
          </p:nvPr>
        </p:nvSpPr>
        <p:spPr/>
        <p:txBody>
          <a:bodyPr/>
          <a:lstStyle>
            <a:lvl1pPr algn="ctr">
              <a:defRPr dirty="0">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BA1783-EECA-4F95-9632-6739D09D8D25}" type="slidenum">
              <a:rPr lang="en-US"/>
              <a:pPr>
                <a:defRPr/>
              </a:pPr>
              <a:t>‹#›</a:t>
            </a:fld>
            <a:endParaRPr lang="en-US" dirty="0"/>
          </a:p>
        </p:txBody>
      </p:sp>
    </p:spTree>
    <p:extLst>
      <p:ext uri="{BB962C8B-B14F-4D97-AF65-F5344CB8AC3E}">
        <p14:creationId xmlns:p14="http://schemas.microsoft.com/office/powerpoint/2010/main" val="118867832"/>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0"/>
            <a:ext cx="4038600" cy="49831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43000"/>
            <a:ext cx="4038600" cy="49831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D5C6004E-6D0A-4191-86A1-BED9F0120571}" type="datetime1">
              <a:rPr lang="en-US" smtClean="0"/>
              <a:t>2/1/2024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A6AE9F-75AE-4294-8A9E-085D986BD605}" type="slidenum">
              <a:rPr lang="en-US"/>
              <a:pPr>
                <a:defRPr/>
              </a:pPr>
              <a:t>‹#›</a:t>
            </a:fld>
            <a:endParaRPr lang="en-US" dirty="0"/>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066800"/>
            <a:ext cx="4040188"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28800"/>
            <a:ext cx="4040188" cy="42973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066800"/>
            <a:ext cx="4041775"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828800"/>
            <a:ext cx="4041775" cy="42973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2583022-A3F4-4675-88FF-D4B4635DBC2A}" type="datetime1">
              <a:rPr lang="en-US" smtClean="0"/>
              <a:t>2/1/2024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97B395F-3962-4B7E-A5A7-B6DBA2F2B5FD}" type="slidenum">
              <a:rPr lang="en-US"/>
              <a:pPr>
                <a:defRPr/>
              </a:pPr>
              <a:t>‹#›</a:t>
            </a:fld>
            <a:endParaRPr lang="en-US" dirty="0"/>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4353250-FE2A-4C44-954C-64EBFDCC3B2B}" type="datetime1">
              <a:rPr lang="en-US" smtClean="0"/>
              <a:t>2/1/2024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3AE2DC8-E826-4C38-9DEA-ADD51D236111}" type="slidenum">
              <a:rPr lang="en-US"/>
              <a:pPr>
                <a:defRPr/>
              </a:pPr>
              <a:t>‹#›</a:t>
            </a:fld>
            <a:endParaRPr lang="en-US" dirty="0"/>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BAC6306-E953-4261-8C6D-F9191251AB2B}" type="datetime1">
              <a:rPr lang="en-US" smtClean="0"/>
              <a:t>2/1/2024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137E742-7446-4716-BD2E-EB78CBD88662}" type="slidenum">
              <a:rPr lang="en-US"/>
              <a:pPr>
                <a:defRPr/>
              </a:pPr>
              <a:t>‹#›</a:t>
            </a:fld>
            <a:endParaRPr lang="en-US" dirty="0"/>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itle 1"/>
          <p:cNvSpPr txBox="1">
            <a:spLocks/>
          </p:cNvSpPr>
          <p:nvPr/>
        </p:nvSpPr>
        <p:spPr bwMode="auto">
          <a:xfrm>
            <a:off x="457200" y="198438"/>
            <a:ext cx="7772400" cy="639762"/>
          </a:xfrm>
          <a:prstGeom prst="rect">
            <a:avLst/>
          </a:prstGeom>
          <a:noFill/>
          <a:ln w="9525">
            <a:noFill/>
            <a:miter lim="800000"/>
            <a:headEnd/>
            <a:tailEnd/>
          </a:ln>
        </p:spPr>
        <p:txBody>
          <a:bodyPr anchor="ctr"/>
          <a:lstStyle/>
          <a:p>
            <a:pPr fontAlgn="auto">
              <a:spcBef>
                <a:spcPts val="0"/>
              </a:spcBef>
              <a:spcAft>
                <a:spcPts val="0"/>
              </a:spcAft>
              <a:defRPr/>
            </a:pPr>
            <a:r>
              <a:rPr lang="en-US" sz="2800" b="1">
                <a:solidFill>
                  <a:srgbClr val="C00000"/>
                </a:solidFill>
                <a:latin typeface="+mj-lt"/>
                <a:ea typeface="+mj-ea"/>
                <a:cs typeface="+mj-cs"/>
              </a:rPr>
              <a:t>Click to edit Master title style</a:t>
            </a:r>
          </a:p>
        </p:txBody>
      </p:sp>
      <p:sp>
        <p:nvSpPr>
          <p:cNvPr id="2" name="Title 1"/>
          <p:cNvSpPr>
            <a:spLocks noGrp="1"/>
          </p:cNvSpPr>
          <p:nvPr>
            <p:ph type="title"/>
          </p:nvPr>
        </p:nvSpPr>
        <p:spPr>
          <a:xfrm>
            <a:off x="457200" y="1143000"/>
            <a:ext cx="3008313" cy="6413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1143000"/>
            <a:ext cx="5111750" cy="498316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905000"/>
            <a:ext cx="3008313" cy="4221163"/>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0EBF5042-DA15-42B5-B386-9AE0A960BDA6}" type="datetime1">
              <a:rPr lang="en-US" smtClean="0"/>
              <a:t>2/1/2024</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4F8C303C-A767-4A81-84C8-83D96CD39010}" type="slidenum">
              <a:rPr lang="en-US"/>
              <a:pPr>
                <a:defRPr/>
              </a:pPr>
              <a:t>‹#›</a:t>
            </a:fld>
            <a:endParaRPr lang="en-US" dirty="0"/>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848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066799"/>
            <a:ext cx="5486400" cy="419100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3C6A5CF-9522-4969-9869-1669370C42A3}" type="datetime1">
              <a:rPr lang="en-US" smtClean="0"/>
              <a:t>2/1/2024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293D51E-EAC0-4A98-BBDF-64FECACE6CAD}" type="slidenum">
              <a:rPr lang="en-US"/>
              <a:pPr>
                <a:defRPr/>
              </a:pPr>
              <a:t>‹#›</a:t>
            </a:fld>
            <a:endParaRPr lang="en-US" dirty="0"/>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1" descr="SlNo-1.jpg"/>
          <p:cNvPicPr>
            <a:picLocks noChangeAspect="1"/>
          </p:cNvPicPr>
          <p:nvPr/>
        </p:nvPicPr>
        <p:blipFill>
          <a:blip r:embed="rId15" cstate="print"/>
          <a:srcRect/>
          <a:stretch>
            <a:fillRect/>
          </a:stretch>
        </p:blipFill>
        <p:spPr bwMode="auto">
          <a:xfrm>
            <a:off x="8177213" y="0"/>
            <a:ext cx="814387" cy="935038"/>
          </a:xfrm>
          <a:prstGeom prst="rect">
            <a:avLst/>
          </a:prstGeom>
          <a:noFill/>
          <a:ln w="9525">
            <a:noFill/>
            <a:miter lim="800000"/>
            <a:headEnd/>
            <a:tailEnd/>
          </a:ln>
        </p:spPr>
      </p:pic>
      <p:sp>
        <p:nvSpPr>
          <p:cNvPr id="1027" name="Title Placeholder 1"/>
          <p:cNvSpPr>
            <a:spLocks noGrp="1"/>
          </p:cNvSpPr>
          <p:nvPr>
            <p:ph type="title"/>
          </p:nvPr>
        </p:nvSpPr>
        <p:spPr bwMode="auto">
          <a:xfrm>
            <a:off x="457200" y="198438"/>
            <a:ext cx="77724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1028" name="Text Placeholder 2"/>
          <p:cNvSpPr>
            <a:spLocks noGrp="1"/>
          </p:cNvSpPr>
          <p:nvPr>
            <p:ph type="body" idx="1"/>
          </p:nvPr>
        </p:nvSpPr>
        <p:spPr bwMode="auto">
          <a:xfrm>
            <a:off x="457200" y="11430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8DF39D4-9903-4AF9-ABA3-7CDF05AA7B23}" type="datetime1">
              <a:rPr lang="en-US" smtClean="0"/>
              <a:t>2/1/2024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BEA5522-1D5B-4FA9-B336-C7AA9FC14034}" type="slidenum">
              <a:rPr lang="en-US"/>
              <a:pPr>
                <a:defRPr/>
              </a:pPr>
              <a:t>‹#›</a:t>
            </a:fld>
            <a:endParaRPr lang="en-US" dirty="0"/>
          </a:p>
        </p:txBody>
      </p:sp>
      <p:cxnSp>
        <p:nvCxnSpPr>
          <p:cNvPr id="8" name="Straight Connector 7"/>
          <p:cNvCxnSpPr/>
          <p:nvPr/>
        </p:nvCxnSpPr>
        <p:spPr>
          <a:xfrm>
            <a:off x="0" y="990600"/>
            <a:ext cx="89154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123825">
            <a:solidFill>
              <a:srgbClr val="BD2203"/>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79" r:id="rId1"/>
    <p:sldLayoutId id="2147483770" r:id="rId2"/>
    <p:sldLayoutId id="2147483771" r:id="rId3"/>
    <p:sldLayoutId id="2147483772" r:id="rId4"/>
    <p:sldLayoutId id="2147483773" r:id="rId5"/>
    <p:sldLayoutId id="2147483774" r:id="rId6"/>
    <p:sldLayoutId id="2147483775" r:id="rId7"/>
    <p:sldLayoutId id="2147483780" r:id="rId8"/>
    <p:sldLayoutId id="2147483776" r:id="rId9"/>
    <p:sldLayoutId id="2147483777" r:id="rId10"/>
    <p:sldLayoutId id="2147483778" r:id="rId11"/>
    <p:sldLayoutId id="2147483781" r:id="rId12"/>
    <p:sldLayoutId id="2147483782" r:id="rId13"/>
  </p:sldLayoutIdLst>
  <p:transition spd="slow">
    <p:wipe dir="r"/>
  </p:transition>
  <p:hf hdr="0" ftr="0" dt="0"/>
  <p:txStyles>
    <p:titleStyle>
      <a:lvl1pPr algn="l" rtl="0" eaLnBrk="0" fontAlgn="base" hangingPunct="0">
        <a:spcBef>
          <a:spcPct val="0"/>
        </a:spcBef>
        <a:spcAft>
          <a:spcPct val="0"/>
        </a:spcAft>
        <a:defRPr sz="2800" b="1" kern="1200">
          <a:solidFill>
            <a:srgbClr val="C00000"/>
          </a:solidFill>
          <a:latin typeface="+mj-lt"/>
          <a:ea typeface="+mj-ea"/>
          <a:cs typeface="+mj-cs"/>
        </a:defRPr>
      </a:lvl1pPr>
      <a:lvl2pPr algn="l" rtl="0" eaLnBrk="0" fontAlgn="base" hangingPunct="0">
        <a:spcBef>
          <a:spcPct val="0"/>
        </a:spcBef>
        <a:spcAft>
          <a:spcPct val="0"/>
        </a:spcAft>
        <a:defRPr sz="2800" b="1">
          <a:solidFill>
            <a:srgbClr val="C00000"/>
          </a:solidFill>
          <a:latin typeface="Calibri" pitchFamily="34" charset="0"/>
        </a:defRPr>
      </a:lvl2pPr>
      <a:lvl3pPr algn="l" rtl="0" eaLnBrk="0" fontAlgn="base" hangingPunct="0">
        <a:spcBef>
          <a:spcPct val="0"/>
        </a:spcBef>
        <a:spcAft>
          <a:spcPct val="0"/>
        </a:spcAft>
        <a:defRPr sz="2800" b="1">
          <a:solidFill>
            <a:srgbClr val="C00000"/>
          </a:solidFill>
          <a:latin typeface="Calibri" pitchFamily="34" charset="0"/>
        </a:defRPr>
      </a:lvl3pPr>
      <a:lvl4pPr algn="l" rtl="0" eaLnBrk="0" fontAlgn="base" hangingPunct="0">
        <a:spcBef>
          <a:spcPct val="0"/>
        </a:spcBef>
        <a:spcAft>
          <a:spcPct val="0"/>
        </a:spcAft>
        <a:defRPr sz="2800" b="1">
          <a:solidFill>
            <a:srgbClr val="C00000"/>
          </a:solidFill>
          <a:latin typeface="Calibri" pitchFamily="34" charset="0"/>
        </a:defRPr>
      </a:lvl4pPr>
      <a:lvl5pPr algn="l" rtl="0" eaLnBrk="0" fontAlgn="base" hangingPunct="0">
        <a:spcBef>
          <a:spcPct val="0"/>
        </a:spcBef>
        <a:spcAft>
          <a:spcPct val="0"/>
        </a:spcAft>
        <a:defRPr sz="2800" b="1">
          <a:solidFill>
            <a:srgbClr val="C00000"/>
          </a:solidFill>
          <a:latin typeface="Calibri" pitchFamily="34" charset="0"/>
        </a:defRPr>
      </a:lvl5pPr>
      <a:lvl6pPr marL="457200" algn="l" rtl="0" eaLnBrk="1" fontAlgn="base" hangingPunct="1">
        <a:spcBef>
          <a:spcPct val="0"/>
        </a:spcBef>
        <a:spcAft>
          <a:spcPct val="0"/>
        </a:spcAft>
        <a:defRPr sz="2800" b="1">
          <a:solidFill>
            <a:srgbClr val="C00000"/>
          </a:solidFill>
          <a:latin typeface="Calibri" pitchFamily="34" charset="0"/>
        </a:defRPr>
      </a:lvl6pPr>
      <a:lvl7pPr marL="914400" algn="l" rtl="0" eaLnBrk="1" fontAlgn="base" hangingPunct="1">
        <a:spcBef>
          <a:spcPct val="0"/>
        </a:spcBef>
        <a:spcAft>
          <a:spcPct val="0"/>
        </a:spcAft>
        <a:defRPr sz="2800" b="1">
          <a:solidFill>
            <a:srgbClr val="C00000"/>
          </a:solidFill>
          <a:latin typeface="Calibri" pitchFamily="34" charset="0"/>
        </a:defRPr>
      </a:lvl7pPr>
      <a:lvl8pPr marL="1371600" algn="l" rtl="0" eaLnBrk="1" fontAlgn="base" hangingPunct="1">
        <a:spcBef>
          <a:spcPct val="0"/>
        </a:spcBef>
        <a:spcAft>
          <a:spcPct val="0"/>
        </a:spcAft>
        <a:defRPr sz="2800" b="1">
          <a:solidFill>
            <a:srgbClr val="C00000"/>
          </a:solidFill>
          <a:latin typeface="Calibri" pitchFamily="34" charset="0"/>
        </a:defRPr>
      </a:lvl8pPr>
      <a:lvl9pPr marL="1828800" algn="l" rtl="0" eaLnBrk="1" fontAlgn="base" hangingPunct="1">
        <a:spcBef>
          <a:spcPct val="0"/>
        </a:spcBef>
        <a:spcAft>
          <a:spcPct val="0"/>
        </a:spcAft>
        <a:defRPr sz="2800" b="1">
          <a:solidFill>
            <a:srgbClr val="C00000"/>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48DF39D4-9903-4AF9-ABA3-7CDF05AA7B23}" type="datetime1">
              <a:rPr lang="en-US" smtClean="0"/>
              <a:t>2/1/2024</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DBEA5522-1D5B-4FA9-B336-C7AA9FC14034}" type="slidenum">
              <a:rPr lang="en-US" smtClean="0"/>
              <a:pPr>
                <a:defRPr/>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231171"/>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1027" name="Text Placeholder 2"/>
          <p:cNvSpPr>
            <a:spLocks noGrp="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a:defRPr/>
            </a:pPr>
            <a:fld id="{BB27AA97-998A-4EB7-875A-E7580BB47F56}" type="datetimeFigureOut">
              <a:rPr lang="en-US"/>
              <a:pPr>
                <a:defRPr/>
              </a:pPr>
              <a:t>2/1/2024</a:t>
            </a:fld>
            <a:endParaRPr lang="en-US" dirty="0">
              <a:solidFill>
                <a:schemeClr val="tx2">
                  <a:shade val="90000"/>
                </a:scheme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l">
              <a:defRPr sz="1200" dirty="0">
                <a:solidFill>
                  <a:schemeClr val="tx2">
                    <a:shade val="90000"/>
                  </a:scheme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cs typeface="Arial" charset="0"/>
              </a:defRPr>
            </a:lvl1pPr>
          </a:lstStyle>
          <a:p>
            <a:pPr>
              <a:defRPr/>
            </a:pPr>
            <a:fld id="{E994844C-E94D-4078-A1C4-1E6400136AAE}" type="slidenum">
              <a:rPr lang="en-US"/>
              <a:pPr>
                <a:defRPr/>
              </a:pPr>
              <a:t>‹#›</a:t>
            </a:fld>
            <a:endParaRPr lang="en-US" dirty="0"/>
          </a:p>
        </p:txBody>
      </p:sp>
      <p:sp>
        <p:nvSpPr>
          <p:cNvPr id="1031" name="Rectangle 24"/>
          <p:cNvSpPr>
            <a:spLocks noChangeArrowheads="1"/>
          </p:cNvSpPr>
          <p:nvPr/>
        </p:nvSpPr>
        <p:spPr bwMode="auto">
          <a:xfrm>
            <a:off x="0" y="6781800"/>
            <a:ext cx="9144000" cy="152400"/>
          </a:xfrm>
          <a:prstGeom prst="rect">
            <a:avLst/>
          </a:prstGeom>
          <a:solidFill>
            <a:srgbClr val="CC3300"/>
          </a:solidFill>
          <a:ln w="9525">
            <a:noFill/>
            <a:miter lim="800000"/>
            <a:headEnd/>
            <a:tailEnd/>
          </a:ln>
        </p:spPr>
        <p:txBody>
          <a:bodyPr wrap="none" anchor="ctr"/>
          <a:lstStyle/>
          <a:p>
            <a:pPr algn="ctr"/>
            <a:endParaRPr lang="en-US"/>
          </a:p>
        </p:txBody>
      </p:sp>
      <p:sp>
        <p:nvSpPr>
          <p:cNvPr id="1032" name="Line 30"/>
          <p:cNvSpPr>
            <a:spLocks noChangeShapeType="1"/>
          </p:cNvSpPr>
          <p:nvPr/>
        </p:nvSpPr>
        <p:spPr bwMode="auto">
          <a:xfrm flipH="1">
            <a:off x="0" y="990600"/>
            <a:ext cx="8915400" cy="0"/>
          </a:xfrm>
          <a:prstGeom prst="line">
            <a:avLst/>
          </a:prstGeom>
          <a:noFill/>
          <a:ln w="9525">
            <a:solidFill>
              <a:srgbClr val="CC3300"/>
            </a:solidFill>
            <a:round/>
            <a:headEnd/>
            <a:tailEnd/>
          </a:ln>
        </p:spPr>
        <p:txBody>
          <a:bodyPr/>
          <a:lstStyle/>
          <a:p>
            <a:endParaRPr lang="en-IN"/>
          </a:p>
        </p:txBody>
      </p:sp>
      <p:pic>
        <p:nvPicPr>
          <p:cNvPr id="1033" name="Picture 5" descr="SlNo-1.jpg"/>
          <p:cNvPicPr>
            <a:picLocks noChangeAspect="1"/>
          </p:cNvPicPr>
          <p:nvPr/>
        </p:nvPicPr>
        <p:blipFill>
          <a:blip r:embed="rId13"/>
          <a:srcRect/>
          <a:stretch>
            <a:fillRect/>
          </a:stretch>
        </p:blipFill>
        <p:spPr bwMode="auto">
          <a:xfrm>
            <a:off x="8153402" y="68265"/>
            <a:ext cx="738188" cy="846137"/>
          </a:xfrm>
          <a:prstGeom prst="rect">
            <a:avLst/>
          </a:prstGeom>
          <a:noFill/>
          <a:ln w="9525">
            <a:noFill/>
            <a:miter lim="800000"/>
            <a:headEnd/>
            <a:tailEnd/>
          </a:ln>
        </p:spPr>
      </p:pic>
    </p:spTree>
    <p:extLst>
      <p:ext uri="{BB962C8B-B14F-4D97-AF65-F5344CB8AC3E}">
        <p14:creationId xmlns:p14="http://schemas.microsoft.com/office/powerpoint/2010/main" val="3493924456"/>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ransition spd="slow"/>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0.jpe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altLang="or-IN"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342"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4522" y="3762"/>
            <a:ext cx="1022951" cy="102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10712" y="95709"/>
            <a:ext cx="8004682"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Arial" charset="0"/>
                <a:ea typeface="+mn-ea"/>
                <a:cs typeface="Arial" charset="0"/>
              </a:rPr>
              <a:t>Best Safety Practices for effective O&amp;M</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dirty="0">
                <a:solidFill>
                  <a:srgbClr val="00B050"/>
                </a:solidFill>
              </a:rPr>
              <a:t>IPS-2024</a:t>
            </a:r>
            <a:endParaRPr kumimoji="0" lang="or-IN" sz="5400" b="0" i="0" u="none" strike="noStrike" kern="1200" cap="none" spc="0" normalizeH="0" baseline="0" noProof="0" dirty="0">
              <a:ln>
                <a:noFill/>
              </a:ln>
              <a:solidFill>
                <a:srgbClr val="00B050"/>
              </a:solidFill>
              <a:effectLst/>
              <a:uLnTx/>
              <a:uFillTx/>
              <a:latin typeface="Arial" charset="0"/>
              <a:ea typeface="+mn-ea"/>
            </a:endParaRPr>
          </a:p>
        </p:txBody>
      </p:sp>
      <p:sp>
        <p:nvSpPr>
          <p:cNvPr id="14341" name="Text Box 11"/>
          <p:cNvSpPr txBox="1">
            <a:spLocks noChangeArrowheads="1"/>
          </p:cNvSpPr>
          <p:nvPr/>
        </p:nvSpPr>
        <p:spPr bwMode="auto">
          <a:xfrm>
            <a:off x="956232" y="5266549"/>
            <a:ext cx="6912768" cy="523220"/>
          </a:xfrm>
          <a:prstGeom prst="rect">
            <a:avLst/>
          </a:prstGeom>
          <a:solidFill>
            <a:schemeClr val="bg1"/>
          </a:solidFill>
          <a:ln>
            <a:noFill/>
          </a:ln>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I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Odisha Power Generation Corporation</a:t>
            </a:r>
          </a:p>
        </p:txBody>
      </p:sp>
      <p:sp>
        <p:nvSpPr>
          <p:cNvPr id="2" name="TextBox 1"/>
          <p:cNvSpPr txBox="1"/>
          <p:nvPr/>
        </p:nvSpPr>
        <p:spPr>
          <a:xfrm>
            <a:off x="110712" y="5912548"/>
            <a:ext cx="8919089"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mn-ea"/>
                <a:cs typeface="Arial" charset="0"/>
              </a:rPr>
              <a:t>Ib Thermal Power Station</a:t>
            </a:r>
            <a:r>
              <a:rPr lang="en-US" sz="2000" b="1" dirty="0">
                <a:solidFill>
                  <a:srgbClr val="002060"/>
                </a:solidFill>
              </a:rPr>
              <a:t>,</a:t>
            </a:r>
            <a:r>
              <a:rPr kumimoji="0" lang="en-US" sz="2000" b="1" i="0" u="none" strike="noStrike" kern="1200" cap="none" spc="0" normalizeH="0" baseline="0" noProof="0" dirty="0">
                <a:ln>
                  <a:noFill/>
                </a:ln>
                <a:solidFill>
                  <a:srgbClr val="002060"/>
                </a:solidFill>
                <a:effectLst/>
                <a:uLnTx/>
                <a:uFillTx/>
                <a:latin typeface="Arial" charset="0"/>
                <a:ea typeface="+mn-ea"/>
                <a:cs typeface="Arial" charset="0"/>
              </a:rPr>
              <a:t>Banharpali, Jharsuguda, Odisha</a:t>
            </a:r>
          </a:p>
        </p:txBody>
      </p:sp>
      <p:pic>
        <p:nvPicPr>
          <p:cNvPr id="4" name="Picture 3">
            <a:extLst>
              <a:ext uri="{FF2B5EF4-FFF2-40B4-BE49-F238E27FC236}">
                <a16:creationId xmlns:a16="http://schemas.microsoft.com/office/drawing/2014/main" id="{EAAEB0F2-3929-3C94-E397-3672817B59C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712" y="1040567"/>
            <a:ext cx="8919089" cy="4127178"/>
          </a:xfrm>
          <a:prstGeom prst="rect">
            <a:avLst/>
          </a:prstGeom>
          <a:noFill/>
        </p:spPr>
      </p:pic>
    </p:spTree>
    <p:extLst>
      <p:ext uri="{BB962C8B-B14F-4D97-AF65-F5344CB8AC3E}">
        <p14:creationId xmlns:p14="http://schemas.microsoft.com/office/powerpoint/2010/main" val="230622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2"/>
          <p:cNvSpPr txBox="1">
            <a:spLocks/>
          </p:cNvSpPr>
          <p:nvPr/>
        </p:nvSpPr>
        <p:spPr>
          <a:xfrm>
            <a:off x="40192" y="164386"/>
            <a:ext cx="8006528" cy="683520"/>
          </a:xfrm>
          <a:prstGeom prst="rect">
            <a:avLst/>
          </a:prstGeom>
        </p:spPr>
        <p:txBody>
          <a:bodyPr anchor="ctr"/>
          <a:lstStyle/>
          <a:p>
            <a:pPr marR="0" lvl="2" algn="ctr">
              <a:lnSpc>
                <a:spcPct val="107000"/>
              </a:lnSpc>
              <a:spcBef>
                <a:spcPts val="0"/>
              </a:spcBef>
              <a:spcAft>
                <a:spcPts val="0"/>
              </a:spcAft>
              <a:tabLst>
                <a:tab pos="1243965" algn="l"/>
              </a:tabLst>
            </a:pPr>
            <a:r>
              <a:rPr lang="en-US" sz="2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NOMENCLATURE</a:t>
            </a:r>
            <a:endParaRPr lang="en-US" sz="28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 name="TextBox 3">
            <a:extLst>
              <a:ext uri="{FF2B5EF4-FFF2-40B4-BE49-F238E27FC236}">
                <a16:creationId xmlns:a16="http://schemas.microsoft.com/office/drawing/2014/main" id="{C37871B4-DEE9-B573-FBE7-38FC9F3153DF}"/>
              </a:ext>
            </a:extLst>
          </p:cNvPr>
          <p:cNvSpPr txBox="1"/>
          <p:nvPr/>
        </p:nvSpPr>
        <p:spPr>
          <a:xfrm>
            <a:off x="388257" y="1344763"/>
            <a:ext cx="8367485" cy="4321055"/>
          </a:xfrm>
          <a:prstGeom prst="rect">
            <a:avLst/>
          </a:prstGeom>
          <a:noFill/>
        </p:spPr>
        <p:txBody>
          <a:bodyPr wrap="square">
            <a:spAutoFit/>
          </a:bodyPr>
          <a:lstStyle/>
          <a:p>
            <a:pPr marL="514350" marR="0" indent="-285750">
              <a:lnSpc>
                <a:spcPct val="107000"/>
              </a:lnSpc>
              <a:spcBef>
                <a:spcPts val="0"/>
              </a:spcBef>
              <a:spcAft>
                <a:spcPts val="600"/>
              </a:spcAft>
              <a:buFont typeface="Arial" panose="020B0604020202020204" pitchFamily="34" charset="0"/>
              <a:buChar char="•"/>
            </a:pPr>
            <a:r>
              <a:rPr lang="en-US" b="1" kern="100" dirty="0">
                <a:effectLst/>
                <a:latin typeface="Arial" panose="020B0604020202020204" pitchFamily="34" charset="0"/>
                <a:ea typeface="Calibri" panose="020F0502020204030204" pitchFamily="34" charset="0"/>
                <a:cs typeface="Times New Roman" panose="02020603050405020304" pitchFamily="18" charset="0"/>
              </a:rPr>
              <a:t>OSH: </a:t>
            </a:r>
            <a:r>
              <a:rPr lang="en-US" kern="100" dirty="0">
                <a:effectLst/>
                <a:latin typeface="Arial" panose="020B0604020202020204" pitchFamily="34" charset="0"/>
                <a:ea typeface="Calibri" panose="020F0502020204030204" pitchFamily="34" charset="0"/>
                <a:cs typeface="Times New Roman" panose="02020603050405020304" pitchFamily="18" charset="0"/>
              </a:rPr>
              <a:t>Occupational Safety &amp; Health</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285750">
              <a:lnSpc>
                <a:spcPct val="107000"/>
              </a:lnSpc>
              <a:spcBef>
                <a:spcPts val="0"/>
              </a:spcBef>
              <a:spcAft>
                <a:spcPts val="600"/>
              </a:spcAft>
              <a:buFont typeface="Arial" panose="020B0604020202020204" pitchFamily="34" charset="0"/>
              <a:buChar char="•"/>
            </a:pPr>
            <a:r>
              <a:rPr lang="en-US" b="1" kern="100" dirty="0">
                <a:effectLst/>
                <a:latin typeface="Arial" panose="020B0604020202020204" pitchFamily="34" charset="0"/>
                <a:ea typeface="Calibri" panose="020F0502020204030204" pitchFamily="34" charset="0"/>
                <a:cs typeface="Times New Roman" panose="02020603050405020304" pitchFamily="18" charset="0"/>
              </a:rPr>
              <a:t>DGFASIL: </a:t>
            </a:r>
            <a:r>
              <a:rPr lang="en-US" kern="100" dirty="0">
                <a:effectLst/>
                <a:latin typeface="Arial" panose="020B0604020202020204" pitchFamily="34" charset="0"/>
                <a:ea typeface="Calibri" panose="020F0502020204030204" pitchFamily="34" charset="0"/>
                <a:cs typeface="Times New Roman" panose="02020603050405020304" pitchFamily="18" charset="0"/>
              </a:rPr>
              <a:t>Director General of Factory Advice and </a:t>
            </a:r>
            <a:r>
              <a:rPr lang="en-US" kern="100" dirty="0">
                <a:latin typeface="Arial" panose="020B0604020202020204" pitchFamily="34" charset="0"/>
                <a:cs typeface="Times New Roman" panose="02020603050405020304" pitchFamily="18" charset="0"/>
              </a:rPr>
              <a:t>Labour </a:t>
            </a:r>
            <a:r>
              <a:rPr lang="en-US" kern="100" dirty="0">
                <a:effectLst/>
                <a:latin typeface="Arial" panose="020B0604020202020204" pitchFamily="34" charset="0"/>
                <a:ea typeface="Calibri" panose="020F0502020204030204" pitchFamily="34" charset="0"/>
                <a:cs typeface="Times New Roman" panose="02020603050405020304" pitchFamily="18" charset="0"/>
              </a:rPr>
              <a:t>Institute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285750">
              <a:lnSpc>
                <a:spcPct val="107000"/>
              </a:lnSpc>
              <a:spcBef>
                <a:spcPts val="0"/>
              </a:spcBef>
              <a:spcAft>
                <a:spcPts val="600"/>
              </a:spcAft>
              <a:buFont typeface="Arial" panose="020B0604020202020204" pitchFamily="34" charset="0"/>
              <a:buChar char="•"/>
            </a:pPr>
            <a:r>
              <a:rPr lang="en-US" b="1" kern="100" dirty="0">
                <a:effectLst/>
                <a:latin typeface="Arial" panose="020B0604020202020204" pitchFamily="34" charset="0"/>
                <a:ea typeface="Calibri" panose="020F0502020204030204" pitchFamily="34" charset="0"/>
                <a:cs typeface="Times New Roman" panose="02020603050405020304" pitchFamily="18" charset="0"/>
              </a:rPr>
              <a:t>O&amp;M: </a:t>
            </a:r>
            <a:r>
              <a:rPr lang="en-US" kern="100" dirty="0">
                <a:effectLst/>
                <a:latin typeface="Arial" panose="020B0604020202020204" pitchFamily="34" charset="0"/>
                <a:ea typeface="Calibri" panose="020F0502020204030204" pitchFamily="34" charset="0"/>
                <a:cs typeface="Times New Roman" panose="02020603050405020304" pitchFamily="18" charset="0"/>
              </a:rPr>
              <a:t>Operation and Maintenance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285750">
              <a:lnSpc>
                <a:spcPct val="107000"/>
              </a:lnSpc>
              <a:spcBef>
                <a:spcPts val="0"/>
              </a:spcBef>
              <a:spcAft>
                <a:spcPts val="600"/>
              </a:spcAft>
              <a:buFont typeface="Arial" panose="020B0604020202020204" pitchFamily="34" charset="0"/>
              <a:buChar char="•"/>
            </a:pPr>
            <a:r>
              <a:rPr lang="en-US" b="1" kern="100" dirty="0">
                <a:effectLst/>
                <a:latin typeface="Arial" panose="020B0604020202020204" pitchFamily="34" charset="0"/>
                <a:ea typeface="Calibri" panose="020F0502020204030204" pitchFamily="34" charset="0"/>
                <a:cs typeface="Times New Roman" panose="02020603050405020304" pitchFamily="18" charset="0"/>
              </a:rPr>
              <a:t>LOTO: </a:t>
            </a:r>
            <a:r>
              <a:rPr lang="en-US" kern="100" dirty="0">
                <a:effectLst/>
                <a:latin typeface="Arial" panose="020B0604020202020204" pitchFamily="34" charset="0"/>
                <a:ea typeface="Calibri" panose="020F0502020204030204" pitchFamily="34" charset="0"/>
                <a:cs typeface="Times New Roman" panose="02020603050405020304" pitchFamily="18" charset="0"/>
              </a:rPr>
              <a:t>Lock out &amp; Tag out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285750">
              <a:lnSpc>
                <a:spcPct val="107000"/>
              </a:lnSpc>
              <a:spcBef>
                <a:spcPts val="0"/>
              </a:spcBef>
              <a:spcAft>
                <a:spcPts val="600"/>
              </a:spcAft>
              <a:buFont typeface="Arial" panose="020B0604020202020204" pitchFamily="34" charset="0"/>
              <a:buChar char="•"/>
            </a:pPr>
            <a:r>
              <a:rPr lang="en-US" b="1" kern="100" dirty="0">
                <a:effectLst/>
                <a:latin typeface="Arial" panose="020B0604020202020204" pitchFamily="34" charset="0"/>
                <a:ea typeface="Calibri" panose="020F0502020204030204" pitchFamily="34" charset="0"/>
                <a:cs typeface="Times New Roman" panose="02020603050405020304" pitchFamily="18" charset="0"/>
              </a:rPr>
              <a:t>PJB: </a:t>
            </a:r>
            <a:r>
              <a:rPr lang="en-US" kern="100" dirty="0">
                <a:effectLst/>
                <a:latin typeface="Arial" panose="020B0604020202020204" pitchFamily="34" charset="0"/>
                <a:ea typeface="Calibri" panose="020F0502020204030204" pitchFamily="34" charset="0"/>
                <a:cs typeface="Times New Roman" panose="02020603050405020304" pitchFamily="18" charset="0"/>
              </a:rPr>
              <a:t>Pre-job briefing</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285750">
              <a:lnSpc>
                <a:spcPct val="107000"/>
              </a:lnSpc>
              <a:spcBef>
                <a:spcPts val="0"/>
              </a:spcBef>
              <a:spcAft>
                <a:spcPts val="600"/>
              </a:spcAft>
              <a:buFont typeface="Arial" panose="020B0604020202020204" pitchFamily="34" charset="0"/>
              <a:buChar char="•"/>
            </a:pPr>
            <a:r>
              <a:rPr lang="en-US" b="1" kern="100" dirty="0">
                <a:effectLst/>
                <a:latin typeface="Arial" panose="020B0604020202020204" pitchFamily="34" charset="0"/>
                <a:ea typeface="Calibri" panose="020F0502020204030204" pitchFamily="34" charset="0"/>
                <a:cs typeface="Times New Roman" panose="02020603050405020304" pitchFamily="18" charset="0"/>
              </a:rPr>
              <a:t>TTR</a:t>
            </a:r>
            <a:r>
              <a:rPr lang="en-US" kern="100" dirty="0">
                <a:effectLst/>
                <a:latin typeface="Arial" panose="020B0604020202020204" pitchFamily="34" charset="0"/>
                <a:ea typeface="Calibri" panose="020F0502020204030204" pitchFamily="34" charset="0"/>
                <a:cs typeface="Times New Roman" panose="02020603050405020304" pitchFamily="18" charset="0"/>
              </a:rPr>
              <a:t>: Temporary Tag Release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285750">
              <a:lnSpc>
                <a:spcPct val="107000"/>
              </a:lnSpc>
              <a:spcBef>
                <a:spcPts val="0"/>
              </a:spcBef>
              <a:spcAft>
                <a:spcPts val="600"/>
              </a:spcAft>
              <a:buFont typeface="Arial" panose="020B0604020202020204" pitchFamily="34" charset="0"/>
              <a:buChar char="•"/>
            </a:pPr>
            <a:r>
              <a:rPr lang="en-US" b="1" kern="100" dirty="0">
                <a:effectLst/>
                <a:latin typeface="Arial" panose="020B0604020202020204" pitchFamily="34" charset="0"/>
                <a:ea typeface="Calibri" panose="020F0502020204030204" pitchFamily="34" charset="0"/>
                <a:cs typeface="Times New Roman" panose="02020603050405020304" pitchFamily="18" charset="0"/>
              </a:rPr>
              <a:t>PTW: </a:t>
            </a:r>
            <a:r>
              <a:rPr lang="en-US" kern="100" dirty="0">
                <a:effectLst/>
                <a:latin typeface="Arial" panose="020B0604020202020204" pitchFamily="34" charset="0"/>
                <a:ea typeface="Calibri" panose="020F0502020204030204" pitchFamily="34" charset="0"/>
                <a:cs typeface="Times New Roman" panose="02020603050405020304" pitchFamily="18" charset="0"/>
              </a:rPr>
              <a:t>Permit to work</a:t>
            </a:r>
          </a:p>
          <a:p>
            <a:pPr marL="514350" marR="0" indent="-285750">
              <a:lnSpc>
                <a:spcPct val="107000"/>
              </a:lnSpc>
              <a:spcBef>
                <a:spcPts val="0"/>
              </a:spcBef>
              <a:spcAft>
                <a:spcPts val="600"/>
              </a:spcAft>
              <a:buFont typeface="Arial" panose="020B0604020202020204" pitchFamily="34" charset="0"/>
              <a:buChar char="•"/>
            </a:pPr>
            <a:r>
              <a:rPr lang="en-US" b="1" kern="100" dirty="0">
                <a:latin typeface="Arial" panose="020B0604020202020204" pitchFamily="34" charset="0"/>
                <a:cs typeface="Times New Roman" panose="02020603050405020304" pitchFamily="18" charset="0"/>
              </a:rPr>
              <a:t>SAP</a:t>
            </a:r>
            <a:r>
              <a:rPr lang="en-US" b="1" kern="100" dirty="0">
                <a:effectLst/>
                <a:latin typeface="Arial" panose="020B0604020202020204" pitchFamily="34" charset="0"/>
                <a:ea typeface="Calibri" panose="020F0502020204030204" pitchFamily="34" charset="0"/>
                <a:cs typeface="Times New Roman" panose="02020603050405020304" pitchFamily="18" charset="0"/>
              </a:rPr>
              <a:t>:</a:t>
            </a:r>
            <a:r>
              <a:rPr lang="en-US" sz="1600" b="1" kern="100" dirty="0">
                <a:solidFill>
                  <a:srgbClr val="040C28"/>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Systems Applications and Products</a:t>
            </a:r>
          </a:p>
          <a:p>
            <a:pPr marL="514350" marR="0" indent="-285750">
              <a:lnSpc>
                <a:spcPct val="107000"/>
              </a:lnSpc>
              <a:spcBef>
                <a:spcPts val="0"/>
              </a:spcBef>
              <a:spcAft>
                <a:spcPts val="600"/>
              </a:spcAft>
              <a:buFont typeface="Arial" panose="020B0604020202020204" pitchFamily="34" charset="0"/>
              <a:buChar char="•"/>
            </a:pPr>
            <a:r>
              <a:rPr lang="en-US" b="1" kern="100" dirty="0">
                <a:latin typeface="Arial" panose="020B0604020202020204" pitchFamily="34" charset="0"/>
                <a:cs typeface="Times New Roman" panose="02020603050405020304" pitchFamily="18" charset="0"/>
              </a:rPr>
              <a:t>JSA: </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Job Safety Analysis</a:t>
            </a:r>
          </a:p>
          <a:p>
            <a:pPr marL="514350" marR="0" indent="-285750">
              <a:lnSpc>
                <a:spcPct val="107000"/>
              </a:lnSpc>
              <a:spcBef>
                <a:spcPts val="0"/>
              </a:spcBef>
              <a:spcAft>
                <a:spcPts val="600"/>
              </a:spcAft>
              <a:buFont typeface="Arial" panose="020B0604020202020204" pitchFamily="34" charset="0"/>
              <a:buChar char="•"/>
            </a:pPr>
            <a:r>
              <a:rPr lang="en-US" b="1" kern="100" dirty="0">
                <a:latin typeface="Arial" panose="020B0604020202020204" pitchFamily="34" charset="0"/>
                <a:cs typeface="Times New Roman" panose="02020603050405020304" pitchFamily="18" charset="0"/>
              </a:rPr>
              <a:t>EIC: </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Engineer in-charge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898677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4EC5C1-B239-D262-4AEF-9D81F69781E1}"/>
              </a:ext>
            </a:extLst>
          </p:cNvPr>
          <p:cNvSpPr>
            <a:spLocks noGrp="1"/>
          </p:cNvSpPr>
          <p:nvPr>
            <p:ph type="sldNum" sz="quarter" idx="12"/>
          </p:nvPr>
        </p:nvSpPr>
        <p:spPr/>
        <p:txBody>
          <a:bodyPr/>
          <a:lstStyle/>
          <a:p>
            <a:pPr>
              <a:defRPr/>
            </a:pPr>
            <a:fld id="{1137E742-7446-4716-BD2E-EB78CBD88662}" type="slidenum">
              <a:rPr lang="en-US" smtClean="0"/>
              <a:pPr>
                <a:defRPr/>
              </a:pPr>
              <a:t>11</a:t>
            </a:fld>
            <a:endParaRPr lang="en-US" dirty="0"/>
          </a:p>
        </p:txBody>
      </p:sp>
      <p:sp>
        <p:nvSpPr>
          <p:cNvPr id="4" name="TextBox 3">
            <a:extLst>
              <a:ext uri="{FF2B5EF4-FFF2-40B4-BE49-F238E27FC236}">
                <a16:creationId xmlns:a16="http://schemas.microsoft.com/office/drawing/2014/main" id="{A4F5F4A1-85B8-9043-666F-E1D385C79BF2}"/>
              </a:ext>
            </a:extLst>
          </p:cNvPr>
          <p:cNvSpPr txBox="1"/>
          <p:nvPr/>
        </p:nvSpPr>
        <p:spPr>
          <a:xfrm>
            <a:off x="152400" y="0"/>
            <a:ext cx="8120743" cy="523220"/>
          </a:xfrm>
          <a:prstGeom prst="rect">
            <a:avLst/>
          </a:prstGeom>
          <a:noFill/>
        </p:spPr>
        <p:txBody>
          <a:bodyPr wrap="square">
            <a:spAutoFit/>
          </a:bodyPr>
          <a:lstStyle/>
          <a:p>
            <a:pPr algn="ctr"/>
            <a:r>
              <a:rPr lang="en-US" sz="2800" b="1" dirty="0">
                <a:solidFill>
                  <a:srgbClr val="002060"/>
                </a:solidFill>
                <a:latin typeface="+mj-lt"/>
              </a:rPr>
              <a:t>Key health, safety and wellbeing policies at OPGC</a:t>
            </a:r>
            <a:endParaRPr lang="en-US" sz="2400" b="1" dirty="0">
              <a:solidFill>
                <a:srgbClr val="002060"/>
              </a:solidFill>
              <a:latin typeface="+mj-lt"/>
            </a:endParaRPr>
          </a:p>
        </p:txBody>
      </p:sp>
      <p:sp>
        <p:nvSpPr>
          <p:cNvPr id="6" name="TextBox 5">
            <a:extLst>
              <a:ext uri="{FF2B5EF4-FFF2-40B4-BE49-F238E27FC236}">
                <a16:creationId xmlns:a16="http://schemas.microsoft.com/office/drawing/2014/main" id="{180A11FD-4DD2-0417-D47C-C747BE126D14}"/>
              </a:ext>
            </a:extLst>
          </p:cNvPr>
          <p:cNvSpPr txBox="1"/>
          <p:nvPr/>
        </p:nvSpPr>
        <p:spPr>
          <a:xfrm>
            <a:off x="108860" y="954107"/>
            <a:ext cx="8882740" cy="5162439"/>
          </a:xfrm>
          <a:prstGeom prst="rect">
            <a:avLst/>
          </a:prstGeom>
          <a:noFill/>
        </p:spPr>
        <p:txBody>
          <a:bodyPr wrap="square">
            <a:spAutoFit/>
          </a:bodyPr>
          <a:lstStyle/>
          <a:p>
            <a:pPr marL="0" marR="0" algn="just">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Arial" panose="020B0604020202020204" pitchFamily="34" charset="0"/>
              </a:rPr>
              <a:t>The safety policies and principles are well in place and are being followed across the </a:t>
            </a:r>
            <a:r>
              <a:rPr lang="en-US" sz="2000" dirty="0" err="1">
                <a:effectLst/>
                <a:latin typeface="Arial" panose="020B0604020202020204" pitchFamily="34" charset="0"/>
                <a:ea typeface="Calibri" panose="020F0502020204030204" pitchFamily="34" charset="0"/>
                <a:cs typeface="Arial" panose="020B0604020202020204" pitchFamily="34" charset="0"/>
              </a:rPr>
              <a:t>Ib</a:t>
            </a:r>
            <a:r>
              <a:rPr lang="en-US" sz="2000" dirty="0">
                <a:effectLst/>
                <a:latin typeface="Arial" panose="020B0604020202020204" pitchFamily="34" charset="0"/>
                <a:ea typeface="Calibri" panose="020F0502020204030204" pitchFamily="34" charset="0"/>
                <a:cs typeface="Arial" panose="020B0604020202020204" pitchFamily="34" charset="0"/>
              </a:rPr>
              <a:t> Thermal Power Station.</a:t>
            </a:r>
          </a:p>
          <a:p>
            <a:pPr marL="342900" indent="-342900" algn="just">
              <a:spcBef>
                <a:spcPts val="0"/>
              </a:spcBef>
              <a:spcAft>
                <a:spcPts val="800"/>
              </a:spcAft>
              <a:buFont typeface="+mj-lt"/>
              <a:buAutoNum type="arabicPeriod"/>
              <a:tabLst>
                <a:tab pos="457200" algn="l"/>
              </a:tabLst>
            </a:pPr>
            <a:r>
              <a:rPr lang="en-AU" sz="2150" b="1" dirty="0">
                <a:solidFill>
                  <a:srgbClr val="002060"/>
                </a:solidFill>
                <a:latin typeface="Arial" panose="020B0604020202020204" pitchFamily="34" charset="0"/>
                <a:cs typeface="Arial" panose="020B0604020202020204" pitchFamily="34" charset="0"/>
              </a:rPr>
              <a:t>OPGC EHS Policy</a:t>
            </a:r>
            <a:endParaRPr lang="en-US" sz="2150" b="1" dirty="0">
              <a:solidFill>
                <a:srgbClr val="002060"/>
              </a:solidFill>
              <a:latin typeface="Arial" panose="020B0604020202020204" pitchFamily="34" charset="0"/>
              <a:cs typeface="Arial" panose="020B0604020202020204" pitchFamily="34" charset="0"/>
            </a:endParaRPr>
          </a:p>
          <a:p>
            <a:pPr marL="342900" marR="0" lvl="0" indent="-342900" algn="just">
              <a:spcBef>
                <a:spcPts val="0"/>
              </a:spcBef>
              <a:spcAft>
                <a:spcPts val="800"/>
              </a:spcAft>
              <a:buFont typeface="+mj-lt"/>
              <a:buAutoNum type="arabicPeriod"/>
              <a:tabLst>
                <a:tab pos="457200" algn="l"/>
              </a:tabLst>
            </a:pPr>
            <a:r>
              <a:rPr lang="en-AU" sz="215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Safety Value </a:t>
            </a:r>
            <a:endParaRPr lang="en-US" sz="215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spcBef>
                <a:spcPts val="0"/>
              </a:spcBef>
              <a:spcAft>
                <a:spcPts val="800"/>
              </a:spcAft>
              <a:buFont typeface="+mj-lt"/>
              <a:buAutoNum type="arabicPeriod"/>
              <a:tabLst>
                <a:tab pos="457200" algn="l"/>
              </a:tabLst>
            </a:pPr>
            <a:r>
              <a:rPr lang="en-AU" sz="215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Safety Beliefs </a:t>
            </a:r>
            <a:endParaRPr lang="en-US" sz="215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spcBef>
                <a:spcPts val="0"/>
              </a:spcBef>
              <a:spcAft>
                <a:spcPts val="800"/>
              </a:spcAft>
              <a:buFont typeface="+mj-lt"/>
              <a:buAutoNum type="arabicPeriod"/>
              <a:tabLst>
                <a:tab pos="457200" algn="l"/>
              </a:tabLst>
            </a:pPr>
            <a:r>
              <a:rPr lang="en-AU" sz="215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Safety Principles </a:t>
            </a:r>
            <a:endParaRPr lang="en-US" sz="215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spcBef>
                <a:spcPts val="0"/>
              </a:spcBef>
              <a:spcAft>
                <a:spcPts val="800"/>
              </a:spcAft>
              <a:buFont typeface="+mj-lt"/>
              <a:buAutoNum type="arabicPeriod"/>
              <a:tabLst>
                <a:tab pos="457200" algn="l"/>
              </a:tabLst>
            </a:pPr>
            <a:r>
              <a:rPr lang="en-AU" sz="215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Safety Cardinal Rules </a:t>
            </a:r>
            <a:endParaRPr lang="en-US" sz="215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spcBef>
                <a:spcPts val="0"/>
              </a:spcBef>
              <a:spcAft>
                <a:spcPts val="800"/>
              </a:spcAft>
              <a:buFont typeface="+mj-lt"/>
              <a:buAutoNum type="arabicPeriod"/>
              <a:tabLst>
                <a:tab pos="457200" algn="l"/>
              </a:tabLst>
            </a:pPr>
            <a:r>
              <a:rPr lang="en-AU" sz="215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Stop Work Policy </a:t>
            </a:r>
          </a:p>
          <a:p>
            <a:pPr marL="342900" indent="-342900" algn="just">
              <a:spcBef>
                <a:spcPts val="0"/>
              </a:spcBef>
              <a:spcAft>
                <a:spcPts val="800"/>
              </a:spcAft>
              <a:buFont typeface="+mj-lt"/>
              <a:buAutoNum type="arabicPeriod"/>
              <a:tabLst>
                <a:tab pos="457200" algn="l"/>
              </a:tabLst>
            </a:pPr>
            <a:r>
              <a:rPr lang="en-AU" sz="2150" b="1" dirty="0">
                <a:solidFill>
                  <a:srgbClr val="002060"/>
                </a:solidFill>
                <a:latin typeface="Arial" panose="020B0604020202020204" pitchFamily="34" charset="0"/>
                <a:cs typeface="Arial" panose="020B0604020202020204" pitchFamily="34" charset="0"/>
              </a:rPr>
              <a:t>Safety Reward &amp; Recognition Policy</a:t>
            </a:r>
            <a:endParaRPr lang="en-US" sz="2150" b="1" dirty="0">
              <a:solidFill>
                <a:srgbClr val="002060"/>
              </a:solidFill>
              <a:latin typeface="Arial" panose="020B0604020202020204" pitchFamily="34" charset="0"/>
              <a:cs typeface="Arial" panose="020B0604020202020204" pitchFamily="34" charset="0"/>
            </a:endParaRPr>
          </a:p>
          <a:p>
            <a:pPr marL="342900" indent="-342900" algn="just">
              <a:spcBef>
                <a:spcPts val="0"/>
              </a:spcBef>
              <a:spcAft>
                <a:spcPts val="800"/>
              </a:spcAft>
              <a:buFont typeface="+mj-lt"/>
              <a:buAutoNum type="arabicPeriod"/>
              <a:tabLst>
                <a:tab pos="457200" algn="l"/>
              </a:tabLst>
            </a:pPr>
            <a:r>
              <a:rPr lang="en-AU" sz="2150" b="1" dirty="0">
                <a:solidFill>
                  <a:srgbClr val="002060"/>
                </a:solidFill>
                <a:latin typeface="Arial" panose="020B0604020202020204" pitchFamily="34" charset="0"/>
                <a:cs typeface="Arial" panose="020B0604020202020204" pitchFamily="34" charset="0"/>
              </a:rPr>
              <a:t>Safety Disciplinary Policy</a:t>
            </a:r>
            <a:endParaRPr lang="en-US" sz="2150" b="1" dirty="0">
              <a:solidFill>
                <a:srgbClr val="002060"/>
              </a:solidFill>
              <a:latin typeface="Arial" panose="020B0604020202020204" pitchFamily="34" charset="0"/>
              <a:cs typeface="Arial" panose="020B0604020202020204" pitchFamily="34" charset="0"/>
            </a:endParaRPr>
          </a:p>
          <a:p>
            <a:pPr marL="342900" indent="-342900" algn="just">
              <a:spcBef>
                <a:spcPts val="0"/>
              </a:spcBef>
              <a:spcAft>
                <a:spcPts val="800"/>
              </a:spcAft>
              <a:buFont typeface="+mj-lt"/>
              <a:buAutoNum type="arabicPeriod"/>
              <a:tabLst>
                <a:tab pos="457200" algn="l"/>
              </a:tabLst>
            </a:pPr>
            <a:r>
              <a:rPr lang="en-AU" sz="2150" b="1" dirty="0">
                <a:solidFill>
                  <a:srgbClr val="002060"/>
                </a:solidFill>
                <a:latin typeface="Arial" panose="020B0604020202020204" pitchFamily="34" charset="0"/>
                <a:cs typeface="Arial" panose="020B0604020202020204" pitchFamily="34" charset="0"/>
              </a:rPr>
              <a:t>Return to work Policy</a:t>
            </a:r>
          </a:p>
          <a:p>
            <a:pPr marL="342900" indent="-342900" algn="just">
              <a:spcBef>
                <a:spcPts val="0"/>
              </a:spcBef>
              <a:spcAft>
                <a:spcPts val="800"/>
              </a:spcAft>
              <a:buFont typeface="+mj-lt"/>
              <a:buAutoNum type="arabicPeriod"/>
              <a:tabLst>
                <a:tab pos="457200" algn="l"/>
              </a:tabLst>
            </a:pPr>
            <a:r>
              <a:rPr lang="en-AU" sz="2150" b="1" dirty="0">
                <a:solidFill>
                  <a:srgbClr val="002060"/>
                </a:solidFill>
                <a:latin typeface="Arial" panose="020B0604020202020204" pitchFamily="34" charset="0"/>
                <a:cs typeface="Arial" panose="020B0604020202020204" pitchFamily="34" charset="0"/>
              </a:rPr>
              <a:t>Wellbeing Policy</a:t>
            </a:r>
          </a:p>
        </p:txBody>
      </p:sp>
      <p:pic>
        <p:nvPicPr>
          <p:cNvPr id="3" name="Picture 2">
            <a:extLst>
              <a:ext uri="{FF2B5EF4-FFF2-40B4-BE49-F238E27FC236}">
                <a16:creationId xmlns:a16="http://schemas.microsoft.com/office/drawing/2014/main" id="{FD4DC994-855B-3832-C0E4-65A69DA086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2645" y="1421452"/>
            <a:ext cx="3802495" cy="5117460"/>
          </a:xfrm>
          <a:prstGeom prst="rect">
            <a:avLst/>
          </a:prstGeom>
        </p:spPr>
      </p:pic>
    </p:spTree>
    <p:extLst>
      <p:ext uri="{BB962C8B-B14F-4D97-AF65-F5344CB8AC3E}">
        <p14:creationId xmlns:p14="http://schemas.microsoft.com/office/powerpoint/2010/main" val="360578556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2"/>
          <p:cNvSpPr txBox="1">
            <a:spLocks/>
          </p:cNvSpPr>
          <p:nvPr/>
        </p:nvSpPr>
        <p:spPr>
          <a:xfrm>
            <a:off x="40192" y="164386"/>
            <a:ext cx="8006528" cy="683520"/>
          </a:xfrm>
          <a:prstGeom prst="rect">
            <a:avLst/>
          </a:prstGeom>
        </p:spPr>
        <p:txBody>
          <a:bodyPr anchor="ctr"/>
          <a:lstStyle/>
          <a:p>
            <a:pPr marL="117475" marR="0" lvl="0" indent="0" algn="ctr" defTabSz="914400" rtl="0" eaLnBrk="0" fontAlgn="base" latinLnBrk="0" hangingPunct="0">
              <a:lnSpc>
                <a:spcPct val="90000"/>
              </a:lnSpc>
              <a:spcBef>
                <a:spcPct val="0"/>
              </a:spcBef>
              <a:spcAft>
                <a:spcPct val="0"/>
              </a:spcAft>
              <a:buClrTx/>
              <a:buSzTx/>
              <a:buFontTx/>
              <a:buNone/>
              <a:tabLst/>
              <a:defRPr/>
            </a:pPr>
            <a:r>
              <a:rPr lang="en-US" sz="2800" b="1" kern="0" dirty="0">
                <a:solidFill>
                  <a:srgbClr val="002060"/>
                </a:solidFill>
                <a:latin typeface="Book Antiqua" pitchFamily="18" charset="0"/>
                <a:cs typeface="ＭＳ Ｐゴシック" charset="0"/>
              </a:rPr>
              <a:t>Important best safety practices for effective O&amp;M @ OPGC</a:t>
            </a:r>
            <a:endParaRPr kumimoji="0" lang="en-US" sz="2800" b="1" strike="noStrike" kern="0" cap="none" spc="0" normalizeH="0" baseline="0" noProof="0" dirty="0">
              <a:ln>
                <a:noFill/>
              </a:ln>
              <a:solidFill>
                <a:srgbClr val="002060"/>
              </a:solidFill>
              <a:effectLst/>
              <a:uLnTx/>
              <a:uFillTx/>
              <a:latin typeface="Book Antiqua" pitchFamily="18" charset="0"/>
              <a:ea typeface="+mn-ea"/>
              <a:cs typeface="ＭＳ Ｐゴシック" charset="0"/>
            </a:endParaRP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 name="TextBox 3">
            <a:extLst>
              <a:ext uri="{FF2B5EF4-FFF2-40B4-BE49-F238E27FC236}">
                <a16:creationId xmlns:a16="http://schemas.microsoft.com/office/drawing/2014/main" id="{BD50BAF5-1138-D2D7-0FA9-A3DBDCE7E977}"/>
              </a:ext>
            </a:extLst>
          </p:cNvPr>
          <p:cNvSpPr txBox="1"/>
          <p:nvPr/>
        </p:nvSpPr>
        <p:spPr>
          <a:xfrm>
            <a:off x="172496" y="969543"/>
            <a:ext cx="8799008" cy="5201424"/>
          </a:xfrm>
          <a:prstGeom prst="rect">
            <a:avLst/>
          </a:prstGeom>
          <a:noFill/>
        </p:spPr>
        <p:txBody>
          <a:bodyPr wrap="square">
            <a:spAutoFit/>
          </a:bodyPr>
          <a:lstStyle/>
          <a:p>
            <a:pPr marL="0" marR="0" algn="just">
              <a:spcBef>
                <a:spcPts val="750"/>
              </a:spcBef>
              <a:spcAft>
                <a:spcPts val="750"/>
              </a:spcAft>
            </a:pPr>
            <a:r>
              <a:rPr lang="en-US" sz="1800" b="1" dirty="0">
                <a:effectLst/>
                <a:latin typeface="Arial" panose="020B0604020202020204" pitchFamily="34" charset="0"/>
                <a:ea typeface="Calibri" panose="020F0502020204030204" pitchFamily="34" charset="0"/>
              </a:rPr>
              <a:t>The following are important best safety practices has already implemented to make its O&amp;M more effective and safer.</a:t>
            </a:r>
          </a:p>
          <a:p>
            <a:pPr marL="342900" marR="0" indent="-342900" algn="just">
              <a:spcBef>
                <a:spcPts val="750"/>
              </a:spcBef>
              <a:spcAft>
                <a:spcPts val="750"/>
              </a:spcAft>
              <a:buFont typeface="+mj-lt"/>
              <a:buAutoNum type="arabicPeriod"/>
            </a:pPr>
            <a:r>
              <a:rPr lang="en-US" sz="1800" b="1" dirty="0">
                <a:solidFill>
                  <a:srgbClr val="002060"/>
                </a:solidFill>
                <a:effectLst/>
                <a:latin typeface="Arial" panose="020B0604020202020204" pitchFamily="34" charset="0"/>
                <a:ea typeface="Calibri" panose="020F0502020204030204" pitchFamily="34" charset="0"/>
              </a:rPr>
              <a:t>Visible felt leadership in Safety Management</a:t>
            </a:r>
          </a:p>
          <a:p>
            <a:pPr marL="342900" marR="0" indent="-342900" algn="just">
              <a:spcBef>
                <a:spcPts val="750"/>
              </a:spcBef>
              <a:spcAft>
                <a:spcPts val="750"/>
              </a:spcAft>
              <a:buFont typeface="+mj-lt"/>
              <a:buAutoNum type="arabicPeriod"/>
            </a:pPr>
            <a:r>
              <a:rPr lang="en-US" sz="1800" b="1" dirty="0">
                <a:solidFill>
                  <a:srgbClr val="002060"/>
                </a:solidFill>
                <a:effectLst/>
                <a:latin typeface="Arial" panose="020B0604020202020204" pitchFamily="34" charset="0"/>
                <a:ea typeface="Times New Roman" panose="02020603050405020304" pitchFamily="18" charset="0"/>
              </a:rPr>
              <a:t>Risk Assessment process through JSA &amp; HIRA</a:t>
            </a:r>
          </a:p>
          <a:p>
            <a:pPr marL="342900" indent="-342900" algn="just">
              <a:spcBef>
                <a:spcPts val="750"/>
              </a:spcBef>
              <a:spcAft>
                <a:spcPts val="750"/>
              </a:spcAft>
              <a:buFont typeface="+mj-lt"/>
              <a:buAutoNum type="arabicPeriod"/>
            </a:pPr>
            <a:r>
              <a:rPr lang="en-US" sz="1800" b="1" dirty="0">
                <a:solidFill>
                  <a:srgbClr val="002060"/>
                </a:solidFill>
                <a:effectLst/>
                <a:latin typeface="Arial" panose="020B0604020202020204" pitchFamily="34" charset="0"/>
                <a:ea typeface="Calibri" panose="020F0502020204030204" pitchFamily="34" charset="0"/>
              </a:rPr>
              <a:t>Permit to work system &amp; LOTO through SAP</a:t>
            </a:r>
          </a:p>
          <a:p>
            <a:pPr marL="342900" indent="-342900" algn="just">
              <a:spcBef>
                <a:spcPts val="750"/>
              </a:spcBef>
              <a:spcAft>
                <a:spcPts val="750"/>
              </a:spcAft>
              <a:buFont typeface="+mj-lt"/>
              <a:buAutoNum type="arabicPeriod"/>
            </a:pPr>
            <a:r>
              <a:rPr lang="en-US" sz="1800" b="1" dirty="0">
                <a:solidFill>
                  <a:srgbClr val="002060"/>
                </a:solidFill>
                <a:effectLst/>
                <a:latin typeface="Arial" panose="020B0604020202020204" pitchFamily="34" charset="0"/>
                <a:ea typeface="Times New Roman" panose="02020603050405020304" pitchFamily="18" charset="0"/>
              </a:rPr>
              <a:t>Use of Technology in safety management</a:t>
            </a:r>
            <a:r>
              <a:rPr lang="en-US" sz="1800" dirty="0">
                <a:solidFill>
                  <a:srgbClr val="002060"/>
                </a:solidFill>
                <a:effectLst/>
                <a:latin typeface="Arial" panose="020B0604020202020204" pitchFamily="34" charset="0"/>
                <a:ea typeface="Times New Roman" panose="02020603050405020304" pitchFamily="18" charset="0"/>
              </a:rPr>
              <a:t> </a:t>
            </a:r>
            <a:endParaRPr lang="en-US" b="1" dirty="0">
              <a:solidFill>
                <a:srgbClr val="002060"/>
              </a:solidFill>
              <a:latin typeface="Arial" panose="020B0604020202020204" pitchFamily="34" charset="0"/>
              <a:ea typeface="Times New Roman" panose="02020603050405020304" pitchFamily="18" charset="0"/>
            </a:endParaRPr>
          </a:p>
          <a:p>
            <a:pPr marL="342900" indent="-342900" algn="just">
              <a:spcBef>
                <a:spcPts val="750"/>
              </a:spcBef>
              <a:spcAft>
                <a:spcPts val="750"/>
              </a:spcAft>
              <a:buFont typeface="+mj-lt"/>
              <a:buAutoNum type="arabicPeriod"/>
            </a:pPr>
            <a:r>
              <a:rPr lang="en-US" sz="1800" b="1" dirty="0">
                <a:solidFill>
                  <a:srgbClr val="002060"/>
                </a:solidFill>
                <a:effectLst/>
                <a:latin typeface="Arial" panose="020B0604020202020204" pitchFamily="34" charset="0"/>
                <a:ea typeface="Calibri" panose="020F0502020204030204" pitchFamily="34" charset="0"/>
              </a:rPr>
              <a:t>Innovative Machine Guarding </a:t>
            </a:r>
          </a:p>
          <a:p>
            <a:pPr marL="342900" indent="-342900" algn="just">
              <a:spcBef>
                <a:spcPts val="750"/>
              </a:spcBef>
              <a:spcAft>
                <a:spcPts val="750"/>
              </a:spcAft>
              <a:buFont typeface="+mj-lt"/>
              <a:buAutoNum type="arabicPeriod"/>
            </a:pPr>
            <a:r>
              <a:rPr lang="en-US" sz="1800" b="1" dirty="0">
                <a:solidFill>
                  <a:srgbClr val="002060"/>
                </a:solidFill>
                <a:effectLst/>
                <a:latin typeface="Arial" panose="020B0604020202020204" pitchFamily="34" charset="0"/>
                <a:ea typeface="Calibri" panose="020F0502020204030204" pitchFamily="34" charset="0"/>
              </a:rPr>
              <a:t>Effective Communication </a:t>
            </a:r>
            <a:endParaRPr lang="en-US" b="1" dirty="0">
              <a:solidFill>
                <a:srgbClr val="002060"/>
              </a:solidFill>
              <a:latin typeface="Arial" panose="020B0604020202020204" pitchFamily="34" charset="0"/>
              <a:ea typeface="Calibri" panose="020F0502020204030204" pitchFamily="34" charset="0"/>
            </a:endParaRPr>
          </a:p>
          <a:p>
            <a:pPr marL="342900" indent="-342900" algn="just">
              <a:spcBef>
                <a:spcPts val="750"/>
              </a:spcBef>
              <a:spcAft>
                <a:spcPts val="750"/>
              </a:spcAft>
              <a:buFont typeface="+mj-lt"/>
              <a:buAutoNum type="arabicPeriod"/>
            </a:pPr>
            <a:r>
              <a:rPr lang="en-US" sz="1800" b="1" dirty="0">
                <a:solidFill>
                  <a:srgbClr val="002060"/>
                </a:solidFill>
                <a:effectLst/>
                <a:latin typeface="Arial" panose="020B0604020202020204" pitchFamily="34" charset="0"/>
                <a:ea typeface="Calibri" panose="020F0502020204030204" pitchFamily="34" charset="0"/>
              </a:rPr>
              <a:t>Stop Work Authority</a:t>
            </a:r>
            <a:r>
              <a:rPr lang="en-US" sz="1800" dirty="0">
                <a:solidFill>
                  <a:srgbClr val="002060"/>
                </a:solidFill>
                <a:effectLst/>
                <a:latin typeface="Arial" panose="020B0604020202020204" pitchFamily="34" charset="0"/>
                <a:ea typeface="Calibri" panose="020F0502020204030204" pitchFamily="34" charset="0"/>
              </a:rPr>
              <a:t> </a:t>
            </a:r>
            <a:endParaRPr lang="en-US" sz="1800" b="1" dirty="0">
              <a:solidFill>
                <a:srgbClr val="002060"/>
              </a:solidFill>
              <a:effectLst/>
              <a:latin typeface="Arial" panose="020B0604020202020204" pitchFamily="34" charset="0"/>
              <a:ea typeface="Calibri" panose="020F0502020204030204" pitchFamily="34" charset="0"/>
            </a:endParaRPr>
          </a:p>
          <a:p>
            <a:pPr marL="342900" indent="-342900" algn="just">
              <a:spcBef>
                <a:spcPts val="750"/>
              </a:spcBef>
              <a:spcAft>
                <a:spcPts val="750"/>
              </a:spcAft>
              <a:buFont typeface="+mj-lt"/>
              <a:buAutoNum type="arabicPeriod"/>
            </a:pPr>
            <a:r>
              <a:rPr lang="en-US" sz="1800" b="1" dirty="0">
                <a:solidFill>
                  <a:srgbClr val="002060"/>
                </a:solidFill>
                <a:effectLst/>
                <a:latin typeface="Arial" panose="020B0604020202020204" pitchFamily="34" charset="0"/>
                <a:ea typeface="Calibri" panose="020F0502020204030204" pitchFamily="34" charset="0"/>
              </a:rPr>
              <a:t>Use of Appropriate PPE’s &amp; its selection</a:t>
            </a:r>
            <a:endParaRPr lang="en-US" sz="3200" b="1" dirty="0">
              <a:latin typeface="Arial" panose="020B0604020202020204" pitchFamily="34" charset="0"/>
              <a:ea typeface="Times New Roman" panose="02020603050405020304" pitchFamily="18" charset="0"/>
            </a:endParaRPr>
          </a:p>
          <a:p>
            <a:pPr marL="0" marR="0" algn="just">
              <a:spcBef>
                <a:spcPts val="750"/>
              </a:spcBef>
              <a:spcAft>
                <a:spcPts val="750"/>
              </a:spcAft>
            </a:pPr>
            <a:endParaRPr lang="en-US" sz="3200" b="1"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5189A7A4-5A91-FB86-EB9F-DA84D81F1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0142" y="2518175"/>
            <a:ext cx="3341362" cy="2502796"/>
          </a:xfrm>
          <a:prstGeom prst="rect">
            <a:avLst/>
          </a:prstGeom>
        </p:spPr>
      </p:pic>
    </p:spTree>
    <p:extLst>
      <p:ext uri="{BB962C8B-B14F-4D97-AF65-F5344CB8AC3E}">
        <p14:creationId xmlns:p14="http://schemas.microsoft.com/office/powerpoint/2010/main" val="257905968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 calcmode="lin" valueType="num">
                                      <p:cBhvr additive="base">
                                        <p:cTn id="4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2"/>
          <p:cNvSpPr txBox="1">
            <a:spLocks/>
          </p:cNvSpPr>
          <p:nvPr/>
        </p:nvSpPr>
        <p:spPr>
          <a:xfrm>
            <a:off x="40192" y="164386"/>
            <a:ext cx="8006528" cy="683520"/>
          </a:xfrm>
          <a:prstGeom prst="rect">
            <a:avLst/>
          </a:prstGeom>
        </p:spPr>
        <p:txBody>
          <a:bodyPr anchor="ctr"/>
          <a:lstStyle/>
          <a:p>
            <a:pPr marL="117475" marR="0" lvl="0" indent="0" algn="ctr" defTabSz="914400" rtl="0" eaLnBrk="0" fontAlgn="base" latinLnBrk="0" hangingPunct="0">
              <a:lnSpc>
                <a:spcPct val="90000"/>
              </a:lnSpc>
              <a:spcBef>
                <a:spcPct val="0"/>
              </a:spcBef>
              <a:spcAft>
                <a:spcPct val="0"/>
              </a:spcAft>
              <a:buClrTx/>
              <a:buSzTx/>
              <a:buFontTx/>
              <a:buNone/>
              <a:tabLst/>
              <a:defRPr/>
            </a:pPr>
            <a:r>
              <a:rPr lang="en-US" sz="2800" b="1" kern="0" dirty="0">
                <a:solidFill>
                  <a:srgbClr val="002060"/>
                </a:solidFill>
                <a:latin typeface="Book Antiqua" pitchFamily="18" charset="0"/>
                <a:cs typeface="ＭＳ Ｐゴシック" charset="0"/>
              </a:rPr>
              <a:t>Important best safety practices for effective O&amp;M @ OPGC</a:t>
            </a:r>
            <a:endParaRPr kumimoji="0" lang="en-US" sz="2800" b="1" strike="noStrike" kern="0" cap="none" spc="0" normalizeH="0" baseline="0" noProof="0" dirty="0">
              <a:ln>
                <a:noFill/>
              </a:ln>
              <a:solidFill>
                <a:srgbClr val="002060"/>
              </a:solidFill>
              <a:effectLst/>
              <a:uLnTx/>
              <a:uFillTx/>
              <a:latin typeface="Book Antiqua" pitchFamily="18" charset="0"/>
              <a:ea typeface="+mn-ea"/>
              <a:cs typeface="ＭＳ Ｐゴシック" charset="0"/>
            </a:endParaRP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 name="TextBox 7">
            <a:extLst>
              <a:ext uri="{FF2B5EF4-FFF2-40B4-BE49-F238E27FC236}">
                <a16:creationId xmlns:a16="http://schemas.microsoft.com/office/drawing/2014/main" id="{E52E8FA4-CF48-DB00-C682-7E9B92F6779E}"/>
              </a:ext>
            </a:extLst>
          </p:cNvPr>
          <p:cNvSpPr txBox="1"/>
          <p:nvPr/>
        </p:nvSpPr>
        <p:spPr>
          <a:xfrm>
            <a:off x="40192" y="1101988"/>
            <a:ext cx="5678437" cy="369332"/>
          </a:xfrm>
          <a:prstGeom prst="rect">
            <a:avLst/>
          </a:prstGeom>
          <a:noFill/>
        </p:spPr>
        <p:txBody>
          <a:bodyPr wrap="square">
            <a:spAutoFit/>
          </a:bodyPr>
          <a:lstStyle/>
          <a:p>
            <a:pPr marL="342900" marR="0" lvl="0" indent="-342900" algn="just" defTabSz="914400" rtl="0" eaLnBrk="1" fontAlgn="base" latinLnBrk="0" hangingPunct="1">
              <a:lnSpc>
                <a:spcPct val="100000"/>
              </a:lnSpc>
              <a:spcBef>
                <a:spcPts val="750"/>
              </a:spcBef>
              <a:spcAft>
                <a:spcPts val="750"/>
              </a:spcAft>
              <a:buClrTx/>
              <a:buSzTx/>
              <a:buFont typeface="+mj-lt"/>
              <a:buAutoNum type="arabicPeriod"/>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charset="0"/>
              </a:rPr>
              <a:t>Visible felt leadership in Safety Management:-</a:t>
            </a:r>
          </a:p>
        </p:txBody>
      </p:sp>
      <p:sp>
        <p:nvSpPr>
          <p:cNvPr id="15" name="TextBox 14">
            <a:extLst>
              <a:ext uri="{FF2B5EF4-FFF2-40B4-BE49-F238E27FC236}">
                <a16:creationId xmlns:a16="http://schemas.microsoft.com/office/drawing/2014/main" id="{62F91CC9-0EF0-48B3-5151-79BEDEF4BD38}"/>
              </a:ext>
            </a:extLst>
          </p:cNvPr>
          <p:cNvSpPr txBox="1"/>
          <p:nvPr/>
        </p:nvSpPr>
        <p:spPr>
          <a:xfrm>
            <a:off x="145141" y="1620343"/>
            <a:ext cx="4296229" cy="2308324"/>
          </a:xfrm>
          <a:prstGeom prst="rect">
            <a:avLst/>
          </a:prstGeom>
          <a:noFill/>
        </p:spPr>
        <p:txBody>
          <a:bodyPr wrap="square">
            <a:spAutoFit/>
          </a:bodyPr>
          <a:lstStyle/>
          <a:p>
            <a:pPr marR="0" lvl="0" algn="just">
              <a:spcBef>
                <a:spcPts val="750"/>
              </a:spcBef>
              <a:spcAft>
                <a:spcPts val="750"/>
              </a:spcAft>
            </a:pPr>
            <a:r>
              <a:rPr lang="en-US" sz="1800" dirty="0">
                <a:effectLst/>
                <a:latin typeface="Arial" panose="020B0604020202020204" pitchFamily="34" charset="0"/>
                <a:ea typeface="Calibri" panose="020F0502020204030204" pitchFamily="34" charset="0"/>
                <a:cs typeface="Arial" panose="020B0604020202020204" pitchFamily="34" charset="0"/>
              </a:rPr>
              <a:t>The Middle and top management modeling through examples and visible felt leadership in the field has a great role in changing human behavior of workers which impacts to improve safety culture. Hence, OPGC has implemented following systems to monitor the leadership engagement in OH&amp;S:</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6" name="Chart 15">
            <a:extLst>
              <a:ext uri="{FF2B5EF4-FFF2-40B4-BE49-F238E27FC236}">
                <a16:creationId xmlns:a16="http://schemas.microsoft.com/office/drawing/2014/main" id="{C97E9671-8307-8788-32E9-4D7D4A768712}"/>
              </a:ext>
            </a:extLst>
          </p:cNvPr>
          <p:cNvGraphicFramePr/>
          <p:nvPr>
            <p:extLst>
              <p:ext uri="{D42A27DB-BD31-4B8C-83A1-F6EECF244321}">
                <p14:modId xmlns:p14="http://schemas.microsoft.com/office/powerpoint/2010/main" val="606727613"/>
              </p:ext>
            </p:extLst>
          </p:nvPr>
        </p:nvGraphicFramePr>
        <p:xfrm>
          <a:off x="4572001" y="1620344"/>
          <a:ext cx="4426858" cy="3826688"/>
        </p:xfrm>
        <a:graphic>
          <a:graphicData uri="http://schemas.openxmlformats.org/drawingml/2006/chart">
            <c:chart xmlns:c="http://schemas.openxmlformats.org/drawingml/2006/chart" xmlns:r="http://schemas.openxmlformats.org/officeDocument/2006/relationships" r:id="rId2"/>
          </a:graphicData>
        </a:graphic>
      </p:graphicFrame>
      <p:sp>
        <p:nvSpPr>
          <p:cNvPr id="18" name="TextBox 17">
            <a:extLst>
              <a:ext uri="{FF2B5EF4-FFF2-40B4-BE49-F238E27FC236}">
                <a16:creationId xmlns:a16="http://schemas.microsoft.com/office/drawing/2014/main" id="{0B1869CE-D9BE-D2BC-BF7C-6DE3974CE73F}"/>
              </a:ext>
            </a:extLst>
          </p:cNvPr>
          <p:cNvSpPr txBox="1"/>
          <p:nvPr/>
        </p:nvSpPr>
        <p:spPr>
          <a:xfrm>
            <a:off x="40192" y="4324022"/>
            <a:ext cx="4401178" cy="1405513"/>
          </a:xfrm>
          <a:prstGeom prst="rect">
            <a:avLst/>
          </a:prstGeom>
          <a:noFill/>
        </p:spPr>
        <p:txBody>
          <a:bodyPr wrap="square">
            <a:spAutoFit/>
          </a:bodyPr>
          <a:lstStyle/>
          <a:p>
            <a:pPr marL="342900" marR="0" lvl="0" indent="-342900" algn="just">
              <a:spcBef>
                <a:spcPts val="750"/>
              </a:spcBef>
              <a:spcAft>
                <a:spcPts val="750"/>
              </a:spcAft>
              <a:buFont typeface="Symbol" panose="05050102010706020507" pitchFamily="18" charset="2"/>
              <a:buChar char=""/>
            </a:pPr>
            <a:r>
              <a:rPr lang="en-US" sz="1800" b="1" dirty="0">
                <a:effectLst/>
                <a:latin typeface="Arial" panose="020B0604020202020204" pitchFamily="34" charset="0"/>
                <a:ea typeface="Times New Roman" panose="02020603050405020304" pitchFamily="18" charset="0"/>
              </a:rPr>
              <a:t>Leadership safety assurance score card for managers &amp; above. </a:t>
            </a:r>
            <a:endParaRPr lang="en-US" sz="2800" b="1" dirty="0">
              <a:effectLst/>
              <a:latin typeface="Times New Roman" panose="02020603050405020304" pitchFamily="18" charset="0"/>
              <a:ea typeface="Times New Roman" panose="02020603050405020304" pitchFamily="18" charset="0"/>
            </a:endParaRPr>
          </a:p>
          <a:p>
            <a:pPr marL="342900" marR="0" lvl="0" indent="-342900" algn="just">
              <a:spcBef>
                <a:spcPts val="750"/>
              </a:spcBef>
              <a:spcAft>
                <a:spcPts val="750"/>
              </a:spcAft>
              <a:buFont typeface="Symbol" panose="05050102010706020507" pitchFamily="18" charset="2"/>
              <a:buChar char=""/>
            </a:pPr>
            <a:r>
              <a:rPr lang="en-US" sz="1800" b="1" dirty="0">
                <a:effectLst/>
                <a:latin typeface="Arial" panose="020B0604020202020204" pitchFamily="34" charset="0"/>
                <a:ea typeface="Times New Roman" panose="02020603050405020304" pitchFamily="18" charset="0"/>
              </a:rPr>
              <a:t>Line managers safety score card for Dy. Manager &amp; below</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8551438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Graphic spid="16" grpId="0">
        <p:bldAsOne/>
      </p:bldGraphic>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2"/>
          <p:cNvSpPr txBox="1">
            <a:spLocks/>
          </p:cNvSpPr>
          <p:nvPr/>
        </p:nvSpPr>
        <p:spPr>
          <a:xfrm>
            <a:off x="40192" y="164386"/>
            <a:ext cx="8006528" cy="683520"/>
          </a:xfrm>
          <a:prstGeom prst="rect">
            <a:avLst/>
          </a:prstGeom>
        </p:spPr>
        <p:txBody>
          <a:bodyPr anchor="ctr"/>
          <a:lstStyle/>
          <a:p>
            <a:pPr marL="117475" marR="0" lvl="0" indent="0" algn="ctr" defTabSz="914400" rtl="0" eaLnBrk="0" fontAlgn="base" latinLnBrk="0" hangingPunct="0">
              <a:lnSpc>
                <a:spcPct val="90000"/>
              </a:lnSpc>
              <a:spcBef>
                <a:spcPct val="0"/>
              </a:spcBef>
              <a:spcAft>
                <a:spcPct val="0"/>
              </a:spcAft>
              <a:buClrTx/>
              <a:buSzTx/>
              <a:buFontTx/>
              <a:buNone/>
              <a:tabLst/>
              <a:defRPr/>
            </a:pPr>
            <a:r>
              <a:rPr lang="en-US" sz="2800" b="1" kern="0" dirty="0">
                <a:solidFill>
                  <a:srgbClr val="002060"/>
                </a:solidFill>
                <a:latin typeface="Book Antiqua" pitchFamily="18" charset="0"/>
                <a:cs typeface="ＭＳ Ｐゴシック" charset="0"/>
              </a:rPr>
              <a:t>Important best safety practices for effective O&amp;M @ OPGC</a:t>
            </a:r>
            <a:endParaRPr kumimoji="0" lang="en-US" sz="2800" b="1" strike="noStrike" kern="0" cap="none" spc="0" normalizeH="0" baseline="0" noProof="0" dirty="0">
              <a:ln>
                <a:noFill/>
              </a:ln>
              <a:solidFill>
                <a:srgbClr val="002060"/>
              </a:solidFill>
              <a:effectLst/>
              <a:uLnTx/>
              <a:uFillTx/>
              <a:latin typeface="Book Antiqua" pitchFamily="18" charset="0"/>
              <a:ea typeface="+mn-ea"/>
              <a:cs typeface="ＭＳ Ｐゴシック" charset="0"/>
            </a:endParaRP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aphicFrame>
        <p:nvGraphicFramePr>
          <p:cNvPr id="3" name="Table 2">
            <a:extLst>
              <a:ext uri="{FF2B5EF4-FFF2-40B4-BE49-F238E27FC236}">
                <a16:creationId xmlns:a16="http://schemas.microsoft.com/office/drawing/2014/main" id="{F60592E3-2165-5CBA-911C-A0F6D074F1BB}"/>
              </a:ext>
            </a:extLst>
          </p:cNvPr>
          <p:cNvGraphicFramePr>
            <a:graphicFrameLocks noGrp="1"/>
          </p:cNvGraphicFramePr>
          <p:nvPr>
            <p:extLst>
              <p:ext uri="{D42A27DB-BD31-4B8C-83A1-F6EECF244321}">
                <p14:modId xmlns:p14="http://schemas.microsoft.com/office/powerpoint/2010/main" val="483376128"/>
              </p:ext>
            </p:extLst>
          </p:nvPr>
        </p:nvGraphicFramePr>
        <p:xfrm>
          <a:off x="319313" y="1397714"/>
          <a:ext cx="8519887" cy="5263888"/>
        </p:xfrm>
        <a:graphic>
          <a:graphicData uri="http://schemas.openxmlformats.org/drawingml/2006/table">
            <a:tbl>
              <a:tblPr/>
              <a:tblGrid>
                <a:gridCol w="398590">
                  <a:extLst>
                    <a:ext uri="{9D8B030D-6E8A-4147-A177-3AD203B41FA5}">
                      <a16:colId xmlns:a16="http://schemas.microsoft.com/office/drawing/2014/main" val="2673663193"/>
                    </a:ext>
                  </a:extLst>
                </a:gridCol>
                <a:gridCol w="2976148">
                  <a:extLst>
                    <a:ext uri="{9D8B030D-6E8A-4147-A177-3AD203B41FA5}">
                      <a16:colId xmlns:a16="http://schemas.microsoft.com/office/drawing/2014/main" val="1861614959"/>
                    </a:ext>
                  </a:extLst>
                </a:gridCol>
                <a:gridCol w="604283">
                  <a:extLst>
                    <a:ext uri="{9D8B030D-6E8A-4147-A177-3AD203B41FA5}">
                      <a16:colId xmlns:a16="http://schemas.microsoft.com/office/drawing/2014/main" val="1450743753"/>
                    </a:ext>
                  </a:extLst>
                </a:gridCol>
                <a:gridCol w="902906">
                  <a:extLst>
                    <a:ext uri="{9D8B030D-6E8A-4147-A177-3AD203B41FA5}">
                      <a16:colId xmlns:a16="http://schemas.microsoft.com/office/drawing/2014/main" val="2289408361"/>
                    </a:ext>
                  </a:extLst>
                </a:gridCol>
                <a:gridCol w="955140">
                  <a:extLst>
                    <a:ext uri="{9D8B030D-6E8A-4147-A177-3AD203B41FA5}">
                      <a16:colId xmlns:a16="http://schemas.microsoft.com/office/drawing/2014/main" val="2349636454"/>
                    </a:ext>
                  </a:extLst>
                </a:gridCol>
                <a:gridCol w="618033">
                  <a:extLst>
                    <a:ext uri="{9D8B030D-6E8A-4147-A177-3AD203B41FA5}">
                      <a16:colId xmlns:a16="http://schemas.microsoft.com/office/drawing/2014/main" val="4060998698"/>
                    </a:ext>
                  </a:extLst>
                </a:gridCol>
                <a:gridCol w="712404">
                  <a:extLst>
                    <a:ext uri="{9D8B030D-6E8A-4147-A177-3AD203B41FA5}">
                      <a16:colId xmlns:a16="http://schemas.microsoft.com/office/drawing/2014/main" val="1655476924"/>
                    </a:ext>
                  </a:extLst>
                </a:gridCol>
                <a:gridCol w="1352383">
                  <a:extLst>
                    <a:ext uri="{9D8B030D-6E8A-4147-A177-3AD203B41FA5}">
                      <a16:colId xmlns:a16="http://schemas.microsoft.com/office/drawing/2014/main" val="3867611493"/>
                    </a:ext>
                  </a:extLst>
                </a:gridCol>
              </a:tblGrid>
              <a:tr h="347746">
                <a:tc gridSpan="8">
                  <a:txBody>
                    <a:bodyPr/>
                    <a:lstStyle/>
                    <a:p>
                      <a:pPr algn="ctr" fontAlgn="b"/>
                      <a:r>
                        <a:rPr lang="en-US" sz="2400" b="1" i="0" u="none" strike="noStrike" dirty="0">
                          <a:solidFill>
                            <a:srgbClr val="000000"/>
                          </a:solidFill>
                          <a:effectLst/>
                          <a:latin typeface="Calibri" panose="020F0502020204030204" pitchFamily="34" charset="0"/>
                        </a:rPr>
                        <a:t>Monthly Leadership Safety Assurance Score card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857969"/>
                  </a:ext>
                </a:extLst>
              </a:tr>
              <a:tr h="263016">
                <a:tc gridSpan="3">
                  <a:txBody>
                    <a:bodyPr/>
                    <a:lstStyle/>
                    <a:p>
                      <a:pPr algn="l" fontAlgn="b"/>
                      <a:r>
                        <a:rPr lang="en-US" sz="1800" b="0" i="0" u="none" strike="noStrike" dirty="0">
                          <a:solidFill>
                            <a:srgbClr val="000000"/>
                          </a:solidFill>
                          <a:effectLst/>
                          <a:latin typeface="Calibri" panose="020F0502020204030204" pitchFamily="34" charset="0"/>
                        </a:rPr>
                        <a:t>Name of the Leader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800" b="0" i="0" u="none" strike="noStrike" dirty="0">
                          <a:solidFill>
                            <a:srgbClr val="000000"/>
                          </a:solidFill>
                          <a:effectLst/>
                          <a:latin typeface="Calibri" panose="020F0502020204030204" pitchFamily="34" charset="0"/>
                        </a:rPr>
                        <a:t>Department:-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l" fontAlgn="b"/>
                      <a:r>
                        <a:rPr lang="en-US" sz="1800" b="0" i="0" u="none" strike="noStrike" dirty="0">
                          <a:solidFill>
                            <a:srgbClr val="000000"/>
                          </a:solidFill>
                          <a:effectLst/>
                          <a:latin typeface="Calibri" panose="020F0502020204030204" pitchFamily="34" charset="0"/>
                        </a:rPr>
                        <a:t>Month:-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395154425"/>
                  </a:ext>
                </a:extLst>
              </a:tr>
              <a:tr h="206530">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9484357"/>
                  </a:ext>
                </a:extLst>
              </a:tr>
              <a:tr h="601937">
                <a:tc>
                  <a:txBody>
                    <a:bodyPr/>
                    <a:lstStyle/>
                    <a:p>
                      <a:pPr algn="ctr" fontAlgn="ctr"/>
                      <a:r>
                        <a:rPr lang="en-US" sz="1400" b="0" i="0" u="none" strike="noStrike">
                          <a:solidFill>
                            <a:srgbClr val="FFFFFF"/>
                          </a:solidFill>
                          <a:effectLst/>
                          <a:latin typeface="Calibri" panose="020F0502020204030204" pitchFamily="34" charset="0"/>
                        </a:rPr>
                        <a:t>Sl.No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0" i="0" u="none" strike="noStrike" dirty="0">
                          <a:solidFill>
                            <a:srgbClr val="FFFFFF"/>
                          </a:solidFill>
                          <a:effectLst/>
                          <a:latin typeface="Calibri" panose="020F0502020204030204" pitchFamily="34" charset="0"/>
                        </a:rPr>
                        <a:t>Leading Safety Indicators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0" i="0" u="none" strike="noStrike">
                          <a:solidFill>
                            <a:srgbClr val="FFFFFF"/>
                          </a:solidFill>
                          <a:effectLst/>
                          <a:latin typeface="Calibri" panose="020F0502020204030204" pitchFamily="34" charset="0"/>
                        </a:rPr>
                        <a:t>Monthly Target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0" i="0" u="none" strike="noStrike">
                          <a:solidFill>
                            <a:srgbClr val="FFFFFF"/>
                          </a:solidFill>
                          <a:effectLst/>
                          <a:latin typeface="Calibri" panose="020F0502020204030204" pitchFamily="34" charset="0"/>
                        </a:rPr>
                        <a:t>Actual to be filled by leader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1400" b="0" i="0" u="none" strike="noStrike">
                          <a:solidFill>
                            <a:srgbClr val="FFFFFF"/>
                          </a:solidFill>
                          <a:effectLst/>
                          <a:latin typeface="Calibri" panose="020F0502020204030204" pitchFamily="34" charset="0"/>
                        </a:rPr>
                        <a:t>Maximum Weightage</a:t>
                      </a:r>
                      <a:br>
                        <a:rPr lang="en-US" sz="1400" b="0" i="0" u="none" strike="noStrike">
                          <a:solidFill>
                            <a:srgbClr val="FFFFFF"/>
                          </a:solidFill>
                          <a:effectLst/>
                          <a:latin typeface="Calibri" panose="020F0502020204030204" pitchFamily="34" charset="0"/>
                        </a:rPr>
                      </a:br>
                      <a:r>
                        <a:rPr lang="en-US" sz="1400" b="0" i="0" u="none" strike="noStrike">
                          <a:solidFill>
                            <a:srgbClr val="FFFFFF"/>
                          </a:solidFill>
                          <a:effectLst/>
                          <a:latin typeface="Calibri" panose="020F0502020204030204" pitchFamily="34" charset="0"/>
                        </a:rPr>
                        <a:t>(Total=100)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0" i="0" u="none" strike="noStrike">
                          <a:solidFill>
                            <a:srgbClr val="FFFFFF"/>
                          </a:solidFill>
                          <a:effectLst/>
                          <a:latin typeface="Calibri" panose="020F0502020204030204" pitchFamily="34" charset="0"/>
                        </a:rPr>
                        <a:t>Actual Score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0" i="0" u="none" strike="noStrike">
                          <a:solidFill>
                            <a:srgbClr val="FFFFFF"/>
                          </a:solidFill>
                          <a:effectLst/>
                          <a:latin typeface="Calibri" panose="020F0502020204030204" pitchFamily="34" charset="0"/>
                        </a:rPr>
                        <a:t>Compliance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0" i="0" u="none" strike="noStrike" dirty="0">
                          <a:solidFill>
                            <a:srgbClr val="FFFFFF"/>
                          </a:solidFill>
                          <a:effectLst/>
                          <a:latin typeface="Calibri" panose="020F0502020204030204" pitchFamily="34" charset="0"/>
                        </a:rPr>
                        <a:t>Final Rating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3635573764"/>
                  </a:ext>
                </a:extLst>
              </a:tr>
              <a:tr h="601937">
                <a:tc>
                  <a:txBody>
                    <a:bodyPr/>
                    <a:lstStyle/>
                    <a:p>
                      <a:pPr algn="ctr" fontAlgn="ctr"/>
                      <a:r>
                        <a:rPr lang="en-US" sz="14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panose="020F0502020204030204" pitchFamily="34" charset="0"/>
                        </a:rPr>
                        <a:t>Attending safety meetings ( Apex safety meeting-01,Dept. safety meeting-1 and weekly TBT-4)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n-US" sz="14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Calibri" panose="020F0502020204030204" pitchFamily="34" charset="0"/>
                        </a:rPr>
                        <a:t>EXCELLENT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319807985"/>
                  </a:ext>
                </a:extLst>
              </a:tr>
              <a:tr h="404233">
                <a:tc>
                  <a:txBody>
                    <a:bodyPr/>
                    <a:lstStyle/>
                    <a:p>
                      <a:pPr algn="ctr" fontAlgn="ctr"/>
                      <a:r>
                        <a:rPr lang="en-US" sz="14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dirty="0">
                          <a:solidFill>
                            <a:srgbClr val="000000"/>
                          </a:solidFill>
                          <a:effectLst/>
                          <a:latin typeface="Calibri" panose="020F0502020204030204" pitchFamily="34" charset="0"/>
                        </a:rPr>
                        <a:t>Performing leadership Site Safety walks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n-US" sz="14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Calibri" panose="020F0502020204030204" pitchFamily="34" charset="0"/>
                        </a:rPr>
                        <a:t>EXCELLENT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279712274"/>
                  </a:ext>
                </a:extLst>
              </a:tr>
              <a:tr h="404233">
                <a:tc>
                  <a:txBody>
                    <a:bodyPr/>
                    <a:lstStyle/>
                    <a:p>
                      <a:pPr algn="ctr" fontAlgn="ctr"/>
                      <a:r>
                        <a:rPr lang="en-US" sz="14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panose="020F0502020204030204" pitchFamily="34" charset="0"/>
                        </a:rPr>
                        <a:t>Site visit and application of Stop work Authority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n-US" sz="14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Calibri" panose="020F0502020204030204" pitchFamily="34" charset="0"/>
                        </a:rPr>
                        <a:t>EXCELLENT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896652546"/>
                  </a:ext>
                </a:extLst>
              </a:tr>
              <a:tr h="601937">
                <a:tc>
                  <a:txBody>
                    <a:bodyPr/>
                    <a:lstStyle/>
                    <a:p>
                      <a:pPr algn="ctr" fontAlgn="ctr"/>
                      <a:r>
                        <a:rPr lang="en-US" sz="14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panose="020F0502020204030204" pitchFamily="34" charset="0"/>
                        </a:rPr>
                        <a:t>No. of critical job JSA reviewed by the leaders/No. of close permit audit(for operational leaders)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n-US" sz="14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Calibri" panose="020F0502020204030204" pitchFamily="34" charset="0"/>
                        </a:rPr>
                        <a:t>EXCELLENT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370795223"/>
                  </a:ext>
                </a:extLst>
              </a:tr>
              <a:tr h="404233">
                <a:tc>
                  <a:txBody>
                    <a:bodyPr/>
                    <a:lstStyle/>
                    <a:p>
                      <a:pPr algn="ctr" fontAlgn="ctr"/>
                      <a:r>
                        <a:rPr lang="en-US" sz="14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panose="020F0502020204030204" pitchFamily="34" charset="0"/>
                        </a:rPr>
                        <a:t>Reporting of SIP incidents( Workplace hazards &amp; near miss)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n-US" sz="14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Calibri" panose="020F0502020204030204" pitchFamily="34" charset="0"/>
                        </a:rPr>
                        <a:t>EXCELLENT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6003072"/>
                  </a:ext>
                </a:extLst>
              </a:tr>
              <a:tr h="404233">
                <a:tc>
                  <a:txBody>
                    <a:bodyPr/>
                    <a:lstStyle/>
                    <a:p>
                      <a:pPr algn="ctr" fontAlgn="ctr"/>
                      <a:r>
                        <a:rPr lang="en-US" sz="14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dirty="0">
                          <a:solidFill>
                            <a:srgbClr val="000000"/>
                          </a:solidFill>
                          <a:effectLst/>
                          <a:latin typeface="Calibri" panose="020F0502020204030204" pitchFamily="34" charset="0"/>
                        </a:rPr>
                        <a:t>Participation in incident investigation /Inspections and safety surveys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n-US" sz="14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Calibri" panose="020F0502020204030204" pitchFamily="34" charset="0"/>
                        </a:rPr>
                        <a:t>EXCELLENT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21947886"/>
                  </a:ext>
                </a:extLst>
              </a:tr>
              <a:tr h="434086">
                <a:tc>
                  <a:txBody>
                    <a:bodyPr/>
                    <a:lstStyle/>
                    <a:p>
                      <a:pPr algn="ctr" fontAlgn="ctr"/>
                      <a:r>
                        <a:rPr lang="en-US" sz="14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dirty="0">
                          <a:solidFill>
                            <a:srgbClr val="000000"/>
                          </a:solidFill>
                          <a:effectLst/>
                          <a:latin typeface="Calibri" panose="020F0502020204030204" pitchFamily="34" charset="0"/>
                        </a:rPr>
                        <a:t>Dept. Safety audit compliance / other safety compliance status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n-US" sz="1400" b="0" i="0" u="none" strike="noStrike">
                          <a:solidFill>
                            <a:srgbClr val="000000"/>
                          </a:solidFill>
                          <a:effectLst/>
                          <a:latin typeface="Calibri" panose="020F0502020204030204" pitchFamily="34" charset="0"/>
                        </a:rPr>
                        <a:t>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Calibri" panose="020F0502020204030204" pitchFamily="34" charset="0"/>
                        </a:rPr>
                        <a:t>VERY GOOD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653742998"/>
                  </a:ext>
                </a:extLst>
              </a:tr>
              <a:tr h="263016">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sz="1800" b="0" i="0" u="none" strike="noStrike">
                          <a:solidFill>
                            <a:srgbClr val="000000"/>
                          </a:solidFill>
                          <a:effectLst/>
                          <a:latin typeface="Calibri" panose="020F0502020204030204" pitchFamily="34" charset="0"/>
                        </a:rPr>
                        <a:t>Overall Safety assurance scoring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hMerge="1">
                  <a:txBody>
                    <a:bodyPr/>
                    <a:lstStyle/>
                    <a:p>
                      <a:endParaRPr lang="en-US"/>
                    </a:p>
                  </a:txBody>
                  <a:tcPr/>
                </a:tc>
                <a:tc hMerge="1">
                  <a:txBody>
                    <a:bodyPr/>
                    <a:lstStyle/>
                    <a:p>
                      <a:endParaRPr lang="en-US"/>
                    </a:p>
                  </a:txBody>
                  <a:tcPr/>
                </a:tc>
                <a:tc>
                  <a:txBody>
                    <a:bodyPr/>
                    <a:lstStyle/>
                    <a:p>
                      <a:pPr algn="ctr" fontAlgn="b"/>
                      <a:r>
                        <a:rPr lang="en-US" sz="14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99.7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Calibri" panose="020F0502020204030204" pitchFamily="34" charset="0"/>
                        </a:rPr>
                        <a:t>EXCELLENT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874146473"/>
                  </a:ext>
                </a:extLst>
              </a:tr>
            </a:tbl>
          </a:graphicData>
        </a:graphic>
      </p:graphicFrame>
      <p:sp>
        <p:nvSpPr>
          <p:cNvPr id="4" name="TextBox 3">
            <a:extLst>
              <a:ext uri="{FF2B5EF4-FFF2-40B4-BE49-F238E27FC236}">
                <a16:creationId xmlns:a16="http://schemas.microsoft.com/office/drawing/2014/main" id="{4CA7965C-3FC1-BE9A-3B39-FE1AC24C85D2}"/>
              </a:ext>
            </a:extLst>
          </p:cNvPr>
          <p:cNvSpPr txBox="1"/>
          <p:nvPr/>
        </p:nvSpPr>
        <p:spPr>
          <a:xfrm>
            <a:off x="40192" y="1012291"/>
            <a:ext cx="4139922" cy="369332"/>
          </a:xfrm>
          <a:prstGeom prst="rect">
            <a:avLst/>
          </a:prstGeom>
          <a:noFill/>
        </p:spPr>
        <p:txBody>
          <a:bodyPr wrap="square" rtlCol="0">
            <a:spAutoFit/>
          </a:bodyPr>
          <a:lstStyle/>
          <a:p>
            <a:r>
              <a:rPr lang="en-US" b="1" dirty="0"/>
              <a:t>Example of monthly Score card:</a:t>
            </a:r>
          </a:p>
        </p:txBody>
      </p:sp>
    </p:spTree>
    <p:extLst>
      <p:ext uri="{BB962C8B-B14F-4D97-AF65-F5344CB8AC3E}">
        <p14:creationId xmlns:p14="http://schemas.microsoft.com/office/powerpoint/2010/main" val="200273788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2"/>
          <p:cNvSpPr txBox="1">
            <a:spLocks/>
          </p:cNvSpPr>
          <p:nvPr/>
        </p:nvSpPr>
        <p:spPr>
          <a:xfrm>
            <a:off x="40192" y="164386"/>
            <a:ext cx="8006528" cy="683520"/>
          </a:xfrm>
          <a:prstGeom prst="rect">
            <a:avLst/>
          </a:prstGeom>
        </p:spPr>
        <p:txBody>
          <a:bodyPr anchor="ctr"/>
          <a:lstStyle/>
          <a:p>
            <a:pPr marL="117475" marR="0" lvl="0" indent="0" algn="ctr" defTabSz="914400" rtl="0" eaLnBrk="0" fontAlgn="base" latinLnBrk="0" hangingPunct="0">
              <a:lnSpc>
                <a:spcPct val="90000"/>
              </a:lnSpc>
              <a:spcBef>
                <a:spcPct val="0"/>
              </a:spcBef>
              <a:spcAft>
                <a:spcPct val="0"/>
              </a:spcAft>
              <a:buClrTx/>
              <a:buSzTx/>
              <a:buFontTx/>
              <a:buNone/>
              <a:tabLst/>
              <a:defRPr/>
            </a:pPr>
            <a:r>
              <a:rPr lang="en-US" sz="2800" b="1" kern="0" dirty="0">
                <a:solidFill>
                  <a:srgbClr val="002060"/>
                </a:solidFill>
                <a:latin typeface="Book Antiqua" pitchFamily="18" charset="0"/>
                <a:cs typeface="ＭＳ Ｐゴシック" charset="0"/>
              </a:rPr>
              <a:t>Important best safety practices for effective O&amp;M @ OPGC</a:t>
            </a:r>
            <a:endParaRPr kumimoji="0" lang="en-US" sz="2800" b="1" strike="noStrike" kern="0" cap="none" spc="0" normalizeH="0" baseline="0" noProof="0" dirty="0">
              <a:ln>
                <a:noFill/>
              </a:ln>
              <a:solidFill>
                <a:srgbClr val="002060"/>
              </a:solidFill>
              <a:effectLst/>
              <a:uLnTx/>
              <a:uFillTx/>
              <a:latin typeface="Book Antiqua" pitchFamily="18" charset="0"/>
              <a:ea typeface="+mn-ea"/>
              <a:cs typeface="ＭＳ Ｐゴシック" charset="0"/>
            </a:endParaRP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 name="TextBox 3">
            <a:extLst>
              <a:ext uri="{FF2B5EF4-FFF2-40B4-BE49-F238E27FC236}">
                <a16:creationId xmlns:a16="http://schemas.microsoft.com/office/drawing/2014/main" id="{75309814-CACF-BAE8-9071-252CB727BCE4}"/>
              </a:ext>
            </a:extLst>
          </p:cNvPr>
          <p:cNvSpPr txBox="1"/>
          <p:nvPr/>
        </p:nvSpPr>
        <p:spPr>
          <a:xfrm>
            <a:off x="156027" y="1165062"/>
            <a:ext cx="8828316" cy="5416739"/>
          </a:xfrm>
          <a:prstGeom prst="rect">
            <a:avLst/>
          </a:prstGeom>
          <a:noFill/>
        </p:spPr>
        <p:txBody>
          <a:bodyPr wrap="square">
            <a:spAutoFit/>
          </a:bodyPr>
          <a:lstStyle/>
          <a:p>
            <a:pPr marR="0" algn="just">
              <a:spcBef>
                <a:spcPts val="750"/>
              </a:spcBef>
              <a:spcAft>
                <a:spcPts val="750"/>
              </a:spcAft>
            </a:pPr>
            <a:r>
              <a:rPr lang="en-US" sz="1800" b="1" dirty="0">
                <a:solidFill>
                  <a:srgbClr val="002060"/>
                </a:solidFill>
                <a:effectLst/>
                <a:latin typeface="Arial" panose="020B0604020202020204" pitchFamily="34" charset="0"/>
                <a:ea typeface="Times New Roman" panose="02020603050405020304" pitchFamily="18" charset="0"/>
              </a:rPr>
              <a:t>2. Risk Assessment process through JSA &amp; HIRA:-</a:t>
            </a:r>
          </a:p>
          <a:p>
            <a:pPr marR="0" algn="just">
              <a:spcBef>
                <a:spcPts val="750"/>
              </a:spcBef>
              <a:spcAft>
                <a:spcPts val="750"/>
              </a:spcAft>
            </a:pPr>
            <a:r>
              <a:rPr lang="en-US" dirty="0">
                <a:effectLst/>
                <a:latin typeface="Arial" panose="020B0604020202020204" pitchFamily="34" charset="0"/>
                <a:ea typeface="Times New Roman" panose="02020603050405020304" pitchFamily="18" charset="0"/>
              </a:rPr>
              <a:t>Apart from the HIRA, OPGC has implemented JSA process before applying any PTW which is a multi-phase, dynamic and collective risk assessment thought process for carefully studying each step of a job, identifying existing or potential hazards and risks involved at each step of the job, and determining the Hazard Control measures to eliminate or mitigate the hazard and risk. </a:t>
            </a:r>
          </a:p>
          <a:p>
            <a:pPr marL="342900" marR="0" lvl="0" indent="-342900" algn="just">
              <a:lnSpc>
                <a:spcPct val="107000"/>
              </a:lnSpc>
              <a:spcBef>
                <a:spcPts val="0"/>
              </a:spcBef>
              <a:spcAft>
                <a:spcPts val="0"/>
              </a:spcAft>
              <a:buFont typeface="Symbol" panose="05050102010706020507" pitchFamily="18" charset="2"/>
              <a:buChar char=""/>
            </a:pP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Maintenance contractor crew members are being involved along with engineer-in-charge during this JSA preparation at planning stage.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IN" sz="1800" kern="100" dirty="0">
                <a:effectLst/>
                <a:latin typeface="Arial" panose="020B0604020202020204" pitchFamily="34" charset="0"/>
                <a:ea typeface="Times New Roman" panose="02020603050405020304" pitchFamily="18" charset="0"/>
                <a:cs typeface="Times New Roman" panose="02020603050405020304" pitchFamily="18" charset="0"/>
              </a:rPr>
              <a:t>Hazard control measures are being fixed in line with hierarchy of control measures.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All high risk JSAs are being reviewed by concerned Team Leader/Head &amp; Control room Shift in Charge before the JSA implemented at site. </a:t>
            </a:r>
            <a:r>
              <a:rPr lang="en-IN" sz="1800" kern="100" dirty="0">
                <a:effectLst/>
                <a:latin typeface="Arial" panose="020B0604020202020204" pitchFamily="34" charset="0"/>
                <a:ea typeface="Times New Roman" panose="02020603050405020304" pitchFamily="18" charset="0"/>
                <a:cs typeface="Times New Roman" panose="02020603050405020304" pitchFamily="18" charset="0"/>
              </a:rPr>
              <a:t>PTW will not be issued without job specific JSA.</a:t>
            </a:r>
          </a:p>
          <a:p>
            <a:pPr marL="342900" indent="-342900" algn="just">
              <a:lnSpc>
                <a:spcPct val="107000"/>
              </a:lnSpc>
              <a:spcBef>
                <a:spcPts val="0"/>
              </a:spcBef>
              <a:spcAft>
                <a:spcPts val="800"/>
              </a:spcAft>
              <a:buFont typeface="Symbol" panose="05050102010706020507" pitchFamily="18" charset="2"/>
              <a:buChar char=""/>
            </a:pPr>
            <a:r>
              <a:rPr lang="en-IN" sz="1800" kern="100" dirty="0">
                <a:effectLst/>
                <a:latin typeface="Arial" panose="020B0604020202020204" pitchFamily="34" charset="0"/>
                <a:ea typeface="Times New Roman" panose="02020603050405020304" pitchFamily="18" charset="0"/>
                <a:cs typeface="Times New Roman" panose="02020603050405020304" pitchFamily="18" charset="0"/>
              </a:rPr>
              <a:t>Before start of the work the JSA is being briefed to work crews and record of the same are being maintained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0" algn="just">
              <a:spcBef>
                <a:spcPts val="750"/>
              </a:spcBef>
              <a:spcAft>
                <a:spcPts val="750"/>
              </a:spcAft>
            </a:pPr>
            <a:endParaRPr lang="en-US" b="1" dirty="0">
              <a:solidFill>
                <a:srgbClr val="002060"/>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9442479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2"/>
          <p:cNvSpPr txBox="1">
            <a:spLocks/>
          </p:cNvSpPr>
          <p:nvPr/>
        </p:nvSpPr>
        <p:spPr>
          <a:xfrm>
            <a:off x="40192" y="164386"/>
            <a:ext cx="8006528" cy="683520"/>
          </a:xfrm>
          <a:prstGeom prst="rect">
            <a:avLst/>
          </a:prstGeom>
        </p:spPr>
        <p:txBody>
          <a:bodyPr anchor="ctr"/>
          <a:lstStyle/>
          <a:p>
            <a:pPr marL="117475" marR="0" lvl="0" indent="0" algn="ctr" defTabSz="914400" rtl="0" eaLnBrk="0" fontAlgn="base" latinLnBrk="0" hangingPunct="0">
              <a:lnSpc>
                <a:spcPct val="90000"/>
              </a:lnSpc>
              <a:spcBef>
                <a:spcPct val="0"/>
              </a:spcBef>
              <a:spcAft>
                <a:spcPct val="0"/>
              </a:spcAft>
              <a:buClrTx/>
              <a:buSzTx/>
              <a:buFontTx/>
              <a:buNone/>
              <a:tabLst/>
              <a:defRPr/>
            </a:pPr>
            <a:r>
              <a:rPr lang="en-US" sz="2800" b="1" kern="0" dirty="0">
                <a:solidFill>
                  <a:srgbClr val="002060"/>
                </a:solidFill>
                <a:latin typeface="Book Antiqua" pitchFamily="18" charset="0"/>
                <a:cs typeface="ＭＳ Ｐゴシック" charset="0"/>
              </a:rPr>
              <a:t>Important best safety practices for effective O&amp;M @ OPGC</a:t>
            </a:r>
            <a:endParaRPr kumimoji="0" lang="en-US" sz="2800" b="1" strike="noStrike" kern="0" cap="none" spc="0" normalizeH="0" baseline="0" noProof="0" dirty="0">
              <a:ln>
                <a:noFill/>
              </a:ln>
              <a:solidFill>
                <a:srgbClr val="002060"/>
              </a:solidFill>
              <a:effectLst/>
              <a:uLnTx/>
              <a:uFillTx/>
              <a:latin typeface="Book Antiqua" pitchFamily="18" charset="0"/>
              <a:ea typeface="+mn-ea"/>
              <a:cs typeface="ＭＳ Ｐゴシック" charset="0"/>
            </a:endParaRP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 name="TextBox 3">
            <a:extLst>
              <a:ext uri="{FF2B5EF4-FFF2-40B4-BE49-F238E27FC236}">
                <a16:creationId xmlns:a16="http://schemas.microsoft.com/office/drawing/2014/main" id="{57536CA1-D9CF-B389-E162-17164640D852}"/>
              </a:ext>
            </a:extLst>
          </p:cNvPr>
          <p:cNvSpPr txBox="1"/>
          <p:nvPr/>
        </p:nvSpPr>
        <p:spPr>
          <a:xfrm>
            <a:off x="-1" y="1068735"/>
            <a:ext cx="5533295" cy="369332"/>
          </a:xfrm>
          <a:prstGeom prst="rect">
            <a:avLst/>
          </a:prstGeom>
          <a:noFill/>
        </p:spPr>
        <p:txBody>
          <a:bodyPr wrap="square">
            <a:spAutoFit/>
          </a:bodyPr>
          <a:lstStyle/>
          <a:p>
            <a:pPr algn="just">
              <a:spcBef>
                <a:spcPts val="750"/>
              </a:spcBef>
              <a:spcAft>
                <a:spcPts val="750"/>
              </a:spcAft>
            </a:pPr>
            <a:r>
              <a:rPr lang="en-US" sz="1800" b="1" dirty="0">
                <a:solidFill>
                  <a:srgbClr val="002060"/>
                </a:solidFill>
                <a:effectLst/>
                <a:latin typeface="Arial" panose="020B0604020202020204" pitchFamily="34" charset="0"/>
                <a:ea typeface="Calibri" panose="020F0502020204030204" pitchFamily="34" charset="0"/>
              </a:rPr>
              <a:t>3. Permit to work system &amp; LOTO through SAP:-</a:t>
            </a:r>
          </a:p>
        </p:txBody>
      </p:sp>
      <p:sp>
        <p:nvSpPr>
          <p:cNvPr id="6" name="Rectangle 5">
            <a:extLst>
              <a:ext uri="{FF2B5EF4-FFF2-40B4-BE49-F238E27FC236}">
                <a16:creationId xmlns:a16="http://schemas.microsoft.com/office/drawing/2014/main" id="{ADF98E62-98AF-7C17-D444-39C614D7A542}"/>
              </a:ext>
            </a:extLst>
          </p:cNvPr>
          <p:cNvSpPr/>
          <p:nvPr/>
        </p:nvSpPr>
        <p:spPr>
          <a:xfrm>
            <a:off x="40192" y="1491138"/>
            <a:ext cx="8919275" cy="1015663"/>
          </a:xfrm>
          <a:prstGeom prst="rect">
            <a:avLst/>
          </a:prstGeom>
        </p:spPr>
        <p:txBody>
          <a:bodyPr wrap="square">
            <a:spAutoFit/>
          </a:bodyPr>
          <a:lstStyle/>
          <a:p>
            <a:pPr algn="just">
              <a:spcAft>
                <a:spcPts val="0"/>
              </a:spcAft>
            </a:pPr>
            <a:r>
              <a:rPr lang="en-US" sz="2000" dirty="0">
                <a:latin typeface="+mn-lt"/>
              </a:rPr>
              <a:t>The process covers, 1- Work request, 2- Work Order 3- Isolations listing &amp; verification, 4- Isolation, 5- Isolation Verification, 6- Permit to Work Order (PTW) &amp; 7- Contractor Interface with PTW.</a:t>
            </a:r>
          </a:p>
        </p:txBody>
      </p:sp>
      <p:pic>
        <p:nvPicPr>
          <p:cNvPr id="7" name="Picture 6">
            <a:extLst>
              <a:ext uri="{FF2B5EF4-FFF2-40B4-BE49-F238E27FC236}">
                <a16:creationId xmlns:a16="http://schemas.microsoft.com/office/drawing/2014/main" id="{E2428B89-58E2-7B82-CB88-4C7AAD8A67A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9057" y="3245465"/>
            <a:ext cx="3556000" cy="2593896"/>
          </a:xfrm>
          <a:prstGeom prst="rect">
            <a:avLst/>
          </a:prstGeom>
          <a:noFill/>
          <a:ln w="9525">
            <a:solidFill>
              <a:srgbClr val="00B050"/>
            </a:solidFill>
            <a:miter lim="800000"/>
            <a:headEnd/>
            <a:tailEnd/>
          </a:ln>
        </p:spPr>
      </p:pic>
      <p:pic>
        <p:nvPicPr>
          <p:cNvPr id="8" name="Picture 3">
            <a:extLst>
              <a:ext uri="{FF2B5EF4-FFF2-40B4-BE49-F238E27FC236}">
                <a16:creationId xmlns:a16="http://schemas.microsoft.com/office/drawing/2014/main" id="{74F94640-F2AB-B963-F601-F9EBE8F95B82}"/>
              </a:ext>
            </a:extLst>
          </p:cNvPr>
          <p:cNvPicPr>
            <a:picLocks noChangeAspect="1"/>
          </p:cNvPicPr>
          <p:nvPr/>
        </p:nvPicPr>
        <p:blipFill>
          <a:blip r:embed="rId3">
            <a:extLst>
              <a:ext uri="{28A0092B-C50C-407E-A947-70E740481C1C}">
                <a14:useLocalDpi xmlns:a14="http://schemas.microsoft.com/office/drawing/2010/main" val="0"/>
              </a:ext>
            </a:extLst>
          </a:blip>
          <a:srcRect t="14925"/>
          <a:stretch>
            <a:fillRect/>
          </a:stretch>
        </p:blipFill>
        <p:spPr bwMode="auto">
          <a:xfrm>
            <a:off x="14513" y="2733674"/>
            <a:ext cx="5489343" cy="3797755"/>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1D9159AF-84C6-B616-C856-BDAD54459D77}"/>
              </a:ext>
            </a:extLst>
          </p:cNvPr>
          <p:cNvCxnSpPr>
            <a:cxnSpLocks/>
          </p:cNvCxnSpPr>
          <p:nvPr/>
        </p:nvCxnSpPr>
        <p:spPr>
          <a:xfrm>
            <a:off x="3592285" y="4562474"/>
            <a:ext cx="3435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09195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2"/>
          <p:cNvSpPr txBox="1">
            <a:spLocks/>
          </p:cNvSpPr>
          <p:nvPr/>
        </p:nvSpPr>
        <p:spPr>
          <a:xfrm>
            <a:off x="40192" y="164386"/>
            <a:ext cx="8006528" cy="683520"/>
          </a:xfrm>
          <a:prstGeom prst="rect">
            <a:avLst/>
          </a:prstGeom>
        </p:spPr>
        <p:txBody>
          <a:bodyPr anchor="ctr"/>
          <a:lstStyle/>
          <a:p>
            <a:pPr marL="117475" marR="0" lvl="0" indent="0" algn="ctr" defTabSz="914400" rtl="0" eaLnBrk="0" fontAlgn="base" latinLnBrk="0" hangingPunct="0">
              <a:lnSpc>
                <a:spcPct val="90000"/>
              </a:lnSpc>
              <a:spcBef>
                <a:spcPct val="0"/>
              </a:spcBef>
              <a:spcAft>
                <a:spcPct val="0"/>
              </a:spcAft>
              <a:buClrTx/>
              <a:buSzTx/>
              <a:buFontTx/>
              <a:buNone/>
              <a:tabLst/>
              <a:defRPr/>
            </a:pPr>
            <a:r>
              <a:rPr lang="en-US" sz="2800" b="1" kern="0" dirty="0">
                <a:solidFill>
                  <a:srgbClr val="002060"/>
                </a:solidFill>
                <a:latin typeface="Book Antiqua" pitchFamily="18" charset="0"/>
                <a:cs typeface="ＭＳ Ｐゴシック" charset="0"/>
              </a:rPr>
              <a:t>Important best safety practices for effective O&amp;M @ OPGC</a:t>
            </a:r>
            <a:endParaRPr kumimoji="0" lang="en-US" sz="2800" b="1" strike="noStrike" kern="0" cap="none" spc="0" normalizeH="0" baseline="0" noProof="0" dirty="0">
              <a:ln>
                <a:noFill/>
              </a:ln>
              <a:solidFill>
                <a:srgbClr val="002060"/>
              </a:solidFill>
              <a:effectLst/>
              <a:uLnTx/>
              <a:uFillTx/>
              <a:latin typeface="Book Antiqua" pitchFamily="18" charset="0"/>
              <a:ea typeface="+mn-ea"/>
              <a:cs typeface="ＭＳ Ｐゴシック" charset="0"/>
            </a:endParaRP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 name="TextBox 3">
            <a:extLst>
              <a:ext uri="{FF2B5EF4-FFF2-40B4-BE49-F238E27FC236}">
                <a16:creationId xmlns:a16="http://schemas.microsoft.com/office/drawing/2014/main" id="{1BB0599F-1988-FD70-0072-69B5F4C401FD}"/>
              </a:ext>
            </a:extLst>
          </p:cNvPr>
          <p:cNvSpPr txBox="1"/>
          <p:nvPr/>
        </p:nvSpPr>
        <p:spPr>
          <a:xfrm>
            <a:off x="-36284" y="1012291"/>
            <a:ext cx="5290456" cy="369332"/>
          </a:xfrm>
          <a:prstGeom prst="rect">
            <a:avLst/>
          </a:prstGeom>
          <a:noFill/>
        </p:spPr>
        <p:txBody>
          <a:bodyPr wrap="square">
            <a:spAutoFit/>
          </a:bodyPr>
          <a:lstStyle/>
          <a:p>
            <a:pPr algn="just">
              <a:spcBef>
                <a:spcPts val="750"/>
              </a:spcBef>
              <a:spcAft>
                <a:spcPts val="750"/>
              </a:spcAft>
            </a:pPr>
            <a:r>
              <a:rPr lang="en-US" sz="1800" b="1" dirty="0">
                <a:solidFill>
                  <a:srgbClr val="002060"/>
                </a:solidFill>
                <a:effectLst/>
                <a:latin typeface="Arial" panose="020B0604020202020204" pitchFamily="34" charset="0"/>
                <a:ea typeface="Times New Roman" panose="02020603050405020304" pitchFamily="18" charset="0"/>
              </a:rPr>
              <a:t>4. Use of Technology in safety management:-</a:t>
            </a:r>
            <a:r>
              <a:rPr lang="en-US" sz="1800" dirty="0">
                <a:solidFill>
                  <a:srgbClr val="002060"/>
                </a:solidFill>
                <a:effectLst/>
                <a:latin typeface="Arial" panose="020B0604020202020204" pitchFamily="34" charset="0"/>
                <a:ea typeface="Times New Roman" panose="02020603050405020304" pitchFamily="18" charset="0"/>
              </a:rPr>
              <a:t> </a:t>
            </a:r>
            <a:endParaRPr lang="en-US" b="1" dirty="0">
              <a:solidFill>
                <a:srgbClr val="002060"/>
              </a:solidFill>
              <a:latin typeface="Arial" panose="020B0604020202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AB587A59-92DF-AFA6-4D56-3B6999D985E4}"/>
              </a:ext>
            </a:extLst>
          </p:cNvPr>
          <p:cNvSpPr txBox="1"/>
          <p:nvPr/>
        </p:nvSpPr>
        <p:spPr>
          <a:xfrm>
            <a:off x="188686" y="1344680"/>
            <a:ext cx="8810171" cy="4129657"/>
          </a:xfrm>
          <a:prstGeom prst="rect">
            <a:avLst/>
          </a:prstGeom>
          <a:noFill/>
        </p:spPr>
        <p:txBody>
          <a:bodyPr wrap="square">
            <a:spAutoFit/>
          </a:bodyPr>
          <a:lstStyle/>
          <a:p>
            <a:pPr algn="just"/>
            <a:r>
              <a:rPr lang="en-US" dirty="0">
                <a:effectLst/>
                <a:latin typeface="Arial" panose="020B0604020202020204" pitchFamily="34" charset="0"/>
                <a:ea typeface="Times New Roman" panose="02020603050405020304" pitchFamily="18" charset="0"/>
              </a:rPr>
              <a:t>OPGC always believe in technology as a great role in preventing accident and monitoring of unsafe conditions/actions at work place. So, OPGC has been using drone and robot to avoid human interference with the high-risk activities. OPGC is using technology in following maintenance activities:</a:t>
            </a:r>
          </a:p>
          <a:p>
            <a:pPr algn="just"/>
            <a:endParaRPr lang="en-US" dirty="0">
              <a:effectLst/>
              <a:latin typeface="Arial" panose="020B0604020202020204" pitchFamily="34" charset="0"/>
              <a:ea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kern="100" dirty="0">
                <a:effectLst/>
                <a:latin typeface="Arial" panose="020B0604020202020204" pitchFamily="34" charset="0"/>
                <a:ea typeface="Calibri" panose="020F0502020204030204" pitchFamily="34" charset="0"/>
                <a:cs typeface="Times New Roman" panose="02020603050405020304" pitchFamily="18" charset="0"/>
              </a:rPr>
              <a:t>Drone is being used to inspection the remote areas and top of flue gas ducts where high risk is involved to monitor effectiveness of safety control measures.</a:t>
            </a:r>
          </a:p>
          <a:p>
            <a:pPr marR="0" lvl="0" algn="just">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kern="100" dirty="0">
                <a:effectLst/>
                <a:latin typeface="Arial" panose="020B0604020202020204" pitchFamily="34" charset="0"/>
                <a:ea typeface="Calibri" panose="020F0502020204030204" pitchFamily="34" charset="0"/>
                <a:cs typeface="Times New Roman" panose="02020603050405020304" pitchFamily="18" charset="0"/>
              </a:rPr>
              <a:t>OPGC is using drone to</a:t>
            </a:r>
            <a:r>
              <a:rPr lang="en-US"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kern="100" dirty="0">
                <a:effectLst/>
                <a:latin typeface="Arial" panose="020B0604020202020204" pitchFamily="34" charset="0"/>
                <a:ea typeface="Calibri" panose="020F0502020204030204" pitchFamily="34" charset="0"/>
                <a:cs typeface="Times New Roman" panose="02020603050405020304" pitchFamily="18" charset="0"/>
              </a:rPr>
              <a:t>complete inspection of boiler 1</a:t>
            </a:r>
            <a:r>
              <a:rPr lang="en-US" kern="100" baseline="30000" dirty="0">
                <a:effectLst/>
                <a:latin typeface="Arial" panose="020B0604020202020204" pitchFamily="34" charset="0"/>
                <a:ea typeface="Calibri" panose="020F0502020204030204" pitchFamily="34" charset="0"/>
                <a:cs typeface="Times New Roman" panose="02020603050405020304" pitchFamily="18" charset="0"/>
              </a:rPr>
              <a:t>st</a:t>
            </a:r>
            <a:r>
              <a:rPr lang="en-US" kern="100" dirty="0">
                <a:effectLst/>
                <a:latin typeface="Arial" panose="020B0604020202020204" pitchFamily="34" charset="0"/>
                <a:ea typeface="Calibri" panose="020F0502020204030204" pitchFamily="34" charset="0"/>
                <a:cs typeface="Times New Roman" panose="02020603050405020304" pitchFamily="18" charset="0"/>
              </a:rPr>
              <a:t> pass including water wall sections, burner areas and outer side of chimney to eliminate the Confined Space hazard, fall hazards &amp; no slag falling hazard inside the boiler and also saved cost by not erecting scaffolding.</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US" kern="100" dirty="0">
                <a:effectLst/>
                <a:latin typeface="Arial" panose="020B0604020202020204" pitchFamily="34" charset="0"/>
                <a:ea typeface="Times New Roman" panose="02020603050405020304" pitchFamily="18" charset="0"/>
                <a:cs typeface="Times New Roman" panose="02020603050405020304" pitchFamily="18" charset="0"/>
              </a:rPr>
              <a:t>CHP bunker inside shell condition is also monitored by drone without entering workers.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434467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2"/>
          <p:cNvSpPr txBox="1">
            <a:spLocks/>
          </p:cNvSpPr>
          <p:nvPr/>
        </p:nvSpPr>
        <p:spPr>
          <a:xfrm>
            <a:off x="40192" y="164386"/>
            <a:ext cx="8006528" cy="683520"/>
          </a:xfrm>
          <a:prstGeom prst="rect">
            <a:avLst/>
          </a:prstGeom>
        </p:spPr>
        <p:txBody>
          <a:bodyPr anchor="ctr"/>
          <a:lstStyle/>
          <a:p>
            <a:pPr marL="117475" marR="0" lvl="0" indent="0" algn="ctr" defTabSz="914400" rtl="0" eaLnBrk="0" fontAlgn="base" latinLnBrk="0" hangingPunct="0">
              <a:lnSpc>
                <a:spcPct val="90000"/>
              </a:lnSpc>
              <a:spcBef>
                <a:spcPct val="0"/>
              </a:spcBef>
              <a:spcAft>
                <a:spcPct val="0"/>
              </a:spcAft>
              <a:buClrTx/>
              <a:buSzTx/>
              <a:buFontTx/>
              <a:buNone/>
              <a:tabLst/>
              <a:defRPr/>
            </a:pPr>
            <a:r>
              <a:rPr lang="en-US" sz="2800" b="1" kern="0" dirty="0">
                <a:solidFill>
                  <a:srgbClr val="002060"/>
                </a:solidFill>
                <a:latin typeface="Book Antiqua" pitchFamily="18" charset="0"/>
                <a:cs typeface="ＭＳ Ｐゴシック" charset="0"/>
              </a:rPr>
              <a:t>Important best safety practices for effective O&amp;M @ OPGC</a:t>
            </a:r>
            <a:endParaRPr kumimoji="0" lang="en-US" sz="2800" b="1" strike="noStrike" kern="0" cap="none" spc="0" normalizeH="0" baseline="0" noProof="0" dirty="0">
              <a:ln>
                <a:noFill/>
              </a:ln>
              <a:solidFill>
                <a:srgbClr val="002060"/>
              </a:solidFill>
              <a:effectLst/>
              <a:uLnTx/>
              <a:uFillTx/>
              <a:latin typeface="Book Antiqua" pitchFamily="18" charset="0"/>
              <a:ea typeface="+mn-ea"/>
              <a:cs typeface="ＭＳ Ｐゴシック" charset="0"/>
            </a:endParaRP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 name="TextBox 3">
            <a:extLst>
              <a:ext uri="{FF2B5EF4-FFF2-40B4-BE49-F238E27FC236}">
                <a16:creationId xmlns:a16="http://schemas.microsoft.com/office/drawing/2014/main" id="{1BB0599F-1988-FD70-0072-69B5F4C401FD}"/>
              </a:ext>
            </a:extLst>
          </p:cNvPr>
          <p:cNvSpPr txBox="1"/>
          <p:nvPr/>
        </p:nvSpPr>
        <p:spPr>
          <a:xfrm>
            <a:off x="-36284" y="1012291"/>
            <a:ext cx="5290456" cy="369332"/>
          </a:xfrm>
          <a:prstGeom prst="rect">
            <a:avLst/>
          </a:prstGeom>
          <a:noFill/>
        </p:spPr>
        <p:txBody>
          <a:bodyPr wrap="square">
            <a:spAutoFit/>
          </a:bodyPr>
          <a:lstStyle/>
          <a:p>
            <a:pPr algn="just">
              <a:spcBef>
                <a:spcPts val="750"/>
              </a:spcBef>
              <a:spcAft>
                <a:spcPts val="750"/>
              </a:spcAft>
            </a:pPr>
            <a:r>
              <a:rPr lang="en-US" sz="1800" b="1" dirty="0">
                <a:solidFill>
                  <a:srgbClr val="002060"/>
                </a:solidFill>
                <a:effectLst/>
                <a:latin typeface="Arial" panose="020B0604020202020204" pitchFamily="34" charset="0"/>
                <a:ea typeface="Times New Roman" panose="02020603050405020304" pitchFamily="18" charset="0"/>
              </a:rPr>
              <a:t>4. Use of Technology in safety management:- </a:t>
            </a:r>
            <a:r>
              <a:rPr lang="en-US" sz="1800" dirty="0">
                <a:solidFill>
                  <a:srgbClr val="002060"/>
                </a:solidFill>
                <a:effectLst/>
                <a:latin typeface="Arial" panose="020B0604020202020204" pitchFamily="34" charset="0"/>
                <a:ea typeface="Times New Roman" panose="02020603050405020304" pitchFamily="18" charset="0"/>
              </a:rPr>
              <a:t> </a:t>
            </a:r>
            <a:endParaRPr lang="en-US" b="1" dirty="0">
              <a:solidFill>
                <a:srgbClr val="002060"/>
              </a:solidFill>
              <a:latin typeface="Arial" panose="020B060402020202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401CE71C-4F71-4F27-A1DA-267C259B6EE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9539" y="1293593"/>
            <a:ext cx="3687261" cy="2648473"/>
          </a:xfrm>
          <a:prstGeom prst="rect">
            <a:avLst/>
          </a:prstGeom>
          <a:noFill/>
          <a:ln>
            <a:noFill/>
          </a:ln>
        </p:spPr>
      </p:pic>
      <p:sp>
        <p:nvSpPr>
          <p:cNvPr id="8" name="TextBox 7">
            <a:extLst>
              <a:ext uri="{FF2B5EF4-FFF2-40B4-BE49-F238E27FC236}">
                <a16:creationId xmlns:a16="http://schemas.microsoft.com/office/drawing/2014/main" id="{5ED94714-B62C-70D9-8665-1859FA40E054}"/>
              </a:ext>
            </a:extLst>
          </p:cNvPr>
          <p:cNvSpPr txBox="1"/>
          <p:nvPr/>
        </p:nvSpPr>
        <p:spPr>
          <a:xfrm>
            <a:off x="-36285" y="1417904"/>
            <a:ext cx="4738913" cy="4247317"/>
          </a:xfrm>
          <a:prstGeom prst="rect">
            <a:avLst/>
          </a:prstGeom>
          <a:noFill/>
        </p:spPr>
        <p:txBody>
          <a:bodyPr wrap="square">
            <a:spAutoFit/>
          </a:bodyPr>
          <a:lstStyle/>
          <a:p>
            <a:pPr marL="285750" indent="-285750" algn="just">
              <a:buFont typeface="Arial" panose="020B0604020202020204" pitchFamily="34" charset="0"/>
              <a:buChar char="•"/>
            </a:pPr>
            <a:r>
              <a:rPr lang="en-US" dirty="0">
                <a:effectLst/>
                <a:latin typeface="Arial" panose="020B0604020202020204" pitchFamily="34" charset="0"/>
                <a:ea typeface="Times New Roman" panose="02020603050405020304" pitchFamily="18" charset="0"/>
              </a:rPr>
              <a:t>Breaker rack in &amp; rack out process involves high risk activities in all power plants. To avoid human interference and for eliminating the arc flash injury, OPGC has implemented remote rack in rack out process of all HT breakers in CHP. The remote rack in rack out device is </a:t>
            </a:r>
          </a:p>
          <a:p>
            <a:pPr marL="285750" indent="-285750" algn="just">
              <a:buFont typeface="Arial" panose="020B0604020202020204" pitchFamily="34" charset="0"/>
              <a:buChar char="•"/>
            </a:pPr>
            <a:endParaRPr lang="en-US" dirty="0">
              <a:latin typeface="Arial" panose="020B0604020202020204" pitchFamily="34" charset="0"/>
            </a:endParaRP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OPGC has introduced QR code scanner to obtain schematic drawing of HT/LT switchgear system in mobile devices. This helps to reach out to the drawings on the go for trouble shooting </a:t>
            </a:r>
          </a:p>
        </p:txBody>
      </p:sp>
      <p:pic>
        <p:nvPicPr>
          <p:cNvPr id="9" name="Picture 8">
            <a:extLst>
              <a:ext uri="{FF2B5EF4-FFF2-40B4-BE49-F238E27FC236}">
                <a16:creationId xmlns:a16="http://schemas.microsoft.com/office/drawing/2014/main" id="{E74BF278-5236-C139-5855-2E0342B99F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9539" y="4084310"/>
            <a:ext cx="3687261" cy="2609304"/>
          </a:xfrm>
          <a:prstGeom prst="rect">
            <a:avLst/>
          </a:prstGeom>
          <a:scene3d>
            <a:camera prst="orthographicFront"/>
            <a:lightRig rig="threePt" dir="t"/>
          </a:scene3d>
          <a:sp3d>
            <a:bevelT/>
          </a:sp3d>
        </p:spPr>
      </p:pic>
    </p:spTree>
    <p:extLst>
      <p:ext uri="{BB962C8B-B14F-4D97-AF65-F5344CB8AC3E}">
        <p14:creationId xmlns:p14="http://schemas.microsoft.com/office/powerpoint/2010/main" val="195199969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xEl>
                                              <p:pRg st="4" end="4"/>
                                            </p:txEl>
                                          </p:spTgt>
                                        </p:tgtEl>
                                        <p:attrNameLst>
                                          <p:attrName>style.visibility</p:attrName>
                                        </p:attrNameLst>
                                      </p:cBhvr>
                                      <p:to>
                                        <p:strVal val="visible"/>
                                      </p:to>
                                    </p:set>
                                    <p:anim calcmode="lin" valueType="num">
                                      <p:cBhvr additive="base">
                                        <p:cTn id="14"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2"/>
          <p:cNvSpPr txBox="1">
            <a:spLocks/>
          </p:cNvSpPr>
          <p:nvPr/>
        </p:nvSpPr>
        <p:spPr>
          <a:xfrm>
            <a:off x="40192" y="164386"/>
            <a:ext cx="8006528" cy="683520"/>
          </a:xfrm>
          <a:prstGeom prst="rect">
            <a:avLst/>
          </a:prstGeom>
        </p:spPr>
        <p:txBody>
          <a:bodyPr anchor="ctr"/>
          <a:lstStyle/>
          <a:p>
            <a:pPr marL="117475" marR="0" lvl="0" indent="0" algn="ctr" defTabSz="914400" rtl="0" eaLnBrk="0" fontAlgn="base" latinLnBrk="0" hangingPunct="0">
              <a:lnSpc>
                <a:spcPct val="90000"/>
              </a:lnSpc>
              <a:spcBef>
                <a:spcPct val="0"/>
              </a:spcBef>
              <a:spcAft>
                <a:spcPct val="0"/>
              </a:spcAft>
              <a:buClrTx/>
              <a:buSzTx/>
              <a:buFontTx/>
              <a:buNone/>
              <a:tabLst/>
              <a:defRPr/>
            </a:pPr>
            <a:r>
              <a:rPr lang="en-US" sz="2800" b="1" kern="0" dirty="0">
                <a:solidFill>
                  <a:srgbClr val="002060"/>
                </a:solidFill>
                <a:latin typeface="Book Antiqua" pitchFamily="18" charset="0"/>
                <a:cs typeface="ＭＳ Ｐゴシック" charset="0"/>
              </a:rPr>
              <a:t>Important best safety practices for effective O&amp;M @ OPGC</a:t>
            </a:r>
            <a:endParaRPr kumimoji="0" lang="en-US" sz="2800" b="1" strike="noStrike" kern="0" cap="none" spc="0" normalizeH="0" baseline="0" noProof="0" dirty="0">
              <a:ln>
                <a:noFill/>
              </a:ln>
              <a:solidFill>
                <a:srgbClr val="002060"/>
              </a:solidFill>
              <a:effectLst/>
              <a:uLnTx/>
              <a:uFillTx/>
              <a:latin typeface="Book Antiqua" pitchFamily="18" charset="0"/>
              <a:ea typeface="+mn-ea"/>
              <a:cs typeface="ＭＳ Ｐゴシック" charset="0"/>
            </a:endParaRP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 name="TextBox 3">
            <a:extLst>
              <a:ext uri="{FF2B5EF4-FFF2-40B4-BE49-F238E27FC236}">
                <a16:creationId xmlns:a16="http://schemas.microsoft.com/office/drawing/2014/main" id="{FCDA2CE4-19A2-DFD6-C7D2-9235052AD96F}"/>
              </a:ext>
            </a:extLst>
          </p:cNvPr>
          <p:cNvSpPr txBox="1"/>
          <p:nvPr/>
        </p:nvSpPr>
        <p:spPr>
          <a:xfrm>
            <a:off x="40192" y="1094048"/>
            <a:ext cx="9103808" cy="1200329"/>
          </a:xfrm>
          <a:prstGeom prst="rect">
            <a:avLst/>
          </a:prstGeom>
          <a:noFill/>
        </p:spPr>
        <p:txBody>
          <a:bodyPr wrap="square">
            <a:spAutoFit/>
          </a:bodyPr>
          <a:lstStyle/>
          <a:p>
            <a:pPr algn="just">
              <a:spcBef>
                <a:spcPts val="750"/>
              </a:spcBef>
              <a:spcAft>
                <a:spcPts val="750"/>
              </a:spcAft>
            </a:pPr>
            <a:r>
              <a:rPr lang="en-US" sz="1800" b="1" dirty="0">
                <a:solidFill>
                  <a:srgbClr val="002060"/>
                </a:solidFill>
                <a:effectLst/>
                <a:latin typeface="Arial" panose="020B0604020202020204" pitchFamily="34" charset="0"/>
                <a:ea typeface="Calibri" panose="020F0502020204030204" pitchFamily="34" charset="0"/>
              </a:rPr>
              <a:t>5. Innovative Machine Guarding: </a:t>
            </a:r>
            <a:r>
              <a:rPr lang="en-US" sz="1800" dirty="0">
                <a:effectLst/>
                <a:latin typeface="Arial" panose="020B0604020202020204" pitchFamily="34" charset="0"/>
                <a:ea typeface="Calibri" panose="020F0502020204030204" pitchFamily="34" charset="0"/>
              </a:rPr>
              <a:t>Proper machine guarding is a matter of concern in power plant as long conveyors and other rotating parts are in operational. So, OPGC has taken a great initiative and ensures all conveyors and other revolving parts of the equipment are properly guarded.</a:t>
            </a:r>
            <a:r>
              <a:rPr lang="en-US" sz="1800" b="1" dirty="0">
                <a:solidFill>
                  <a:srgbClr val="002060"/>
                </a:solidFill>
                <a:effectLst/>
                <a:latin typeface="Arial" panose="020B0604020202020204" pitchFamily="34" charset="0"/>
                <a:ea typeface="Calibri" panose="020F0502020204030204" pitchFamily="34" charset="0"/>
              </a:rPr>
              <a:t> </a:t>
            </a:r>
          </a:p>
        </p:txBody>
      </p:sp>
      <p:pic>
        <p:nvPicPr>
          <p:cNvPr id="6" name="Picture 5">
            <a:extLst>
              <a:ext uri="{FF2B5EF4-FFF2-40B4-BE49-F238E27FC236}">
                <a16:creationId xmlns:a16="http://schemas.microsoft.com/office/drawing/2014/main" id="{B441E1D1-0256-9832-B865-380676076F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105" y="3509631"/>
            <a:ext cx="4000373" cy="3032967"/>
          </a:xfrm>
          <a:prstGeom prst="rect">
            <a:avLst/>
          </a:prstGeom>
        </p:spPr>
      </p:pic>
      <p:sp>
        <p:nvSpPr>
          <p:cNvPr id="8" name="TextBox 7">
            <a:extLst>
              <a:ext uri="{FF2B5EF4-FFF2-40B4-BE49-F238E27FC236}">
                <a16:creationId xmlns:a16="http://schemas.microsoft.com/office/drawing/2014/main" id="{3972D1BD-D13B-5532-CE50-C438EA9F8A97}"/>
              </a:ext>
            </a:extLst>
          </p:cNvPr>
          <p:cNvSpPr txBox="1"/>
          <p:nvPr/>
        </p:nvSpPr>
        <p:spPr>
          <a:xfrm>
            <a:off x="48357" y="2351782"/>
            <a:ext cx="4276899" cy="1077218"/>
          </a:xfrm>
          <a:prstGeom prst="rect">
            <a:avLst/>
          </a:prstGeom>
          <a:noFill/>
          <a:ln>
            <a:solidFill>
              <a:srgbClr val="002060"/>
            </a:solidFill>
          </a:ln>
        </p:spPr>
        <p:txBody>
          <a:bodyPr wrap="square">
            <a:spAutoFit/>
          </a:bodyPr>
          <a:lstStyle/>
          <a:p>
            <a:pPr algn="just"/>
            <a:r>
              <a:rPr lang="en-US" sz="1600" dirty="0">
                <a:effectLst/>
                <a:latin typeface="Arial" panose="020B0604020202020204" pitchFamily="34" charset="0"/>
                <a:ea typeface="Calibri" panose="020F0502020204030204" pitchFamily="34" charset="0"/>
              </a:rPr>
              <a:t>All conveyors at CHP have been adequately guarded. Near about Rupees One crore has been invested for guarding of about four-kilometers conveyor belts.</a:t>
            </a:r>
            <a:endParaRPr lang="en-US" sz="1600" dirty="0"/>
          </a:p>
        </p:txBody>
      </p:sp>
      <p:sp>
        <p:nvSpPr>
          <p:cNvPr id="10" name="TextBox 9">
            <a:extLst>
              <a:ext uri="{FF2B5EF4-FFF2-40B4-BE49-F238E27FC236}">
                <a16:creationId xmlns:a16="http://schemas.microsoft.com/office/drawing/2014/main" id="{22B630F4-2C0B-1D5E-E974-768A13ECD2F1}"/>
              </a:ext>
            </a:extLst>
          </p:cNvPr>
          <p:cNvSpPr txBox="1"/>
          <p:nvPr/>
        </p:nvSpPr>
        <p:spPr>
          <a:xfrm>
            <a:off x="4572000" y="2351782"/>
            <a:ext cx="4366393" cy="830997"/>
          </a:xfrm>
          <a:prstGeom prst="rect">
            <a:avLst/>
          </a:prstGeom>
          <a:noFill/>
          <a:ln>
            <a:solidFill>
              <a:srgbClr val="002060"/>
            </a:solidFill>
          </a:ln>
        </p:spPr>
        <p:txBody>
          <a:bodyPr wrap="square">
            <a:spAutoFit/>
          </a:bodyPr>
          <a:lstStyle/>
          <a:p>
            <a:pPr algn="just"/>
            <a:r>
              <a:rPr lang="en-US" sz="1600" dirty="0">
                <a:latin typeface="Arial" panose="020B0604020202020204" pitchFamily="34" charset="0"/>
              </a:rPr>
              <a:t>In machine shop, innovative guarding systems have been implemented by OPGC team to ensure safety of workers. </a:t>
            </a:r>
          </a:p>
        </p:txBody>
      </p:sp>
      <p:pic>
        <p:nvPicPr>
          <p:cNvPr id="12" name="Content Placeholder 5">
            <a:extLst>
              <a:ext uri="{FF2B5EF4-FFF2-40B4-BE49-F238E27FC236}">
                <a16:creationId xmlns:a16="http://schemas.microsoft.com/office/drawing/2014/main" id="{E9E4735D-FFC6-29EA-3153-7D4CF17C6931}"/>
              </a:ext>
            </a:extLst>
          </p:cNvPr>
          <p:cNvPicPr>
            <a:picLocks/>
          </p:cNvPicPr>
          <p:nvPr/>
        </p:nvPicPr>
        <p:blipFill>
          <a:blip r:embed="rId3" cstate="print"/>
          <a:srcRect/>
          <a:stretch>
            <a:fillRect/>
          </a:stretch>
        </p:blipFill>
        <p:spPr bwMode="auto">
          <a:xfrm>
            <a:off x="4592096" y="3443091"/>
            <a:ext cx="4354286" cy="3166046"/>
          </a:xfrm>
          <a:prstGeom prst="rect">
            <a:avLst/>
          </a:prstGeom>
          <a:ln>
            <a:noFill/>
          </a:ln>
          <a:effectLst>
            <a:softEdge rad="112500"/>
          </a:effectLst>
        </p:spPr>
      </p:pic>
    </p:spTree>
    <p:extLst>
      <p:ext uri="{BB962C8B-B14F-4D97-AF65-F5344CB8AC3E}">
        <p14:creationId xmlns:p14="http://schemas.microsoft.com/office/powerpoint/2010/main" val="21094106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33828-8985-23DD-02C8-E7347A2E559C}"/>
              </a:ext>
            </a:extLst>
          </p:cNvPr>
          <p:cNvSpPr>
            <a:spLocks noGrp="1"/>
          </p:cNvSpPr>
          <p:nvPr>
            <p:ph type="title"/>
          </p:nvPr>
        </p:nvSpPr>
        <p:spPr>
          <a:xfrm>
            <a:off x="457200" y="198438"/>
            <a:ext cx="7772400" cy="817446"/>
          </a:xfrm>
        </p:spPr>
        <p:txBody>
          <a:bodyPr/>
          <a:lstStyle/>
          <a:p>
            <a:pPr algn="ctr"/>
            <a:br>
              <a:rPr lang="en-US" sz="2800" b="1" dirty="0">
                <a:solidFill>
                  <a:schemeClr val="tx1"/>
                </a:solidFill>
              </a:rPr>
            </a:br>
            <a:r>
              <a:rPr lang="en-US" sz="2800" b="1" dirty="0">
                <a:solidFill>
                  <a:schemeClr val="tx1"/>
                </a:solidFill>
              </a:rPr>
              <a:t>AUTHORS, BIOS</a:t>
            </a:r>
            <a:br>
              <a:rPr kumimoji="0" lang="or-IN" sz="5400" b="0" i="0" u="none" strike="noStrike" kern="1200" cap="none" spc="0" normalizeH="0" baseline="0" noProof="0" dirty="0">
                <a:ln>
                  <a:noFill/>
                </a:ln>
                <a:solidFill>
                  <a:schemeClr val="tx1"/>
                </a:solidFill>
                <a:effectLst/>
                <a:uLnTx/>
                <a:uFillTx/>
                <a:latin typeface="Arial" charset="0"/>
                <a:ea typeface="+mn-ea"/>
              </a:rPr>
            </a:br>
            <a:endParaRPr lang="en-US" dirty="0">
              <a:solidFill>
                <a:schemeClr val="tx1"/>
              </a:solidFill>
            </a:endParaRPr>
          </a:p>
        </p:txBody>
      </p:sp>
      <p:sp>
        <p:nvSpPr>
          <p:cNvPr id="3" name="Slide Number Placeholder 2">
            <a:extLst>
              <a:ext uri="{FF2B5EF4-FFF2-40B4-BE49-F238E27FC236}">
                <a16:creationId xmlns:a16="http://schemas.microsoft.com/office/drawing/2014/main" id="{E3513CF9-F447-EEF1-4621-5674FBD0C624}"/>
              </a:ext>
            </a:extLst>
          </p:cNvPr>
          <p:cNvSpPr>
            <a:spLocks noGrp="1"/>
          </p:cNvSpPr>
          <p:nvPr>
            <p:ph type="sldNum" sz="quarter" idx="12"/>
          </p:nvPr>
        </p:nvSpPr>
        <p:spPr/>
        <p:txBody>
          <a:bodyPr/>
          <a:lstStyle/>
          <a:p>
            <a:pPr>
              <a:defRPr/>
            </a:pPr>
            <a:fld id="{73AE2DC8-E826-4C38-9DEA-ADD51D236111}" type="slidenum">
              <a:rPr lang="en-US" smtClean="0"/>
              <a:pPr>
                <a:defRPr/>
              </a:pPr>
              <a:t>2</a:t>
            </a:fld>
            <a:endParaRPr lang="en-US" dirty="0"/>
          </a:p>
        </p:txBody>
      </p:sp>
      <p:sp>
        <p:nvSpPr>
          <p:cNvPr id="4" name="TextBox 3">
            <a:extLst>
              <a:ext uri="{FF2B5EF4-FFF2-40B4-BE49-F238E27FC236}">
                <a16:creationId xmlns:a16="http://schemas.microsoft.com/office/drawing/2014/main" id="{22ABADA4-AF46-E8CC-66BE-46A464216AA0}"/>
              </a:ext>
            </a:extLst>
          </p:cNvPr>
          <p:cNvSpPr txBox="1"/>
          <p:nvPr/>
        </p:nvSpPr>
        <p:spPr>
          <a:xfrm>
            <a:off x="5084618" y="2417352"/>
            <a:ext cx="3948623" cy="3077766"/>
          </a:xfrm>
          <a:prstGeom prst="rect">
            <a:avLst/>
          </a:prstGeom>
          <a:noFill/>
        </p:spPr>
        <p:txBody>
          <a:bodyPr wrap="square" rtlCol="0">
            <a:spAutoFit/>
          </a:bodyPr>
          <a:lstStyle/>
          <a:p>
            <a:pPr algn="just"/>
            <a:r>
              <a:rPr lang="en-US" sz="1600" b="1" kern="100" dirty="0">
                <a:effectLst/>
                <a:latin typeface="Arial" panose="020B0604020202020204" pitchFamily="34" charset="0"/>
                <a:ea typeface="Calibri" panose="020F0502020204030204" pitchFamily="34" charset="0"/>
                <a:cs typeface="Times New Roman" panose="02020603050405020304" pitchFamily="18" charset="0"/>
              </a:rPr>
              <a:t>Sitaram Sahu,</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kern="0" dirty="0">
                <a:solidFill>
                  <a:srgbClr val="292526"/>
                </a:solidFill>
                <a:effectLst/>
                <a:latin typeface="Arial" panose="020B0604020202020204" pitchFamily="34" charset="0"/>
                <a:ea typeface="Calibri" panose="020F0502020204030204" pitchFamily="34" charset="0"/>
                <a:cs typeface="Times New Roman" panose="02020603050405020304" pitchFamily="18" charset="0"/>
              </a:rPr>
              <a:t>54, graduated in Electrical Engineering from NIT Rourkela. He has been associated in OPGC since 1995 and has worked in various areas like Main Plant, MGR, CHP and EHS </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in the areas of Operation and Maintenance. He is a Certified EHS Auditor from Bureau Veritas India ltd and has audited various power plants in India and abroad. Currently he is leading EHS department in OPGC.</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p>
        </p:txBody>
      </p:sp>
      <p:pic>
        <p:nvPicPr>
          <p:cNvPr id="5" name="Picture 4">
            <a:extLst>
              <a:ext uri="{FF2B5EF4-FFF2-40B4-BE49-F238E27FC236}">
                <a16:creationId xmlns:a16="http://schemas.microsoft.com/office/drawing/2014/main" id="{679E264E-1CE9-3A6E-D9C3-8B8FC2FAF40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4618" y="1051843"/>
            <a:ext cx="1151984" cy="1151866"/>
          </a:xfrm>
          <a:prstGeom prst="rect">
            <a:avLst/>
          </a:prstGeom>
          <a:noFill/>
          <a:ln>
            <a:noFill/>
          </a:ln>
        </p:spPr>
      </p:pic>
      <p:pic>
        <p:nvPicPr>
          <p:cNvPr id="8" name="Picture 7">
            <a:extLst>
              <a:ext uri="{FF2B5EF4-FFF2-40B4-BE49-F238E27FC236}">
                <a16:creationId xmlns:a16="http://schemas.microsoft.com/office/drawing/2014/main" id="{3370BE71-BB9C-5C1B-4754-31B0594B88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59" y="1015884"/>
            <a:ext cx="1151984" cy="1190126"/>
          </a:xfrm>
          <a:prstGeom prst="rect">
            <a:avLst/>
          </a:prstGeom>
        </p:spPr>
      </p:pic>
      <p:sp>
        <p:nvSpPr>
          <p:cNvPr id="10" name="TextBox 9">
            <a:extLst>
              <a:ext uri="{FF2B5EF4-FFF2-40B4-BE49-F238E27FC236}">
                <a16:creationId xmlns:a16="http://schemas.microsoft.com/office/drawing/2014/main" id="{E6779E84-8522-D544-8973-932A3108B8BF}"/>
              </a:ext>
            </a:extLst>
          </p:cNvPr>
          <p:cNvSpPr txBox="1"/>
          <p:nvPr/>
        </p:nvSpPr>
        <p:spPr>
          <a:xfrm>
            <a:off x="110759" y="2203709"/>
            <a:ext cx="4849168" cy="4420441"/>
          </a:xfrm>
          <a:prstGeom prst="rect">
            <a:avLst/>
          </a:prstGeom>
          <a:noFill/>
        </p:spPr>
        <p:txBody>
          <a:bodyPr wrap="square">
            <a:spAutoFit/>
          </a:bodyPr>
          <a:lstStyle/>
          <a:p>
            <a:pPr marL="0" marR="0" algn="just">
              <a:lnSpc>
                <a:spcPct val="107000"/>
              </a:lnSpc>
              <a:spcBef>
                <a:spcPts val="0"/>
              </a:spcBef>
              <a:spcAft>
                <a:spcPts val="0"/>
              </a:spcAft>
            </a:pPr>
            <a:r>
              <a:rPr lang="en-US" sz="1600" b="1" kern="0" dirty="0">
                <a:solidFill>
                  <a:srgbClr val="292526"/>
                </a:solidFill>
                <a:latin typeface="Arial" panose="020B0604020202020204" pitchFamily="34" charset="0"/>
                <a:cs typeface="Times New Roman" panose="02020603050405020304" pitchFamily="18" charset="0"/>
              </a:rPr>
              <a:t>Sarat Chandra Nayak</a:t>
            </a:r>
            <a:r>
              <a:rPr lang="en-US" sz="1600" kern="0" dirty="0">
                <a:solidFill>
                  <a:srgbClr val="292526"/>
                </a:solidFill>
                <a:latin typeface="Arial" panose="020B0604020202020204" pitchFamily="34" charset="0"/>
                <a:cs typeface="Times New Roman" panose="02020603050405020304" pitchFamily="18" charset="0"/>
              </a:rPr>
              <a:t>, </a:t>
            </a:r>
            <a:r>
              <a:rPr lang="en-US" sz="1550" kern="0" dirty="0">
                <a:solidFill>
                  <a:srgbClr val="292526"/>
                </a:solidFill>
                <a:latin typeface="Arial" panose="020B0604020202020204" pitchFamily="34" charset="0"/>
                <a:cs typeface="Times New Roman" panose="02020603050405020304" pitchFamily="18" charset="0"/>
              </a:rPr>
              <a:t>45, Degree in Chemistry, Post Diploma in Industrial safety</a:t>
            </a:r>
            <a:r>
              <a:rPr lang="en-US" sz="1550" kern="0" dirty="0">
                <a:solidFill>
                  <a:srgbClr val="292526"/>
                </a:solidFill>
                <a:effectLst/>
                <a:latin typeface="Arial" panose="020B0604020202020204" pitchFamily="34" charset="0"/>
                <a:ea typeface="Calibri" panose="020F0502020204030204" pitchFamily="34" charset="0"/>
                <a:cs typeface="Times New Roman" panose="02020603050405020304" pitchFamily="18" charset="0"/>
              </a:rPr>
              <a:t>, </a:t>
            </a:r>
            <a:r>
              <a:rPr lang="en-US" sz="1550" kern="0" dirty="0">
                <a:solidFill>
                  <a:srgbClr val="292526"/>
                </a:solidFill>
                <a:latin typeface="Arial" panose="020B0604020202020204" pitchFamily="34" charset="0"/>
                <a:cs typeface="Times New Roman" panose="02020603050405020304" pitchFamily="18" charset="0"/>
              </a:rPr>
              <a:t>NEBOSH IGC, Masters in Environmental Science, M.Tech in Environment Engg. from IGIT, Sarang.  He is certified internal auditor of ISO 9K,14K &amp; 45K and IS 14489. He has audited many powerplants in India &amp; abroad. He is approved safety officer by Director of Factories &amp; Boilers, Odisha. He is a safety professional having more than 21 years of experience in different industries like, petrochemical, oil &amp; Gas, Steel, Ferro alloys and Power. He joined OPGC in 2013 as a Dy. Manager-Safety and now working as a Sr. Manager-Safety in EHS Dept. He received best safety officer Award for the year-2022 during National Safety Conclave organized by Institute of Quality &amp; Environment Management system in collaboration with Labour &amp; ESI department, Govt. of Odisha.    </a:t>
            </a:r>
          </a:p>
        </p:txBody>
      </p:sp>
    </p:spTree>
    <p:extLst>
      <p:ext uri="{BB962C8B-B14F-4D97-AF65-F5344CB8AC3E}">
        <p14:creationId xmlns:p14="http://schemas.microsoft.com/office/powerpoint/2010/main" val="3275942084"/>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2"/>
          <p:cNvSpPr txBox="1">
            <a:spLocks/>
          </p:cNvSpPr>
          <p:nvPr/>
        </p:nvSpPr>
        <p:spPr>
          <a:xfrm>
            <a:off x="40192" y="164386"/>
            <a:ext cx="8006528" cy="683520"/>
          </a:xfrm>
          <a:prstGeom prst="rect">
            <a:avLst/>
          </a:prstGeom>
        </p:spPr>
        <p:txBody>
          <a:bodyPr anchor="ctr"/>
          <a:lstStyle/>
          <a:p>
            <a:pPr marL="117475" marR="0" lvl="0" indent="0" algn="ctr" defTabSz="914400" rtl="0" eaLnBrk="0" fontAlgn="base" latinLnBrk="0" hangingPunct="0">
              <a:lnSpc>
                <a:spcPct val="90000"/>
              </a:lnSpc>
              <a:spcBef>
                <a:spcPct val="0"/>
              </a:spcBef>
              <a:spcAft>
                <a:spcPct val="0"/>
              </a:spcAft>
              <a:buClrTx/>
              <a:buSzTx/>
              <a:buFontTx/>
              <a:buNone/>
              <a:tabLst/>
              <a:defRPr/>
            </a:pPr>
            <a:r>
              <a:rPr lang="en-US" sz="2800" b="1" kern="0" dirty="0">
                <a:solidFill>
                  <a:srgbClr val="002060"/>
                </a:solidFill>
                <a:latin typeface="Book Antiqua" pitchFamily="18" charset="0"/>
                <a:cs typeface="ＭＳ Ｐゴシック" charset="0"/>
              </a:rPr>
              <a:t>Important best safety practices for effective O&amp;M @ OPGC</a:t>
            </a:r>
            <a:endParaRPr kumimoji="0" lang="en-US" sz="2800" b="1" strike="noStrike" kern="0" cap="none" spc="0" normalizeH="0" baseline="0" noProof="0" dirty="0">
              <a:ln>
                <a:noFill/>
              </a:ln>
              <a:solidFill>
                <a:srgbClr val="002060"/>
              </a:solidFill>
              <a:effectLst/>
              <a:uLnTx/>
              <a:uFillTx/>
              <a:latin typeface="Book Antiqua" pitchFamily="18" charset="0"/>
              <a:ea typeface="+mn-ea"/>
              <a:cs typeface="ＭＳ Ｐゴシック" charset="0"/>
            </a:endParaRP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 name="TextBox 3">
            <a:extLst>
              <a:ext uri="{FF2B5EF4-FFF2-40B4-BE49-F238E27FC236}">
                <a16:creationId xmlns:a16="http://schemas.microsoft.com/office/drawing/2014/main" id="{7B3975A0-0414-2691-64FF-F430627A2B2B}"/>
              </a:ext>
            </a:extLst>
          </p:cNvPr>
          <p:cNvSpPr txBox="1"/>
          <p:nvPr/>
        </p:nvSpPr>
        <p:spPr>
          <a:xfrm>
            <a:off x="40192" y="1108562"/>
            <a:ext cx="4608284" cy="369332"/>
          </a:xfrm>
          <a:prstGeom prst="rect">
            <a:avLst/>
          </a:prstGeom>
          <a:noFill/>
        </p:spPr>
        <p:txBody>
          <a:bodyPr wrap="square">
            <a:spAutoFit/>
          </a:bodyPr>
          <a:lstStyle/>
          <a:p>
            <a:pPr algn="just">
              <a:spcBef>
                <a:spcPts val="750"/>
              </a:spcBef>
              <a:spcAft>
                <a:spcPts val="750"/>
              </a:spcAft>
            </a:pPr>
            <a:r>
              <a:rPr lang="en-US" sz="1800" b="1" dirty="0">
                <a:solidFill>
                  <a:srgbClr val="002060"/>
                </a:solidFill>
                <a:effectLst/>
                <a:latin typeface="Arial" panose="020B0604020202020204" pitchFamily="34" charset="0"/>
                <a:ea typeface="Calibri" panose="020F0502020204030204" pitchFamily="34" charset="0"/>
              </a:rPr>
              <a:t>6. Effective Communication: </a:t>
            </a:r>
            <a:endParaRPr lang="en-US" b="1" dirty="0">
              <a:solidFill>
                <a:srgbClr val="002060"/>
              </a:solidFill>
              <a:latin typeface="Arial" panose="020B060402020202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978BB0BC-CD23-A431-7126-FB23FDC2C9C8}"/>
              </a:ext>
            </a:extLst>
          </p:cNvPr>
          <p:cNvSpPr txBox="1"/>
          <p:nvPr/>
        </p:nvSpPr>
        <p:spPr>
          <a:xfrm>
            <a:off x="40191" y="2705200"/>
            <a:ext cx="5450117" cy="3447098"/>
          </a:xfrm>
          <a:prstGeom prst="rect">
            <a:avLst/>
          </a:prstGeom>
          <a:noFill/>
        </p:spPr>
        <p:txBody>
          <a:bodyPr wrap="square">
            <a:spAutoFit/>
          </a:bodyPr>
          <a:lstStyle/>
          <a:p>
            <a:pPr marL="285750" indent="-285750">
              <a:buFont typeface="Arial" panose="020B0604020202020204" pitchFamily="34" charset="0"/>
              <a:buChar char="•"/>
            </a:pPr>
            <a:r>
              <a:rPr lang="en-US" sz="2400" b="1" dirty="0">
                <a:solidFill>
                  <a:srgbClr val="002060"/>
                </a:solidFill>
                <a:latin typeface="Arial" panose="020B0604020202020204" pitchFamily="34" charset="0"/>
                <a:cs typeface="Arial" panose="020B0604020202020204" pitchFamily="34" charset="0"/>
              </a:rPr>
              <a:t>Written Communication methods: </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Safety Procedures, Policies &amp; Principles, monthly safety topics, safety alerts, incident records, RCA reports, HIRA, Safety committee proceedings, mock drill reports, stop works, legal compliance status</a:t>
            </a:r>
            <a:r>
              <a:rPr lang="en-US" sz="2000" b="1"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b="1" dirty="0">
                <a:solidFill>
                  <a:srgbClr val="002060"/>
                </a:solidFill>
                <a:latin typeface="Arial" panose="020B0604020202020204" pitchFamily="34" charset="0"/>
                <a:cs typeface="Arial" panose="020B0604020202020204" pitchFamily="34" charset="0"/>
              </a:rPr>
              <a:t>Visual/Pictorial</a:t>
            </a:r>
          </a:p>
          <a:p>
            <a:pPr marL="285750" indent="-285750">
              <a:buFont typeface="Arial" panose="020B0604020202020204" pitchFamily="34" charset="0"/>
              <a:buChar char="•"/>
            </a:pPr>
            <a:r>
              <a:rPr lang="en-US" sz="2400" b="1" dirty="0">
                <a:solidFill>
                  <a:srgbClr val="002060"/>
                </a:solidFill>
                <a:latin typeface="Arial" panose="020B0604020202020204" pitchFamily="34" charset="0"/>
                <a:cs typeface="Arial" panose="020B0604020202020204" pitchFamily="34" charset="0"/>
              </a:rPr>
              <a:t>Verbal method</a:t>
            </a:r>
          </a:p>
          <a:p>
            <a:pPr marL="285750" indent="-285750">
              <a:buFont typeface="Arial" panose="020B0604020202020204" pitchFamily="34" charset="0"/>
              <a:buChar char="•"/>
            </a:pPr>
            <a:r>
              <a:rPr lang="en-US" sz="2400" b="1" dirty="0">
                <a:solidFill>
                  <a:srgbClr val="002060"/>
                </a:solidFill>
                <a:latin typeface="Arial" panose="020B0604020202020204" pitchFamily="34" charset="0"/>
                <a:cs typeface="Arial" panose="020B0604020202020204" pitchFamily="34" charset="0"/>
              </a:rPr>
              <a:t>Communicating through Different Safety celebrations </a:t>
            </a:r>
          </a:p>
        </p:txBody>
      </p:sp>
      <p:sp>
        <p:nvSpPr>
          <p:cNvPr id="7" name="TextBox 6">
            <a:extLst>
              <a:ext uri="{FF2B5EF4-FFF2-40B4-BE49-F238E27FC236}">
                <a16:creationId xmlns:a16="http://schemas.microsoft.com/office/drawing/2014/main" id="{6A6FE37D-C48E-BB72-C8FD-28586A64C232}"/>
              </a:ext>
            </a:extLst>
          </p:cNvPr>
          <p:cNvSpPr txBox="1"/>
          <p:nvPr/>
        </p:nvSpPr>
        <p:spPr>
          <a:xfrm>
            <a:off x="159934" y="2219154"/>
            <a:ext cx="8642980" cy="367216"/>
          </a:xfrm>
          <a:prstGeom prst="rect">
            <a:avLst/>
          </a:prstGeom>
          <a:noFill/>
        </p:spPr>
        <p:txBody>
          <a:bodyPr wrap="square">
            <a:spAutoFit/>
          </a:bodyPr>
          <a:lstStyle/>
          <a:p>
            <a:pPr marL="0" marR="0" algn="just">
              <a:lnSpc>
                <a:spcPct val="107000"/>
              </a:lnSpc>
              <a:spcBef>
                <a:spcPts val="0"/>
              </a:spcBef>
              <a:spcAft>
                <a:spcPts val="800"/>
              </a:spcAft>
            </a:pPr>
            <a:r>
              <a:rPr lang="en-US" b="1" dirty="0">
                <a:solidFill>
                  <a:srgbClr val="002060"/>
                </a:solidFill>
                <a:latin typeface="Arial" panose="020B0604020202020204" pitchFamily="34" charset="0"/>
              </a:rPr>
              <a:t>Main channels for Communicating the policies to worksite people: -</a:t>
            </a:r>
          </a:p>
        </p:txBody>
      </p:sp>
      <p:sp>
        <p:nvSpPr>
          <p:cNvPr id="8" name="TextBox 7">
            <a:extLst>
              <a:ext uri="{FF2B5EF4-FFF2-40B4-BE49-F238E27FC236}">
                <a16:creationId xmlns:a16="http://schemas.microsoft.com/office/drawing/2014/main" id="{6E803544-CA19-B79E-605C-BB8950257586}"/>
              </a:ext>
            </a:extLst>
          </p:cNvPr>
          <p:cNvSpPr txBox="1"/>
          <p:nvPr/>
        </p:nvSpPr>
        <p:spPr>
          <a:xfrm>
            <a:off x="40192" y="1477894"/>
            <a:ext cx="9027887" cy="646331"/>
          </a:xfrm>
          <a:prstGeom prst="rect">
            <a:avLst/>
          </a:prstGeom>
          <a:noFill/>
        </p:spPr>
        <p:txBody>
          <a:bodyPr wrap="square">
            <a:spAutoFit/>
          </a:bodyPr>
          <a:lstStyle/>
          <a:p>
            <a:r>
              <a:rPr lang="en-US" b="1" kern="100" dirty="0">
                <a:latin typeface="Arial" panose="020B0604020202020204" pitchFamily="34" charset="0"/>
                <a:cs typeface="Times New Roman" panose="02020603050405020304" pitchFamily="18" charset="0"/>
              </a:rPr>
              <a:t>There are several internal communication methods related to OH &amp;S which are being communicated to employees &amp; contract partners at ITPS . </a:t>
            </a:r>
          </a:p>
        </p:txBody>
      </p:sp>
      <p:pic>
        <p:nvPicPr>
          <p:cNvPr id="12" name="Picture 11">
            <a:extLst>
              <a:ext uri="{FF2B5EF4-FFF2-40B4-BE49-F238E27FC236}">
                <a16:creationId xmlns:a16="http://schemas.microsoft.com/office/drawing/2014/main" id="{DD4A2D7D-FB53-58AC-8195-C8BED21DB4D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0308" y="4195884"/>
            <a:ext cx="3577771" cy="2291271"/>
          </a:xfrm>
          <a:prstGeom prst="rect">
            <a:avLst/>
          </a:prstGeom>
          <a:noFill/>
          <a:ln>
            <a:noFill/>
          </a:ln>
        </p:spPr>
      </p:pic>
    </p:spTree>
    <p:extLst>
      <p:ext uri="{BB962C8B-B14F-4D97-AF65-F5344CB8AC3E}">
        <p14:creationId xmlns:p14="http://schemas.microsoft.com/office/powerpoint/2010/main" val="426508362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2"/>
          <p:cNvSpPr txBox="1">
            <a:spLocks/>
          </p:cNvSpPr>
          <p:nvPr/>
        </p:nvSpPr>
        <p:spPr>
          <a:xfrm>
            <a:off x="40192" y="164386"/>
            <a:ext cx="8006528" cy="683520"/>
          </a:xfrm>
          <a:prstGeom prst="rect">
            <a:avLst/>
          </a:prstGeom>
        </p:spPr>
        <p:txBody>
          <a:bodyPr anchor="ctr"/>
          <a:lstStyle/>
          <a:p>
            <a:pPr marL="117475" marR="0" lvl="0" indent="0" algn="ctr" defTabSz="914400" rtl="0" eaLnBrk="0" fontAlgn="base" latinLnBrk="0" hangingPunct="0">
              <a:lnSpc>
                <a:spcPct val="90000"/>
              </a:lnSpc>
              <a:spcBef>
                <a:spcPct val="0"/>
              </a:spcBef>
              <a:spcAft>
                <a:spcPct val="0"/>
              </a:spcAft>
              <a:buClrTx/>
              <a:buSzTx/>
              <a:buFontTx/>
              <a:buNone/>
              <a:tabLst/>
              <a:defRPr/>
            </a:pPr>
            <a:r>
              <a:rPr lang="en-US" sz="2800" b="1" kern="0" dirty="0">
                <a:solidFill>
                  <a:srgbClr val="002060"/>
                </a:solidFill>
                <a:latin typeface="Book Antiqua" pitchFamily="18" charset="0"/>
                <a:cs typeface="ＭＳ Ｐゴシック" charset="0"/>
              </a:rPr>
              <a:t>Important best safety practices for effective O&amp;M @ OPGC</a:t>
            </a:r>
            <a:endParaRPr kumimoji="0" lang="en-US" sz="2800" b="1" strike="noStrike" kern="0" cap="none" spc="0" normalizeH="0" baseline="0" noProof="0" dirty="0">
              <a:ln>
                <a:noFill/>
              </a:ln>
              <a:solidFill>
                <a:srgbClr val="002060"/>
              </a:solidFill>
              <a:effectLst/>
              <a:uLnTx/>
              <a:uFillTx/>
              <a:latin typeface="Book Antiqua" pitchFamily="18" charset="0"/>
              <a:ea typeface="+mn-ea"/>
              <a:cs typeface="ＭＳ Ｐゴシック" charset="0"/>
            </a:endParaRP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3" name="Picture 2">
            <a:extLst>
              <a:ext uri="{FF2B5EF4-FFF2-40B4-BE49-F238E27FC236}">
                <a16:creationId xmlns:a16="http://schemas.microsoft.com/office/drawing/2014/main" id="{CB63ABE0-90AF-FB89-3D9C-60C2604655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666" b="37747"/>
          <a:stretch/>
        </p:blipFill>
        <p:spPr bwMode="auto">
          <a:xfrm>
            <a:off x="5461799" y="1096866"/>
            <a:ext cx="3525757" cy="2964803"/>
          </a:xfrm>
          <a:prstGeom prst="rect">
            <a:avLst/>
          </a:prstGeom>
          <a:noFill/>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CAD069E2-6593-4BBB-D26A-1ED7BF82DA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98" r="18109"/>
          <a:stretch/>
        </p:blipFill>
        <p:spPr bwMode="auto">
          <a:xfrm>
            <a:off x="5265590" y="4172395"/>
            <a:ext cx="3721966" cy="2549080"/>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997CE774-E674-643D-4BAC-57B59C11DC0C}"/>
              </a:ext>
            </a:extLst>
          </p:cNvPr>
          <p:cNvSpPr txBox="1"/>
          <p:nvPr/>
        </p:nvSpPr>
        <p:spPr>
          <a:xfrm>
            <a:off x="0" y="946129"/>
            <a:ext cx="4608284" cy="461665"/>
          </a:xfrm>
          <a:prstGeom prst="rect">
            <a:avLst/>
          </a:prstGeom>
          <a:noFill/>
        </p:spPr>
        <p:txBody>
          <a:bodyPr wrap="square">
            <a:spAutoFit/>
          </a:bodyPr>
          <a:lstStyle/>
          <a:p>
            <a:pPr marR="0" lvl="0" algn="l" defTabSz="914400" rtl="0" eaLnBrk="1" fontAlgn="base" latinLnBrk="0" hangingPunct="1">
              <a:lnSpc>
                <a:spcPct val="100000"/>
              </a:lnSpc>
              <a:spcBef>
                <a:spcPct val="0"/>
              </a:spcBef>
              <a:spcAft>
                <a:spcPct val="0"/>
              </a:spcAft>
              <a:buClrTx/>
              <a:buSzTx/>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Arial" charset="0"/>
              </a:rPr>
              <a:t>Visual/Pictorial: </a:t>
            </a:r>
          </a:p>
        </p:txBody>
      </p:sp>
      <p:pic>
        <p:nvPicPr>
          <p:cNvPr id="7" name="Picture 6">
            <a:extLst>
              <a:ext uri="{FF2B5EF4-FFF2-40B4-BE49-F238E27FC236}">
                <a16:creationId xmlns:a16="http://schemas.microsoft.com/office/drawing/2014/main" id="{043B04B7-D9B8-1EB9-33FF-AD949EB8A5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151" t="3367" r="20266" b="16246"/>
          <a:stretch/>
        </p:blipFill>
        <p:spPr>
          <a:xfrm>
            <a:off x="156444" y="4208511"/>
            <a:ext cx="4854121" cy="2581474"/>
          </a:xfrm>
          <a:prstGeom prst="rect">
            <a:avLst/>
          </a:prstGeom>
        </p:spPr>
      </p:pic>
      <p:pic>
        <p:nvPicPr>
          <p:cNvPr id="8" name="Picture 7">
            <a:extLst>
              <a:ext uri="{FF2B5EF4-FFF2-40B4-BE49-F238E27FC236}">
                <a16:creationId xmlns:a16="http://schemas.microsoft.com/office/drawing/2014/main" id="{0A4EC52E-2D5F-724A-BF70-1D7AC992E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806" y="1407794"/>
            <a:ext cx="4715759" cy="2653875"/>
          </a:xfrm>
          <a:prstGeom prst="rect">
            <a:avLst/>
          </a:prstGeom>
        </p:spPr>
      </p:pic>
    </p:spTree>
    <p:extLst>
      <p:ext uri="{BB962C8B-B14F-4D97-AF65-F5344CB8AC3E}">
        <p14:creationId xmlns:p14="http://schemas.microsoft.com/office/powerpoint/2010/main" val="57306329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2"/>
          <p:cNvSpPr txBox="1">
            <a:spLocks/>
          </p:cNvSpPr>
          <p:nvPr/>
        </p:nvSpPr>
        <p:spPr>
          <a:xfrm>
            <a:off x="40192" y="164386"/>
            <a:ext cx="8006528" cy="683520"/>
          </a:xfrm>
          <a:prstGeom prst="rect">
            <a:avLst/>
          </a:prstGeom>
        </p:spPr>
        <p:txBody>
          <a:bodyPr anchor="ctr"/>
          <a:lstStyle/>
          <a:p>
            <a:pPr marL="117475" marR="0" lvl="0" indent="0" algn="ctr" defTabSz="914400" rtl="0" eaLnBrk="0" fontAlgn="base" latinLnBrk="0" hangingPunct="0">
              <a:lnSpc>
                <a:spcPct val="90000"/>
              </a:lnSpc>
              <a:spcBef>
                <a:spcPct val="0"/>
              </a:spcBef>
              <a:spcAft>
                <a:spcPct val="0"/>
              </a:spcAft>
              <a:buClrTx/>
              <a:buSzTx/>
              <a:buFontTx/>
              <a:buNone/>
              <a:tabLst/>
              <a:defRPr/>
            </a:pPr>
            <a:r>
              <a:rPr lang="en-US" sz="2800" b="1" kern="0" dirty="0">
                <a:solidFill>
                  <a:srgbClr val="002060"/>
                </a:solidFill>
                <a:latin typeface="Book Antiqua" pitchFamily="18" charset="0"/>
                <a:cs typeface="ＭＳ Ｐゴシック" charset="0"/>
              </a:rPr>
              <a:t>Important best safety practices for effective O&amp;M @ OPGC</a:t>
            </a:r>
            <a:endParaRPr kumimoji="0" lang="en-US" sz="2800" b="1" strike="noStrike" kern="0" cap="none" spc="0" normalizeH="0" baseline="0" noProof="0" dirty="0">
              <a:ln>
                <a:noFill/>
              </a:ln>
              <a:solidFill>
                <a:srgbClr val="002060"/>
              </a:solidFill>
              <a:effectLst/>
              <a:uLnTx/>
              <a:uFillTx/>
              <a:latin typeface="Book Antiqua" pitchFamily="18" charset="0"/>
              <a:ea typeface="+mn-ea"/>
              <a:cs typeface="ＭＳ Ｐゴシック" charset="0"/>
            </a:endParaRP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 name="TextBox 8">
            <a:extLst>
              <a:ext uri="{FF2B5EF4-FFF2-40B4-BE49-F238E27FC236}">
                <a16:creationId xmlns:a16="http://schemas.microsoft.com/office/drawing/2014/main" id="{5D95FE10-2EBB-CB5C-9766-3D2D5C36301B}"/>
              </a:ext>
            </a:extLst>
          </p:cNvPr>
          <p:cNvSpPr txBox="1"/>
          <p:nvPr/>
        </p:nvSpPr>
        <p:spPr>
          <a:xfrm>
            <a:off x="156444" y="958716"/>
            <a:ext cx="4608284" cy="461665"/>
          </a:xfrm>
          <a:prstGeom prst="rect">
            <a:avLst/>
          </a:prstGeom>
          <a:noFill/>
        </p:spPr>
        <p:txBody>
          <a:bodyPr wrap="square">
            <a:spAutoFit/>
          </a:bodyPr>
          <a:lstStyle/>
          <a:p>
            <a:pPr marR="0" lvl="0" algn="l" defTabSz="914400" rtl="0" eaLnBrk="1" fontAlgn="base" latinLnBrk="0" hangingPunct="1">
              <a:lnSpc>
                <a:spcPct val="100000"/>
              </a:lnSpc>
              <a:spcBef>
                <a:spcPct val="0"/>
              </a:spcBef>
              <a:spcAft>
                <a:spcPct val="0"/>
              </a:spcAft>
              <a:buClrTx/>
              <a:buSzTx/>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Arial" charset="0"/>
              </a:rPr>
              <a:t>Verbal method:- </a:t>
            </a:r>
          </a:p>
        </p:txBody>
      </p:sp>
      <p:pic>
        <p:nvPicPr>
          <p:cNvPr id="10" name="Picture 9">
            <a:extLst>
              <a:ext uri="{FF2B5EF4-FFF2-40B4-BE49-F238E27FC236}">
                <a16:creationId xmlns:a16="http://schemas.microsoft.com/office/drawing/2014/main" id="{74A2C90A-21DE-2461-AE75-2EEF74DD83F7}"/>
              </a:ext>
            </a:extLst>
          </p:cNvPr>
          <p:cNvPicPr/>
          <p:nvPr/>
        </p:nvPicPr>
        <p:blipFill>
          <a:blip r:embed="rId2" cstate="email">
            <a:extLst>
              <a:ext uri="{28A0092B-C50C-407E-A947-70E740481C1C}">
                <a14:useLocalDpi xmlns:a14="http://schemas.microsoft.com/office/drawing/2010/main"/>
              </a:ext>
            </a:extLst>
          </a:blip>
          <a:stretch>
            <a:fillRect/>
          </a:stretch>
        </p:blipFill>
        <p:spPr>
          <a:xfrm>
            <a:off x="120573" y="1420381"/>
            <a:ext cx="4104276" cy="2689551"/>
          </a:xfrm>
          <a:prstGeom prst="rect">
            <a:avLst/>
          </a:prstGeom>
        </p:spPr>
      </p:pic>
      <p:pic>
        <p:nvPicPr>
          <p:cNvPr id="12" name="Picture 11">
            <a:extLst>
              <a:ext uri="{FF2B5EF4-FFF2-40B4-BE49-F238E27FC236}">
                <a16:creationId xmlns:a16="http://schemas.microsoft.com/office/drawing/2014/main" id="{F8CBFA0D-D99A-65F0-2C84-2EF73D1439C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45422" y="1372475"/>
            <a:ext cx="4608284" cy="2737457"/>
          </a:xfrm>
          <a:prstGeom prst="rect">
            <a:avLst/>
          </a:prstGeom>
          <a:noFill/>
          <a:ln>
            <a:noFill/>
          </a:ln>
        </p:spPr>
      </p:pic>
      <p:pic>
        <p:nvPicPr>
          <p:cNvPr id="15" name="Picture 14">
            <a:extLst>
              <a:ext uri="{FF2B5EF4-FFF2-40B4-BE49-F238E27FC236}">
                <a16:creationId xmlns:a16="http://schemas.microsoft.com/office/drawing/2014/main" id="{56042C3A-0F08-2BEC-A1AA-7B97AE80855C}"/>
              </a:ext>
            </a:extLst>
          </p:cNvPr>
          <p:cNvPicPr/>
          <p:nvPr/>
        </p:nvPicPr>
        <p:blipFill>
          <a:blip r:embed="rId4" cstate="email">
            <a:extLst>
              <a:ext uri="{28A0092B-C50C-407E-A947-70E740481C1C}">
                <a14:useLocalDpi xmlns:a14="http://schemas.microsoft.com/office/drawing/2010/main"/>
              </a:ext>
            </a:extLst>
          </a:blip>
          <a:stretch>
            <a:fillRect/>
          </a:stretch>
        </p:blipFill>
        <p:spPr>
          <a:xfrm>
            <a:off x="120574" y="4296229"/>
            <a:ext cx="4124168" cy="2397385"/>
          </a:xfrm>
          <a:prstGeom prst="rect">
            <a:avLst/>
          </a:prstGeom>
        </p:spPr>
      </p:pic>
      <p:pic>
        <p:nvPicPr>
          <p:cNvPr id="16" name="Picture 15">
            <a:extLst>
              <a:ext uri="{FF2B5EF4-FFF2-40B4-BE49-F238E27FC236}">
                <a16:creationId xmlns:a16="http://schemas.microsoft.com/office/drawing/2014/main" id="{CE44D14B-8ABC-DF45-BBCD-B73091570A45}"/>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4409908" y="4296228"/>
            <a:ext cx="4613519" cy="2425247"/>
          </a:xfrm>
          <a:prstGeom prst="rect">
            <a:avLst/>
          </a:prstGeom>
          <a:noFill/>
          <a:ln>
            <a:noFill/>
          </a:ln>
        </p:spPr>
      </p:pic>
    </p:spTree>
    <p:extLst>
      <p:ext uri="{BB962C8B-B14F-4D97-AF65-F5344CB8AC3E}">
        <p14:creationId xmlns:p14="http://schemas.microsoft.com/office/powerpoint/2010/main" val="12290052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37E742-7446-4716-BD2E-EB78CBD88662}" type="slidenum">
              <a:rPr lang="en-US" smtClean="0"/>
              <a:pPr>
                <a:defRPr/>
              </a:pPr>
              <a:t>23</a:t>
            </a:fld>
            <a:endParaRPr lang="en-US" dirty="0"/>
          </a:p>
        </p:txBody>
      </p:sp>
      <p:sp>
        <p:nvSpPr>
          <p:cNvPr id="3" name="Rectangle 2"/>
          <p:cNvSpPr/>
          <p:nvPr/>
        </p:nvSpPr>
        <p:spPr>
          <a:xfrm>
            <a:off x="529265" y="144236"/>
            <a:ext cx="7486344" cy="867930"/>
          </a:xfrm>
          <a:prstGeom prst="rect">
            <a:avLst/>
          </a:prstGeom>
        </p:spPr>
        <p:txBody>
          <a:bodyPr wrap="none">
            <a:spAutoFit/>
          </a:bodyPr>
          <a:lstStyle/>
          <a:p>
            <a:pPr marL="117475" lvl="0" algn="ctr" eaLnBrk="0" hangingPunct="0">
              <a:lnSpc>
                <a:spcPct val="90000"/>
              </a:lnSpc>
              <a:defRPr/>
            </a:pPr>
            <a:r>
              <a:rPr lang="en-US" sz="2800" b="1" kern="0" dirty="0">
                <a:solidFill>
                  <a:srgbClr val="002060"/>
                </a:solidFill>
                <a:latin typeface="Book Antiqua" pitchFamily="18" charset="0"/>
                <a:cs typeface="ＭＳ Ｐゴシック" charset="0"/>
              </a:rPr>
              <a:t>Important best safety practices for effective </a:t>
            </a:r>
          </a:p>
          <a:p>
            <a:pPr marL="117475" lvl="0" algn="ctr" eaLnBrk="0" hangingPunct="0">
              <a:lnSpc>
                <a:spcPct val="90000"/>
              </a:lnSpc>
              <a:defRPr/>
            </a:pPr>
            <a:r>
              <a:rPr lang="en-US" sz="2800" b="1" kern="0" dirty="0">
                <a:solidFill>
                  <a:srgbClr val="002060"/>
                </a:solidFill>
                <a:latin typeface="Book Antiqua" pitchFamily="18" charset="0"/>
                <a:cs typeface="ＭＳ Ｐゴシック" charset="0"/>
              </a:rPr>
              <a:t>O&amp;M @ OPGC</a:t>
            </a:r>
          </a:p>
        </p:txBody>
      </p:sp>
      <p:sp>
        <p:nvSpPr>
          <p:cNvPr id="4" name="Rectangle 3"/>
          <p:cNvSpPr/>
          <p:nvPr/>
        </p:nvSpPr>
        <p:spPr>
          <a:xfrm>
            <a:off x="77491" y="1076157"/>
            <a:ext cx="8989018" cy="492122"/>
          </a:xfrm>
          <a:prstGeom prst="rect">
            <a:avLst/>
          </a:prstGeom>
        </p:spPr>
        <p:txBody>
          <a:bodyPr wrap="square">
            <a:spAutoFit/>
          </a:bodyPr>
          <a:lstStyle/>
          <a:p>
            <a:pPr marL="342900" lvl="0" indent="-342900" algn="just">
              <a:lnSpc>
                <a:spcPct val="115000"/>
              </a:lnSpc>
              <a:spcAft>
                <a:spcPts val="1000"/>
              </a:spcAft>
              <a:tabLst>
                <a:tab pos="457200" algn="l"/>
              </a:tabLst>
            </a:pPr>
            <a:r>
              <a:rPr lang="en-US" sz="24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Weekly Mass Tool Box/daily Area wise PJB : - </a:t>
            </a:r>
            <a:endParaRPr lang="en-US"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6272" y="5781843"/>
            <a:ext cx="8989018" cy="1015663"/>
          </a:xfrm>
          <a:prstGeom prst="rect">
            <a:avLst/>
          </a:prstGeom>
        </p:spPr>
        <p:txBody>
          <a:bodyPr wrap="square">
            <a:spAutoFit/>
          </a:bodyPr>
          <a:lstStyle/>
          <a:p>
            <a:pPr algn="just"/>
            <a:r>
              <a:rPr lang="en-US" sz="2000" dirty="0">
                <a:latin typeface="+mn-lt"/>
              </a:rPr>
              <a:t>OPGC is being conducting weekly mass tool box talk/safety talk meet on a safety topic of importance involving all employees and contractor.  The talk followed by administering Safety Oath. This meet happens on every Saturday</a:t>
            </a:r>
            <a:endParaRPr lang="or-IN" sz="2000" dirty="0">
              <a:latin typeface="+mn-lt"/>
            </a:endParaRPr>
          </a:p>
        </p:txBody>
      </p:sp>
      <p:pic>
        <p:nvPicPr>
          <p:cNvPr id="9" name="Picture 8"/>
          <p:cNvPicPr>
            <a:picLocks noChangeAspect="1"/>
          </p:cNvPicPr>
          <p:nvPr/>
        </p:nvPicPr>
        <p:blipFill>
          <a:blip r:embed="rId2"/>
          <a:stretch>
            <a:fillRect/>
          </a:stretch>
        </p:blipFill>
        <p:spPr>
          <a:xfrm>
            <a:off x="89012" y="1613520"/>
            <a:ext cx="3034448" cy="2100695"/>
          </a:xfrm>
          <a:prstGeom prst="rect">
            <a:avLst/>
          </a:prstGeom>
        </p:spPr>
      </p:pic>
      <p:pic>
        <p:nvPicPr>
          <p:cNvPr id="11" name="Picture 10"/>
          <p:cNvPicPr>
            <a:picLocks noChangeAspect="1"/>
          </p:cNvPicPr>
          <p:nvPr/>
        </p:nvPicPr>
        <p:blipFill>
          <a:blip r:embed="rId3"/>
          <a:stretch>
            <a:fillRect/>
          </a:stretch>
        </p:blipFill>
        <p:spPr>
          <a:xfrm>
            <a:off x="6167953" y="3875779"/>
            <a:ext cx="2877336" cy="1830033"/>
          </a:xfrm>
          <a:prstGeom prst="rect">
            <a:avLst/>
          </a:prstGeom>
        </p:spPr>
      </p:pic>
      <p:pic>
        <p:nvPicPr>
          <p:cNvPr id="6" name="Picture 5">
            <a:extLst>
              <a:ext uri="{FF2B5EF4-FFF2-40B4-BE49-F238E27FC236}">
                <a16:creationId xmlns:a16="http://schemas.microsoft.com/office/drawing/2014/main" id="{912709BA-43FF-5330-050B-8C1194F3F90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191" y="3875779"/>
            <a:ext cx="2953269" cy="1831253"/>
          </a:xfrm>
          <a:prstGeom prst="rect">
            <a:avLst/>
          </a:prstGeom>
          <a:noFill/>
          <a:ln>
            <a:noFill/>
          </a:ln>
        </p:spPr>
      </p:pic>
      <p:pic>
        <p:nvPicPr>
          <p:cNvPr id="7" name="Picture 6">
            <a:extLst>
              <a:ext uri="{FF2B5EF4-FFF2-40B4-BE49-F238E27FC236}">
                <a16:creationId xmlns:a16="http://schemas.microsoft.com/office/drawing/2014/main" id="{532C8ED1-8EE5-6BF6-D5F5-9AEB65B4286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6612" y="3875779"/>
            <a:ext cx="2643930" cy="1856018"/>
          </a:xfrm>
          <a:prstGeom prst="rect">
            <a:avLst/>
          </a:prstGeom>
          <a:noFill/>
          <a:ln>
            <a:noFill/>
          </a:ln>
        </p:spPr>
      </p:pic>
      <p:pic>
        <p:nvPicPr>
          <p:cNvPr id="8" name="Picture 7">
            <a:extLst>
              <a:ext uri="{FF2B5EF4-FFF2-40B4-BE49-F238E27FC236}">
                <a16:creationId xmlns:a16="http://schemas.microsoft.com/office/drawing/2014/main" id="{CBB52A65-E36C-B13B-FA0E-CDED78298AE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09936" y="1568279"/>
            <a:ext cx="2710606" cy="2145936"/>
          </a:xfrm>
          <a:prstGeom prst="rect">
            <a:avLst/>
          </a:prstGeom>
          <a:noFill/>
          <a:ln>
            <a:noFill/>
          </a:ln>
        </p:spPr>
      </p:pic>
      <p:pic>
        <p:nvPicPr>
          <p:cNvPr id="10" name="Picture 9">
            <a:extLst>
              <a:ext uri="{FF2B5EF4-FFF2-40B4-BE49-F238E27FC236}">
                <a16:creationId xmlns:a16="http://schemas.microsoft.com/office/drawing/2014/main" id="{DD4A2D7D-FB53-58AC-8195-C8BED21DB4D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07018" y="1391371"/>
            <a:ext cx="2838271" cy="2322843"/>
          </a:xfrm>
          <a:prstGeom prst="rect">
            <a:avLst/>
          </a:prstGeom>
          <a:noFill/>
          <a:ln>
            <a:noFill/>
          </a:ln>
        </p:spPr>
      </p:pic>
    </p:spTree>
    <p:extLst>
      <p:ext uri="{BB962C8B-B14F-4D97-AF65-F5344CB8AC3E}">
        <p14:creationId xmlns:p14="http://schemas.microsoft.com/office/powerpoint/2010/main" val="350651373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2"/>
          <p:cNvSpPr txBox="1">
            <a:spLocks/>
          </p:cNvSpPr>
          <p:nvPr/>
        </p:nvSpPr>
        <p:spPr>
          <a:xfrm>
            <a:off x="40192" y="164386"/>
            <a:ext cx="8006528" cy="683520"/>
          </a:xfrm>
          <a:prstGeom prst="rect">
            <a:avLst/>
          </a:prstGeom>
        </p:spPr>
        <p:txBody>
          <a:bodyPr anchor="ctr"/>
          <a:lstStyle/>
          <a:p>
            <a:pPr marL="117475" marR="0" lvl="0" indent="0" algn="ctr" defTabSz="914400" rtl="0" eaLnBrk="0" fontAlgn="base" latinLnBrk="0" hangingPunct="0">
              <a:lnSpc>
                <a:spcPct val="90000"/>
              </a:lnSpc>
              <a:spcBef>
                <a:spcPct val="0"/>
              </a:spcBef>
              <a:spcAft>
                <a:spcPct val="0"/>
              </a:spcAft>
              <a:buClrTx/>
              <a:buSzTx/>
              <a:buFontTx/>
              <a:buNone/>
              <a:tabLst/>
              <a:defRPr/>
            </a:pPr>
            <a:r>
              <a:rPr lang="en-US" sz="2800" b="1" kern="0" dirty="0">
                <a:solidFill>
                  <a:srgbClr val="002060"/>
                </a:solidFill>
                <a:latin typeface="Book Antiqua" pitchFamily="18" charset="0"/>
                <a:cs typeface="ＭＳ Ｐゴシック" charset="0"/>
              </a:rPr>
              <a:t>Important best safety practices for effective O&amp;M @ OPGC</a:t>
            </a:r>
            <a:endParaRPr kumimoji="0" lang="en-US" sz="2800" b="1" strike="noStrike" kern="0" cap="none" spc="0" normalizeH="0" baseline="0" noProof="0" dirty="0">
              <a:ln>
                <a:noFill/>
              </a:ln>
              <a:solidFill>
                <a:srgbClr val="002060"/>
              </a:solidFill>
              <a:effectLst/>
              <a:uLnTx/>
              <a:uFillTx/>
              <a:latin typeface="Book Antiqua" pitchFamily="18" charset="0"/>
              <a:ea typeface="+mn-ea"/>
              <a:cs typeface="ＭＳ Ｐゴシック" charset="0"/>
            </a:endParaRP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 name="TextBox 9">
            <a:extLst>
              <a:ext uri="{FF2B5EF4-FFF2-40B4-BE49-F238E27FC236}">
                <a16:creationId xmlns:a16="http://schemas.microsoft.com/office/drawing/2014/main" id="{0563D141-E5A4-3395-0BDD-5947646822DB}"/>
              </a:ext>
            </a:extLst>
          </p:cNvPr>
          <p:cNvSpPr txBox="1"/>
          <p:nvPr/>
        </p:nvSpPr>
        <p:spPr>
          <a:xfrm>
            <a:off x="40192" y="919925"/>
            <a:ext cx="8298543" cy="461665"/>
          </a:xfrm>
          <a:prstGeom prst="rect">
            <a:avLst/>
          </a:prstGeom>
          <a:noFill/>
        </p:spPr>
        <p:txBody>
          <a:bodyPr wrap="square">
            <a:spAutoFit/>
          </a:bodyPr>
          <a:lstStyle/>
          <a:p>
            <a:pPr marR="0" lvl="0" algn="l" defTabSz="914400" rtl="0" eaLnBrk="1" fontAlgn="base" latinLnBrk="0" hangingPunct="1">
              <a:lnSpc>
                <a:spcPct val="100000"/>
              </a:lnSpc>
              <a:spcBef>
                <a:spcPct val="0"/>
              </a:spcBef>
              <a:spcAft>
                <a:spcPct val="0"/>
              </a:spcAft>
              <a:buClrTx/>
              <a:buSzTx/>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Arial" charset="0"/>
              </a:rPr>
              <a:t>Communicating through Different Safety celebrations</a:t>
            </a:r>
          </a:p>
        </p:txBody>
      </p:sp>
      <p:pic>
        <p:nvPicPr>
          <p:cNvPr id="12" name="Picture 11">
            <a:extLst>
              <a:ext uri="{FF2B5EF4-FFF2-40B4-BE49-F238E27FC236}">
                <a16:creationId xmlns:a16="http://schemas.microsoft.com/office/drawing/2014/main" id="{E3A226B0-FD20-2CEE-C5DC-B60A25DFD31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4612192" y="1343121"/>
            <a:ext cx="4531808" cy="5404391"/>
          </a:xfrm>
          <a:prstGeom prst="rect">
            <a:avLst/>
          </a:prstGeom>
          <a:noFill/>
          <a:ln>
            <a:noFill/>
          </a:ln>
        </p:spPr>
      </p:pic>
      <p:pic>
        <p:nvPicPr>
          <p:cNvPr id="15" name="Picture 14">
            <a:extLst>
              <a:ext uri="{FF2B5EF4-FFF2-40B4-BE49-F238E27FC236}">
                <a16:creationId xmlns:a16="http://schemas.microsoft.com/office/drawing/2014/main" id="{86A173B4-DCEB-5E77-BE42-60364C9FFC4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556" y="1343121"/>
            <a:ext cx="4586466" cy="5404391"/>
          </a:xfrm>
          <a:prstGeom prst="rect">
            <a:avLst/>
          </a:prstGeom>
          <a:noFill/>
          <a:ln>
            <a:noFill/>
          </a:ln>
        </p:spPr>
      </p:pic>
    </p:spTree>
    <p:extLst>
      <p:ext uri="{BB962C8B-B14F-4D97-AF65-F5344CB8AC3E}">
        <p14:creationId xmlns:p14="http://schemas.microsoft.com/office/powerpoint/2010/main" val="416570162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2"/>
          <p:cNvSpPr txBox="1">
            <a:spLocks/>
          </p:cNvSpPr>
          <p:nvPr/>
        </p:nvSpPr>
        <p:spPr>
          <a:xfrm>
            <a:off x="40192" y="164386"/>
            <a:ext cx="8006528" cy="683520"/>
          </a:xfrm>
          <a:prstGeom prst="rect">
            <a:avLst/>
          </a:prstGeom>
        </p:spPr>
        <p:txBody>
          <a:bodyPr anchor="ctr"/>
          <a:lstStyle/>
          <a:p>
            <a:pPr marL="117475" marR="0" lvl="0" indent="0" algn="ctr" defTabSz="914400" rtl="0" eaLnBrk="0" fontAlgn="base" latinLnBrk="0" hangingPunct="0">
              <a:lnSpc>
                <a:spcPct val="90000"/>
              </a:lnSpc>
              <a:spcBef>
                <a:spcPct val="0"/>
              </a:spcBef>
              <a:spcAft>
                <a:spcPct val="0"/>
              </a:spcAft>
              <a:buClrTx/>
              <a:buSzTx/>
              <a:buFontTx/>
              <a:buNone/>
              <a:tabLst/>
              <a:defRPr/>
            </a:pPr>
            <a:r>
              <a:rPr lang="en-US" sz="2800" b="1" kern="0" dirty="0">
                <a:solidFill>
                  <a:srgbClr val="002060"/>
                </a:solidFill>
                <a:latin typeface="Book Antiqua" pitchFamily="18" charset="0"/>
                <a:cs typeface="ＭＳ Ｐゴシック" charset="0"/>
              </a:rPr>
              <a:t>Important best safety practices for effective O&amp;M @ OPGC</a:t>
            </a:r>
            <a:endParaRPr kumimoji="0" lang="en-US" sz="2800" b="1" strike="noStrike" kern="0" cap="none" spc="0" normalizeH="0" baseline="0" noProof="0" dirty="0">
              <a:ln>
                <a:noFill/>
              </a:ln>
              <a:solidFill>
                <a:srgbClr val="002060"/>
              </a:solidFill>
              <a:effectLst/>
              <a:uLnTx/>
              <a:uFillTx/>
              <a:latin typeface="Book Antiqua" pitchFamily="18" charset="0"/>
              <a:ea typeface="+mn-ea"/>
              <a:cs typeface="ＭＳ Ｐゴシック" charset="0"/>
            </a:endParaRP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 name="TextBox 9">
            <a:extLst>
              <a:ext uri="{FF2B5EF4-FFF2-40B4-BE49-F238E27FC236}">
                <a16:creationId xmlns:a16="http://schemas.microsoft.com/office/drawing/2014/main" id="{0563D141-E5A4-3395-0BDD-5947646822DB}"/>
              </a:ext>
            </a:extLst>
          </p:cNvPr>
          <p:cNvSpPr txBox="1"/>
          <p:nvPr/>
        </p:nvSpPr>
        <p:spPr>
          <a:xfrm>
            <a:off x="40192" y="919925"/>
            <a:ext cx="8298543" cy="461665"/>
          </a:xfrm>
          <a:prstGeom prst="rect">
            <a:avLst/>
          </a:prstGeom>
          <a:noFill/>
        </p:spPr>
        <p:txBody>
          <a:bodyPr wrap="square">
            <a:spAutoFit/>
          </a:bodyPr>
          <a:lstStyle/>
          <a:p>
            <a:pPr marR="0" lvl="0" algn="l" defTabSz="914400" rtl="0" eaLnBrk="1" fontAlgn="base" latinLnBrk="0" hangingPunct="1">
              <a:lnSpc>
                <a:spcPct val="100000"/>
              </a:lnSpc>
              <a:spcBef>
                <a:spcPct val="0"/>
              </a:spcBef>
              <a:spcAft>
                <a:spcPct val="0"/>
              </a:spcAft>
              <a:buClrTx/>
              <a:buSzTx/>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Arial" charset="0"/>
              </a:rPr>
              <a:t>Communicating through Different Safety celebrations</a:t>
            </a:r>
          </a:p>
        </p:txBody>
      </p:sp>
      <p:pic>
        <p:nvPicPr>
          <p:cNvPr id="3" name="Picture 2">
            <a:extLst>
              <a:ext uri="{FF2B5EF4-FFF2-40B4-BE49-F238E27FC236}">
                <a16:creationId xmlns:a16="http://schemas.microsoft.com/office/drawing/2014/main" id="{142D0422-34DD-E872-AE70-0C6B694CB4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6829" y="1453608"/>
            <a:ext cx="4365171" cy="281359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A13BF6C-6F58-9B26-CFE7-B9F8F48AD6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371" y="4386068"/>
            <a:ext cx="4261529" cy="236881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F4E3C59-2F48-567C-C4A6-73675B90C3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5187" y="1464475"/>
            <a:ext cx="4261984" cy="2802724"/>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B94C24E2-2DDE-B855-D5F0-2C511B49C3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75188" y="4380279"/>
            <a:ext cx="4261983" cy="23688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329811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2"/>
          <p:cNvSpPr txBox="1">
            <a:spLocks/>
          </p:cNvSpPr>
          <p:nvPr/>
        </p:nvSpPr>
        <p:spPr>
          <a:xfrm>
            <a:off x="40192" y="164386"/>
            <a:ext cx="8006528" cy="683520"/>
          </a:xfrm>
          <a:prstGeom prst="rect">
            <a:avLst/>
          </a:prstGeom>
        </p:spPr>
        <p:txBody>
          <a:bodyPr anchor="ctr"/>
          <a:lstStyle/>
          <a:p>
            <a:pPr marL="117475" marR="0" lvl="0" indent="0" algn="ctr" defTabSz="914400" rtl="0" eaLnBrk="0" fontAlgn="base" latinLnBrk="0" hangingPunct="0">
              <a:lnSpc>
                <a:spcPct val="90000"/>
              </a:lnSpc>
              <a:spcBef>
                <a:spcPct val="0"/>
              </a:spcBef>
              <a:spcAft>
                <a:spcPct val="0"/>
              </a:spcAft>
              <a:buClrTx/>
              <a:buSzTx/>
              <a:buFontTx/>
              <a:buNone/>
              <a:tabLst/>
              <a:defRPr/>
            </a:pPr>
            <a:r>
              <a:rPr lang="en-US" sz="2800" b="1" kern="0" dirty="0">
                <a:solidFill>
                  <a:srgbClr val="002060"/>
                </a:solidFill>
                <a:latin typeface="Book Antiqua" pitchFamily="18" charset="0"/>
                <a:cs typeface="ＭＳ Ｐゴシック" charset="0"/>
              </a:rPr>
              <a:t>Important best safety practices for effective O&amp;M @ OPGC</a:t>
            </a:r>
            <a:endParaRPr kumimoji="0" lang="en-US" sz="2800" b="1" strike="noStrike" kern="0" cap="none" spc="0" normalizeH="0" baseline="0" noProof="0" dirty="0">
              <a:ln>
                <a:noFill/>
              </a:ln>
              <a:solidFill>
                <a:srgbClr val="002060"/>
              </a:solidFill>
              <a:effectLst/>
              <a:uLnTx/>
              <a:uFillTx/>
              <a:latin typeface="Book Antiqua" pitchFamily="18" charset="0"/>
              <a:ea typeface="+mn-ea"/>
              <a:cs typeface="ＭＳ Ｐゴシック" charset="0"/>
            </a:endParaRP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 name="TextBox 3">
            <a:extLst>
              <a:ext uri="{FF2B5EF4-FFF2-40B4-BE49-F238E27FC236}">
                <a16:creationId xmlns:a16="http://schemas.microsoft.com/office/drawing/2014/main" id="{8AE534A1-A172-E208-1C9C-ECCEF86C95B5}"/>
              </a:ext>
            </a:extLst>
          </p:cNvPr>
          <p:cNvSpPr txBox="1"/>
          <p:nvPr/>
        </p:nvSpPr>
        <p:spPr>
          <a:xfrm>
            <a:off x="40192" y="1051534"/>
            <a:ext cx="3360055" cy="369332"/>
          </a:xfrm>
          <a:prstGeom prst="rect">
            <a:avLst/>
          </a:prstGeom>
          <a:noFill/>
        </p:spPr>
        <p:txBody>
          <a:bodyPr wrap="square">
            <a:spAutoFit/>
          </a:bodyPr>
          <a:lstStyle/>
          <a:p>
            <a:pPr marR="0" lvl="0" algn="just" defTabSz="914400" rtl="0" eaLnBrk="1" fontAlgn="base" latinLnBrk="0" hangingPunct="1">
              <a:lnSpc>
                <a:spcPct val="100000"/>
              </a:lnSpc>
              <a:spcBef>
                <a:spcPts val="750"/>
              </a:spcBef>
              <a:spcAft>
                <a:spcPts val="750"/>
              </a:spcAft>
              <a:buClrTx/>
              <a:buSzTx/>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charset="0"/>
              </a:rPr>
              <a:t>7. Stop Work Authority:</a:t>
            </a: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charset="0"/>
              </a:rPr>
              <a:t> </a:t>
            </a:r>
            <a:endPar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charset="0"/>
            </a:endParaRPr>
          </a:p>
        </p:txBody>
      </p:sp>
      <p:pic>
        <p:nvPicPr>
          <p:cNvPr id="6" name="Picture 7">
            <a:extLst>
              <a:ext uri="{FF2B5EF4-FFF2-40B4-BE49-F238E27FC236}">
                <a16:creationId xmlns:a16="http://schemas.microsoft.com/office/drawing/2014/main" id="{8A618664-2AE4-9AA1-DAEC-80BC8AEB06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0262" y="1012291"/>
            <a:ext cx="2996538" cy="265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C413DB4-7158-51A4-0B59-ADFC2FB00B41}"/>
              </a:ext>
            </a:extLst>
          </p:cNvPr>
          <p:cNvSpPr/>
          <p:nvPr/>
        </p:nvSpPr>
        <p:spPr>
          <a:xfrm>
            <a:off x="111127" y="1449435"/>
            <a:ext cx="5266783" cy="2549159"/>
          </a:xfrm>
          <a:prstGeom prst="rect">
            <a:avLst/>
          </a:prstGeom>
        </p:spPr>
        <p:txBody>
          <a:bodyPr wrap="square">
            <a:spAutoFit/>
          </a:bodyPr>
          <a:lstStyle/>
          <a:p>
            <a:pPr lvl="0" algn="just">
              <a:lnSpc>
                <a:spcPct val="115000"/>
              </a:lnSpc>
              <a:spcAft>
                <a:spcPts val="1000"/>
              </a:spcAft>
            </a:pPr>
            <a:r>
              <a:rPr lang="en-US" sz="2000" dirty="0">
                <a:latin typeface="+mn-lt"/>
              </a:rPr>
              <a:t>Stop work authority is one amongst OPGC’s effective proactive tools to engage OPGC people and contractors to act when a perceived unsafe situation is observed. All OPGC people, Contractors &amp; Visitors have the right and obligation to stop the work as soon as they identify a situation, they believe to be unsafe.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19">
            <a:extLst>
              <a:ext uri="{FF2B5EF4-FFF2-40B4-BE49-F238E27FC236}">
                <a16:creationId xmlns:a16="http://schemas.microsoft.com/office/drawing/2014/main" id="{FDE7128B-DB17-4C34-0520-5AAA1FCC6EEC}"/>
              </a:ext>
            </a:extLst>
          </p:cNvPr>
          <p:cNvSpPr txBox="1">
            <a:spLocks noChangeArrowheads="1"/>
          </p:cNvSpPr>
          <p:nvPr/>
        </p:nvSpPr>
        <p:spPr bwMode="auto">
          <a:xfrm>
            <a:off x="111127" y="6356351"/>
            <a:ext cx="4707616" cy="364340"/>
          </a:xfrm>
          <a:prstGeom prst="rect">
            <a:avLst/>
          </a:prstGeom>
          <a:solidFill>
            <a:srgbClr val="FFFFFF"/>
          </a:solidFill>
          <a:ln w="9525">
            <a:solidFill>
              <a:srgbClr val="FF0000"/>
            </a:solidFill>
            <a:miter lim="800000"/>
            <a:headEnd/>
            <a:tailEnd/>
          </a:ln>
        </p:spPr>
        <p:txBody>
          <a:bodyPr rot="0" vert="horz" wrap="square" lIns="91440" tIns="45720" rIns="91440" bIns="45720" anchor="t" anchorCtr="0" upright="1">
            <a:noAutofit/>
          </a:bodyPr>
          <a:lstStyle/>
          <a:p>
            <a:pPr algn="ctr">
              <a:spcAft>
                <a:spcPts val="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Rewarded for best stop work application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28385C4B-0602-4AE8-7107-C225DA780463}"/>
              </a:ext>
            </a:extLst>
          </p:cNvPr>
          <p:cNvGraphicFramePr>
            <a:graphicFrameLocks noGrp="1"/>
          </p:cNvGraphicFramePr>
          <p:nvPr>
            <p:extLst>
              <p:ext uri="{D42A27DB-BD31-4B8C-83A1-F6EECF244321}">
                <p14:modId xmlns:p14="http://schemas.microsoft.com/office/powerpoint/2010/main" val="242934685"/>
              </p:ext>
            </p:extLst>
          </p:nvPr>
        </p:nvGraphicFramePr>
        <p:xfrm>
          <a:off x="5545192" y="3773655"/>
          <a:ext cx="3177154" cy="2947035"/>
        </p:xfrm>
        <a:graphic>
          <a:graphicData uri="http://schemas.openxmlformats.org/drawingml/2006/table">
            <a:tbl>
              <a:tblPr/>
              <a:tblGrid>
                <a:gridCol w="654521">
                  <a:extLst>
                    <a:ext uri="{9D8B030D-6E8A-4147-A177-3AD203B41FA5}">
                      <a16:colId xmlns:a16="http://schemas.microsoft.com/office/drawing/2014/main" val="20000"/>
                    </a:ext>
                  </a:extLst>
                </a:gridCol>
                <a:gridCol w="1186320">
                  <a:extLst>
                    <a:ext uri="{9D8B030D-6E8A-4147-A177-3AD203B41FA5}">
                      <a16:colId xmlns:a16="http://schemas.microsoft.com/office/drawing/2014/main" val="20001"/>
                    </a:ext>
                  </a:extLst>
                </a:gridCol>
                <a:gridCol w="1336313">
                  <a:extLst>
                    <a:ext uri="{9D8B030D-6E8A-4147-A177-3AD203B41FA5}">
                      <a16:colId xmlns:a16="http://schemas.microsoft.com/office/drawing/2014/main" val="20002"/>
                    </a:ext>
                  </a:extLst>
                </a:gridCol>
              </a:tblGrid>
              <a:tr h="214684">
                <a:tc gridSpan="3">
                  <a:txBody>
                    <a:bodyPr/>
                    <a:lstStyle/>
                    <a:p>
                      <a:pPr algn="ctr" fontAlgn="b"/>
                      <a:r>
                        <a:rPr lang="en-US" sz="1400" b="1" i="0" u="none" strike="noStrike" dirty="0">
                          <a:solidFill>
                            <a:srgbClr val="000000"/>
                          </a:solidFill>
                          <a:effectLst/>
                          <a:latin typeface="Calibri" panose="020F0502020204030204" pitchFamily="34" charset="0"/>
                        </a:rPr>
                        <a:t>Stop</a:t>
                      </a:r>
                      <a:r>
                        <a:rPr lang="en-US" sz="1400" b="1" i="0" u="none" strike="noStrike" baseline="0" dirty="0">
                          <a:solidFill>
                            <a:srgbClr val="000000"/>
                          </a:solidFill>
                          <a:effectLst/>
                          <a:latin typeface="Calibri" panose="020F0502020204030204" pitchFamily="34" charset="0"/>
                        </a:rPr>
                        <a:t> works</a:t>
                      </a:r>
                      <a:r>
                        <a:rPr lang="en-US" sz="1400" b="1" i="0" u="none" strike="noStrike" dirty="0">
                          <a:solidFill>
                            <a:srgbClr val="000000"/>
                          </a:solidFill>
                          <a:effectLst/>
                          <a:latin typeface="Calibri" panose="020F0502020204030204" pitchFamily="34" charset="0"/>
                        </a:rPr>
                        <a:t> applied details-2022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5326">
                <a:tc>
                  <a:txBody>
                    <a:bodyPr/>
                    <a:lstStyle/>
                    <a:p>
                      <a:pPr algn="ctr" fontAlgn="b"/>
                      <a:r>
                        <a:rPr lang="en-US" sz="1200" b="1" i="0" u="none" strike="noStrike" dirty="0">
                          <a:solidFill>
                            <a:srgbClr val="000000"/>
                          </a:solidFill>
                          <a:effectLst/>
                          <a:latin typeface="Calibri" panose="020F0502020204030204" pitchFamily="34" charset="0"/>
                        </a:rPr>
                        <a:t>SL. 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panose="020F0502020204030204" pitchFamily="34" charset="0"/>
                        </a:rPr>
                        <a:t>Month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5326">
                <a:tc>
                  <a:txBody>
                    <a:bodyPr/>
                    <a:lstStyle/>
                    <a:p>
                      <a:pPr algn="ctr" fontAlgn="b"/>
                      <a:r>
                        <a:rPr lang="en-US" sz="12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January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5326">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February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5326">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March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5326">
                <a:tc>
                  <a:txBody>
                    <a:bodyPr/>
                    <a:lstStyle/>
                    <a:p>
                      <a:pPr algn="ctr" fontAlgn="b"/>
                      <a:r>
                        <a:rPr lang="en-US" sz="12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April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5326">
                <a:tc>
                  <a:txBody>
                    <a:bodyPr/>
                    <a:lstStyle/>
                    <a:p>
                      <a:pPr algn="ctr" fontAlgn="b"/>
                      <a:r>
                        <a:rPr lang="en-US" sz="12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May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5326">
                <a:tc>
                  <a:txBody>
                    <a:bodyPr/>
                    <a:lstStyle/>
                    <a:p>
                      <a:pPr algn="ctr" fontAlgn="b"/>
                      <a:r>
                        <a:rPr lang="en-US" sz="12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June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5326">
                <a:tc>
                  <a:txBody>
                    <a:bodyPr/>
                    <a:lstStyle/>
                    <a:p>
                      <a:pPr algn="ctr" fontAlgn="b"/>
                      <a:r>
                        <a:rPr lang="en-US" sz="12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July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85326">
                <a:tc>
                  <a:txBody>
                    <a:bodyPr/>
                    <a:lstStyle/>
                    <a:p>
                      <a:pPr algn="ctr" fontAlgn="b"/>
                      <a:r>
                        <a:rPr lang="en-US" sz="12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August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85326">
                <a:tc>
                  <a:txBody>
                    <a:bodyPr/>
                    <a:lstStyle/>
                    <a:p>
                      <a:pPr algn="ctr" fontAlgn="b"/>
                      <a:r>
                        <a:rPr lang="en-US" sz="1200" b="0"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September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85326">
                <a:tc>
                  <a:txBody>
                    <a:bodyPr/>
                    <a:lstStyle/>
                    <a:p>
                      <a:pPr algn="ctr" fontAlgn="b"/>
                      <a:r>
                        <a:rPr lang="en-US" sz="12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October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85326">
                <a:tc>
                  <a:txBody>
                    <a:bodyPr/>
                    <a:lstStyle/>
                    <a:p>
                      <a:pPr algn="ctr" fontAlgn="b"/>
                      <a:r>
                        <a:rPr lang="en-US" sz="12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November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85326">
                <a:tc>
                  <a:txBody>
                    <a:bodyPr/>
                    <a:lstStyle/>
                    <a:p>
                      <a:pPr algn="ctr" fontAlgn="b"/>
                      <a:r>
                        <a:rPr lang="en-US" sz="12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December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14684">
                <a:tc gridSpan="2">
                  <a:txBody>
                    <a:bodyPr/>
                    <a:lstStyle/>
                    <a:p>
                      <a:pPr algn="ctr" fontAlgn="b"/>
                      <a:r>
                        <a:rPr lang="en-US" sz="1400" b="1" i="0" u="none" strike="noStrike" dirty="0">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a:txBody>
                    <a:bodyPr/>
                    <a:lstStyle/>
                    <a:p>
                      <a:pPr algn="ctr" fontAlgn="b"/>
                      <a:r>
                        <a:rPr lang="en-US" sz="1400" b="1" i="0" u="none" strike="noStrike" dirty="0">
                          <a:solidFill>
                            <a:srgbClr val="000000"/>
                          </a:solidFill>
                          <a:effectLst/>
                          <a:latin typeface="Calibri" panose="020F0502020204030204" pitchFamily="34" charset="0"/>
                        </a:rPr>
                        <a:t>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4"/>
                  </a:ext>
                </a:extLst>
              </a:tr>
            </a:tbl>
          </a:graphicData>
        </a:graphic>
      </p:graphicFrame>
      <p:pic>
        <p:nvPicPr>
          <p:cNvPr id="15" name="Picture 12">
            <a:extLst>
              <a:ext uri="{FF2B5EF4-FFF2-40B4-BE49-F238E27FC236}">
                <a16:creationId xmlns:a16="http://schemas.microsoft.com/office/drawing/2014/main" id="{9A868988-4D85-3FDE-4980-D6E45A5853CA}"/>
              </a:ext>
            </a:extLst>
          </p:cNvPr>
          <p:cNvPicPr>
            <a:picLocks noChangeAspect="1" noChangeArrowheads="1"/>
          </p:cNvPicPr>
          <p:nvPr/>
        </p:nvPicPr>
        <p:blipFill>
          <a:blip r:embed="rId3"/>
          <a:srcRect/>
          <a:stretch>
            <a:fillRect/>
          </a:stretch>
        </p:blipFill>
        <p:spPr bwMode="auto">
          <a:xfrm>
            <a:off x="572789" y="4071694"/>
            <a:ext cx="3470667" cy="22348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5460453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2"/>
          <p:cNvSpPr txBox="1">
            <a:spLocks/>
          </p:cNvSpPr>
          <p:nvPr/>
        </p:nvSpPr>
        <p:spPr>
          <a:xfrm>
            <a:off x="40192" y="164386"/>
            <a:ext cx="8006528" cy="683520"/>
          </a:xfrm>
          <a:prstGeom prst="rect">
            <a:avLst/>
          </a:prstGeom>
        </p:spPr>
        <p:txBody>
          <a:bodyPr anchor="ctr"/>
          <a:lstStyle/>
          <a:p>
            <a:pPr marL="117475" marR="0" lvl="0" indent="0" algn="ctr" defTabSz="914400" rtl="0" eaLnBrk="0" fontAlgn="base" latinLnBrk="0" hangingPunct="0">
              <a:lnSpc>
                <a:spcPct val="90000"/>
              </a:lnSpc>
              <a:spcBef>
                <a:spcPct val="0"/>
              </a:spcBef>
              <a:spcAft>
                <a:spcPct val="0"/>
              </a:spcAft>
              <a:buClrTx/>
              <a:buSzTx/>
              <a:buFontTx/>
              <a:buNone/>
              <a:tabLst/>
              <a:defRPr/>
            </a:pPr>
            <a:r>
              <a:rPr lang="en-US" sz="2800" b="1" kern="0" dirty="0">
                <a:solidFill>
                  <a:srgbClr val="002060"/>
                </a:solidFill>
                <a:latin typeface="Book Antiqua" pitchFamily="18" charset="0"/>
                <a:cs typeface="ＭＳ Ｐゴシック" charset="0"/>
              </a:rPr>
              <a:t>Important best safety practices for effective O&amp;M @ OPGC</a:t>
            </a:r>
            <a:endParaRPr kumimoji="0" lang="en-US" sz="2800" b="1" strike="noStrike" kern="0" cap="none" spc="0" normalizeH="0" baseline="0" noProof="0" dirty="0">
              <a:ln>
                <a:noFill/>
              </a:ln>
              <a:solidFill>
                <a:srgbClr val="002060"/>
              </a:solidFill>
              <a:effectLst/>
              <a:uLnTx/>
              <a:uFillTx/>
              <a:latin typeface="Book Antiqua" pitchFamily="18" charset="0"/>
              <a:ea typeface="+mn-ea"/>
              <a:cs typeface="ＭＳ Ｐゴシック" charset="0"/>
            </a:endParaRP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 name="TextBox 3">
            <a:extLst>
              <a:ext uri="{FF2B5EF4-FFF2-40B4-BE49-F238E27FC236}">
                <a16:creationId xmlns:a16="http://schemas.microsoft.com/office/drawing/2014/main" id="{D4C66AF0-7A50-8030-151E-B3D94A3B6C28}"/>
              </a:ext>
            </a:extLst>
          </p:cNvPr>
          <p:cNvSpPr txBox="1"/>
          <p:nvPr/>
        </p:nvSpPr>
        <p:spPr>
          <a:xfrm>
            <a:off x="40191" y="1048950"/>
            <a:ext cx="8987695" cy="3549690"/>
          </a:xfrm>
          <a:prstGeom prst="rect">
            <a:avLst/>
          </a:prstGeom>
          <a:noFill/>
        </p:spPr>
        <p:txBody>
          <a:bodyPr wrap="square">
            <a:spAutoFit/>
          </a:bodyPr>
          <a:lstStyle/>
          <a:p>
            <a:pPr algn="just">
              <a:spcBef>
                <a:spcPts val="750"/>
              </a:spcBef>
              <a:spcAft>
                <a:spcPts val="750"/>
              </a:spcAft>
            </a:pPr>
            <a:r>
              <a:rPr lang="en-US" sz="1800" b="1" dirty="0">
                <a:solidFill>
                  <a:srgbClr val="002060"/>
                </a:solidFill>
                <a:effectLst/>
                <a:latin typeface="Arial" panose="020B0604020202020204" pitchFamily="34" charset="0"/>
                <a:ea typeface="Calibri" panose="020F0502020204030204" pitchFamily="34" charset="0"/>
              </a:rPr>
              <a:t>8. Use of Appropriate PPE’s &amp; its selection: </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The PPE Program is intended to be used in conjunction with good engineering, administrative controls and work practices, and should not be viewed as a replacement. </a:t>
            </a:r>
          </a:p>
          <a:p>
            <a:pPr algn="just">
              <a:spcBef>
                <a:spcPts val="750"/>
              </a:spcBef>
              <a:spcAft>
                <a:spcPts val="750"/>
              </a:spcAft>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Samples are collected from PPE manufacturers and issued for trial use at work site which was monitored by a PPE’s Task force consisting members of safety committee.  Then feedback from workforces were taken regarding quality of PPEs provided. Accordingly, the PPE’s effectiveness is observed and finalized.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750"/>
              </a:spcBef>
              <a:spcAft>
                <a:spcPts val="750"/>
              </a:spcAft>
            </a:pPr>
            <a:r>
              <a:rPr lang="en-US" sz="1800" dirty="0">
                <a:effectLst/>
                <a:latin typeface="Arial" panose="020B0604020202020204" pitchFamily="34" charset="0"/>
                <a:ea typeface="Calibri" panose="020F0502020204030204" pitchFamily="34" charset="0"/>
              </a:rPr>
              <a:t>For electrical PPE’s &amp; clothing, OPGC has conducted a third-party survey to calculate the incident energy &amp; minimum approach distance of different electrical equipment. The PPE clothing </a:t>
            </a:r>
            <a:r>
              <a:rPr lang="en-US" dirty="0">
                <a:latin typeface="Arial" panose="020B0604020202020204" pitchFamily="34" charset="0"/>
                <a:ea typeface="Calibri" panose="020F0502020204030204" pitchFamily="34" charset="0"/>
              </a:rPr>
              <a:t>class &amp; Glove Rating  </a:t>
            </a:r>
            <a:r>
              <a:rPr lang="en-US" sz="1800" dirty="0">
                <a:effectLst/>
                <a:latin typeface="Arial" panose="020B0604020202020204" pitchFamily="34" charset="0"/>
                <a:ea typeface="Calibri" panose="020F0502020204030204" pitchFamily="34" charset="0"/>
              </a:rPr>
              <a:t>is determined based upon the incident energy and voltage class .</a:t>
            </a:r>
            <a:endParaRPr lang="en-US" sz="3200" b="1" dirty="0">
              <a:latin typeface="Arial" panose="020B0604020202020204" pitchFamily="34" charset="0"/>
              <a:ea typeface="Times New Roman" panose="02020603050405020304" pitchFamily="18" charset="0"/>
            </a:endParaRPr>
          </a:p>
        </p:txBody>
      </p:sp>
      <p:pic>
        <p:nvPicPr>
          <p:cNvPr id="6" name="Picture 5">
            <a:extLst>
              <a:ext uri="{FF2B5EF4-FFF2-40B4-BE49-F238E27FC236}">
                <a16:creationId xmlns:a16="http://schemas.microsoft.com/office/drawing/2014/main" id="{38A633F6-E714-E5C4-D852-FD37A0ECF15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209" y="4654320"/>
            <a:ext cx="2133600" cy="2067155"/>
          </a:xfrm>
          <a:prstGeom prst="rect">
            <a:avLst/>
          </a:prstGeom>
          <a:noFill/>
          <a:ln w="28575">
            <a:solidFill>
              <a:srgbClr val="92D050"/>
            </a:solidFill>
            <a:miter lim="800000"/>
            <a:headEnd/>
            <a:tailEnd/>
          </a:ln>
        </p:spPr>
      </p:pic>
      <p:pic>
        <p:nvPicPr>
          <p:cNvPr id="7" name="Picture 6">
            <a:extLst>
              <a:ext uri="{FF2B5EF4-FFF2-40B4-BE49-F238E27FC236}">
                <a16:creationId xmlns:a16="http://schemas.microsoft.com/office/drawing/2014/main" id="{D05ED62D-F3A8-89C2-4004-3BABFB72689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5923" y="4626459"/>
            <a:ext cx="1741824" cy="2067155"/>
          </a:xfrm>
          <a:prstGeom prst="rect">
            <a:avLst/>
          </a:prstGeom>
          <a:noFill/>
          <a:ln>
            <a:noFill/>
          </a:ln>
        </p:spPr>
      </p:pic>
      <p:pic>
        <p:nvPicPr>
          <p:cNvPr id="10" name="Picture 9" descr="C:\Users\UKP\Desktop\Golden Hard Hat Award 2014\New folder (2)\20141126_161924.jpg">
            <a:extLst>
              <a:ext uri="{FF2B5EF4-FFF2-40B4-BE49-F238E27FC236}">
                <a16:creationId xmlns:a16="http://schemas.microsoft.com/office/drawing/2014/main" id="{90E3A6EF-F076-BCEB-D710-26F1341A12D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0970" y="4684536"/>
            <a:ext cx="1862060" cy="2067155"/>
          </a:xfrm>
          <a:prstGeom prst="rect">
            <a:avLst/>
          </a:prstGeom>
          <a:noFill/>
          <a:ln w="38100">
            <a:solidFill>
              <a:srgbClr val="0075B0"/>
            </a:solidFill>
            <a:miter lim="800000"/>
            <a:headEnd/>
            <a:tailEnd/>
          </a:ln>
        </p:spPr>
      </p:pic>
    </p:spTree>
    <p:extLst>
      <p:ext uri="{BB962C8B-B14F-4D97-AF65-F5344CB8AC3E}">
        <p14:creationId xmlns:p14="http://schemas.microsoft.com/office/powerpoint/2010/main" val="68770731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2"/>
          <p:cNvSpPr txBox="1">
            <a:spLocks/>
          </p:cNvSpPr>
          <p:nvPr/>
        </p:nvSpPr>
        <p:spPr>
          <a:xfrm>
            <a:off x="40192" y="164386"/>
            <a:ext cx="8006528" cy="683520"/>
          </a:xfrm>
          <a:prstGeom prst="rect">
            <a:avLst/>
          </a:prstGeom>
        </p:spPr>
        <p:txBody>
          <a:bodyPr anchor="ctr"/>
          <a:lstStyle/>
          <a:p>
            <a:pPr marL="117475" marR="0" lvl="0" indent="0" algn="ctr" defTabSz="914400" rtl="0" eaLnBrk="0" fontAlgn="base" latinLnBrk="0" hangingPunct="0">
              <a:lnSpc>
                <a:spcPct val="90000"/>
              </a:lnSpc>
              <a:spcBef>
                <a:spcPct val="0"/>
              </a:spcBef>
              <a:spcAft>
                <a:spcPct val="0"/>
              </a:spcAft>
              <a:buClrTx/>
              <a:buSzTx/>
              <a:buFontTx/>
              <a:buNone/>
              <a:tabLst/>
              <a:defRPr/>
            </a:pPr>
            <a:r>
              <a:rPr lang="en-US" sz="2800" b="1" kern="0" dirty="0">
                <a:solidFill>
                  <a:srgbClr val="002060"/>
                </a:solidFill>
                <a:latin typeface="Book Antiqua" pitchFamily="18" charset="0"/>
                <a:cs typeface="ＭＳ Ｐゴシック" charset="0"/>
              </a:rPr>
              <a:t>Safety Recognitions  @ OPGC</a:t>
            </a:r>
            <a:endParaRPr kumimoji="0" lang="en-US" sz="2800" b="1" strike="noStrike" kern="0" cap="none" spc="0" normalizeH="0" baseline="0" noProof="0" dirty="0">
              <a:ln>
                <a:noFill/>
              </a:ln>
              <a:solidFill>
                <a:srgbClr val="002060"/>
              </a:solidFill>
              <a:effectLst/>
              <a:uLnTx/>
              <a:uFillTx/>
              <a:latin typeface="Book Antiqua" pitchFamily="18" charset="0"/>
              <a:ea typeface="+mn-ea"/>
              <a:cs typeface="ＭＳ Ｐゴシック" charset="0"/>
            </a:endParaRP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 name="TextBox 2">
            <a:extLst>
              <a:ext uri="{FF2B5EF4-FFF2-40B4-BE49-F238E27FC236}">
                <a16:creationId xmlns:a16="http://schemas.microsoft.com/office/drawing/2014/main" id="{B2508435-B9DD-482F-02C8-6E689B2DBE08}"/>
              </a:ext>
            </a:extLst>
          </p:cNvPr>
          <p:cNvSpPr txBox="1"/>
          <p:nvPr/>
        </p:nvSpPr>
        <p:spPr>
          <a:xfrm>
            <a:off x="57094" y="1156725"/>
            <a:ext cx="4460388" cy="1767150"/>
          </a:xfrm>
          <a:prstGeom prst="rect">
            <a:avLst/>
          </a:prstGeom>
          <a:noFill/>
        </p:spPr>
        <p:txBody>
          <a:bodyPr wrap="square">
            <a:spAutoFit/>
          </a:bodyPr>
          <a:lstStyle/>
          <a:p>
            <a:pPr marL="342900" marR="0" lvl="0" indent="-342900" algn="just" defTabSz="914400" rtl="0" eaLnBrk="1" fontAlgn="base" latinLnBrk="0" hangingPunct="1">
              <a:lnSpc>
                <a:spcPct val="115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1F497D"/>
                </a:solidFill>
                <a:effectLst/>
                <a:uLnTx/>
                <a:uFillTx/>
                <a:latin typeface="Cambria" panose="02040503050406030204" pitchFamily="18" charset="0"/>
                <a:ea typeface="Times New Roman" panose="02020603050405020304" pitchFamily="18" charset="0"/>
                <a:cs typeface="Times New Roman" panose="02020603050405020304" pitchFamily="18" charset="0"/>
              </a:rPr>
              <a:t>OPGC (2x210MW) in recognition of its superlative safety culture and practices, has been awarded an international safety award in the “Merit winner” category by prestigious British Safety Council in Yr 2022.</a:t>
            </a:r>
          </a:p>
        </p:txBody>
      </p:sp>
      <p:pic>
        <p:nvPicPr>
          <p:cNvPr id="4" name="Picture 3">
            <a:extLst>
              <a:ext uri="{FF2B5EF4-FFF2-40B4-BE49-F238E27FC236}">
                <a16:creationId xmlns:a16="http://schemas.microsoft.com/office/drawing/2014/main" id="{1A3A2470-59FF-BFD7-1E5B-BF74836808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72281" y="1029851"/>
            <a:ext cx="2369322" cy="2148324"/>
          </a:xfrm>
          <a:prstGeom prst="rect">
            <a:avLst/>
          </a:prstGeom>
        </p:spPr>
      </p:pic>
      <p:pic>
        <p:nvPicPr>
          <p:cNvPr id="6" name="Picture 5">
            <a:extLst>
              <a:ext uri="{FF2B5EF4-FFF2-40B4-BE49-F238E27FC236}">
                <a16:creationId xmlns:a16="http://schemas.microsoft.com/office/drawing/2014/main" id="{0ADE8834-9269-1DCB-AD51-D5D6BBB91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98396" y="3225794"/>
            <a:ext cx="2843207" cy="174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EE1BEBC-7867-773A-EE96-68EA3DE92B1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91212" y="1043325"/>
            <a:ext cx="1763796" cy="218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263A68A-7CDC-813C-BA6E-37D906CA49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81124" y="5014064"/>
            <a:ext cx="3060479" cy="1767246"/>
          </a:xfrm>
          <a:prstGeom prst="rect">
            <a:avLst/>
          </a:prstGeom>
        </p:spPr>
      </p:pic>
      <p:sp>
        <p:nvSpPr>
          <p:cNvPr id="9" name="TextBox 8">
            <a:extLst>
              <a:ext uri="{FF2B5EF4-FFF2-40B4-BE49-F238E27FC236}">
                <a16:creationId xmlns:a16="http://schemas.microsoft.com/office/drawing/2014/main" id="{9F4CE831-53B3-565A-07D0-429D504F12D0}"/>
              </a:ext>
            </a:extLst>
          </p:cNvPr>
          <p:cNvSpPr txBox="1"/>
          <p:nvPr/>
        </p:nvSpPr>
        <p:spPr>
          <a:xfrm>
            <a:off x="50457" y="3050551"/>
            <a:ext cx="4460388" cy="1200842"/>
          </a:xfrm>
          <a:prstGeom prst="rect">
            <a:avLst/>
          </a:prstGeom>
          <a:noFill/>
        </p:spPr>
        <p:txBody>
          <a:bodyPr wrap="square">
            <a:spAutoFit/>
          </a:bodyPr>
          <a:lstStyle/>
          <a:p>
            <a:pPr marL="342900" marR="0" lvl="0" indent="-342900" algn="just" defTabSz="914400" rtl="0" eaLnBrk="1" fontAlgn="base" latinLnBrk="0" hangingPunct="1">
              <a:lnSpc>
                <a:spcPct val="115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1F497D"/>
                </a:solidFill>
                <a:effectLst/>
                <a:uLnTx/>
                <a:uFillTx/>
                <a:latin typeface="Cambria" panose="02040503050406030204" pitchFamily="18" charset="0"/>
                <a:ea typeface="Times New Roman" panose="02020603050405020304" pitchFamily="18" charset="0"/>
                <a:cs typeface="Times New Roman" panose="02020603050405020304" pitchFamily="18" charset="0"/>
              </a:rPr>
              <a:t>OPGC bagged award of Electrical Safety Award-2023 on 4</a:t>
            </a:r>
            <a:r>
              <a:rPr kumimoji="0" lang="en-US" sz="1600" b="1" i="0" u="none" strike="noStrike" kern="1200" cap="none" spc="0" normalizeH="0" baseline="30000" noProof="0" dirty="0">
                <a:ln>
                  <a:noFill/>
                </a:ln>
                <a:solidFill>
                  <a:srgbClr val="1F497D"/>
                </a:solidFill>
                <a:effectLst/>
                <a:uLnTx/>
                <a:uFillTx/>
                <a:latin typeface="Cambria" panose="02040503050406030204" pitchFamily="18" charset="0"/>
                <a:ea typeface="Times New Roman" panose="02020603050405020304" pitchFamily="18" charset="0"/>
                <a:cs typeface="Times New Roman" panose="02020603050405020304" pitchFamily="18" charset="0"/>
              </a:rPr>
              <a:t>th</a:t>
            </a:r>
            <a:r>
              <a:rPr kumimoji="0" lang="en-US" sz="1600" b="1" i="0" u="none" strike="noStrike" kern="1200" cap="none" spc="0" normalizeH="0" baseline="0" noProof="0" dirty="0">
                <a:ln>
                  <a:noFill/>
                </a:ln>
                <a:solidFill>
                  <a:srgbClr val="1F497D"/>
                </a:solidFill>
                <a:effectLst/>
                <a:uLnTx/>
                <a:uFillTx/>
                <a:latin typeface="Cambria" panose="02040503050406030204" pitchFamily="18" charset="0"/>
                <a:ea typeface="Times New Roman" panose="02020603050405020304" pitchFamily="18" charset="0"/>
                <a:cs typeface="Times New Roman" panose="02020603050405020304" pitchFamily="18" charset="0"/>
              </a:rPr>
              <a:t> National Electrical safety week by EIC(E) cum PCEI, Dept. Of Energy, Govt. of Odisha</a:t>
            </a:r>
          </a:p>
        </p:txBody>
      </p:sp>
      <p:sp>
        <p:nvSpPr>
          <p:cNvPr id="10" name="TextBox 9">
            <a:extLst>
              <a:ext uri="{FF2B5EF4-FFF2-40B4-BE49-F238E27FC236}">
                <a16:creationId xmlns:a16="http://schemas.microsoft.com/office/drawing/2014/main" id="{F1DEFD84-5F4D-78FB-90A3-908FDEB3AF42}"/>
              </a:ext>
            </a:extLst>
          </p:cNvPr>
          <p:cNvSpPr txBox="1"/>
          <p:nvPr/>
        </p:nvSpPr>
        <p:spPr>
          <a:xfrm>
            <a:off x="102397" y="4417228"/>
            <a:ext cx="4460388" cy="2333459"/>
          </a:xfrm>
          <a:prstGeom prst="rect">
            <a:avLst/>
          </a:prstGeom>
          <a:noFill/>
        </p:spPr>
        <p:txBody>
          <a:bodyPr wrap="square">
            <a:spAutoFit/>
          </a:bodyPr>
          <a:lstStyle/>
          <a:p>
            <a:pPr marL="342900" marR="0" lvl="0" indent="-342900" algn="just" defTabSz="914400" rtl="0" eaLnBrk="1" fontAlgn="base" latinLnBrk="0" hangingPunct="1">
              <a:lnSpc>
                <a:spcPct val="115000"/>
              </a:lnSpc>
              <a:spcBef>
                <a:spcPts val="0"/>
              </a:spcBef>
              <a:spcAft>
                <a:spcPts val="0"/>
              </a:spcAft>
              <a:buClrTx/>
              <a:buSzTx/>
              <a:buFont typeface="Wingdings" panose="05000000000000000000" pitchFamily="2" charset="2"/>
              <a:buChar char=""/>
              <a:tabLst/>
              <a:defRPr/>
            </a:pPr>
            <a:r>
              <a:rPr lang="en-IN" sz="1600" b="1" dirty="0">
                <a:solidFill>
                  <a:srgbClr val="1F497D"/>
                </a:solidFill>
                <a:latin typeface="Cambria" panose="02040503050406030204" pitchFamily="18" charset="0"/>
                <a:cs typeface="Times New Roman" panose="02020603050405020304" pitchFamily="18" charset="0"/>
              </a:rPr>
              <a:t>OPGC (2x210MW) received Kalinga Safety Excellence Award in the Gold Category for the performance year -2022 in recognition of best safety practices. The award received from the chief guest Honrable </a:t>
            </a:r>
            <a:r>
              <a:rPr lang="en-IN" sz="1600" b="1" dirty="0" err="1">
                <a:solidFill>
                  <a:srgbClr val="1F497D"/>
                </a:solidFill>
                <a:latin typeface="Cambria" panose="02040503050406030204" pitchFamily="18" charset="0"/>
                <a:cs typeface="Times New Roman" panose="02020603050405020304" pitchFamily="18" charset="0"/>
              </a:rPr>
              <a:t>Dr.</a:t>
            </a:r>
            <a:r>
              <a:rPr lang="en-IN" sz="1600" b="1" dirty="0">
                <a:solidFill>
                  <a:srgbClr val="1F497D"/>
                </a:solidFill>
                <a:latin typeface="Cambria" panose="02040503050406030204" pitchFamily="18" charset="0"/>
                <a:cs typeface="Times New Roman" panose="02020603050405020304" pitchFamily="18" charset="0"/>
              </a:rPr>
              <a:t> Sudhanshu Sarangi, IPS,DG(Fire service, Home Guard &amp; Civil Defence)</a:t>
            </a:r>
            <a:endParaRPr kumimoji="0" lang="en-US" sz="1600" b="1" i="0" u="none" strike="noStrike" kern="1200" cap="none" spc="0" normalizeH="0" baseline="0" noProof="0" dirty="0">
              <a:ln>
                <a:noFill/>
              </a:ln>
              <a:solidFill>
                <a:srgbClr val="1F497D"/>
              </a:solidFill>
              <a:effectLst/>
              <a:uLnTx/>
              <a:uFillTx/>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165259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2"/>
          <p:cNvSpPr txBox="1">
            <a:spLocks/>
          </p:cNvSpPr>
          <p:nvPr/>
        </p:nvSpPr>
        <p:spPr>
          <a:xfrm>
            <a:off x="40192" y="164386"/>
            <a:ext cx="8006528" cy="683520"/>
          </a:xfrm>
          <a:prstGeom prst="rect">
            <a:avLst/>
          </a:prstGeom>
        </p:spPr>
        <p:txBody>
          <a:bodyPr anchor="ctr"/>
          <a:lstStyle/>
          <a:p>
            <a:pPr marR="0" lvl="2" algn="ctr">
              <a:lnSpc>
                <a:spcPct val="107000"/>
              </a:lnSpc>
              <a:spcBef>
                <a:spcPts val="0"/>
              </a:spcBef>
              <a:spcAft>
                <a:spcPts val="800"/>
              </a:spcAft>
            </a:pPr>
            <a:r>
              <a:rPr lang="en-US" sz="2800" b="1" kern="0" dirty="0">
                <a:solidFill>
                  <a:srgbClr val="002060"/>
                </a:solidFill>
                <a:latin typeface="Book Antiqua" pitchFamily="18" charset="0"/>
              </a:rPr>
              <a:t> CONCLUSION</a:t>
            </a: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5" name="TextBox 14"/>
          <p:cNvSpPr txBox="1"/>
          <p:nvPr/>
        </p:nvSpPr>
        <p:spPr>
          <a:xfrm>
            <a:off x="6836133" y="3393941"/>
            <a:ext cx="2137282" cy="25940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Height rescue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 name="TextBox 3">
            <a:extLst>
              <a:ext uri="{FF2B5EF4-FFF2-40B4-BE49-F238E27FC236}">
                <a16:creationId xmlns:a16="http://schemas.microsoft.com/office/drawing/2014/main" id="{EEF32B30-8373-2C08-F08A-7198BD9C2D02}"/>
              </a:ext>
            </a:extLst>
          </p:cNvPr>
          <p:cNvSpPr txBox="1"/>
          <p:nvPr/>
        </p:nvSpPr>
        <p:spPr>
          <a:xfrm>
            <a:off x="97973" y="1083775"/>
            <a:ext cx="5069113" cy="1365438"/>
          </a:xfrm>
          <a:prstGeom prst="rect">
            <a:avLst/>
          </a:prstGeom>
          <a:noFill/>
        </p:spPr>
        <p:txBody>
          <a:bodyPr wrap="square">
            <a:spAutoFit/>
          </a:bodyPr>
          <a:lstStyle/>
          <a:p>
            <a:pPr marL="0" marR="0" algn="just">
              <a:lnSpc>
                <a:spcPct val="107000"/>
              </a:lnSpc>
              <a:spcBef>
                <a:spcPts val="0"/>
              </a:spcBef>
              <a:spcAft>
                <a:spcPts val="800"/>
              </a:spcAft>
            </a:pPr>
            <a:r>
              <a:rPr lang="en-US" sz="1800" b="1" kern="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Best safety practices are required during </a:t>
            </a:r>
          </a:p>
          <a:p>
            <a:pPr marL="0" marR="0" algn="just">
              <a:lnSpc>
                <a:spcPct val="107000"/>
              </a:lnSpc>
              <a:spcBef>
                <a:spcPts val="0"/>
              </a:spcBef>
              <a:spcAft>
                <a:spcPts val="800"/>
              </a:spcAft>
            </a:pPr>
            <a:r>
              <a:rPr lang="en-US" sz="1800" b="1" kern="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O&amp;M to ensure plant and equipment in healthy and efficient working order and without risk to health and safety .</a:t>
            </a:r>
            <a:endParaRPr lang="en-US" sz="28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1906FAB-C6CC-3223-9476-588693008576}"/>
              </a:ext>
            </a:extLst>
          </p:cNvPr>
          <p:cNvSpPr txBox="1"/>
          <p:nvPr/>
        </p:nvSpPr>
        <p:spPr>
          <a:xfrm>
            <a:off x="97974" y="2728827"/>
            <a:ext cx="5069113" cy="1849032"/>
          </a:xfrm>
          <a:prstGeom prst="rect">
            <a:avLst/>
          </a:prstGeom>
          <a:noFill/>
        </p:spPr>
        <p:txBody>
          <a:bodyPr wrap="square">
            <a:spAutoFit/>
          </a:bodyPr>
          <a:lstStyle/>
          <a:p>
            <a:pPr algn="just">
              <a:lnSpc>
                <a:spcPct val="107000"/>
              </a:lnSpc>
              <a:spcBef>
                <a:spcPts val="0"/>
              </a:spcBef>
              <a:spcAft>
                <a:spcPts val="800"/>
              </a:spcAft>
            </a:pPr>
            <a:r>
              <a:rPr lang="en-US" sz="1800" b="1" kern="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The modern concept of safety assurance must stress upon the importance of involvement of all the people, right from the top most CEO of the company to the lower most workers in the safety movement of an organization.</a:t>
            </a:r>
            <a:endParaRPr lang="en-US" sz="1800" b="1" kern="1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2D94F893-BE91-928F-C62B-9569FFE0E537}"/>
              </a:ext>
            </a:extLst>
          </p:cNvPr>
          <p:cNvSpPr txBox="1"/>
          <p:nvPr/>
        </p:nvSpPr>
        <p:spPr>
          <a:xfrm>
            <a:off x="69221" y="4949244"/>
            <a:ext cx="5199464" cy="1262846"/>
          </a:xfrm>
          <a:prstGeom prst="rect">
            <a:avLst/>
          </a:prstGeom>
          <a:noFill/>
        </p:spPr>
        <p:txBody>
          <a:bodyPr wrap="square">
            <a:spAutoFit/>
          </a:bodyPr>
          <a:lstStyle/>
          <a:p>
            <a:pPr algn="just">
              <a:lnSpc>
                <a:spcPct val="107000"/>
              </a:lnSpc>
              <a:spcBef>
                <a:spcPts val="0"/>
              </a:spcBef>
              <a:spcAft>
                <a:spcPts val="800"/>
              </a:spcAft>
            </a:pPr>
            <a:r>
              <a:rPr lang="en-US" sz="1800" b="1" kern="1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Finally, OPGC recognizes that Safety and Health of Workers has a positive impact on productivity</a:t>
            </a:r>
            <a:r>
              <a:rPr lang="en-US"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US" sz="1800" b="1" kern="1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economic and social development.</a:t>
            </a:r>
            <a:endParaRPr lang="en-US" sz="18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8607A51D-7EAE-1CD9-916C-D1A223B8CF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24249" y="3872758"/>
            <a:ext cx="3721777" cy="2264176"/>
          </a:xfrm>
          <a:prstGeom prst="rect">
            <a:avLst/>
          </a:prstGeom>
        </p:spPr>
      </p:pic>
      <p:pic>
        <p:nvPicPr>
          <p:cNvPr id="17" name="Picture 16">
            <a:extLst>
              <a:ext uri="{FF2B5EF4-FFF2-40B4-BE49-F238E27FC236}">
                <a16:creationId xmlns:a16="http://schemas.microsoft.com/office/drawing/2014/main" id="{5306CBF1-56F8-9DE3-56E4-0F3BD8BBA3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2084" y="1139271"/>
            <a:ext cx="3567620" cy="2254670"/>
          </a:xfrm>
          <a:prstGeom prst="rect">
            <a:avLst/>
          </a:prstGeom>
        </p:spPr>
      </p:pic>
    </p:spTree>
    <p:extLst>
      <p:ext uri="{BB962C8B-B14F-4D97-AF65-F5344CB8AC3E}">
        <p14:creationId xmlns:p14="http://schemas.microsoft.com/office/powerpoint/2010/main" val="56847622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2"/>
          <p:cNvSpPr txBox="1">
            <a:spLocks/>
          </p:cNvSpPr>
          <p:nvPr/>
        </p:nvSpPr>
        <p:spPr>
          <a:xfrm>
            <a:off x="40192" y="164386"/>
            <a:ext cx="8006528" cy="683520"/>
          </a:xfrm>
          <a:prstGeom prst="rect">
            <a:avLst/>
          </a:prstGeom>
        </p:spPr>
        <p:txBody>
          <a:bodyPr anchor="ctr"/>
          <a:lstStyle/>
          <a:p>
            <a:pPr marR="0" lvl="2" algn="ctr">
              <a:lnSpc>
                <a:spcPct val="107000"/>
              </a:lnSpc>
              <a:spcBef>
                <a:spcPts val="0"/>
              </a:spcBef>
              <a:spcAft>
                <a:spcPts val="800"/>
              </a:spcAft>
            </a:pPr>
            <a:r>
              <a:rPr lang="en-US" sz="2400" b="1" kern="100" dirty="0">
                <a:latin typeface="Times New Roman" panose="02020603050405020304" pitchFamily="18" charset="0"/>
                <a:cs typeface="Times New Roman" panose="02020603050405020304" pitchFamily="18" charset="0"/>
              </a:rPr>
              <a:t>About OPGC</a:t>
            </a: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 name="TextBox 6">
            <a:extLst>
              <a:ext uri="{FF2B5EF4-FFF2-40B4-BE49-F238E27FC236}">
                <a16:creationId xmlns:a16="http://schemas.microsoft.com/office/drawing/2014/main" id="{845C08D4-0403-CC95-48B3-C863FEE8CD78}"/>
              </a:ext>
            </a:extLst>
          </p:cNvPr>
          <p:cNvSpPr txBox="1"/>
          <p:nvPr/>
        </p:nvSpPr>
        <p:spPr>
          <a:xfrm>
            <a:off x="108953" y="1104760"/>
            <a:ext cx="8831847" cy="1559209"/>
          </a:xfrm>
          <a:prstGeom prst="rect">
            <a:avLst/>
          </a:prstGeom>
          <a:noFill/>
        </p:spPr>
        <p:txBody>
          <a:bodyPr wrap="square">
            <a:spAutoFit/>
          </a:bodyPr>
          <a:lstStyle/>
          <a:p>
            <a:pPr marL="0" marR="0" algn="just">
              <a:lnSpc>
                <a:spcPct val="107000"/>
              </a:lnSpc>
              <a:spcBef>
                <a:spcPts val="0"/>
              </a:spcBef>
              <a:spcAft>
                <a:spcPts val="0"/>
              </a:spcAft>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Odisha Power Generation Corporation Ltd. (OPGC) is a Government Company of the State of Odisha. It operates state of the art thermal power plants at Banharpalli, Jharsuguda. OPGC has established lb Thermal Power Station with 2 units of 210 MW in the year 1994 &amp; 1996 and 2 units of 660 MW in the year 2019 in lb valley area of Jharsuguda District in the State of Odisha.</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6B934F6B-FB40-17D9-CF79-0E84C65500EF}"/>
              </a:ext>
            </a:extLst>
          </p:cNvPr>
          <p:cNvGraphicFramePr>
            <a:graphicFrameLocks noChangeAspect="1"/>
          </p:cNvGraphicFramePr>
          <p:nvPr>
            <p:extLst>
              <p:ext uri="{D42A27DB-BD31-4B8C-83A1-F6EECF244321}">
                <p14:modId xmlns:p14="http://schemas.microsoft.com/office/powerpoint/2010/main" val="715615671"/>
              </p:ext>
            </p:extLst>
          </p:nvPr>
        </p:nvGraphicFramePr>
        <p:xfrm>
          <a:off x="5152571" y="2508286"/>
          <a:ext cx="3534229" cy="4185327"/>
        </p:xfrm>
        <a:graphic>
          <a:graphicData uri="http://schemas.openxmlformats.org/presentationml/2006/ole">
            <mc:AlternateContent xmlns:mc="http://schemas.openxmlformats.org/markup-compatibility/2006">
              <mc:Choice xmlns:v="urn:schemas-microsoft-com:vml" Requires="v">
                <p:oleObj name="Acrobat Document" r:id="rId2" imgW="5667219" imgH="8019658" progId="Acrobat.Document.DC">
                  <p:embed/>
                </p:oleObj>
              </mc:Choice>
              <mc:Fallback>
                <p:oleObj name="Acrobat Document" r:id="rId2" imgW="5667219" imgH="8019658" progId="Acrobat.Document.DC">
                  <p:embed/>
                  <p:pic>
                    <p:nvPicPr>
                      <p:cNvPr id="0" name=""/>
                      <p:cNvPicPr/>
                      <p:nvPr/>
                    </p:nvPicPr>
                    <p:blipFill>
                      <a:blip r:embed="rId3"/>
                      <a:stretch>
                        <a:fillRect/>
                      </a:stretch>
                    </p:blipFill>
                    <p:spPr>
                      <a:xfrm>
                        <a:off x="5152571" y="2508286"/>
                        <a:ext cx="3534229" cy="4185327"/>
                      </a:xfrm>
                      <a:prstGeom prst="rect">
                        <a:avLst/>
                      </a:prstGeom>
                    </p:spPr>
                  </p:pic>
                </p:oleObj>
              </mc:Fallback>
            </mc:AlternateContent>
          </a:graphicData>
        </a:graphic>
      </p:graphicFrame>
    </p:spTree>
    <p:extLst>
      <p:ext uri="{BB962C8B-B14F-4D97-AF65-F5344CB8AC3E}">
        <p14:creationId xmlns:p14="http://schemas.microsoft.com/office/powerpoint/2010/main" val="327814151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ChangeArrowheads="1"/>
          </p:cNvSpPr>
          <p:nvPr/>
        </p:nvSpPr>
        <p:spPr bwMode="auto">
          <a:xfrm>
            <a:off x="0" y="990600"/>
            <a:ext cx="9144000" cy="5791200"/>
          </a:xfrm>
          <a:prstGeom prst="rect">
            <a:avLst/>
          </a:prstGeom>
          <a:solidFill>
            <a:schemeClr val="bg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91139" name="Picture 5" descr="strip copy"/>
          <p:cNvPicPr>
            <a:picLocks noGrp="1" noChangeAspect="1" noChangeArrowheads="1"/>
          </p:cNvPicPr>
          <p:nvPr>
            <p:ph idx="4294967295"/>
          </p:nvPr>
        </p:nvPicPr>
        <p:blipFill>
          <a:blip r:embed="rId3"/>
          <a:srcRect/>
          <a:stretch>
            <a:fillRect/>
          </a:stretch>
        </p:blipFill>
        <p:spPr>
          <a:xfrm>
            <a:off x="0" y="5357815"/>
            <a:ext cx="9144000" cy="1500187"/>
          </a:xfrm>
        </p:spPr>
      </p:pic>
      <p:pic>
        <p:nvPicPr>
          <p:cNvPr id="2" name="Picture 1">
            <a:extLst>
              <a:ext uri="{FF2B5EF4-FFF2-40B4-BE49-F238E27FC236}">
                <a16:creationId xmlns:a16="http://schemas.microsoft.com/office/drawing/2014/main" id="{4B08509B-B09F-77E0-D281-8D8FCBA13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14398"/>
            <a:ext cx="9143999" cy="4438006"/>
          </a:xfrm>
          <a:prstGeom prst="rect">
            <a:avLst/>
          </a:prstGeom>
        </p:spPr>
      </p:pic>
      <p:sp>
        <p:nvSpPr>
          <p:cNvPr id="87047" name="Text Box 7"/>
          <p:cNvSpPr txBox="1">
            <a:spLocks noChangeArrowheads="1"/>
          </p:cNvSpPr>
          <p:nvPr/>
        </p:nvSpPr>
        <p:spPr bwMode="auto">
          <a:xfrm>
            <a:off x="1619672" y="995130"/>
            <a:ext cx="3848100" cy="1107996"/>
          </a:xfrm>
          <a:prstGeom prst="rect">
            <a:avLst/>
          </a:prstGeom>
          <a:noFill/>
          <a:ln w="9525">
            <a:noFill/>
            <a:miter lim="800000"/>
            <a:headEnd/>
            <a:tailEnd/>
          </a:ln>
          <a:effectLst>
            <a:reflection blurRad="6350" stA="50000" endA="300" endPos="55000" dir="5400000" sy="-100000" algn="bl" rotWithShape="0"/>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600" b="0" i="1" u="none" strike="noStrike" kern="1200" cap="none" spc="0" normalizeH="0" baseline="0" noProof="0" dirty="0">
                <a:ln>
                  <a:noFill/>
                </a:ln>
                <a:solidFill>
                  <a:srgbClr val="002060"/>
                </a:solidFill>
                <a:effectLst/>
                <a:uLnTx/>
                <a:uFillTx/>
                <a:latin typeface="Times New Roman" pitchFamily="18" charset="0"/>
                <a:ea typeface="+mn-ea"/>
                <a:cs typeface="Arial" charset="0"/>
              </a:rPr>
              <a:t>Thank You</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2"/>
          <p:cNvSpPr txBox="1">
            <a:spLocks/>
          </p:cNvSpPr>
          <p:nvPr/>
        </p:nvSpPr>
        <p:spPr>
          <a:xfrm>
            <a:off x="185921" y="1238821"/>
            <a:ext cx="8006528" cy="389166"/>
          </a:xfrm>
          <a:prstGeom prst="rect">
            <a:avLst/>
          </a:prstGeom>
          <a:solidFill>
            <a:schemeClr val="accent3">
              <a:lumMod val="20000"/>
              <a:lumOff val="80000"/>
            </a:schemeClr>
          </a:solidFill>
        </p:spPr>
        <p:txBody>
          <a:bodyPr anchor="ctr"/>
          <a:lstStyle/>
          <a:p>
            <a:pPr marL="117475" marR="0" lvl="0" indent="0" defTabSz="914400" rtl="0" eaLnBrk="0" fontAlgn="base" latinLnBrk="0" hangingPunct="0">
              <a:lnSpc>
                <a:spcPct val="90000"/>
              </a:lnSpc>
              <a:spcBef>
                <a:spcPct val="0"/>
              </a:spcBef>
              <a:spcAft>
                <a:spcPct val="0"/>
              </a:spcAft>
              <a:buClrTx/>
              <a:buSzTx/>
              <a:buFontTx/>
              <a:buNone/>
              <a:tabLst/>
              <a:defRPr/>
            </a:pPr>
            <a:r>
              <a:rPr kumimoji="0" lang="en-US" sz="2400" b="1" strike="noStrike" kern="0" cap="none" spc="0" normalizeH="0" baseline="0" noProof="0" dirty="0">
                <a:ln>
                  <a:noFill/>
                </a:ln>
                <a:solidFill>
                  <a:srgbClr val="002060"/>
                </a:solidFill>
                <a:effectLst/>
                <a:uLnTx/>
                <a:uFillTx/>
                <a:latin typeface="Book Antiqua" pitchFamily="18" charset="0"/>
                <a:ea typeface="+mn-ea"/>
                <a:cs typeface="ＭＳ Ｐゴシック" charset="0"/>
              </a:rPr>
              <a:t>Why Safety is important for Effective O &amp;M:-</a:t>
            </a: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5" name="TextBox 14"/>
          <p:cNvSpPr txBox="1"/>
          <p:nvPr/>
        </p:nvSpPr>
        <p:spPr>
          <a:xfrm>
            <a:off x="6836133" y="3393941"/>
            <a:ext cx="2137282" cy="25940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Height rescue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180" name="TextBox 2179">
            <a:extLst>
              <a:ext uri="{FF2B5EF4-FFF2-40B4-BE49-F238E27FC236}">
                <a16:creationId xmlns:a16="http://schemas.microsoft.com/office/drawing/2014/main" id="{49E3A7C2-9D33-2D94-17F7-903C15DF3BBC}"/>
              </a:ext>
            </a:extLst>
          </p:cNvPr>
          <p:cNvSpPr txBox="1"/>
          <p:nvPr/>
        </p:nvSpPr>
        <p:spPr>
          <a:xfrm>
            <a:off x="2936357" y="265129"/>
            <a:ext cx="3435413" cy="480131"/>
          </a:xfrm>
          <a:prstGeom prst="rect">
            <a:avLst/>
          </a:prstGeom>
          <a:noFill/>
        </p:spPr>
        <p:txBody>
          <a:bodyPr wrap="square" rtlCol="0">
            <a:spAutoFit/>
          </a:bodyPr>
          <a:lstStyle/>
          <a:p>
            <a:pPr marL="117475" algn="ctr" eaLnBrk="0" hangingPunct="0">
              <a:lnSpc>
                <a:spcPct val="90000"/>
              </a:lnSpc>
              <a:defRPr/>
            </a:pPr>
            <a:r>
              <a:rPr lang="en-US" sz="2800" b="1" i="1" kern="0" dirty="0">
                <a:solidFill>
                  <a:srgbClr val="002060"/>
                </a:solidFill>
                <a:latin typeface="Book Antiqua" pitchFamily="18" charset="0"/>
              </a:rPr>
              <a:t>Abstracts (Contd..)</a:t>
            </a:r>
            <a:endParaRPr lang="en-US" dirty="0"/>
          </a:p>
        </p:txBody>
      </p:sp>
      <p:sp>
        <p:nvSpPr>
          <p:cNvPr id="7" name="TextBox 6">
            <a:extLst>
              <a:ext uri="{FF2B5EF4-FFF2-40B4-BE49-F238E27FC236}">
                <a16:creationId xmlns:a16="http://schemas.microsoft.com/office/drawing/2014/main" id="{934C98E6-F47F-72E2-D5EC-ABE6EE18B997}"/>
              </a:ext>
            </a:extLst>
          </p:cNvPr>
          <p:cNvSpPr txBox="1"/>
          <p:nvPr/>
        </p:nvSpPr>
        <p:spPr>
          <a:xfrm>
            <a:off x="185921" y="1828113"/>
            <a:ext cx="8320315" cy="646331"/>
          </a:xfrm>
          <a:prstGeom prst="rect">
            <a:avLst/>
          </a:prstGeom>
          <a:noFill/>
        </p:spPr>
        <p:txBody>
          <a:bodyPr wrap="square">
            <a:spAutoFit/>
          </a:bodyPr>
          <a:lstStyle/>
          <a:p>
            <a:pPr marL="285750" indent="-285750" algn="just">
              <a:buFont typeface="Arial" panose="020B0604020202020204" pitchFamily="34" charset="0"/>
              <a:buChar char="•"/>
            </a:pPr>
            <a:r>
              <a:rPr lang="en-US" sz="1800" b="1" dirty="0">
                <a:effectLst/>
                <a:latin typeface="Arial" panose="020B0604020202020204" pitchFamily="34" charset="0"/>
                <a:ea typeface="Calibri" panose="020F0502020204030204" pitchFamily="34" charset="0"/>
              </a:rPr>
              <a:t>Maintenance is a high-risk activity because it often requires working together with a running process and in close contact with machinery</a:t>
            </a:r>
            <a:endParaRPr lang="en-US" dirty="0"/>
          </a:p>
        </p:txBody>
      </p:sp>
      <p:sp>
        <p:nvSpPr>
          <p:cNvPr id="9" name="TextBox 8">
            <a:extLst>
              <a:ext uri="{FF2B5EF4-FFF2-40B4-BE49-F238E27FC236}">
                <a16:creationId xmlns:a16="http://schemas.microsoft.com/office/drawing/2014/main" id="{B341446D-58D4-F0D7-5F4A-FFF7F65F8903}"/>
              </a:ext>
            </a:extLst>
          </p:cNvPr>
          <p:cNvSpPr txBox="1"/>
          <p:nvPr/>
        </p:nvSpPr>
        <p:spPr>
          <a:xfrm>
            <a:off x="185922" y="2698056"/>
            <a:ext cx="8320314" cy="646331"/>
          </a:xfrm>
          <a:prstGeom prst="rect">
            <a:avLst/>
          </a:prstGeom>
          <a:noFill/>
        </p:spPr>
        <p:txBody>
          <a:bodyPr wrap="square">
            <a:spAutoFit/>
          </a:bodyPr>
          <a:lstStyle/>
          <a:p>
            <a:pPr marL="285750" indent="-285750" algn="just">
              <a:buFont typeface="Arial" panose="020B0604020202020204" pitchFamily="34" charset="0"/>
              <a:buChar char="•"/>
            </a:pPr>
            <a:r>
              <a:rPr lang="en-US" sz="1800" b="1" dirty="0">
                <a:effectLst/>
                <a:latin typeface="Arial" panose="020B0604020202020204" pitchFamily="34" charset="0"/>
                <a:ea typeface="Calibri" panose="020F0502020204030204" pitchFamily="34" charset="0"/>
              </a:rPr>
              <a:t>Direct contact between the worker and machine cannot be reduced substantially</a:t>
            </a:r>
            <a:endParaRPr lang="en-US" dirty="0"/>
          </a:p>
        </p:txBody>
      </p:sp>
      <p:sp>
        <p:nvSpPr>
          <p:cNvPr id="12" name="TextBox 11">
            <a:extLst>
              <a:ext uri="{FF2B5EF4-FFF2-40B4-BE49-F238E27FC236}">
                <a16:creationId xmlns:a16="http://schemas.microsoft.com/office/drawing/2014/main" id="{58EE5944-A4B5-85F3-5B77-43A094F65169}"/>
              </a:ext>
            </a:extLst>
          </p:cNvPr>
          <p:cNvSpPr txBox="1"/>
          <p:nvPr/>
        </p:nvSpPr>
        <p:spPr>
          <a:xfrm>
            <a:off x="250413" y="3513614"/>
            <a:ext cx="8320313" cy="646331"/>
          </a:xfrm>
          <a:prstGeom prst="rect">
            <a:avLst/>
          </a:prstGeom>
          <a:noFill/>
        </p:spPr>
        <p:txBody>
          <a:bodyPr wrap="square">
            <a:spAutoFit/>
          </a:bodyPr>
          <a:lstStyle/>
          <a:p>
            <a:pPr marL="285750" indent="-285750" algn="just">
              <a:buFont typeface="Arial" panose="020B0604020202020204" pitchFamily="34" charset="0"/>
              <a:buChar char="•"/>
            </a:pPr>
            <a:r>
              <a:rPr lang="en-US" b="1" dirty="0">
                <a:latin typeface="Arial" panose="020B0604020202020204" pitchFamily="34" charset="0"/>
                <a:ea typeface="Calibri" panose="020F0502020204030204" pitchFamily="34" charset="0"/>
              </a:rPr>
              <a:t>M</a:t>
            </a:r>
            <a:r>
              <a:rPr lang="en-US" sz="1800" b="1" dirty="0">
                <a:effectLst/>
                <a:latin typeface="Arial" panose="020B0604020202020204" pitchFamily="34" charset="0"/>
                <a:ea typeface="Calibri" panose="020F0502020204030204" pitchFamily="34" charset="0"/>
              </a:rPr>
              <a:t>aintenance is an activity where workers need to be in close contact with operations and running machineries</a:t>
            </a:r>
            <a:endParaRPr lang="en-US" dirty="0"/>
          </a:p>
        </p:txBody>
      </p:sp>
      <p:sp>
        <p:nvSpPr>
          <p:cNvPr id="17" name="TextBox 16">
            <a:extLst>
              <a:ext uri="{FF2B5EF4-FFF2-40B4-BE49-F238E27FC236}">
                <a16:creationId xmlns:a16="http://schemas.microsoft.com/office/drawing/2014/main" id="{996C737E-5C3A-9C36-095B-3ADD91833628}"/>
              </a:ext>
            </a:extLst>
          </p:cNvPr>
          <p:cNvSpPr txBox="1"/>
          <p:nvPr/>
        </p:nvSpPr>
        <p:spPr>
          <a:xfrm>
            <a:off x="250413" y="4453416"/>
            <a:ext cx="8893587" cy="1077218"/>
          </a:xfrm>
          <a:prstGeom prst="rect">
            <a:avLst/>
          </a:prstGeom>
          <a:noFill/>
        </p:spPr>
        <p:txBody>
          <a:bodyPr wrap="square">
            <a:spAutoFit/>
          </a:bodyPr>
          <a:lstStyle/>
          <a:p>
            <a:pPr marL="285750" indent="-285750">
              <a:buFont typeface="Arial" panose="020B0604020202020204" pitchFamily="34" charset="0"/>
              <a:buChar char="•"/>
            </a:pPr>
            <a:r>
              <a:rPr lang="en-US" sz="1800" b="1" dirty="0">
                <a:effectLst/>
                <a:latin typeface="Arial" panose="020B0604020202020204" pitchFamily="34" charset="0"/>
                <a:ea typeface="Calibri" panose="020F0502020204030204" pitchFamily="34" charset="0"/>
              </a:rPr>
              <a:t>Maintenance operations typically include both disassembly, reassembly, working near high voltage and energized equipment, confined space, height work often involving</a:t>
            </a:r>
            <a:r>
              <a:rPr lang="en-US" sz="2800" dirty="0">
                <a:solidFill>
                  <a:srgbClr val="000000"/>
                </a:solidFill>
                <a:effectLst/>
                <a:latin typeface="Open Sans" panose="020B0606030504020204" pitchFamily="34" charset="0"/>
                <a:ea typeface="Calibri" panose="020F0502020204030204" pitchFamily="34" charset="0"/>
              </a:rPr>
              <a:t> </a:t>
            </a:r>
            <a:r>
              <a:rPr lang="en-US" sz="1800" b="1" dirty="0">
                <a:effectLst/>
                <a:latin typeface="Arial" panose="020B0604020202020204" pitchFamily="34" charset="0"/>
                <a:ea typeface="Calibri" panose="020F0502020204030204" pitchFamily="34" charset="0"/>
              </a:rPr>
              <a:t>complicated machinery</a:t>
            </a:r>
            <a:endParaRPr lang="en-US" dirty="0"/>
          </a:p>
        </p:txBody>
      </p:sp>
      <p:sp>
        <p:nvSpPr>
          <p:cNvPr id="19" name="TextBox 18">
            <a:extLst>
              <a:ext uri="{FF2B5EF4-FFF2-40B4-BE49-F238E27FC236}">
                <a16:creationId xmlns:a16="http://schemas.microsoft.com/office/drawing/2014/main" id="{47B85EE3-6B41-214C-BEED-3F536C361C64}"/>
              </a:ext>
            </a:extLst>
          </p:cNvPr>
          <p:cNvSpPr txBox="1"/>
          <p:nvPr/>
        </p:nvSpPr>
        <p:spPr>
          <a:xfrm>
            <a:off x="558842" y="5946540"/>
            <a:ext cx="8276728" cy="646331"/>
          </a:xfrm>
          <a:prstGeom prst="rect">
            <a:avLst/>
          </a:prstGeom>
          <a:solidFill>
            <a:schemeClr val="accent4">
              <a:lumMod val="40000"/>
              <a:lumOff val="60000"/>
            </a:schemeClr>
          </a:solidFill>
        </p:spPr>
        <p:txBody>
          <a:bodyPr wrap="square">
            <a:spAutoFit/>
          </a:bodyPr>
          <a:lstStyle/>
          <a:p>
            <a:pPr algn="ctr"/>
            <a:r>
              <a:rPr lang="en-US" sz="1800" b="1" dirty="0">
                <a:effectLst/>
                <a:latin typeface="Arial" panose="020B0604020202020204" pitchFamily="34" charset="0"/>
                <a:ea typeface="Calibri" panose="020F0502020204030204" pitchFamily="34" charset="0"/>
              </a:rPr>
              <a:t>This can be associated with a greater risk of human error, increasing the accident risk.</a:t>
            </a:r>
            <a:endParaRPr lang="en-US" b="1" dirty="0"/>
          </a:p>
        </p:txBody>
      </p:sp>
    </p:spTree>
    <p:extLst>
      <p:ext uri="{BB962C8B-B14F-4D97-AF65-F5344CB8AC3E}">
        <p14:creationId xmlns:p14="http://schemas.microsoft.com/office/powerpoint/2010/main" val="406755524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80">
                                          <p:stCondLst>
                                            <p:cond delay="0"/>
                                          </p:stCondLst>
                                        </p:cTn>
                                        <p:tgtEl>
                                          <p:spTgt spid="19"/>
                                        </p:tgtEl>
                                      </p:cBhvr>
                                    </p:animEffect>
                                    <p:anim calcmode="lin" valueType="num">
                                      <p:cBhvr>
                                        <p:cTn id="5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5" dur="26">
                                          <p:stCondLst>
                                            <p:cond delay="650"/>
                                          </p:stCondLst>
                                        </p:cTn>
                                        <p:tgtEl>
                                          <p:spTgt spid="19"/>
                                        </p:tgtEl>
                                      </p:cBhvr>
                                      <p:to x="100000" y="60000"/>
                                    </p:animScale>
                                    <p:animScale>
                                      <p:cBhvr>
                                        <p:cTn id="56" dur="166" decel="50000">
                                          <p:stCondLst>
                                            <p:cond delay="676"/>
                                          </p:stCondLst>
                                        </p:cTn>
                                        <p:tgtEl>
                                          <p:spTgt spid="19"/>
                                        </p:tgtEl>
                                      </p:cBhvr>
                                      <p:to x="100000" y="100000"/>
                                    </p:animScale>
                                    <p:animScale>
                                      <p:cBhvr>
                                        <p:cTn id="57" dur="26">
                                          <p:stCondLst>
                                            <p:cond delay="1312"/>
                                          </p:stCondLst>
                                        </p:cTn>
                                        <p:tgtEl>
                                          <p:spTgt spid="19"/>
                                        </p:tgtEl>
                                      </p:cBhvr>
                                      <p:to x="100000" y="80000"/>
                                    </p:animScale>
                                    <p:animScale>
                                      <p:cBhvr>
                                        <p:cTn id="58" dur="166" decel="50000">
                                          <p:stCondLst>
                                            <p:cond delay="1338"/>
                                          </p:stCondLst>
                                        </p:cTn>
                                        <p:tgtEl>
                                          <p:spTgt spid="19"/>
                                        </p:tgtEl>
                                      </p:cBhvr>
                                      <p:to x="100000" y="100000"/>
                                    </p:animScale>
                                    <p:animScale>
                                      <p:cBhvr>
                                        <p:cTn id="59" dur="26">
                                          <p:stCondLst>
                                            <p:cond delay="1642"/>
                                          </p:stCondLst>
                                        </p:cTn>
                                        <p:tgtEl>
                                          <p:spTgt spid="19"/>
                                        </p:tgtEl>
                                      </p:cBhvr>
                                      <p:to x="100000" y="90000"/>
                                    </p:animScale>
                                    <p:animScale>
                                      <p:cBhvr>
                                        <p:cTn id="60" dur="166" decel="50000">
                                          <p:stCondLst>
                                            <p:cond delay="1668"/>
                                          </p:stCondLst>
                                        </p:cTn>
                                        <p:tgtEl>
                                          <p:spTgt spid="19"/>
                                        </p:tgtEl>
                                      </p:cBhvr>
                                      <p:to x="100000" y="100000"/>
                                    </p:animScale>
                                    <p:animScale>
                                      <p:cBhvr>
                                        <p:cTn id="61" dur="26">
                                          <p:stCondLst>
                                            <p:cond delay="1808"/>
                                          </p:stCondLst>
                                        </p:cTn>
                                        <p:tgtEl>
                                          <p:spTgt spid="19"/>
                                        </p:tgtEl>
                                      </p:cBhvr>
                                      <p:to x="100000" y="95000"/>
                                    </p:animScale>
                                    <p:animScale>
                                      <p:cBhvr>
                                        <p:cTn id="62"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9" grpId="0"/>
      <p:bldP spid="12" grpId="0"/>
      <p:bldP spid="17"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2"/>
          <p:cNvSpPr txBox="1">
            <a:spLocks/>
          </p:cNvSpPr>
          <p:nvPr/>
        </p:nvSpPr>
        <p:spPr>
          <a:xfrm>
            <a:off x="0" y="1021119"/>
            <a:ext cx="8006528" cy="389166"/>
          </a:xfrm>
          <a:prstGeom prst="rect">
            <a:avLst/>
          </a:prstGeom>
        </p:spPr>
        <p:txBody>
          <a:bodyPr anchor="ctr"/>
          <a:lstStyle/>
          <a:p>
            <a:pPr marL="117475" marR="0" lvl="0" indent="0" defTabSz="914400" rtl="0" eaLnBrk="0" fontAlgn="base" latinLnBrk="0" hangingPunct="0">
              <a:lnSpc>
                <a:spcPct val="90000"/>
              </a:lnSpc>
              <a:spcBef>
                <a:spcPct val="0"/>
              </a:spcBef>
              <a:spcAft>
                <a:spcPct val="0"/>
              </a:spcAft>
              <a:buClrTx/>
              <a:buSzTx/>
              <a:buFontTx/>
              <a:buNone/>
              <a:tabLst/>
              <a:defRPr/>
            </a:pPr>
            <a:r>
              <a:rPr kumimoji="0" lang="en-US" b="1" strike="noStrike" kern="0" cap="none" spc="0" normalizeH="0" baseline="0" noProof="0" dirty="0">
                <a:ln>
                  <a:noFill/>
                </a:ln>
                <a:solidFill>
                  <a:srgbClr val="002060"/>
                </a:solidFill>
                <a:effectLst/>
                <a:uLnTx/>
                <a:uFillTx/>
                <a:latin typeface="Book Antiqua" pitchFamily="18" charset="0"/>
                <a:ea typeface="+mn-ea"/>
                <a:cs typeface="ＭＳ Ｐゴシック" charset="0"/>
              </a:rPr>
              <a:t>Flash back of Industrial accidents in India as per DGFASIL: </a:t>
            </a: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5" name="TextBox 14"/>
          <p:cNvSpPr txBox="1"/>
          <p:nvPr/>
        </p:nvSpPr>
        <p:spPr>
          <a:xfrm>
            <a:off x="6836133" y="3393941"/>
            <a:ext cx="2137282" cy="25940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Height rescue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2271" name="Picture 2270">
            <a:extLst>
              <a:ext uri="{FF2B5EF4-FFF2-40B4-BE49-F238E27FC236}">
                <a16:creationId xmlns:a16="http://schemas.microsoft.com/office/drawing/2014/main" id="{37ED9A6D-164B-558B-247A-86CCE973ACE4}"/>
              </a:ext>
            </a:extLst>
          </p:cNvPr>
          <p:cNvPicPr>
            <a:picLocks noChangeAspect="1"/>
          </p:cNvPicPr>
          <p:nvPr/>
        </p:nvPicPr>
        <p:blipFill>
          <a:blip r:embed="rId2"/>
          <a:stretch>
            <a:fillRect/>
          </a:stretch>
        </p:blipFill>
        <p:spPr>
          <a:xfrm>
            <a:off x="637428" y="1440873"/>
            <a:ext cx="8187259" cy="4189675"/>
          </a:xfrm>
          <a:prstGeom prst="rect">
            <a:avLst/>
          </a:prstGeom>
        </p:spPr>
      </p:pic>
      <p:sp>
        <p:nvSpPr>
          <p:cNvPr id="2179" name="TextBox 2178">
            <a:extLst>
              <a:ext uri="{FF2B5EF4-FFF2-40B4-BE49-F238E27FC236}">
                <a16:creationId xmlns:a16="http://schemas.microsoft.com/office/drawing/2014/main" id="{FB12F436-903A-4BF0-93B8-EA139A9AD944}"/>
              </a:ext>
            </a:extLst>
          </p:cNvPr>
          <p:cNvSpPr txBox="1"/>
          <p:nvPr/>
        </p:nvSpPr>
        <p:spPr>
          <a:xfrm>
            <a:off x="457201" y="6050302"/>
            <a:ext cx="8019142" cy="275460"/>
          </a:xfrm>
          <a:prstGeom prst="rect">
            <a:avLst/>
          </a:prstGeom>
          <a:noFill/>
        </p:spPr>
        <p:txBody>
          <a:bodyPr wrap="square">
            <a:spAutoFit/>
          </a:bodyPr>
          <a:lstStyle/>
          <a:p>
            <a:pPr marL="638175" marR="647065" algn="ctr">
              <a:lnSpc>
                <a:spcPts val="1210"/>
              </a:lnSpc>
              <a:spcBef>
                <a:spcPts val="0"/>
              </a:spcBef>
              <a:spcAft>
                <a:spcPts val="0"/>
              </a:spcAft>
            </a:pPr>
            <a:r>
              <a:rPr lang="en-US" sz="2000" b="1" dirty="0">
                <a:effectLst/>
                <a:latin typeface="Calibri" panose="020F0502020204030204" pitchFamily="34" charset="0"/>
                <a:ea typeface="Calibri" panose="020F0502020204030204" pitchFamily="34" charset="0"/>
              </a:rPr>
              <a:t>Fatal</a:t>
            </a:r>
            <a:r>
              <a:rPr lang="en-US" sz="2000" b="1" spc="-15" dirty="0">
                <a:effectLst/>
                <a:latin typeface="Calibri" panose="020F0502020204030204" pitchFamily="34" charset="0"/>
                <a:ea typeface="Calibri" panose="020F0502020204030204" pitchFamily="34" charset="0"/>
              </a:rPr>
              <a:t> </a:t>
            </a:r>
            <a:r>
              <a:rPr lang="en-US" sz="2000" b="1" dirty="0">
                <a:effectLst/>
                <a:latin typeface="Calibri" panose="020F0502020204030204" pitchFamily="34" charset="0"/>
                <a:ea typeface="Calibri" panose="020F0502020204030204" pitchFamily="34" charset="0"/>
              </a:rPr>
              <a:t>and</a:t>
            </a:r>
            <a:r>
              <a:rPr lang="en-US" sz="2000" b="1" spc="-5" dirty="0">
                <a:effectLst/>
                <a:latin typeface="Calibri" panose="020F0502020204030204" pitchFamily="34" charset="0"/>
                <a:ea typeface="Calibri" panose="020F0502020204030204" pitchFamily="34" charset="0"/>
              </a:rPr>
              <a:t> </a:t>
            </a:r>
            <a:r>
              <a:rPr lang="en-US" sz="2000" b="1" dirty="0">
                <a:effectLst/>
                <a:latin typeface="Calibri" panose="020F0502020204030204" pitchFamily="34" charset="0"/>
                <a:ea typeface="Calibri" panose="020F0502020204030204" pitchFamily="34" charset="0"/>
              </a:rPr>
              <a:t>Non-fatal</a:t>
            </a:r>
            <a:r>
              <a:rPr lang="en-US" sz="2000" b="1" spc="-5" dirty="0">
                <a:effectLst/>
                <a:latin typeface="Calibri" panose="020F0502020204030204" pitchFamily="34" charset="0"/>
                <a:ea typeface="Calibri" panose="020F0502020204030204" pitchFamily="34" charset="0"/>
              </a:rPr>
              <a:t> </a:t>
            </a:r>
            <a:r>
              <a:rPr lang="en-US" sz="2000" b="1" dirty="0">
                <a:effectLst/>
                <a:latin typeface="Calibri" panose="020F0502020204030204" pitchFamily="34" charset="0"/>
                <a:ea typeface="Calibri" panose="020F0502020204030204" pitchFamily="34" charset="0"/>
              </a:rPr>
              <a:t>injuries</a:t>
            </a:r>
            <a:r>
              <a:rPr lang="en-US" sz="2000" b="1" spc="-15" dirty="0">
                <a:effectLst/>
                <a:latin typeface="Calibri" panose="020F0502020204030204" pitchFamily="34" charset="0"/>
                <a:ea typeface="Calibri" panose="020F0502020204030204" pitchFamily="34" charset="0"/>
              </a:rPr>
              <a:t> </a:t>
            </a:r>
            <a:r>
              <a:rPr lang="en-US" sz="2000" b="1" dirty="0">
                <a:effectLst/>
                <a:latin typeface="Calibri" panose="020F0502020204030204" pitchFamily="34" charset="0"/>
                <a:ea typeface="Calibri" panose="020F0502020204030204" pitchFamily="34" charset="0"/>
              </a:rPr>
              <a:t>in</a:t>
            </a:r>
            <a:r>
              <a:rPr lang="en-US" sz="2000" b="1" spc="-15" dirty="0">
                <a:effectLst/>
                <a:latin typeface="Calibri" panose="020F0502020204030204" pitchFamily="34" charset="0"/>
                <a:ea typeface="Calibri" panose="020F0502020204030204" pitchFamily="34" charset="0"/>
              </a:rPr>
              <a:t> </a:t>
            </a:r>
            <a:r>
              <a:rPr lang="en-US" sz="2000" b="1" dirty="0">
                <a:effectLst/>
                <a:latin typeface="Calibri" panose="020F0502020204030204" pitchFamily="34" charset="0"/>
                <a:ea typeface="Calibri" panose="020F0502020204030204" pitchFamily="34" charset="0"/>
              </a:rPr>
              <a:t>registered</a:t>
            </a:r>
            <a:r>
              <a:rPr lang="en-US" sz="2000" b="1" spc="-15" dirty="0">
                <a:effectLst/>
                <a:latin typeface="Calibri" panose="020F0502020204030204" pitchFamily="34" charset="0"/>
                <a:ea typeface="Calibri" panose="020F0502020204030204" pitchFamily="34" charset="0"/>
              </a:rPr>
              <a:t> </a:t>
            </a:r>
            <a:r>
              <a:rPr lang="en-US" sz="2000" b="1" dirty="0">
                <a:effectLst/>
                <a:latin typeface="Calibri" panose="020F0502020204030204" pitchFamily="34" charset="0"/>
                <a:ea typeface="Calibri" panose="020F0502020204030204" pitchFamily="34" charset="0"/>
              </a:rPr>
              <a:t>factories</a:t>
            </a:r>
            <a:r>
              <a:rPr lang="en-US" sz="2000" b="1" spc="-15" dirty="0">
                <a:effectLst/>
                <a:latin typeface="Calibri" panose="020F0502020204030204" pitchFamily="34" charset="0"/>
                <a:ea typeface="Calibri" panose="020F0502020204030204" pitchFamily="34" charset="0"/>
              </a:rPr>
              <a:t> </a:t>
            </a:r>
            <a:r>
              <a:rPr lang="en-US" sz="2000" b="1" dirty="0">
                <a:effectLst/>
                <a:latin typeface="Calibri" panose="020F0502020204030204" pitchFamily="34" charset="0"/>
                <a:ea typeface="Calibri" panose="020F0502020204030204" pitchFamily="34" charset="0"/>
              </a:rPr>
              <a:t>(2012-2021)</a:t>
            </a:r>
          </a:p>
        </p:txBody>
      </p:sp>
      <p:sp>
        <p:nvSpPr>
          <p:cNvPr id="2180" name="TextBox 2179">
            <a:extLst>
              <a:ext uri="{FF2B5EF4-FFF2-40B4-BE49-F238E27FC236}">
                <a16:creationId xmlns:a16="http://schemas.microsoft.com/office/drawing/2014/main" id="{49E3A7C2-9D33-2D94-17F7-903C15DF3BBC}"/>
              </a:ext>
            </a:extLst>
          </p:cNvPr>
          <p:cNvSpPr txBox="1"/>
          <p:nvPr/>
        </p:nvSpPr>
        <p:spPr>
          <a:xfrm>
            <a:off x="2936358" y="300017"/>
            <a:ext cx="3899775" cy="483722"/>
          </a:xfrm>
          <a:prstGeom prst="rect">
            <a:avLst/>
          </a:prstGeom>
          <a:noFill/>
        </p:spPr>
        <p:txBody>
          <a:bodyPr wrap="square" rtlCol="0">
            <a:spAutoFit/>
          </a:bodyPr>
          <a:lstStyle/>
          <a:p>
            <a:pPr marL="117475" algn="ctr" eaLnBrk="0" hangingPunct="0">
              <a:lnSpc>
                <a:spcPct val="90000"/>
              </a:lnSpc>
              <a:defRPr/>
            </a:pPr>
            <a:r>
              <a:rPr lang="en-US" sz="2800" b="1" i="1" kern="0" dirty="0">
                <a:solidFill>
                  <a:srgbClr val="002060"/>
                </a:solidFill>
                <a:latin typeface="Book Antiqua" pitchFamily="18" charset="0"/>
              </a:rPr>
              <a:t>Abstracts</a:t>
            </a:r>
            <a:r>
              <a:rPr lang="en-US" sz="1800" b="1" i="1" kern="0" dirty="0">
                <a:solidFill>
                  <a:srgbClr val="002060"/>
                </a:solidFill>
                <a:latin typeface="Book Antiqua" pitchFamily="18" charset="0"/>
              </a:rPr>
              <a:t> </a:t>
            </a:r>
            <a:r>
              <a:rPr lang="en-US" sz="2800" b="1" i="1" kern="0" dirty="0">
                <a:solidFill>
                  <a:srgbClr val="002060"/>
                </a:solidFill>
                <a:latin typeface="Book Antiqua" pitchFamily="18" charset="0"/>
              </a:rPr>
              <a:t>(Contd..)</a:t>
            </a:r>
          </a:p>
        </p:txBody>
      </p:sp>
    </p:spTree>
    <p:extLst>
      <p:ext uri="{BB962C8B-B14F-4D97-AF65-F5344CB8AC3E}">
        <p14:creationId xmlns:p14="http://schemas.microsoft.com/office/powerpoint/2010/main" val="753838004"/>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3260" name="Picture 3259">
            <a:extLst>
              <a:ext uri="{FF2B5EF4-FFF2-40B4-BE49-F238E27FC236}">
                <a16:creationId xmlns:a16="http://schemas.microsoft.com/office/drawing/2014/main" id="{E985CB64-F26F-F108-2952-8DC9B9379AF4}"/>
              </a:ext>
            </a:extLst>
          </p:cNvPr>
          <p:cNvPicPr>
            <a:picLocks noChangeAspect="1"/>
          </p:cNvPicPr>
          <p:nvPr/>
        </p:nvPicPr>
        <p:blipFill rotWithShape="1">
          <a:blip r:embed="rId2"/>
          <a:srcRect r="9836"/>
          <a:stretch/>
        </p:blipFill>
        <p:spPr>
          <a:xfrm>
            <a:off x="48242" y="1249691"/>
            <a:ext cx="4523758" cy="4139928"/>
          </a:xfrm>
          <a:prstGeom prst="rect">
            <a:avLst/>
          </a:prstGeom>
        </p:spPr>
      </p:pic>
      <p:sp>
        <p:nvSpPr>
          <p:cNvPr id="3262" name="TextBox 3261">
            <a:extLst>
              <a:ext uri="{FF2B5EF4-FFF2-40B4-BE49-F238E27FC236}">
                <a16:creationId xmlns:a16="http://schemas.microsoft.com/office/drawing/2014/main" id="{9AC10CC3-FA07-F7BA-D1B0-23DB1B0B88D0}"/>
              </a:ext>
            </a:extLst>
          </p:cNvPr>
          <p:cNvSpPr txBox="1"/>
          <p:nvPr/>
        </p:nvSpPr>
        <p:spPr>
          <a:xfrm>
            <a:off x="40191" y="5477287"/>
            <a:ext cx="4465320" cy="1015663"/>
          </a:xfrm>
          <a:prstGeom prst="rect">
            <a:avLst/>
          </a:prstGeom>
          <a:noFill/>
        </p:spPr>
        <p:txBody>
          <a:bodyPr wrap="square">
            <a:spAutoFit/>
          </a:bodyPr>
          <a:lstStyle/>
          <a:p>
            <a:pPr marL="638175" marR="648335"/>
            <a:r>
              <a:rPr lang="en-US" sz="2000" b="1" dirty="0">
                <a:latin typeface="Calibri" panose="020F0502020204030204" pitchFamily="34" charset="0"/>
              </a:rPr>
              <a:t>Non-fatal injuries in registered factories: cause-wise (2012-2021)</a:t>
            </a:r>
          </a:p>
        </p:txBody>
      </p:sp>
      <p:sp>
        <p:nvSpPr>
          <p:cNvPr id="3264" name="Title 2">
            <a:extLst>
              <a:ext uri="{FF2B5EF4-FFF2-40B4-BE49-F238E27FC236}">
                <a16:creationId xmlns:a16="http://schemas.microsoft.com/office/drawing/2014/main" id="{DBBB6989-06E2-ADB4-C4CC-EF0904710BBE}"/>
              </a:ext>
            </a:extLst>
          </p:cNvPr>
          <p:cNvSpPr txBox="1">
            <a:spLocks/>
          </p:cNvSpPr>
          <p:nvPr/>
        </p:nvSpPr>
        <p:spPr>
          <a:xfrm>
            <a:off x="40191" y="87669"/>
            <a:ext cx="8160379" cy="906340"/>
          </a:xfrm>
          <a:prstGeom prst="rect">
            <a:avLst/>
          </a:prstGeom>
        </p:spPr>
        <p:txBody>
          <a:bodyPr anchor="ctr"/>
          <a:lstStyle/>
          <a:p>
            <a:pPr marL="117475" algn="ctr" eaLnBrk="0" hangingPunct="0">
              <a:lnSpc>
                <a:spcPct val="90000"/>
              </a:lnSpc>
              <a:defRPr/>
            </a:pPr>
            <a:r>
              <a:rPr kumimoji="0" lang="en-US" sz="2800" b="1" i="1" strike="noStrike" kern="0" cap="none" spc="0" normalizeH="0" baseline="0" noProof="0" dirty="0">
                <a:ln>
                  <a:noFill/>
                </a:ln>
                <a:solidFill>
                  <a:srgbClr val="002060"/>
                </a:solidFill>
                <a:effectLst/>
                <a:uLnTx/>
                <a:uFillTx/>
                <a:latin typeface="Book Antiqua" pitchFamily="18" charset="0"/>
                <a:ea typeface="+mn-ea"/>
                <a:cs typeface="ＭＳ Ｐゴシック" charset="0"/>
              </a:rPr>
              <a:t>Abstracts</a:t>
            </a:r>
            <a:r>
              <a:rPr lang="en-US" sz="2800" b="1" i="1" kern="0" dirty="0">
                <a:solidFill>
                  <a:srgbClr val="002060"/>
                </a:solidFill>
                <a:latin typeface="Book Antiqua" pitchFamily="18" charset="0"/>
              </a:rPr>
              <a:t> (Contd..)</a:t>
            </a:r>
            <a:endParaRPr kumimoji="0" lang="en-US" sz="2800" b="1" i="1" strike="noStrike" kern="0" cap="none" spc="0" normalizeH="0" baseline="0" noProof="0" dirty="0">
              <a:ln>
                <a:noFill/>
              </a:ln>
              <a:solidFill>
                <a:srgbClr val="002060"/>
              </a:solidFill>
              <a:effectLst/>
              <a:uLnTx/>
              <a:uFillTx/>
              <a:latin typeface="Book Antiqua" pitchFamily="18" charset="0"/>
              <a:ea typeface="+mn-ea"/>
              <a:cs typeface="ＭＳ Ｐゴシック" charset="0"/>
            </a:endParaRPr>
          </a:p>
          <a:p>
            <a:pPr marL="117475" marR="0" lvl="0" indent="0" algn="ctr" defTabSz="914400" rtl="0" eaLnBrk="0" fontAlgn="base" latinLnBrk="0" hangingPunct="0">
              <a:lnSpc>
                <a:spcPct val="90000"/>
              </a:lnSpc>
              <a:spcBef>
                <a:spcPct val="0"/>
              </a:spcBef>
              <a:spcAft>
                <a:spcPct val="0"/>
              </a:spcAft>
              <a:buClrTx/>
              <a:buSzTx/>
              <a:buFontTx/>
              <a:buNone/>
              <a:tabLst/>
              <a:defRPr/>
            </a:pPr>
            <a:r>
              <a:rPr kumimoji="0" lang="en-US" sz="2000" b="1" strike="noStrike" kern="0" cap="none" spc="0" normalizeH="0" baseline="0" noProof="0" dirty="0">
                <a:ln>
                  <a:noFill/>
                </a:ln>
                <a:solidFill>
                  <a:srgbClr val="002060"/>
                </a:solidFill>
                <a:effectLst/>
                <a:uLnTx/>
                <a:uFillTx/>
                <a:latin typeface="Book Antiqua" pitchFamily="18" charset="0"/>
                <a:ea typeface="+mn-ea"/>
                <a:cs typeface="ＭＳ Ｐゴシック" charset="0"/>
              </a:rPr>
              <a:t>Flash back of cause wise accidents in India as per DGFASIL </a:t>
            </a:r>
          </a:p>
        </p:txBody>
      </p:sp>
      <p:pic>
        <p:nvPicPr>
          <p:cNvPr id="3" name="Picture 2">
            <a:extLst>
              <a:ext uri="{FF2B5EF4-FFF2-40B4-BE49-F238E27FC236}">
                <a16:creationId xmlns:a16="http://schemas.microsoft.com/office/drawing/2014/main" id="{0DE378ED-6FDA-3FE2-1FEA-A914D8648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3562" y="1249691"/>
            <a:ext cx="4582196" cy="4112649"/>
          </a:xfrm>
          <a:prstGeom prst="rect">
            <a:avLst/>
          </a:prstGeom>
        </p:spPr>
      </p:pic>
      <p:sp>
        <p:nvSpPr>
          <p:cNvPr id="4" name="TextBox 3">
            <a:extLst>
              <a:ext uri="{FF2B5EF4-FFF2-40B4-BE49-F238E27FC236}">
                <a16:creationId xmlns:a16="http://schemas.microsoft.com/office/drawing/2014/main" id="{39A308A9-1007-2F9B-A39C-449E70B857E0}"/>
              </a:ext>
            </a:extLst>
          </p:cNvPr>
          <p:cNvSpPr txBox="1"/>
          <p:nvPr/>
        </p:nvSpPr>
        <p:spPr>
          <a:xfrm>
            <a:off x="4738914" y="5467017"/>
            <a:ext cx="3947886" cy="707886"/>
          </a:xfrm>
          <a:prstGeom prst="rect">
            <a:avLst/>
          </a:prstGeom>
          <a:noFill/>
        </p:spPr>
        <p:txBody>
          <a:bodyPr wrap="square">
            <a:spAutoFit/>
          </a:bodyPr>
          <a:lstStyle/>
          <a:p>
            <a:pPr algn="ctr"/>
            <a:r>
              <a:rPr lang="en-US" sz="2000" b="1" dirty="0">
                <a:effectLst/>
                <a:latin typeface="Calibri" panose="020F0502020204030204" pitchFamily="34" charset="0"/>
                <a:ea typeface="Calibri" panose="020F0502020204030204" pitchFamily="34" charset="0"/>
              </a:rPr>
              <a:t>Fatal</a:t>
            </a:r>
            <a:r>
              <a:rPr lang="en-US" sz="2000" b="1" spc="-15" dirty="0">
                <a:effectLst/>
                <a:latin typeface="Calibri" panose="020F0502020204030204" pitchFamily="34" charset="0"/>
                <a:ea typeface="Calibri" panose="020F0502020204030204" pitchFamily="34" charset="0"/>
              </a:rPr>
              <a:t> </a:t>
            </a:r>
            <a:r>
              <a:rPr lang="en-US" sz="2000" b="1" dirty="0">
                <a:effectLst/>
                <a:latin typeface="Calibri" panose="020F0502020204030204" pitchFamily="34" charset="0"/>
                <a:ea typeface="Calibri" panose="020F0502020204030204" pitchFamily="34" charset="0"/>
              </a:rPr>
              <a:t>injuries</a:t>
            </a:r>
            <a:r>
              <a:rPr lang="en-US" sz="2000" b="1" spc="-20" dirty="0">
                <a:effectLst/>
                <a:latin typeface="Calibri" panose="020F0502020204030204" pitchFamily="34" charset="0"/>
                <a:ea typeface="Calibri" panose="020F0502020204030204" pitchFamily="34" charset="0"/>
              </a:rPr>
              <a:t> </a:t>
            </a:r>
            <a:r>
              <a:rPr lang="en-US" sz="2000" b="1" dirty="0">
                <a:effectLst/>
                <a:latin typeface="Calibri" panose="020F0502020204030204" pitchFamily="34" charset="0"/>
                <a:ea typeface="Calibri" panose="020F0502020204030204" pitchFamily="34" charset="0"/>
              </a:rPr>
              <a:t>in</a:t>
            </a:r>
            <a:r>
              <a:rPr lang="en-US" sz="2000" b="1" spc="-20" dirty="0">
                <a:effectLst/>
                <a:latin typeface="Calibri" panose="020F0502020204030204" pitchFamily="34" charset="0"/>
                <a:ea typeface="Calibri" panose="020F0502020204030204" pitchFamily="34" charset="0"/>
              </a:rPr>
              <a:t> </a:t>
            </a:r>
            <a:r>
              <a:rPr lang="en-US" sz="2000" b="1" dirty="0">
                <a:effectLst/>
                <a:latin typeface="Calibri" panose="020F0502020204030204" pitchFamily="34" charset="0"/>
                <a:ea typeface="Calibri" panose="020F0502020204030204" pitchFamily="34" charset="0"/>
              </a:rPr>
              <a:t>registered</a:t>
            </a:r>
            <a:r>
              <a:rPr lang="en-US" sz="2000" b="1" spc="-15" dirty="0">
                <a:effectLst/>
                <a:latin typeface="Calibri" panose="020F0502020204030204" pitchFamily="34" charset="0"/>
                <a:ea typeface="Calibri" panose="020F0502020204030204" pitchFamily="34" charset="0"/>
              </a:rPr>
              <a:t> </a:t>
            </a:r>
            <a:r>
              <a:rPr lang="en-US" sz="2000" b="1" dirty="0">
                <a:effectLst/>
                <a:latin typeface="Calibri" panose="020F0502020204030204" pitchFamily="34" charset="0"/>
                <a:ea typeface="Calibri" panose="020F0502020204030204" pitchFamily="34" charset="0"/>
              </a:rPr>
              <a:t>factories:</a:t>
            </a:r>
            <a:r>
              <a:rPr lang="en-US" sz="2000" b="1" spc="-15" dirty="0">
                <a:effectLst/>
                <a:latin typeface="Calibri" panose="020F0502020204030204" pitchFamily="34" charset="0"/>
                <a:ea typeface="Calibri" panose="020F0502020204030204" pitchFamily="34" charset="0"/>
              </a:rPr>
              <a:t> </a:t>
            </a:r>
            <a:r>
              <a:rPr lang="en-US" sz="2000" b="1" dirty="0">
                <a:effectLst/>
                <a:latin typeface="Calibri" panose="020F0502020204030204" pitchFamily="34" charset="0"/>
                <a:ea typeface="Calibri" panose="020F0502020204030204" pitchFamily="34" charset="0"/>
              </a:rPr>
              <a:t>cause-wise</a:t>
            </a:r>
            <a:r>
              <a:rPr lang="en-US" sz="2000" b="1" spc="-10" dirty="0">
                <a:effectLst/>
                <a:latin typeface="Calibri" panose="020F0502020204030204" pitchFamily="34" charset="0"/>
                <a:ea typeface="Calibri" panose="020F0502020204030204" pitchFamily="34" charset="0"/>
              </a:rPr>
              <a:t> </a:t>
            </a:r>
            <a:r>
              <a:rPr lang="en-US" sz="2000" b="1" dirty="0">
                <a:effectLst/>
                <a:latin typeface="Calibri" panose="020F0502020204030204" pitchFamily="34" charset="0"/>
                <a:ea typeface="Calibri" panose="020F0502020204030204" pitchFamily="34" charset="0"/>
              </a:rPr>
              <a:t>(2012-2021)</a:t>
            </a:r>
            <a:endParaRPr lang="en-US" sz="2000" dirty="0"/>
          </a:p>
        </p:txBody>
      </p:sp>
    </p:spTree>
    <p:extLst>
      <p:ext uri="{BB962C8B-B14F-4D97-AF65-F5344CB8AC3E}">
        <p14:creationId xmlns:p14="http://schemas.microsoft.com/office/powerpoint/2010/main" val="3112903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260"/>
                                        </p:tgtEl>
                                        <p:attrNameLst>
                                          <p:attrName>style.visibility</p:attrName>
                                        </p:attrNameLst>
                                      </p:cBhvr>
                                      <p:to>
                                        <p:strVal val="visible"/>
                                      </p:to>
                                    </p:set>
                                    <p:animEffect transition="in" filter="wipe(down)">
                                      <p:cBhvr>
                                        <p:cTn id="7" dur="580">
                                          <p:stCondLst>
                                            <p:cond delay="0"/>
                                          </p:stCondLst>
                                        </p:cTn>
                                        <p:tgtEl>
                                          <p:spTgt spid="3260"/>
                                        </p:tgtEl>
                                      </p:cBhvr>
                                    </p:animEffect>
                                    <p:anim calcmode="lin" valueType="num">
                                      <p:cBhvr>
                                        <p:cTn id="8" dur="1822" tmFilter="0,0; 0.14,0.36; 0.43,0.73; 0.71,0.91; 1.0,1.0">
                                          <p:stCondLst>
                                            <p:cond delay="0"/>
                                          </p:stCondLst>
                                        </p:cTn>
                                        <p:tgtEl>
                                          <p:spTgt spid="326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26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26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26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260"/>
                                        </p:tgtEl>
                                        <p:attrNameLst>
                                          <p:attrName>ppt_y</p:attrName>
                                        </p:attrNameLst>
                                      </p:cBhvr>
                                      <p:tavLst>
                                        <p:tav tm="0" fmla="#ppt_y-sin(pi*$)/81">
                                          <p:val>
                                            <p:fltVal val="0"/>
                                          </p:val>
                                        </p:tav>
                                        <p:tav tm="100000">
                                          <p:val>
                                            <p:fltVal val="1"/>
                                          </p:val>
                                        </p:tav>
                                      </p:tavLst>
                                    </p:anim>
                                    <p:animScale>
                                      <p:cBhvr>
                                        <p:cTn id="13" dur="26">
                                          <p:stCondLst>
                                            <p:cond delay="650"/>
                                          </p:stCondLst>
                                        </p:cTn>
                                        <p:tgtEl>
                                          <p:spTgt spid="3260"/>
                                        </p:tgtEl>
                                      </p:cBhvr>
                                      <p:to x="100000" y="60000"/>
                                    </p:animScale>
                                    <p:animScale>
                                      <p:cBhvr>
                                        <p:cTn id="14" dur="166" decel="50000">
                                          <p:stCondLst>
                                            <p:cond delay="676"/>
                                          </p:stCondLst>
                                        </p:cTn>
                                        <p:tgtEl>
                                          <p:spTgt spid="3260"/>
                                        </p:tgtEl>
                                      </p:cBhvr>
                                      <p:to x="100000" y="100000"/>
                                    </p:animScale>
                                    <p:animScale>
                                      <p:cBhvr>
                                        <p:cTn id="15" dur="26">
                                          <p:stCondLst>
                                            <p:cond delay="1312"/>
                                          </p:stCondLst>
                                        </p:cTn>
                                        <p:tgtEl>
                                          <p:spTgt spid="3260"/>
                                        </p:tgtEl>
                                      </p:cBhvr>
                                      <p:to x="100000" y="80000"/>
                                    </p:animScale>
                                    <p:animScale>
                                      <p:cBhvr>
                                        <p:cTn id="16" dur="166" decel="50000">
                                          <p:stCondLst>
                                            <p:cond delay="1338"/>
                                          </p:stCondLst>
                                        </p:cTn>
                                        <p:tgtEl>
                                          <p:spTgt spid="3260"/>
                                        </p:tgtEl>
                                      </p:cBhvr>
                                      <p:to x="100000" y="100000"/>
                                    </p:animScale>
                                    <p:animScale>
                                      <p:cBhvr>
                                        <p:cTn id="17" dur="26">
                                          <p:stCondLst>
                                            <p:cond delay="1642"/>
                                          </p:stCondLst>
                                        </p:cTn>
                                        <p:tgtEl>
                                          <p:spTgt spid="3260"/>
                                        </p:tgtEl>
                                      </p:cBhvr>
                                      <p:to x="100000" y="90000"/>
                                    </p:animScale>
                                    <p:animScale>
                                      <p:cBhvr>
                                        <p:cTn id="18" dur="166" decel="50000">
                                          <p:stCondLst>
                                            <p:cond delay="1668"/>
                                          </p:stCondLst>
                                        </p:cTn>
                                        <p:tgtEl>
                                          <p:spTgt spid="3260"/>
                                        </p:tgtEl>
                                      </p:cBhvr>
                                      <p:to x="100000" y="100000"/>
                                    </p:animScale>
                                    <p:animScale>
                                      <p:cBhvr>
                                        <p:cTn id="19" dur="26">
                                          <p:stCondLst>
                                            <p:cond delay="1808"/>
                                          </p:stCondLst>
                                        </p:cTn>
                                        <p:tgtEl>
                                          <p:spTgt spid="3260"/>
                                        </p:tgtEl>
                                      </p:cBhvr>
                                      <p:to x="100000" y="95000"/>
                                    </p:animScale>
                                    <p:animScale>
                                      <p:cBhvr>
                                        <p:cTn id="20" dur="166" decel="50000">
                                          <p:stCondLst>
                                            <p:cond delay="1834"/>
                                          </p:stCondLst>
                                        </p:cTn>
                                        <p:tgtEl>
                                          <p:spTgt spid="326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62"/>
                                        </p:tgtEl>
                                        <p:attrNameLst>
                                          <p:attrName>style.visibility</p:attrName>
                                        </p:attrNameLst>
                                      </p:cBhvr>
                                      <p:to>
                                        <p:strVal val="visible"/>
                                      </p:to>
                                    </p:set>
                                    <p:animEffect transition="in" filter="wipe(down)">
                                      <p:cBhvr>
                                        <p:cTn id="23" dur="580">
                                          <p:stCondLst>
                                            <p:cond delay="0"/>
                                          </p:stCondLst>
                                        </p:cTn>
                                        <p:tgtEl>
                                          <p:spTgt spid="3262"/>
                                        </p:tgtEl>
                                      </p:cBhvr>
                                    </p:animEffect>
                                    <p:anim calcmode="lin" valueType="num">
                                      <p:cBhvr>
                                        <p:cTn id="24" dur="1822" tmFilter="0,0; 0.14,0.36; 0.43,0.73; 0.71,0.91; 1.0,1.0">
                                          <p:stCondLst>
                                            <p:cond delay="0"/>
                                          </p:stCondLst>
                                        </p:cTn>
                                        <p:tgtEl>
                                          <p:spTgt spid="326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6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6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6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6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62"/>
                                        </p:tgtEl>
                                      </p:cBhvr>
                                      <p:to x="100000" y="60000"/>
                                    </p:animScale>
                                    <p:animScale>
                                      <p:cBhvr>
                                        <p:cTn id="30" dur="166" decel="50000">
                                          <p:stCondLst>
                                            <p:cond delay="676"/>
                                          </p:stCondLst>
                                        </p:cTn>
                                        <p:tgtEl>
                                          <p:spTgt spid="3262"/>
                                        </p:tgtEl>
                                      </p:cBhvr>
                                      <p:to x="100000" y="100000"/>
                                    </p:animScale>
                                    <p:animScale>
                                      <p:cBhvr>
                                        <p:cTn id="31" dur="26">
                                          <p:stCondLst>
                                            <p:cond delay="1312"/>
                                          </p:stCondLst>
                                        </p:cTn>
                                        <p:tgtEl>
                                          <p:spTgt spid="3262"/>
                                        </p:tgtEl>
                                      </p:cBhvr>
                                      <p:to x="100000" y="80000"/>
                                    </p:animScale>
                                    <p:animScale>
                                      <p:cBhvr>
                                        <p:cTn id="32" dur="166" decel="50000">
                                          <p:stCondLst>
                                            <p:cond delay="1338"/>
                                          </p:stCondLst>
                                        </p:cTn>
                                        <p:tgtEl>
                                          <p:spTgt spid="3262"/>
                                        </p:tgtEl>
                                      </p:cBhvr>
                                      <p:to x="100000" y="100000"/>
                                    </p:animScale>
                                    <p:animScale>
                                      <p:cBhvr>
                                        <p:cTn id="33" dur="26">
                                          <p:stCondLst>
                                            <p:cond delay="1642"/>
                                          </p:stCondLst>
                                        </p:cTn>
                                        <p:tgtEl>
                                          <p:spTgt spid="3262"/>
                                        </p:tgtEl>
                                      </p:cBhvr>
                                      <p:to x="100000" y="90000"/>
                                    </p:animScale>
                                    <p:animScale>
                                      <p:cBhvr>
                                        <p:cTn id="34" dur="166" decel="50000">
                                          <p:stCondLst>
                                            <p:cond delay="1668"/>
                                          </p:stCondLst>
                                        </p:cTn>
                                        <p:tgtEl>
                                          <p:spTgt spid="3262"/>
                                        </p:tgtEl>
                                      </p:cBhvr>
                                      <p:to x="100000" y="100000"/>
                                    </p:animScale>
                                    <p:animScale>
                                      <p:cBhvr>
                                        <p:cTn id="35" dur="26">
                                          <p:stCondLst>
                                            <p:cond delay="1808"/>
                                          </p:stCondLst>
                                        </p:cTn>
                                        <p:tgtEl>
                                          <p:spTgt spid="3262"/>
                                        </p:tgtEl>
                                      </p:cBhvr>
                                      <p:to x="100000" y="95000"/>
                                    </p:animScale>
                                    <p:animScale>
                                      <p:cBhvr>
                                        <p:cTn id="36" dur="166" decel="50000">
                                          <p:stCondLst>
                                            <p:cond delay="1834"/>
                                          </p:stCondLst>
                                        </p:cTn>
                                        <p:tgtEl>
                                          <p:spTgt spid="326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80">
                                          <p:stCondLst>
                                            <p:cond delay="0"/>
                                          </p:stCondLst>
                                        </p:cTn>
                                        <p:tgtEl>
                                          <p:spTgt spid="3"/>
                                        </p:tgtEl>
                                      </p:cBhvr>
                                    </p:animEffect>
                                    <p:anim calcmode="lin" valueType="num">
                                      <p:cBhvr>
                                        <p:cTn id="4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7" dur="26">
                                          <p:stCondLst>
                                            <p:cond delay="650"/>
                                          </p:stCondLst>
                                        </p:cTn>
                                        <p:tgtEl>
                                          <p:spTgt spid="3"/>
                                        </p:tgtEl>
                                      </p:cBhvr>
                                      <p:to x="100000" y="60000"/>
                                    </p:animScale>
                                    <p:animScale>
                                      <p:cBhvr>
                                        <p:cTn id="48" dur="166" decel="50000">
                                          <p:stCondLst>
                                            <p:cond delay="676"/>
                                          </p:stCondLst>
                                        </p:cTn>
                                        <p:tgtEl>
                                          <p:spTgt spid="3"/>
                                        </p:tgtEl>
                                      </p:cBhvr>
                                      <p:to x="100000" y="100000"/>
                                    </p:animScale>
                                    <p:animScale>
                                      <p:cBhvr>
                                        <p:cTn id="49" dur="26">
                                          <p:stCondLst>
                                            <p:cond delay="1312"/>
                                          </p:stCondLst>
                                        </p:cTn>
                                        <p:tgtEl>
                                          <p:spTgt spid="3"/>
                                        </p:tgtEl>
                                      </p:cBhvr>
                                      <p:to x="100000" y="80000"/>
                                    </p:animScale>
                                    <p:animScale>
                                      <p:cBhvr>
                                        <p:cTn id="50" dur="166" decel="50000">
                                          <p:stCondLst>
                                            <p:cond delay="1338"/>
                                          </p:stCondLst>
                                        </p:cTn>
                                        <p:tgtEl>
                                          <p:spTgt spid="3"/>
                                        </p:tgtEl>
                                      </p:cBhvr>
                                      <p:to x="100000" y="100000"/>
                                    </p:animScale>
                                    <p:animScale>
                                      <p:cBhvr>
                                        <p:cTn id="51" dur="26">
                                          <p:stCondLst>
                                            <p:cond delay="1642"/>
                                          </p:stCondLst>
                                        </p:cTn>
                                        <p:tgtEl>
                                          <p:spTgt spid="3"/>
                                        </p:tgtEl>
                                      </p:cBhvr>
                                      <p:to x="100000" y="90000"/>
                                    </p:animScale>
                                    <p:animScale>
                                      <p:cBhvr>
                                        <p:cTn id="52" dur="166" decel="50000">
                                          <p:stCondLst>
                                            <p:cond delay="1668"/>
                                          </p:stCondLst>
                                        </p:cTn>
                                        <p:tgtEl>
                                          <p:spTgt spid="3"/>
                                        </p:tgtEl>
                                      </p:cBhvr>
                                      <p:to x="100000" y="100000"/>
                                    </p:animScale>
                                    <p:animScale>
                                      <p:cBhvr>
                                        <p:cTn id="53" dur="26">
                                          <p:stCondLst>
                                            <p:cond delay="1808"/>
                                          </p:stCondLst>
                                        </p:cTn>
                                        <p:tgtEl>
                                          <p:spTgt spid="3"/>
                                        </p:tgtEl>
                                      </p:cBhvr>
                                      <p:to x="100000" y="95000"/>
                                    </p:animScale>
                                    <p:animScale>
                                      <p:cBhvr>
                                        <p:cTn id="54" dur="166" decel="50000">
                                          <p:stCondLst>
                                            <p:cond delay="1834"/>
                                          </p:stCondLst>
                                        </p:cTn>
                                        <p:tgtEl>
                                          <p:spTgt spid="3"/>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down)">
                                      <p:cBhvr>
                                        <p:cTn id="57" dur="580">
                                          <p:stCondLst>
                                            <p:cond delay="0"/>
                                          </p:stCondLst>
                                        </p:cTn>
                                        <p:tgtEl>
                                          <p:spTgt spid="4"/>
                                        </p:tgtEl>
                                      </p:cBhvr>
                                    </p:animEffect>
                                    <p:anim calcmode="lin" valueType="num">
                                      <p:cBhvr>
                                        <p:cTn id="5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3" dur="26">
                                          <p:stCondLst>
                                            <p:cond delay="650"/>
                                          </p:stCondLst>
                                        </p:cTn>
                                        <p:tgtEl>
                                          <p:spTgt spid="4"/>
                                        </p:tgtEl>
                                      </p:cBhvr>
                                      <p:to x="100000" y="60000"/>
                                    </p:animScale>
                                    <p:animScale>
                                      <p:cBhvr>
                                        <p:cTn id="64" dur="166" decel="50000">
                                          <p:stCondLst>
                                            <p:cond delay="676"/>
                                          </p:stCondLst>
                                        </p:cTn>
                                        <p:tgtEl>
                                          <p:spTgt spid="4"/>
                                        </p:tgtEl>
                                      </p:cBhvr>
                                      <p:to x="100000" y="100000"/>
                                    </p:animScale>
                                    <p:animScale>
                                      <p:cBhvr>
                                        <p:cTn id="65" dur="26">
                                          <p:stCondLst>
                                            <p:cond delay="1312"/>
                                          </p:stCondLst>
                                        </p:cTn>
                                        <p:tgtEl>
                                          <p:spTgt spid="4"/>
                                        </p:tgtEl>
                                      </p:cBhvr>
                                      <p:to x="100000" y="80000"/>
                                    </p:animScale>
                                    <p:animScale>
                                      <p:cBhvr>
                                        <p:cTn id="66" dur="166" decel="50000">
                                          <p:stCondLst>
                                            <p:cond delay="1338"/>
                                          </p:stCondLst>
                                        </p:cTn>
                                        <p:tgtEl>
                                          <p:spTgt spid="4"/>
                                        </p:tgtEl>
                                      </p:cBhvr>
                                      <p:to x="100000" y="100000"/>
                                    </p:animScale>
                                    <p:animScale>
                                      <p:cBhvr>
                                        <p:cTn id="67" dur="26">
                                          <p:stCondLst>
                                            <p:cond delay="1642"/>
                                          </p:stCondLst>
                                        </p:cTn>
                                        <p:tgtEl>
                                          <p:spTgt spid="4"/>
                                        </p:tgtEl>
                                      </p:cBhvr>
                                      <p:to x="100000" y="90000"/>
                                    </p:animScale>
                                    <p:animScale>
                                      <p:cBhvr>
                                        <p:cTn id="68" dur="166" decel="50000">
                                          <p:stCondLst>
                                            <p:cond delay="1668"/>
                                          </p:stCondLst>
                                        </p:cTn>
                                        <p:tgtEl>
                                          <p:spTgt spid="4"/>
                                        </p:tgtEl>
                                      </p:cBhvr>
                                      <p:to x="100000" y="100000"/>
                                    </p:animScale>
                                    <p:animScale>
                                      <p:cBhvr>
                                        <p:cTn id="69" dur="26">
                                          <p:stCondLst>
                                            <p:cond delay="1808"/>
                                          </p:stCondLst>
                                        </p:cTn>
                                        <p:tgtEl>
                                          <p:spTgt spid="4"/>
                                        </p:tgtEl>
                                      </p:cBhvr>
                                      <p:to x="100000" y="95000"/>
                                    </p:animScale>
                                    <p:animScale>
                                      <p:cBhvr>
                                        <p:cTn id="7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2"/>
          <p:cNvSpPr txBox="1">
            <a:spLocks/>
          </p:cNvSpPr>
          <p:nvPr/>
        </p:nvSpPr>
        <p:spPr>
          <a:xfrm>
            <a:off x="40192" y="164386"/>
            <a:ext cx="8006528" cy="683520"/>
          </a:xfrm>
          <a:prstGeom prst="rect">
            <a:avLst/>
          </a:prstGeom>
        </p:spPr>
        <p:txBody>
          <a:bodyPr anchor="ctr"/>
          <a:lstStyle/>
          <a:p>
            <a:pPr marL="117475" algn="ctr" eaLnBrk="0" hangingPunct="0">
              <a:lnSpc>
                <a:spcPct val="90000"/>
              </a:lnSpc>
              <a:defRPr/>
            </a:pPr>
            <a:r>
              <a:rPr kumimoji="0" lang="en-US" sz="3200" b="1" i="1" strike="noStrike" kern="0" cap="none" spc="0" normalizeH="0" baseline="0" noProof="0" dirty="0">
                <a:ln>
                  <a:noFill/>
                </a:ln>
                <a:solidFill>
                  <a:srgbClr val="002060"/>
                </a:solidFill>
                <a:effectLst/>
                <a:uLnTx/>
                <a:uFillTx/>
                <a:latin typeface="Book Antiqua" pitchFamily="18" charset="0"/>
                <a:ea typeface="+mn-ea"/>
                <a:cs typeface="ＭＳ Ｐゴシック" charset="0"/>
              </a:rPr>
              <a:t>Abstracts</a:t>
            </a:r>
            <a:r>
              <a:rPr lang="en-US" sz="3200" b="1" i="1" kern="0" dirty="0">
                <a:solidFill>
                  <a:srgbClr val="002060"/>
                </a:solidFill>
                <a:latin typeface="Book Antiqua" pitchFamily="18" charset="0"/>
              </a:rPr>
              <a:t> (Contd..)</a:t>
            </a:r>
            <a:endParaRPr kumimoji="0" lang="en-US" sz="3200" b="1" i="1" strike="noStrike" kern="0" cap="none" spc="0" normalizeH="0" baseline="0" noProof="0" dirty="0">
              <a:ln>
                <a:noFill/>
              </a:ln>
              <a:solidFill>
                <a:srgbClr val="002060"/>
              </a:solidFill>
              <a:effectLst/>
              <a:uLnTx/>
              <a:uFillTx/>
              <a:latin typeface="Book Antiqua" pitchFamily="18" charset="0"/>
              <a:ea typeface="+mn-ea"/>
              <a:cs typeface="ＭＳ Ｐゴシック" charset="0"/>
            </a:endParaRPr>
          </a:p>
          <a:p>
            <a:pPr marL="117475" marR="0" lvl="0" indent="0" algn="ctr" defTabSz="914400" rtl="0" eaLnBrk="0" fontAlgn="base" latinLnBrk="0" hangingPunct="0">
              <a:lnSpc>
                <a:spcPct val="90000"/>
              </a:lnSpc>
              <a:spcBef>
                <a:spcPct val="0"/>
              </a:spcBef>
              <a:spcAft>
                <a:spcPct val="0"/>
              </a:spcAft>
              <a:buClrTx/>
              <a:buSzTx/>
              <a:buFontTx/>
              <a:buNone/>
              <a:tabLst/>
              <a:defRPr/>
            </a:pPr>
            <a:r>
              <a:rPr kumimoji="0" lang="en-US" sz="2800" b="1" strike="noStrike" kern="0" cap="none" spc="0" normalizeH="0" baseline="0" noProof="0" dirty="0">
                <a:ln>
                  <a:noFill/>
                </a:ln>
                <a:solidFill>
                  <a:srgbClr val="002060"/>
                </a:solidFill>
                <a:effectLst/>
                <a:uLnTx/>
                <a:uFillTx/>
                <a:latin typeface="Book Antiqua" pitchFamily="18" charset="0"/>
                <a:ea typeface="+mn-ea"/>
                <a:cs typeface="ＭＳ Ｐゴシック" charset="0"/>
              </a:rPr>
              <a:t>Outcomes from  the accident Statistics</a:t>
            </a: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5" name="TextBox 14"/>
          <p:cNvSpPr txBox="1"/>
          <p:nvPr/>
        </p:nvSpPr>
        <p:spPr>
          <a:xfrm>
            <a:off x="6836133" y="3393941"/>
            <a:ext cx="2137282" cy="25940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Height rescue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 name="TextBox 2">
            <a:extLst>
              <a:ext uri="{FF2B5EF4-FFF2-40B4-BE49-F238E27FC236}">
                <a16:creationId xmlns:a16="http://schemas.microsoft.com/office/drawing/2014/main" id="{DD1CEFCA-A549-303C-AF3A-9C0AE79943F7}"/>
              </a:ext>
            </a:extLst>
          </p:cNvPr>
          <p:cNvSpPr txBox="1"/>
          <p:nvPr/>
        </p:nvSpPr>
        <p:spPr>
          <a:xfrm>
            <a:off x="85292" y="1108760"/>
            <a:ext cx="8973415" cy="5509200"/>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sz="2000" dirty="0"/>
              <a:t>Declined trend observed after implementation of National policy on OSH by Govt. of India and efforts made by the industries</a:t>
            </a:r>
          </a:p>
          <a:p>
            <a:pPr marL="285750" indent="-285750">
              <a:lnSpc>
                <a:spcPct val="150000"/>
              </a:lnSpc>
              <a:buFont typeface="Wingdings" panose="05000000000000000000" pitchFamily="2" charset="2"/>
              <a:buChar char="Ø"/>
            </a:pPr>
            <a:r>
              <a:rPr lang="en-US" sz="2000" dirty="0"/>
              <a:t>The following causes contributes maximum accidents ( both fatal &amp; non-fatal) in India:-</a:t>
            </a:r>
          </a:p>
          <a:p>
            <a:pPr marL="1657350" lvl="3" indent="-285750">
              <a:lnSpc>
                <a:spcPct val="150000"/>
              </a:lnSpc>
              <a:buFont typeface="Wingdings" panose="05000000000000000000" pitchFamily="2" charset="2"/>
              <a:buChar char="v"/>
            </a:pPr>
            <a:r>
              <a:rPr lang="en-US" sz="2000" dirty="0"/>
              <a:t> </a:t>
            </a:r>
            <a:r>
              <a:rPr lang="en-US" sz="2000" b="1" dirty="0">
                <a:solidFill>
                  <a:srgbClr val="002060"/>
                </a:solidFill>
              </a:rPr>
              <a:t>Persons falling </a:t>
            </a:r>
          </a:p>
          <a:p>
            <a:pPr marL="1657350" lvl="3" indent="-285750">
              <a:lnSpc>
                <a:spcPct val="150000"/>
              </a:lnSpc>
              <a:buFont typeface="Wingdings" panose="05000000000000000000" pitchFamily="2" charset="2"/>
              <a:buChar char="v"/>
            </a:pPr>
            <a:r>
              <a:rPr lang="en-US" sz="2000" b="1" dirty="0">
                <a:solidFill>
                  <a:srgbClr val="002060"/>
                </a:solidFill>
              </a:rPr>
              <a:t>Others</a:t>
            </a:r>
          </a:p>
          <a:p>
            <a:pPr marL="1657350" lvl="3" indent="-285750">
              <a:lnSpc>
                <a:spcPct val="150000"/>
              </a:lnSpc>
              <a:buFont typeface="Wingdings" panose="05000000000000000000" pitchFamily="2" charset="2"/>
              <a:buChar char="v"/>
            </a:pPr>
            <a:r>
              <a:rPr lang="en-US" sz="2000" b="1" dirty="0">
                <a:solidFill>
                  <a:srgbClr val="002060"/>
                </a:solidFill>
              </a:rPr>
              <a:t>Stepping on &amp; striking against objects</a:t>
            </a:r>
          </a:p>
          <a:p>
            <a:pPr marL="1657350" lvl="3" indent="-285750">
              <a:lnSpc>
                <a:spcPct val="150000"/>
              </a:lnSpc>
              <a:buFont typeface="Wingdings" panose="05000000000000000000" pitchFamily="2" charset="2"/>
              <a:buChar char="v"/>
            </a:pPr>
            <a:r>
              <a:rPr lang="en-US" sz="2000" b="1" dirty="0">
                <a:solidFill>
                  <a:srgbClr val="002060"/>
                </a:solidFill>
              </a:rPr>
              <a:t>Machinery moved by Mechanical Power</a:t>
            </a:r>
          </a:p>
          <a:p>
            <a:endParaRPr lang="en-US" dirty="0"/>
          </a:p>
          <a:p>
            <a:endParaRPr lang="en-US" dirty="0"/>
          </a:p>
          <a:p>
            <a:endParaRPr lang="en-US" dirty="0"/>
          </a:p>
          <a:p>
            <a:pPr marL="285750" indent="-285750">
              <a:buFont typeface="Wingdings" panose="05000000000000000000" pitchFamily="2" charset="2"/>
              <a:buChar char="Ø"/>
            </a:pPr>
            <a:r>
              <a:rPr lang="en-US" sz="2000" dirty="0"/>
              <a:t>All these above causes generally relates to Plant Operation &amp; Maintenance</a:t>
            </a:r>
          </a:p>
          <a:p>
            <a:endParaRPr lang="en-US" sz="2000" dirty="0"/>
          </a:p>
          <a:p>
            <a:endParaRPr lang="en-US" dirty="0"/>
          </a:p>
        </p:txBody>
      </p:sp>
    </p:spTree>
    <p:extLst>
      <p:ext uri="{BB962C8B-B14F-4D97-AF65-F5344CB8AC3E}">
        <p14:creationId xmlns:p14="http://schemas.microsoft.com/office/powerpoint/2010/main" val="982019912"/>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2"/>
          <p:cNvSpPr txBox="1">
            <a:spLocks/>
          </p:cNvSpPr>
          <p:nvPr/>
        </p:nvSpPr>
        <p:spPr>
          <a:xfrm>
            <a:off x="40192" y="164386"/>
            <a:ext cx="8006528" cy="683520"/>
          </a:xfrm>
          <a:prstGeom prst="rect">
            <a:avLst/>
          </a:prstGeom>
        </p:spPr>
        <p:txBody>
          <a:bodyPr anchor="ctr"/>
          <a:lstStyle/>
          <a:p>
            <a:pPr marL="117475" marR="0" lvl="0" indent="0" algn="ctr" defTabSz="914400" rtl="0" eaLnBrk="0" fontAlgn="base" latinLnBrk="0" hangingPunct="0">
              <a:lnSpc>
                <a:spcPct val="90000"/>
              </a:lnSpc>
              <a:spcBef>
                <a:spcPct val="0"/>
              </a:spcBef>
              <a:spcAft>
                <a:spcPct val="0"/>
              </a:spcAft>
              <a:buClrTx/>
              <a:buSzTx/>
              <a:buFontTx/>
              <a:buNone/>
              <a:tabLst/>
              <a:defRPr/>
            </a:pPr>
            <a:r>
              <a:rPr kumimoji="0" lang="en-US" sz="2800" b="1" i="1" strike="noStrike" kern="0" cap="none" spc="0" normalizeH="0" baseline="0" noProof="0" dirty="0">
                <a:ln>
                  <a:noFill/>
                </a:ln>
                <a:solidFill>
                  <a:srgbClr val="002060"/>
                </a:solidFill>
                <a:effectLst/>
                <a:uLnTx/>
                <a:uFillTx/>
                <a:latin typeface="Book Antiqua" pitchFamily="18" charset="0"/>
                <a:ea typeface="+mn-ea"/>
                <a:cs typeface="ＭＳ Ｐゴシック" charset="0"/>
              </a:rPr>
              <a:t>Abstracts</a:t>
            </a:r>
            <a:r>
              <a:rPr lang="en-US" sz="2800" b="1" i="1" kern="0" dirty="0">
                <a:solidFill>
                  <a:srgbClr val="002060"/>
                </a:solidFill>
                <a:latin typeface="Book Antiqua" pitchFamily="18" charset="0"/>
              </a:rPr>
              <a:t> (Contd..)</a:t>
            </a:r>
            <a:endParaRPr kumimoji="0" lang="en-US" sz="2800" b="1" i="1" strike="noStrike" kern="0" cap="none" spc="0" normalizeH="0" baseline="0" noProof="0" dirty="0">
              <a:ln>
                <a:noFill/>
              </a:ln>
              <a:solidFill>
                <a:srgbClr val="002060"/>
              </a:solidFill>
              <a:effectLst/>
              <a:uLnTx/>
              <a:uFillTx/>
              <a:latin typeface="Book Antiqua" pitchFamily="18" charset="0"/>
              <a:ea typeface="+mn-ea"/>
              <a:cs typeface="ＭＳ Ｐゴシック" charset="0"/>
            </a:endParaRP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5" name="TextBox 14"/>
          <p:cNvSpPr txBox="1"/>
          <p:nvPr/>
        </p:nvSpPr>
        <p:spPr>
          <a:xfrm>
            <a:off x="6836133" y="3393941"/>
            <a:ext cx="2137282" cy="25940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Height rescue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 name="TextBox 3">
            <a:extLst>
              <a:ext uri="{FF2B5EF4-FFF2-40B4-BE49-F238E27FC236}">
                <a16:creationId xmlns:a16="http://schemas.microsoft.com/office/drawing/2014/main" id="{EA097134-C92A-10F1-0D84-9D88EAF2CCF1}"/>
              </a:ext>
            </a:extLst>
          </p:cNvPr>
          <p:cNvSpPr txBox="1"/>
          <p:nvPr/>
        </p:nvSpPr>
        <p:spPr>
          <a:xfrm>
            <a:off x="152390" y="1285349"/>
            <a:ext cx="5493668" cy="3785652"/>
          </a:xfrm>
          <a:prstGeom prst="rect">
            <a:avLst/>
          </a:prstGeom>
          <a:noFill/>
        </p:spPr>
        <p:txBody>
          <a:bodyPr wrap="square">
            <a:spAutoFit/>
          </a:bodyPr>
          <a:lstStyle/>
          <a:p>
            <a:pPr algn="just"/>
            <a:r>
              <a:rPr lang="en-US" sz="2000" dirty="0">
                <a:latin typeface="Arial" panose="020B0604020202020204" pitchFamily="34" charset="0"/>
              </a:rPr>
              <a:t>As OSH at workplace as an integral part of every operation , we can’t ignore safety during operation &amp; maintenance.  Without following safety guidelines, effective &amp; reliable   operation &amp; maintenance is not possible.  </a:t>
            </a:r>
          </a:p>
          <a:p>
            <a:pPr algn="just"/>
            <a:endParaRPr lang="en-US" sz="2000" dirty="0">
              <a:latin typeface="Arial" panose="020B0604020202020204" pitchFamily="34" charset="0"/>
            </a:endParaRPr>
          </a:p>
          <a:p>
            <a:pPr algn="just"/>
            <a:endParaRPr lang="en-US" sz="2000" dirty="0">
              <a:latin typeface="Arial" panose="020B0604020202020204" pitchFamily="34" charset="0"/>
            </a:endParaRPr>
          </a:p>
          <a:p>
            <a:pPr algn="just"/>
            <a:endParaRPr lang="en-US" sz="2000" dirty="0">
              <a:latin typeface="Arial" panose="020B0604020202020204" pitchFamily="34" charset="0"/>
            </a:endParaRPr>
          </a:p>
          <a:p>
            <a:pPr algn="just"/>
            <a:r>
              <a:rPr lang="en-US" sz="2000" dirty="0">
                <a:latin typeface="Arial" panose="020B0604020202020204" pitchFamily="34" charset="0"/>
              </a:rPr>
              <a:t>The following important factors must be considered &amp; built into while undertaking the maintenance activities: -</a:t>
            </a:r>
          </a:p>
          <a:p>
            <a:pPr algn="just"/>
            <a:endParaRPr lang="en-US" sz="2000" dirty="0"/>
          </a:p>
        </p:txBody>
      </p:sp>
      <p:pic>
        <p:nvPicPr>
          <p:cNvPr id="6" name="Picture 5">
            <a:extLst>
              <a:ext uri="{FF2B5EF4-FFF2-40B4-BE49-F238E27FC236}">
                <a16:creationId xmlns:a16="http://schemas.microsoft.com/office/drawing/2014/main" id="{F5606FCB-9351-A021-36FE-65C97F482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6058" y="1183472"/>
            <a:ext cx="3324987" cy="2147448"/>
          </a:xfrm>
          <a:prstGeom prst="rect">
            <a:avLst/>
          </a:prstGeom>
        </p:spPr>
      </p:pic>
      <p:pic>
        <p:nvPicPr>
          <p:cNvPr id="1026" name="Picture 2" descr="Safety Poster-Maintenance Paper Print - Abstract, Humor, Quotes &amp;  Motivation posters in India - Buy art, film, design, movie, music, nature  and educational paintings/wallpapers at Flipkart.com">
            <a:extLst>
              <a:ext uri="{FF2B5EF4-FFF2-40B4-BE49-F238E27FC236}">
                <a16:creationId xmlns:a16="http://schemas.microsoft.com/office/drawing/2014/main" id="{05406AFA-1453-087A-687C-9FB6AACAE6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89" r="21967"/>
          <a:stretch/>
        </p:blipFill>
        <p:spPr bwMode="auto">
          <a:xfrm>
            <a:off x="5646057" y="3393941"/>
            <a:ext cx="3324987" cy="3118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520905"/>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7E742-7446-4716-BD2E-EB78CBD8866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TextBox 12"/>
          <p:cNvSpPr txBox="1"/>
          <p:nvPr/>
        </p:nvSpPr>
        <p:spPr>
          <a:xfrm>
            <a:off x="6240380" y="6356350"/>
            <a:ext cx="290362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Life buoy distribution on AES Safety Day</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4" name="TextBox 13"/>
          <p:cNvSpPr txBox="1"/>
          <p:nvPr/>
        </p:nvSpPr>
        <p:spPr>
          <a:xfrm>
            <a:off x="3892321" y="3421212"/>
            <a:ext cx="2348059" cy="2594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Cl</a:t>
            </a:r>
            <a:r>
              <a:rPr kumimoji="0" lang="en-US" sz="1050" b="1" i="0" u="none" strike="noStrike" kern="1200" cap="none" spc="0" normalizeH="0" baseline="0" noProof="0" dirty="0">
                <a:ln>
                  <a:noFill/>
                </a:ln>
                <a:solidFill>
                  <a:prstClr val="white"/>
                </a:solidFill>
                <a:effectLst/>
                <a:uLnTx/>
                <a:uFillTx/>
                <a:latin typeface="Arial" charset="0"/>
                <a:ea typeface="+mn-ea"/>
                <a:cs typeface="Arial" charset="0"/>
              </a:rPr>
              <a:t>2 </a:t>
            </a: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Emergency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15" name="TextBox 14"/>
          <p:cNvSpPr txBox="1"/>
          <p:nvPr/>
        </p:nvSpPr>
        <p:spPr>
          <a:xfrm>
            <a:off x="6836133" y="3393941"/>
            <a:ext cx="2137282" cy="25940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mn-ea"/>
                <a:cs typeface="Arial" charset="0"/>
              </a:rPr>
              <a:t>Height rescue drill</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aphicFrame>
        <p:nvGraphicFramePr>
          <p:cNvPr id="8" name="Diagram 7">
            <a:extLst>
              <a:ext uri="{FF2B5EF4-FFF2-40B4-BE49-F238E27FC236}">
                <a16:creationId xmlns:a16="http://schemas.microsoft.com/office/drawing/2014/main" id="{63D8F980-88D6-0430-4530-2133EF92B13E}"/>
              </a:ext>
            </a:extLst>
          </p:cNvPr>
          <p:cNvGraphicFramePr/>
          <p:nvPr>
            <p:extLst>
              <p:ext uri="{D42A27DB-BD31-4B8C-83A1-F6EECF244321}">
                <p14:modId xmlns:p14="http://schemas.microsoft.com/office/powerpoint/2010/main" val="183414198"/>
              </p:ext>
            </p:extLst>
          </p:nvPr>
        </p:nvGraphicFramePr>
        <p:xfrm>
          <a:off x="56239" y="1072146"/>
          <a:ext cx="8949215" cy="5649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AE89FC98-A902-5083-3C12-CB8E7BA26EFF}"/>
              </a:ext>
            </a:extLst>
          </p:cNvPr>
          <p:cNvSpPr txBox="1">
            <a:spLocks/>
          </p:cNvSpPr>
          <p:nvPr/>
        </p:nvSpPr>
        <p:spPr>
          <a:xfrm>
            <a:off x="40192" y="164386"/>
            <a:ext cx="8006528" cy="683520"/>
          </a:xfrm>
          <a:prstGeom prst="rect">
            <a:avLst/>
          </a:prstGeom>
        </p:spPr>
        <p:txBody>
          <a:bodyPr anchor="ctr"/>
          <a:lstStyle/>
          <a:p>
            <a:pPr marL="117475" marR="0" lvl="0" indent="0" algn="ctr" defTabSz="914400" rtl="0" eaLnBrk="0" fontAlgn="base" latinLnBrk="0" hangingPunct="0">
              <a:lnSpc>
                <a:spcPct val="90000"/>
              </a:lnSpc>
              <a:spcBef>
                <a:spcPct val="0"/>
              </a:spcBef>
              <a:spcAft>
                <a:spcPct val="0"/>
              </a:spcAft>
              <a:buClrTx/>
              <a:buSzTx/>
              <a:buFontTx/>
              <a:buNone/>
              <a:tabLst/>
              <a:defRPr/>
            </a:pPr>
            <a:r>
              <a:rPr kumimoji="0" lang="en-US" sz="2800" b="1" i="1" strike="noStrike" kern="0" cap="none" spc="0" normalizeH="0" baseline="0" noProof="0" dirty="0">
                <a:ln>
                  <a:noFill/>
                </a:ln>
                <a:solidFill>
                  <a:srgbClr val="002060"/>
                </a:solidFill>
                <a:effectLst/>
                <a:uLnTx/>
                <a:uFillTx/>
                <a:latin typeface="Book Antiqua" pitchFamily="18" charset="0"/>
                <a:ea typeface="+mn-ea"/>
                <a:cs typeface="ＭＳ Ｐゴシック" charset="0"/>
              </a:rPr>
              <a:t>Abstracts</a:t>
            </a:r>
            <a:r>
              <a:rPr lang="en-US" sz="2800" b="1" i="1" kern="0" dirty="0">
                <a:solidFill>
                  <a:srgbClr val="002060"/>
                </a:solidFill>
                <a:latin typeface="Book Antiqua" pitchFamily="18" charset="0"/>
              </a:rPr>
              <a:t> (Contd..)</a:t>
            </a:r>
            <a:endParaRPr kumimoji="0" lang="en-US" sz="2800" b="1" i="1" strike="noStrike" kern="0" cap="none" spc="0" normalizeH="0" baseline="0" noProof="0" dirty="0">
              <a:ln>
                <a:noFill/>
              </a:ln>
              <a:solidFill>
                <a:srgbClr val="002060"/>
              </a:solidFill>
              <a:effectLst/>
              <a:uLnTx/>
              <a:uFillTx/>
              <a:latin typeface="Book Antiqua" pitchFamily="18" charset="0"/>
              <a:ea typeface="+mn-ea"/>
              <a:cs typeface="ＭＳ Ｐゴシック" charset="0"/>
            </a:endParaRPr>
          </a:p>
        </p:txBody>
      </p:sp>
    </p:spTree>
    <p:extLst>
      <p:ext uri="{BB962C8B-B14F-4D97-AF65-F5344CB8AC3E}">
        <p14:creationId xmlns:p14="http://schemas.microsoft.com/office/powerpoint/2010/main" val="36529800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B0EB196B-7BFD-44D7-A804-EACF4518AE01}"/>
                                            </p:graphicEl>
                                          </p:spTgt>
                                        </p:tgtEl>
                                        <p:attrNameLst>
                                          <p:attrName>style.visibility</p:attrName>
                                        </p:attrNameLst>
                                      </p:cBhvr>
                                      <p:to>
                                        <p:strVal val="visible"/>
                                      </p:to>
                                    </p:set>
                                    <p:animEffect transition="in" filter="fade">
                                      <p:cBhvr>
                                        <p:cTn id="7" dur="500"/>
                                        <p:tgtEl>
                                          <p:spTgt spid="8">
                                            <p:graphicEl>
                                              <a:dgm id="{B0EB196B-7BFD-44D7-A804-EACF4518AE0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graphicEl>
                                              <a:dgm id="{B9155498-A8D1-4B0A-8C31-935D0C228618}"/>
                                            </p:graphic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graphicEl>
                                              <a:dgm id="{0225820C-1267-472D-91C8-76650B9809EA}"/>
                                            </p:graphic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graphicEl>
                                              <a:dgm id="{12F7EDE3-1DEE-40E7-8F62-BF2FB6771227}"/>
                                            </p:graphic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graphicEl>
                                              <a:dgm id="{2A823261-A9C5-4839-90B5-09DC0EAE3BDF}"/>
                                            </p:graphic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graphicEl>
                                              <a:dgm id="{A3E37B0C-48AF-46BF-A6F9-486E824A1344}"/>
                                            </p:graphic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graphicEl>
                                              <a:dgm id="{4882DCE0-CBD8-40F6-8339-918280CA417A}"/>
                                            </p:graphic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graphicEl>
                                              <a:dgm id="{548A19CD-A3C1-4DEE-9684-D011CB00CF3B}"/>
                                            </p:graphic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
                                            <p:graphicEl>
                                              <a:dgm id="{EB0DD19E-0D0E-4ED4-AFE9-25AEA7FCA0FA}"/>
                                            </p:graphic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8">
                                            <p:graphicEl>
                                              <a:dgm id="{21E598E4-B859-4E9D-B479-586165C6D150}"/>
                                            </p:graphic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8">
                                            <p:graphicEl>
                                              <a:dgm id="{BEDDAF27-F825-4327-BD57-F2526DF8BB2A}"/>
                                            </p:graphic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8">
                                            <p:graphicEl>
                                              <a:dgm id="{7DBD7E8E-CBEC-4B20-8AC2-D3B4EC92879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theme/theme1.xml><?xml version="1.0" encoding="utf-8"?>
<a:theme xmlns:a="http://schemas.openxmlformats.org/drawingml/2006/main" name="OPGC Master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 to Chief Secretary</Template>
  <TotalTime>18997</TotalTime>
  <Words>3051</Words>
  <Application>Microsoft Office PowerPoint</Application>
  <PresentationFormat>On-screen Show (4:3)</PresentationFormat>
  <Paragraphs>383</Paragraphs>
  <Slides>30</Slides>
  <Notes>2</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30</vt:i4>
      </vt:variant>
    </vt:vector>
  </HeadingPairs>
  <TitlesOfParts>
    <vt:vector size="44" baseType="lpstr">
      <vt:lpstr>Arial</vt:lpstr>
      <vt:lpstr>Arial Black</vt:lpstr>
      <vt:lpstr>Book Antiqua</vt:lpstr>
      <vt:lpstr>Calibri</vt:lpstr>
      <vt:lpstr>Calibri Light</vt:lpstr>
      <vt:lpstr>Cambria</vt:lpstr>
      <vt:lpstr>Open Sans</vt:lpstr>
      <vt:lpstr>Symbol</vt:lpstr>
      <vt:lpstr>Times New Roman</vt:lpstr>
      <vt:lpstr>Wingdings</vt:lpstr>
      <vt:lpstr>OPGC Master 1</vt:lpstr>
      <vt:lpstr>Retrospect</vt:lpstr>
      <vt:lpstr>Office Theme</vt:lpstr>
      <vt:lpstr>Adobe Acrobat Document</vt:lpstr>
      <vt:lpstr>PowerPoint Presentation</vt:lpstr>
      <vt:lpstr> AUTHORS, BIOS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Omkar</dc:creator>
  <cp:lastModifiedBy>Sarat Nayak</cp:lastModifiedBy>
  <cp:revision>1405</cp:revision>
  <cp:lastPrinted>2013-11-18T11:51:48Z</cp:lastPrinted>
  <dcterms:created xsi:type="dcterms:W3CDTF">2013-09-20T04:34:11Z</dcterms:created>
  <dcterms:modified xsi:type="dcterms:W3CDTF">2024-02-01T12:41:03Z</dcterms:modified>
</cp:coreProperties>
</file>