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ganathpani\Desktop\R&amp;M\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97379949827961E-2"/>
          <c:y val="6.5981257357410505E-2"/>
          <c:w val="0.89206452318460194"/>
          <c:h val="0.68667241153795833"/>
        </c:manualLayout>
      </c:layout>
      <c:barChart>
        <c:barDir val="col"/>
        <c:grouping val="clustered"/>
        <c:varyColors val="0"/>
        <c:ser>
          <c:idx val="0"/>
          <c:order val="0"/>
          <c:tx>
            <c:strRef>
              <c:f>Sheet1!$G$8</c:f>
              <c:strCache>
                <c:ptCount val="1"/>
                <c:pt idx="0">
                  <c:v>For New Project</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Sheet1!$H$7:$I$7</c:f>
              <c:strCache>
                <c:ptCount val="2"/>
                <c:pt idx="0">
                  <c:v>Cost/MW( Crores)</c:v>
                </c:pt>
                <c:pt idx="1">
                  <c:v>Tariff( Rs./KWH)</c:v>
                </c:pt>
              </c:strCache>
            </c:strRef>
          </c:cat>
          <c:val>
            <c:numRef>
              <c:f>Sheet1!$H$8:$I$8</c:f>
              <c:numCache>
                <c:formatCode>General</c:formatCode>
                <c:ptCount val="2"/>
                <c:pt idx="0">
                  <c:v>10</c:v>
                </c:pt>
                <c:pt idx="1">
                  <c:v>6.37</c:v>
                </c:pt>
              </c:numCache>
            </c:numRef>
          </c:val>
          <c:extLst>
            <c:ext xmlns:c16="http://schemas.microsoft.com/office/drawing/2014/chart" uri="{C3380CC4-5D6E-409C-BE32-E72D297353CC}">
              <c16:uniqueId val="{00000000-1CBB-4DAF-8D76-B80443665182}"/>
            </c:ext>
          </c:extLst>
        </c:ser>
        <c:ser>
          <c:idx val="1"/>
          <c:order val="1"/>
          <c:tx>
            <c:strRef>
              <c:f>Sheet1!$G$9</c:f>
              <c:strCache>
                <c:ptCount val="1"/>
                <c:pt idx="0">
                  <c:v>R&amp;M Project</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Sheet1!$H$7:$I$7</c:f>
              <c:strCache>
                <c:ptCount val="2"/>
                <c:pt idx="0">
                  <c:v>Cost/MW( Crores)</c:v>
                </c:pt>
                <c:pt idx="1">
                  <c:v>Tariff( Rs./KWH)</c:v>
                </c:pt>
              </c:strCache>
            </c:strRef>
          </c:cat>
          <c:val>
            <c:numRef>
              <c:f>Sheet1!$H$9:$I$9</c:f>
              <c:numCache>
                <c:formatCode>General</c:formatCode>
                <c:ptCount val="2"/>
                <c:pt idx="0">
                  <c:v>2</c:v>
                </c:pt>
                <c:pt idx="1">
                  <c:v>4.09</c:v>
                </c:pt>
              </c:numCache>
            </c:numRef>
          </c:val>
          <c:extLst>
            <c:ext xmlns:c16="http://schemas.microsoft.com/office/drawing/2014/chart" uri="{C3380CC4-5D6E-409C-BE32-E72D297353CC}">
              <c16:uniqueId val="{00000001-1CBB-4DAF-8D76-B80443665182}"/>
            </c:ext>
          </c:extLst>
        </c:ser>
        <c:dLbls>
          <c:dLblPos val="outEnd"/>
          <c:showLegendKey val="0"/>
          <c:showVal val="1"/>
          <c:showCatName val="0"/>
          <c:showSerName val="0"/>
          <c:showPercent val="0"/>
          <c:showBubbleSize val="0"/>
        </c:dLbls>
        <c:gapWidth val="355"/>
        <c:overlap val="-70"/>
        <c:axId val="1326113951"/>
        <c:axId val="1320789855"/>
      </c:barChart>
      <c:catAx>
        <c:axId val="132611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4">
                    <a:lumMod val="50000"/>
                  </a:schemeClr>
                </a:solidFill>
                <a:latin typeface="+mn-lt"/>
                <a:ea typeface="+mn-ea"/>
                <a:cs typeface="+mn-cs"/>
              </a:defRPr>
            </a:pPr>
            <a:endParaRPr lang="en-US"/>
          </a:p>
        </c:txPr>
        <c:crossAx val="1320789855"/>
        <c:crosses val="autoZero"/>
        <c:auto val="1"/>
        <c:lblAlgn val="ctr"/>
        <c:lblOffset val="100"/>
        <c:noMultiLvlLbl val="0"/>
      </c:catAx>
      <c:valAx>
        <c:axId val="1320789855"/>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26113951"/>
        <c:crosses val="autoZero"/>
        <c:crossBetween val="between"/>
      </c:valAx>
      <c:spPr>
        <a:noFill/>
        <a:ln>
          <a:noFill/>
        </a:ln>
        <a:effectLst/>
      </c:spPr>
    </c:plotArea>
    <c:legend>
      <c:legendPos val="b"/>
      <c:layout>
        <c:manualLayout>
          <c:xMode val="edge"/>
          <c:yMode val="edge"/>
          <c:x val="0.28962046863707253"/>
          <c:y val="0.87571958359941837"/>
          <c:w val="0.4690681463730077"/>
          <c:h val="0.10718044794608028"/>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99B33-62F0-41AE-9FAA-09A3B7D4F3EB}" type="doc">
      <dgm:prSet loTypeId="urn:microsoft.com/office/officeart/2005/8/layout/bList2" loCatId="list" qsTypeId="urn:microsoft.com/office/officeart/2005/8/quickstyle/simple1" qsCatId="simple" csTypeId="urn:microsoft.com/office/officeart/2005/8/colors/accent1_2" csCatId="accent1" phldr="1"/>
      <dgm:spPr/>
    </dgm:pt>
    <dgm:pt modelId="{248E97CE-91B4-4E91-BB48-75E29F4277E3}" type="pres">
      <dgm:prSet presAssocID="{89499B33-62F0-41AE-9FAA-09A3B7D4F3EB}" presName="diagram" presStyleCnt="0">
        <dgm:presLayoutVars>
          <dgm:dir/>
          <dgm:animLvl val="lvl"/>
          <dgm:resizeHandles val="exact"/>
        </dgm:presLayoutVars>
      </dgm:prSet>
      <dgm:spPr/>
    </dgm:pt>
  </dgm:ptLst>
  <dgm:cxnLst>
    <dgm:cxn modelId="{396B56DB-A3DC-4592-80A3-DB73DE141AA8}" type="presOf" srcId="{89499B33-62F0-41AE-9FAA-09A3B7D4F3EB}" destId="{248E97CE-91B4-4E91-BB48-75E29F4277E3}" srcOrd="0"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04F2B-743A-42B0-A2C1-A2B2AD188DC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B676E29A-23EB-48CC-962A-640E378B4B3D}">
      <dgm:prSet phldrT="[Text]" custT="1"/>
      <dgm:spPr/>
      <dgm:t>
        <a:bodyPr/>
        <a:lstStyle/>
        <a:p>
          <a:r>
            <a:rPr lang="en-US" sz="1800" b="1" dirty="0">
              <a:solidFill>
                <a:srgbClr val="92D050"/>
              </a:solidFill>
            </a:rPr>
            <a:t>Renovation</a:t>
          </a:r>
          <a:endParaRPr lang="en-IN" sz="1800" dirty="0">
            <a:solidFill>
              <a:srgbClr val="92D050"/>
            </a:solidFill>
          </a:endParaRPr>
        </a:p>
      </dgm:t>
    </dgm:pt>
    <dgm:pt modelId="{C8E2F972-B383-49DC-95BC-4441FCF6FB30}" type="parTrans" cxnId="{7E719FA6-6039-4FE5-8147-F10462CFE783}">
      <dgm:prSet/>
      <dgm:spPr/>
      <dgm:t>
        <a:bodyPr/>
        <a:lstStyle/>
        <a:p>
          <a:endParaRPr lang="en-IN"/>
        </a:p>
      </dgm:t>
    </dgm:pt>
    <dgm:pt modelId="{27DDA50C-0EE1-49DB-BF61-F9EE367E6DDC}" type="sibTrans" cxnId="{7E719FA6-6039-4FE5-8147-F10462CFE783}">
      <dgm:prSet/>
      <dgm:spPr/>
      <dgm:t>
        <a:bodyPr/>
        <a:lstStyle/>
        <a:p>
          <a:endParaRPr lang="en-IN"/>
        </a:p>
      </dgm:t>
    </dgm:pt>
    <dgm:pt modelId="{08F9704E-A861-4938-B3FE-731D8A40819E}">
      <dgm:prSet phldrT="[Text]" custT="1"/>
      <dgm:spPr/>
      <dgm:t>
        <a:bodyPr/>
        <a:lstStyle/>
        <a:p>
          <a:r>
            <a:rPr lang="en-US" sz="3800" b="0" kern="1200" dirty="0">
              <a:solidFill>
                <a:prstClr val="black">
                  <a:hueOff val="0"/>
                  <a:satOff val="0"/>
                  <a:lumOff val="0"/>
                  <a:alphaOff val="0"/>
                </a:prstClr>
              </a:solidFill>
              <a:latin typeface="Calibri" panose="020F0502020204030204"/>
              <a:ea typeface="+mn-ea"/>
              <a:cs typeface="+mn-cs"/>
            </a:rPr>
            <a:t>Aims at extending the life</a:t>
          </a:r>
          <a:endParaRPr lang="en-IN" sz="3800" b="0" kern="1200" dirty="0">
            <a:solidFill>
              <a:prstClr val="black">
                <a:hueOff val="0"/>
                <a:satOff val="0"/>
                <a:lumOff val="0"/>
                <a:alphaOff val="0"/>
              </a:prstClr>
            </a:solidFill>
            <a:latin typeface="Calibri" panose="020F0502020204030204"/>
            <a:ea typeface="+mn-ea"/>
            <a:cs typeface="+mn-cs"/>
          </a:endParaRPr>
        </a:p>
      </dgm:t>
    </dgm:pt>
    <dgm:pt modelId="{6E8A4FFE-0606-4727-A494-70508B28774A}" type="parTrans" cxnId="{193AE129-7401-4B10-B9CD-3F04100277A1}">
      <dgm:prSet/>
      <dgm:spPr/>
      <dgm:t>
        <a:bodyPr/>
        <a:lstStyle/>
        <a:p>
          <a:endParaRPr lang="en-IN"/>
        </a:p>
      </dgm:t>
    </dgm:pt>
    <dgm:pt modelId="{53378B34-1503-4F69-9486-2D57F52B49BF}" type="sibTrans" cxnId="{193AE129-7401-4B10-B9CD-3F04100277A1}">
      <dgm:prSet/>
      <dgm:spPr/>
      <dgm:t>
        <a:bodyPr/>
        <a:lstStyle/>
        <a:p>
          <a:endParaRPr lang="en-IN"/>
        </a:p>
      </dgm:t>
    </dgm:pt>
    <dgm:pt modelId="{99D37AB3-5611-4DB6-9B8B-421127688491}">
      <dgm:prSet phldrT="[Text]" custT="1"/>
      <dgm:spPr/>
      <dgm:t>
        <a:bodyPr/>
        <a:lstStyle/>
        <a:p>
          <a:r>
            <a:rPr lang="en-US" sz="1600" b="1" dirty="0">
              <a:solidFill>
                <a:srgbClr val="92D050"/>
              </a:solidFill>
            </a:rPr>
            <a:t>Modernization</a:t>
          </a:r>
          <a:endParaRPr lang="en-IN" sz="1600" dirty="0">
            <a:solidFill>
              <a:srgbClr val="92D050"/>
            </a:solidFill>
          </a:endParaRPr>
        </a:p>
      </dgm:t>
    </dgm:pt>
    <dgm:pt modelId="{41CC3EA9-6DAF-436F-B8A8-EDA41763A770}" type="parTrans" cxnId="{7558B436-F46D-4F1C-8E06-1E0BEEF084DF}">
      <dgm:prSet/>
      <dgm:spPr/>
      <dgm:t>
        <a:bodyPr/>
        <a:lstStyle/>
        <a:p>
          <a:endParaRPr lang="en-IN"/>
        </a:p>
      </dgm:t>
    </dgm:pt>
    <dgm:pt modelId="{198CEF39-AFBB-4EAF-A551-C30A775778FA}" type="sibTrans" cxnId="{7558B436-F46D-4F1C-8E06-1E0BEEF084DF}">
      <dgm:prSet/>
      <dgm:spPr/>
      <dgm:t>
        <a:bodyPr/>
        <a:lstStyle/>
        <a:p>
          <a:endParaRPr lang="en-IN"/>
        </a:p>
      </dgm:t>
    </dgm:pt>
    <dgm:pt modelId="{D1F5B4EE-2C0E-47FB-9105-9B9A91F8C782}">
      <dgm:prSet phldrT="[Text]" custT="1"/>
      <dgm:spPr/>
      <dgm:t>
        <a:bodyPr/>
        <a:lstStyle/>
        <a:p>
          <a:r>
            <a:rPr lang="en-US" sz="3800" b="0" kern="1200" dirty="0">
              <a:solidFill>
                <a:prstClr val="black">
                  <a:hueOff val="0"/>
                  <a:satOff val="0"/>
                  <a:lumOff val="0"/>
                  <a:alphaOff val="0"/>
                </a:prstClr>
              </a:solidFill>
              <a:latin typeface="Calibri" panose="020F0502020204030204"/>
              <a:ea typeface="+mn-ea"/>
              <a:cs typeface="+mn-cs"/>
            </a:rPr>
            <a:t>Aims at enhancing the performance</a:t>
          </a:r>
          <a:endParaRPr lang="en-IN" sz="3800" b="0" kern="1200" dirty="0">
            <a:solidFill>
              <a:prstClr val="black">
                <a:hueOff val="0"/>
                <a:satOff val="0"/>
                <a:lumOff val="0"/>
                <a:alphaOff val="0"/>
              </a:prstClr>
            </a:solidFill>
            <a:latin typeface="Calibri" panose="020F0502020204030204"/>
            <a:ea typeface="+mn-ea"/>
            <a:cs typeface="+mn-cs"/>
          </a:endParaRPr>
        </a:p>
      </dgm:t>
    </dgm:pt>
    <dgm:pt modelId="{E7CEF433-54F4-4B45-91DF-975849AC91EE}" type="parTrans" cxnId="{8197AAB9-B876-49CE-AEA4-60A28F8F9C2A}">
      <dgm:prSet/>
      <dgm:spPr/>
      <dgm:t>
        <a:bodyPr/>
        <a:lstStyle/>
        <a:p>
          <a:endParaRPr lang="en-IN"/>
        </a:p>
      </dgm:t>
    </dgm:pt>
    <dgm:pt modelId="{992FCA53-4E03-43C8-98EF-D8B2BC003BC9}" type="sibTrans" cxnId="{8197AAB9-B876-49CE-AEA4-60A28F8F9C2A}">
      <dgm:prSet/>
      <dgm:spPr/>
      <dgm:t>
        <a:bodyPr/>
        <a:lstStyle/>
        <a:p>
          <a:endParaRPr lang="en-IN"/>
        </a:p>
      </dgm:t>
    </dgm:pt>
    <dgm:pt modelId="{884E630A-F547-4247-A9E2-7A42F57521FB}">
      <dgm:prSet phldrT="[Text]" custT="1"/>
      <dgm:spPr/>
      <dgm:t>
        <a:bodyPr/>
        <a:lstStyle/>
        <a:p>
          <a:r>
            <a:rPr lang="en-US" sz="2000" b="1" dirty="0">
              <a:solidFill>
                <a:srgbClr val="92D050"/>
              </a:solidFill>
            </a:rPr>
            <a:t>Uprating</a:t>
          </a:r>
          <a:endParaRPr lang="en-IN" sz="1500" dirty="0">
            <a:solidFill>
              <a:srgbClr val="92D050"/>
            </a:solidFill>
          </a:endParaRPr>
        </a:p>
      </dgm:t>
    </dgm:pt>
    <dgm:pt modelId="{E034B774-7A21-4788-9203-71D1758F71E4}" type="parTrans" cxnId="{C32D5DD1-7220-488F-AC55-05F4BAB7F8D4}">
      <dgm:prSet/>
      <dgm:spPr/>
      <dgm:t>
        <a:bodyPr/>
        <a:lstStyle/>
        <a:p>
          <a:endParaRPr lang="en-IN"/>
        </a:p>
      </dgm:t>
    </dgm:pt>
    <dgm:pt modelId="{6BAA6C9B-D86A-49EA-B59B-E7FCF9350983}" type="sibTrans" cxnId="{C32D5DD1-7220-488F-AC55-05F4BAB7F8D4}">
      <dgm:prSet/>
      <dgm:spPr/>
      <dgm:t>
        <a:bodyPr/>
        <a:lstStyle/>
        <a:p>
          <a:endParaRPr lang="en-IN"/>
        </a:p>
      </dgm:t>
    </dgm:pt>
    <dgm:pt modelId="{CD60BEF1-4985-4CD5-A994-B37511594B6C}">
      <dgm:prSet phldrT="[Text]" custT="1"/>
      <dgm:spPr/>
      <dgm:t>
        <a:bodyPr/>
        <a:lstStyle/>
        <a:p>
          <a:r>
            <a:rPr lang="en-US" sz="3800" b="0" kern="1200" dirty="0">
              <a:solidFill>
                <a:prstClr val="black">
                  <a:hueOff val="0"/>
                  <a:satOff val="0"/>
                  <a:lumOff val="0"/>
                  <a:alphaOff val="0"/>
                </a:prstClr>
              </a:solidFill>
              <a:latin typeface="Calibri" panose="020F0502020204030204"/>
              <a:ea typeface="+mn-ea"/>
              <a:cs typeface="+mn-cs"/>
            </a:rPr>
            <a:t>Aims at increasing the station capacity</a:t>
          </a:r>
          <a:endParaRPr lang="en-IN" sz="3800" b="0" kern="1200" dirty="0">
            <a:solidFill>
              <a:prstClr val="black">
                <a:hueOff val="0"/>
                <a:satOff val="0"/>
                <a:lumOff val="0"/>
                <a:alphaOff val="0"/>
              </a:prstClr>
            </a:solidFill>
            <a:latin typeface="Calibri" panose="020F0502020204030204"/>
            <a:ea typeface="+mn-ea"/>
            <a:cs typeface="+mn-cs"/>
          </a:endParaRPr>
        </a:p>
      </dgm:t>
    </dgm:pt>
    <dgm:pt modelId="{D71C691C-66A2-461F-97F9-BF57F1A201AE}" type="parTrans" cxnId="{AEC27163-7A27-49C5-AB2F-661EE51FBA3C}">
      <dgm:prSet/>
      <dgm:spPr/>
      <dgm:t>
        <a:bodyPr/>
        <a:lstStyle/>
        <a:p>
          <a:endParaRPr lang="en-IN"/>
        </a:p>
      </dgm:t>
    </dgm:pt>
    <dgm:pt modelId="{F3F9B8F9-DCA7-42C0-B937-82D7C0448ACB}" type="sibTrans" cxnId="{AEC27163-7A27-49C5-AB2F-661EE51FBA3C}">
      <dgm:prSet/>
      <dgm:spPr/>
      <dgm:t>
        <a:bodyPr/>
        <a:lstStyle/>
        <a:p>
          <a:endParaRPr lang="en-IN"/>
        </a:p>
      </dgm:t>
    </dgm:pt>
    <dgm:pt modelId="{73457B1E-E53C-4766-92F6-83414D20E6E1}" type="pres">
      <dgm:prSet presAssocID="{33404F2B-743A-42B0-A2C1-A2B2AD188DC3}" presName="linearFlow" presStyleCnt="0">
        <dgm:presLayoutVars>
          <dgm:dir/>
          <dgm:animLvl val="lvl"/>
          <dgm:resizeHandles val="exact"/>
        </dgm:presLayoutVars>
      </dgm:prSet>
      <dgm:spPr/>
    </dgm:pt>
    <dgm:pt modelId="{A8A017FA-C38E-4053-A896-1435AA0605CF}" type="pres">
      <dgm:prSet presAssocID="{B676E29A-23EB-48CC-962A-640E378B4B3D}" presName="composite" presStyleCnt="0"/>
      <dgm:spPr/>
    </dgm:pt>
    <dgm:pt modelId="{8A968215-6C73-43CB-9C8F-8CEE74106B27}" type="pres">
      <dgm:prSet presAssocID="{B676E29A-23EB-48CC-962A-640E378B4B3D}" presName="parentText" presStyleLbl="alignNode1" presStyleIdx="0" presStyleCnt="3" custScaleX="118527" custScaleY="101912">
        <dgm:presLayoutVars>
          <dgm:chMax val="1"/>
          <dgm:bulletEnabled val="1"/>
        </dgm:presLayoutVars>
      </dgm:prSet>
      <dgm:spPr/>
    </dgm:pt>
    <dgm:pt modelId="{383B1A86-CC70-420D-A5DA-1CE64261C1A0}" type="pres">
      <dgm:prSet presAssocID="{B676E29A-23EB-48CC-962A-640E378B4B3D}" presName="descendantText" presStyleLbl="alignAcc1" presStyleIdx="0" presStyleCnt="3">
        <dgm:presLayoutVars>
          <dgm:bulletEnabled val="1"/>
        </dgm:presLayoutVars>
      </dgm:prSet>
      <dgm:spPr/>
    </dgm:pt>
    <dgm:pt modelId="{7BDB4F59-27B2-466B-A660-8626234E7AAC}" type="pres">
      <dgm:prSet presAssocID="{27DDA50C-0EE1-49DB-BF61-F9EE367E6DDC}" presName="sp" presStyleCnt="0"/>
      <dgm:spPr/>
    </dgm:pt>
    <dgm:pt modelId="{C2795ACD-CE05-4933-98E9-FA8BC322161C}" type="pres">
      <dgm:prSet presAssocID="{99D37AB3-5611-4DB6-9B8B-421127688491}" presName="composite" presStyleCnt="0"/>
      <dgm:spPr/>
    </dgm:pt>
    <dgm:pt modelId="{897A1235-652E-481F-939D-9525CEC363F9}" type="pres">
      <dgm:prSet presAssocID="{99D37AB3-5611-4DB6-9B8B-421127688491}" presName="parentText" presStyleLbl="alignNode1" presStyleIdx="1" presStyleCnt="3" custScaleX="115718" custScaleY="106310" custLinFactNeighborY="4260">
        <dgm:presLayoutVars>
          <dgm:chMax val="1"/>
          <dgm:bulletEnabled val="1"/>
        </dgm:presLayoutVars>
      </dgm:prSet>
      <dgm:spPr/>
    </dgm:pt>
    <dgm:pt modelId="{305627CE-44B8-4420-8028-F791B2541A54}" type="pres">
      <dgm:prSet presAssocID="{99D37AB3-5611-4DB6-9B8B-421127688491}" presName="descendantText" presStyleLbl="alignAcc1" presStyleIdx="1" presStyleCnt="3">
        <dgm:presLayoutVars>
          <dgm:bulletEnabled val="1"/>
        </dgm:presLayoutVars>
      </dgm:prSet>
      <dgm:spPr/>
    </dgm:pt>
    <dgm:pt modelId="{48B87137-DCCA-420F-923B-833195CAEF61}" type="pres">
      <dgm:prSet presAssocID="{198CEF39-AFBB-4EAF-A551-C30A775778FA}" presName="sp" presStyleCnt="0"/>
      <dgm:spPr/>
    </dgm:pt>
    <dgm:pt modelId="{F812A205-AEF5-4861-8D91-17606E5F7887}" type="pres">
      <dgm:prSet presAssocID="{884E630A-F547-4247-A9E2-7A42F57521FB}" presName="composite" presStyleCnt="0"/>
      <dgm:spPr/>
    </dgm:pt>
    <dgm:pt modelId="{AB2CD3AF-A3C8-40E3-8001-5148141FA52F}" type="pres">
      <dgm:prSet presAssocID="{884E630A-F547-4247-A9E2-7A42F57521FB}" presName="parentText" presStyleLbl="alignNode1" presStyleIdx="2" presStyleCnt="3" custScaleX="124846" custLinFactNeighborY="5089">
        <dgm:presLayoutVars>
          <dgm:chMax val="1"/>
          <dgm:bulletEnabled val="1"/>
        </dgm:presLayoutVars>
      </dgm:prSet>
      <dgm:spPr/>
    </dgm:pt>
    <dgm:pt modelId="{C54B522B-23FB-4762-8516-27B559DC6F9A}" type="pres">
      <dgm:prSet presAssocID="{884E630A-F547-4247-A9E2-7A42F57521FB}" presName="descendantText" presStyleLbl="alignAcc1" presStyleIdx="2" presStyleCnt="3" custScaleX="108327" custLinFactNeighborX="7076" custLinFactNeighborY="6418">
        <dgm:presLayoutVars>
          <dgm:bulletEnabled val="1"/>
        </dgm:presLayoutVars>
      </dgm:prSet>
      <dgm:spPr/>
    </dgm:pt>
  </dgm:ptLst>
  <dgm:cxnLst>
    <dgm:cxn modelId="{0781A222-08A5-4540-940C-B7BEBD0548E0}" type="presOf" srcId="{99D37AB3-5611-4DB6-9B8B-421127688491}" destId="{897A1235-652E-481F-939D-9525CEC363F9}" srcOrd="0" destOrd="0" presId="urn:microsoft.com/office/officeart/2005/8/layout/chevron2"/>
    <dgm:cxn modelId="{AADD5928-27F8-4048-8CBA-8A9C7AA2CB3E}" type="presOf" srcId="{CD60BEF1-4985-4CD5-A994-B37511594B6C}" destId="{C54B522B-23FB-4762-8516-27B559DC6F9A}" srcOrd="0" destOrd="0" presId="urn:microsoft.com/office/officeart/2005/8/layout/chevron2"/>
    <dgm:cxn modelId="{193AE129-7401-4B10-B9CD-3F04100277A1}" srcId="{B676E29A-23EB-48CC-962A-640E378B4B3D}" destId="{08F9704E-A861-4938-B3FE-731D8A40819E}" srcOrd="0" destOrd="0" parTransId="{6E8A4FFE-0606-4727-A494-70508B28774A}" sibTransId="{53378B34-1503-4F69-9486-2D57F52B49BF}"/>
    <dgm:cxn modelId="{7558B436-F46D-4F1C-8E06-1E0BEEF084DF}" srcId="{33404F2B-743A-42B0-A2C1-A2B2AD188DC3}" destId="{99D37AB3-5611-4DB6-9B8B-421127688491}" srcOrd="1" destOrd="0" parTransId="{41CC3EA9-6DAF-436F-B8A8-EDA41763A770}" sibTransId="{198CEF39-AFBB-4EAF-A551-C30A775778FA}"/>
    <dgm:cxn modelId="{AEC27163-7A27-49C5-AB2F-661EE51FBA3C}" srcId="{884E630A-F547-4247-A9E2-7A42F57521FB}" destId="{CD60BEF1-4985-4CD5-A994-B37511594B6C}" srcOrd="0" destOrd="0" parTransId="{D71C691C-66A2-461F-97F9-BF57F1A201AE}" sibTransId="{F3F9B8F9-DCA7-42C0-B937-82D7C0448ACB}"/>
    <dgm:cxn modelId="{A8D81664-3B2C-4761-B9CB-11C3CD07448B}" type="presOf" srcId="{08F9704E-A861-4938-B3FE-731D8A40819E}" destId="{383B1A86-CC70-420D-A5DA-1CE64261C1A0}" srcOrd="0" destOrd="0" presId="urn:microsoft.com/office/officeart/2005/8/layout/chevron2"/>
    <dgm:cxn modelId="{88B8499C-9D3B-41CE-AB9B-9CC81EB3A061}" type="presOf" srcId="{884E630A-F547-4247-A9E2-7A42F57521FB}" destId="{AB2CD3AF-A3C8-40E3-8001-5148141FA52F}" srcOrd="0" destOrd="0" presId="urn:microsoft.com/office/officeart/2005/8/layout/chevron2"/>
    <dgm:cxn modelId="{7E719FA6-6039-4FE5-8147-F10462CFE783}" srcId="{33404F2B-743A-42B0-A2C1-A2B2AD188DC3}" destId="{B676E29A-23EB-48CC-962A-640E378B4B3D}" srcOrd="0" destOrd="0" parTransId="{C8E2F972-B383-49DC-95BC-4441FCF6FB30}" sibTransId="{27DDA50C-0EE1-49DB-BF61-F9EE367E6DDC}"/>
    <dgm:cxn modelId="{8197AAB9-B876-49CE-AEA4-60A28F8F9C2A}" srcId="{99D37AB3-5611-4DB6-9B8B-421127688491}" destId="{D1F5B4EE-2C0E-47FB-9105-9B9A91F8C782}" srcOrd="0" destOrd="0" parTransId="{E7CEF433-54F4-4B45-91DF-975849AC91EE}" sibTransId="{992FCA53-4E03-43C8-98EF-D8B2BC003BC9}"/>
    <dgm:cxn modelId="{C32D5DD1-7220-488F-AC55-05F4BAB7F8D4}" srcId="{33404F2B-743A-42B0-A2C1-A2B2AD188DC3}" destId="{884E630A-F547-4247-A9E2-7A42F57521FB}" srcOrd="2" destOrd="0" parTransId="{E034B774-7A21-4788-9203-71D1758F71E4}" sibTransId="{6BAA6C9B-D86A-49EA-B59B-E7FCF9350983}"/>
    <dgm:cxn modelId="{287D05D2-28DF-40B1-8B48-E26A037B91E4}" type="presOf" srcId="{33404F2B-743A-42B0-A2C1-A2B2AD188DC3}" destId="{73457B1E-E53C-4766-92F6-83414D20E6E1}" srcOrd="0" destOrd="0" presId="urn:microsoft.com/office/officeart/2005/8/layout/chevron2"/>
    <dgm:cxn modelId="{7E409AF1-4FE5-43D0-B3AB-2E41F708A40B}" type="presOf" srcId="{D1F5B4EE-2C0E-47FB-9105-9B9A91F8C782}" destId="{305627CE-44B8-4420-8028-F791B2541A54}" srcOrd="0" destOrd="0" presId="urn:microsoft.com/office/officeart/2005/8/layout/chevron2"/>
    <dgm:cxn modelId="{A11FF8FE-B5EF-4728-977D-F0721FBA402C}" type="presOf" srcId="{B676E29A-23EB-48CC-962A-640E378B4B3D}" destId="{8A968215-6C73-43CB-9C8F-8CEE74106B27}" srcOrd="0" destOrd="0" presId="urn:microsoft.com/office/officeart/2005/8/layout/chevron2"/>
    <dgm:cxn modelId="{39A67C3B-258F-48CE-A6AB-1B4FB1593100}" type="presParOf" srcId="{73457B1E-E53C-4766-92F6-83414D20E6E1}" destId="{A8A017FA-C38E-4053-A896-1435AA0605CF}" srcOrd="0" destOrd="0" presId="urn:microsoft.com/office/officeart/2005/8/layout/chevron2"/>
    <dgm:cxn modelId="{1C998EF1-563D-4577-A62D-E2128A996CA7}" type="presParOf" srcId="{A8A017FA-C38E-4053-A896-1435AA0605CF}" destId="{8A968215-6C73-43CB-9C8F-8CEE74106B27}" srcOrd="0" destOrd="0" presId="urn:microsoft.com/office/officeart/2005/8/layout/chevron2"/>
    <dgm:cxn modelId="{B4B639BC-58CD-42B1-A1AF-7D39109F74AC}" type="presParOf" srcId="{A8A017FA-C38E-4053-A896-1435AA0605CF}" destId="{383B1A86-CC70-420D-A5DA-1CE64261C1A0}" srcOrd="1" destOrd="0" presId="urn:microsoft.com/office/officeart/2005/8/layout/chevron2"/>
    <dgm:cxn modelId="{059424A3-9BE4-489D-9181-DA35C160D811}" type="presParOf" srcId="{73457B1E-E53C-4766-92F6-83414D20E6E1}" destId="{7BDB4F59-27B2-466B-A660-8626234E7AAC}" srcOrd="1" destOrd="0" presId="urn:microsoft.com/office/officeart/2005/8/layout/chevron2"/>
    <dgm:cxn modelId="{D30EF220-74AA-4D75-96FC-CB4BF658291E}" type="presParOf" srcId="{73457B1E-E53C-4766-92F6-83414D20E6E1}" destId="{C2795ACD-CE05-4933-98E9-FA8BC322161C}" srcOrd="2" destOrd="0" presId="urn:microsoft.com/office/officeart/2005/8/layout/chevron2"/>
    <dgm:cxn modelId="{AC5E287E-2B93-4170-9D81-E73B3BB035BE}" type="presParOf" srcId="{C2795ACD-CE05-4933-98E9-FA8BC322161C}" destId="{897A1235-652E-481F-939D-9525CEC363F9}" srcOrd="0" destOrd="0" presId="urn:microsoft.com/office/officeart/2005/8/layout/chevron2"/>
    <dgm:cxn modelId="{A44D4BA0-8DF1-40ED-B4C8-0B8C19404856}" type="presParOf" srcId="{C2795ACD-CE05-4933-98E9-FA8BC322161C}" destId="{305627CE-44B8-4420-8028-F791B2541A54}" srcOrd="1" destOrd="0" presId="urn:microsoft.com/office/officeart/2005/8/layout/chevron2"/>
    <dgm:cxn modelId="{34B054E1-0D13-46F5-8C21-C0B01D4B6669}" type="presParOf" srcId="{73457B1E-E53C-4766-92F6-83414D20E6E1}" destId="{48B87137-DCCA-420F-923B-833195CAEF61}" srcOrd="3" destOrd="0" presId="urn:microsoft.com/office/officeart/2005/8/layout/chevron2"/>
    <dgm:cxn modelId="{D35B2FAF-4BD0-4650-B0DB-C787A497347C}" type="presParOf" srcId="{73457B1E-E53C-4766-92F6-83414D20E6E1}" destId="{F812A205-AEF5-4861-8D91-17606E5F7887}" srcOrd="4" destOrd="0" presId="urn:microsoft.com/office/officeart/2005/8/layout/chevron2"/>
    <dgm:cxn modelId="{C5A92C47-8B2B-43C2-8D85-E660F9330E28}" type="presParOf" srcId="{F812A205-AEF5-4861-8D91-17606E5F7887}" destId="{AB2CD3AF-A3C8-40E3-8001-5148141FA52F}" srcOrd="0" destOrd="0" presId="urn:microsoft.com/office/officeart/2005/8/layout/chevron2"/>
    <dgm:cxn modelId="{92C82BCC-C75A-4C81-80EA-2D1A2AFA9E63}" type="presParOf" srcId="{F812A205-AEF5-4861-8D91-17606E5F7887}" destId="{C54B522B-23FB-4762-8516-27B559DC6F9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68215-6C73-43CB-9C8F-8CEE74106B27}">
      <dsp:nvSpPr>
        <dsp:cNvPr id="0" name=""/>
        <dsp:cNvSpPr/>
      </dsp:nvSpPr>
      <dsp:spPr>
        <a:xfrm rot="5400000">
          <a:off x="-239209" y="183959"/>
          <a:ext cx="1917473" cy="15610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92D050"/>
              </a:solidFill>
            </a:rPr>
            <a:t>Renovation</a:t>
          </a:r>
          <a:endParaRPr lang="en-IN" sz="1800" kern="1200" dirty="0">
            <a:solidFill>
              <a:srgbClr val="92D050"/>
            </a:solidFill>
          </a:endParaRPr>
        </a:p>
      </dsp:txBody>
      <dsp:txXfrm rot="-5400000">
        <a:off x="-61001" y="786282"/>
        <a:ext cx="1561059" cy="356414"/>
      </dsp:txXfrm>
    </dsp:sp>
    <dsp:sp modelId="{383B1A86-CC70-420D-A5DA-1CE64261C1A0}">
      <dsp:nvSpPr>
        <dsp:cNvPr id="0" name=""/>
        <dsp:cNvSpPr/>
      </dsp:nvSpPr>
      <dsp:spPr>
        <a:xfrm rot="5400000">
          <a:off x="4941172" y="-3539381"/>
          <a:ext cx="1222974" cy="83492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b="0" kern="1200" dirty="0">
              <a:solidFill>
                <a:prstClr val="black">
                  <a:hueOff val="0"/>
                  <a:satOff val="0"/>
                  <a:lumOff val="0"/>
                  <a:alphaOff val="0"/>
                </a:prstClr>
              </a:solidFill>
              <a:latin typeface="Calibri" panose="020F0502020204030204"/>
              <a:ea typeface="+mn-ea"/>
              <a:cs typeface="+mn-cs"/>
            </a:rPr>
            <a:t>Aims at extending the life</a:t>
          </a:r>
          <a:endParaRPr lang="en-IN" sz="3800" b="0" kern="1200" dirty="0">
            <a:solidFill>
              <a:prstClr val="black">
                <a:hueOff val="0"/>
                <a:satOff val="0"/>
                <a:lumOff val="0"/>
                <a:alphaOff val="0"/>
              </a:prstClr>
            </a:solidFill>
            <a:latin typeface="Calibri" panose="020F0502020204030204"/>
            <a:ea typeface="+mn-ea"/>
            <a:cs typeface="+mn-cs"/>
          </a:endParaRPr>
        </a:p>
      </dsp:txBody>
      <dsp:txXfrm rot="-5400000">
        <a:off x="1378052" y="83440"/>
        <a:ext cx="8289514" cy="1103572"/>
      </dsp:txXfrm>
    </dsp:sp>
    <dsp:sp modelId="{897A1235-652E-481F-939D-9525CEC363F9}">
      <dsp:nvSpPr>
        <dsp:cNvPr id="0" name=""/>
        <dsp:cNvSpPr/>
      </dsp:nvSpPr>
      <dsp:spPr>
        <a:xfrm rot="5400000">
          <a:off x="-299081" y="2056190"/>
          <a:ext cx="2000222" cy="152406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92D050"/>
              </a:solidFill>
            </a:rPr>
            <a:t>Modernization</a:t>
          </a:r>
          <a:endParaRPr lang="en-IN" sz="1600" kern="1200" dirty="0">
            <a:solidFill>
              <a:srgbClr val="92D050"/>
            </a:solidFill>
          </a:endParaRPr>
        </a:p>
      </dsp:txBody>
      <dsp:txXfrm rot="-5400000">
        <a:off x="-61001" y="2580143"/>
        <a:ext cx="1524063" cy="476159"/>
      </dsp:txXfrm>
    </dsp:sp>
    <dsp:sp modelId="{305627CE-44B8-4420-8028-F791B2541A54}">
      <dsp:nvSpPr>
        <dsp:cNvPr id="0" name=""/>
        <dsp:cNvSpPr/>
      </dsp:nvSpPr>
      <dsp:spPr>
        <a:xfrm rot="5400000">
          <a:off x="4922674" y="-1765799"/>
          <a:ext cx="1222974" cy="83492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b="0" kern="1200" dirty="0">
              <a:solidFill>
                <a:prstClr val="black">
                  <a:hueOff val="0"/>
                  <a:satOff val="0"/>
                  <a:lumOff val="0"/>
                  <a:alphaOff val="0"/>
                </a:prstClr>
              </a:solidFill>
              <a:latin typeface="Calibri" panose="020F0502020204030204"/>
              <a:ea typeface="+mn-ea"/>
              <a:cs typeface="+mn-cs"/>
            </a:rPr>
            <a:t>Aims at enhancing the performance</a:t>
          </a:r>
          <a:endParaRPr lang="en-IN" sz="3800" b="0" kern="1200" dirty="0">
            <a:solidFill>
              <a:prstClr val="black">
                <a:hueOff val="0"/>
                <a:satOff val="0"/>
                <a:lumOff val="0"/>
                <a:alphaOff val="0"/>
              </a:prstClr>
            </a:solidFill>
            <a:latin typeface="Calibri" panose="020F0502020204030204"/>
            <a:ea typeface="+mn-ea"/>
            <a:cs typeface="+mn-cs"/>
          </a:endParaRPr>
        </a:p>
      </dsp:txBody>
      <dsp:txXfrm rot="-5400000">
        <a:off x="1359554" y="1857022"/>
        <a:ext cx="8289514" cy="1103572"/>
      </dsp:txXfrm>
    </dsp:sp>
    <dsp:sp modelId="{AB2CD3AF-A3C8-40E3-8001-5148141FA52F}">
      <dsp:nvSpPr>
        <dsp:cNvPr id="0" name=""/>
        <dsp:cNvSpPr/>
      </dsp:nvSpPr>
      <dsp:spPr>
        <a:xfrm rot="5400000">
          <a:off x="-179610" y="3677274"/>
          <a:ext cx="1881499" cy="16442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92D050"/>
              </a:solidFill>
            </a:rPr>
            <a:t>Uprating</a:t>
          </a:r>
          <a:endParaRPr lang="en-IN" sz="1500" kern="1200" dirty="0">
            <a:solidFill>
              <a:srgbClr val="92D050"/>
            </a:solidFill>
          </a:endParaRPr>
        </a:p>
      </dsp:txBody>
      <dsp:txXfrm rot="-5400000">
        <a:off x="-61001" y="4380808"/>
        <a:ext cx="1644283" cy="237216"/>
      </dsp:txXfrm>
    </dsp:sp>
    <dsp:sp modelId="{C54B522B-23FB-4762-8516-27B559DC6F9A}">
      <dsp:nvSpPr>
        <dsp:cNvPr id="0" name=""/>
        <dsp:cNvSpPr/>
      </dsp:nvSpPr>
      <dsp:spPr>
        <a:xfrm rot="5400000">
          <a:off x="4869344" y="57459"/>
          <a:ext cx="1222974" cy="837086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b="0" kern="1200" dirty="0">
              <a:solidFill>
                <a:prstClr val="black">
                  <a:hueOff val="0"/>
                  <a:satOff val="0"/>
                  <a:lumOff val="0"/>
                  <a:alphaOff val="0"/>
                </a:prstClr>
              </a:solidFill>
              <a:latin typeface="Calibri" panose="020F0502020204030204"/>
              <a:ea typeface="+mn-ea"/>
              <a:cs typeface="+mn-cs"/>
            </a:rPr>
            <a:t>Aims at increasing the station capacity</a:t>
          </a:r>
          <a:endParaRPr lang="en-IN" sz="3800" b="0" kern="1200" dirty="0">
            <a:solidFill>
              <a:prstClr val="black">
                <a:hueOff val="0"/>
                <a:satOff val="0"/>
                <a:lumOff val="0"/>
                <a:alphaOff val="0"/>
              </a:prstClr>
            </a:solidFill>
            <a:latin typeface="Calibri" panose="020F0502020204030204"/>
            <a:ea typeface="+mn-ea"/>
            <a:cs typeface="+mn-cs"/>
          </a:endParaRPr>
        </a:p>
      </dsp:txBody>
      <dsp:txXfrm rot="-5400000">
        <a:off x="1295399" y="3691106"/>
        <a:ext cx="8311164" cy="110357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0.35141</cdr:x>
      <cdr:y>0.28559</cdr:y>
    </cdr:from>
    <cdr:to>
      <cdr:x>0.58611</cdr:x>
      <cdr:y>0.37587</cdr:y>
    </cdr:to>
    <cdr:sp macro="" textlink="">
      <cdr:nvSpPr>
        <cdr:cNvPr id="17" name="TextBox 16">
          <a:extLst xmlns:a="http://schemas.openxmlformats.org/drawingml/2006/main">
            <a:ext uri="{FF2B5EF4-FFF2-40B4-BE49-F238E27FC236}">
              <a16:creationId xmlns:a16="http://schemas.microsoft.com/office/drawing/2014/main" id="{4070583A-11CB-48D0-975A-B3AA270DB4D1}"/>
            </a:ext>
          </a:extLst>
        </cdr:cNvPr>
        <cdr:cNvSpPr txBox="1"/>
      </cdr:nvSpPr>
      <cdr:spPr>
        <a:xfrm xmlns:a="http://schemas.openxmlformats.org/drawingml/2006/main">
          <a:off x="2102779" y="1484750"/>
          <a:ext cx="1404410" cy="4693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2400" b="1" dirty="0">
              <a:solidFill>
                <a:srgbClr val="FF0000"/>
              </a:solidFill>
            </a:rPr>
            <a:t>80% Less</a:t>
          </a:r>
        </a:p>
      </cdr:txBody>
    </cdr:sp>
  </cdr:relSizeAnchor>
  <cdr:relSizeAnchor xmlns:cdr="http://schemas.openxmlformats.org/drawingml/2006/chartDrawing">
    <cdr:from>
      <cdr:x>0.74475</cdr:x>
      <cdr:y>0.23464</cdr:y>
    </cdr:from>
    <cdr:to>
      <cdr:x>1</cdr:x>
      <cdr:y>0.32492</cdr:y>
    </cdr:to>
    <cdr:sp macro="" textlink="">
      <cdr:nvSpPr>
        <cdr:cNvPr id="18" name="TextBox 1">
          <a:extLst xmlns:a="http://schemas.openxmlformats.org/drawingml/2006/main">
            <a:ext uri="{FF2B5EF4-FFF2-40B4-BE49-F238E27FC236}">
              <a16:creationId xmlns:a16="http://schemas.microsoft.com/office/drawing/2014/main" id="{223112E2-13E4-46FE-9AF7-67900356775B}"/>
            </a:ext>
          </a:extLst>
        </cdr:cNvPr>
        <cdr:cNvSpPr txBox="1"/>
      </cdr:nvSpPr>
      <cdr:spPr>
        <a:xfrm xmlns:a="http://schemas.openxmlformats.org/drawingml/2006/main">
          <a:off x="4456482" y="1219868"/>
          <a:ext cx="1527358" cy="4693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2400" b="1" dirty="0">
              <a:solidFill>
                <a:srgbClr val="FF0000"/>
              </a:solidFill>
            </a:rPr>
            <a:t>36% Less</a:t>
          </a:r>
        </a:p>
      </cdr:txBody>
    </cdr:sp>
  </cdr:relSizeAnchor>
  <cdr:relSizeAnchor xmlns:cdr="http://schemas.openxmlformats.org/drawingml/2006/chartDrawing">
    <cdr:from>
      <cdr:x>0.70818</cdr:x>
      <cdr:y>0.28432</cdr:y>
    </cdr:from>
    <cdr:to>
      <cdr:x>0.9068</cdr:x>
      <cdr:y>0.47222</cdr:y>
    </cdr:to>
    <cdr:sp macro="" textlink="">
      <cdr:nvSpPr>
        <cdr:cNvPr id="19" name="Right Brace 18">
          <a:extLst xmlns:a="http://schemas.openxmlformats.org/drawingml/2006/main">
            <a:ext uri="{FF2B5EF4-FFF2-40B4-BE49-F238E27FC236}">
              <a16:creationId xmlns:a16="http://schemas.microsoft.com/office/drawing/2014/main" id="{0180B864-9AAC-4B31-981B-0AD09F93DDCA}"/>
            </a:ext>
          </a:extLst>
        </cdr:cNvPr>
        <cdr:cNvSpPr/>
      </cdr:nvSpPr>
      <cdr:spPr>
        <a:xfrm xmlns:a="http://schemas.openxmlformats.org/drawingml/2006/main" rot="19111976">
          <a:off x="4237607" y="1478133"/>
          <a:ext cx="1188569" cy="976852"/>
        </a:xfrm>
        <a:prstGeom xmlns:a="http://schemas.openxmlformats.org/drawingml/2006/main" prst="rightBrace">
          <a:avLst>
            <a:gd name="adj1" fmla="val 8333"/>
            <a:gd name="adj2" fmla="val 56747"/>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IN" sz="1100"/>
        </a:p>
      </cdr:txBody>
    </cdr:sp>
  </cdr:relSizeAnchor>
  <cdr:relSizeAnchor xmlns:cdr="http://schemas.openxmlformats.org/drawingml/2006/chartDrawing">
    <cdr:from>
      <cdr:x>0.32048</cdr:x>
      <cdr:y>0.14</cdr:y>
    </cdr:from>
    <cdr:to>
      <cdr:x>0.5348</cdr:x>
      <cdr:y>0.59795</cdr:y>
    </cdr:to>
    <cdr:sp macro="" textlink="">
      <cdr:nvSpPr>
        <cdr:cNvPr id="6" name="Right Brace 5">
          <a:extLst xmlns:a="http://schemas.openxmlformats.org/drawingml/2006/main">
            <a:ext uri="{FF2B5EF4-FFF2-40B4-BE49-F238E27FC236}">
              <a16:creationId xmlns:a16="http://schemas.microsoft.com/office/drawing/2014/main" id="{0180B864-9AAC-4B31-981B-0AD09F93DDCA}"/>
            </a:ext>
          </a:extLst>
        </cdr:cNvPr>
        <cdr:cNvSpPr/>
      </cdr:nvSpPr>
      <cdr:spPr>
        <a:xfrm xmlns:a="http://schemas.openxmlformats.org/drawingml/2006/main" rot="20802834">
          <a:off x="1917694" y="727837"/>
          <a:ext cx="1282488" cy="2380786"/>
        </a:xfrm>
        <a:prstGeom xmlns:a="http://schemas.openxmlformats.org/drawingml/2006/main" prst="rightBrace">
          <a:avLst/>
        </a:prstGeom>
        <a:ln xmlns:a="http://schemas.openxmlformats.org/drawingml/2006/main" w="22225">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0EC11-AD91-4C9C-B0B7-70C4FF9914BC}" type="datetimeFigureOut">
              <a:rPr lang="en-IN" smtClean="0"/>
              <a:t>02-02-2024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D7862-61F7-45B1-AC18-37B8982CB8AF}" type="slidenum">
              <a:rPr lang="en-IN" smtClean="0"/>
              <a:t>‹#›</a:t>
            </a:fld>
            <a:endParaRPr lang="en-IN"/>
          </a:p>
        </p:txBody>
      </p:sp>
    </p:spTree>
    <p:extLst>
      <p:ext uri="{BB962C8B-B14F-4D97-AF65-F5344CB8AC3E}">
        <p14:creationId xmlns:p14="http://schemas.microsoft.com/office/powerpoint/2010/main" val="113311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71D7862-61F7-45B1-AC18-37B8982CB8AF}" type="slidenum">
              <a:rPr lang="en-IN" smtClean="0"/>
              <a:t>4</a:t>
            </a:fld>
            <a:endParaRPr lang="en-IN" dirty="0"/>
          </a:p>
        </p:txBody>
      </p:sp>
    </p:spTree>
    <p:extLst>
      <p:ext uri="{BB962C8B-B14F-4D97-AF65-F5344CB8AC3E}">
        <p14:creationId xmlns:p14="http://schemas.microsoft.com/office/powerpoint/2010/main" val="262050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71D7862-61F7-45B1-AC18-37B8982CB8AF}" type="slidenum">
              <a:rPr lang="en-IN" smtClean="0"/>
              <a:t>9</a:t>
            </a:fld>
            <a:endParaRPr lang="en-IN"/>
          </a:p>
        </p:txBody>
      </p:sp>
    </p:spTree>
    <p:extLst>
      <p:ext uri="{BB962C8B-B14F-4D97-AF65-F5344CB8AC3E}">
        <p14:creationId xmlns:p14="http://schemas.microsoft.com/office/powerpoint/2010/main" val="406838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71D7862-61F7-45B1-AC18-37B8982CB8AF}" type="slidenum">
              <a:rPr lang="en-IN" smtClean="0"/>
              <a:t>12</a:t>
            </a:fld>
            <a:endParaRPr lang="en-IN"/>
          </a:p>
        </p:txBody>
      </p:sp>
    </p:spTree>
    <p:extLst>
      <p:ext uri="{BB962C8B-B14F-4D97-AF65-F5344CB8AC3E}">
        <p14:creationId xmlns:p14="http://schemas.microsoft.com/office/powerpoint/2010/main" val="414199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750A-A238-EEB9-C767-50F343AAE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7CFA97B-EC1E-A69F-BCCE-CC74A235D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785A20D-7102-4E22-3CA8-ED34158BC4FC}"/>
              </a:ext>
            </a:extLst>
          </p:cNvPr>
          <p:cNvSpPr>
            <a:spLocks noGrp="1"/>
          </p:cNvSpPr>
          <p:nvPr>
            <p:ph type="dt" sz="half" idx="10"/>
          </p:nvPr>
        </p:nvSpPr>
        <p:spPr/>
        <p:txBody>
          <a:bodyPr/>
          <a:lstStyle/>
          <a:p>
            <a:fld id="{531B800A-9ADC-4ECC-BB01-7A1AF7D10CB7}" type="datetime1">
              <a:rPr lang="en-IN" smtClean="0"/>
              <a:t>02-02-2024</a:t>
            </a:fld>
            <a:endParaRPr lang="en-IN"/>
          </a:p>
        </p:txBody>
      </p:sp>
      <p:sp>
        <p:nvSpPr>
          <p:cNvPr id="5" name="Footer Placeholder 4">
            <a:extLst>
              <a:ext uri="{FF2B5EF4-FFF2-40B4-BE49-F238E27FC236}">
                <a16:creationId xmlns:a16="http://schemas.microsoft.com/office/drawing/2014/main" id="{5DB3447C-7A05-DB78-2E04-5EA3EC7644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C66720-490A-073B-42D5-4E8AC6096895}"/>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347721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A68F-8407-57CA-4951-B44D0C21AB3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F38702-D4CA-04A2-0E4D-9CEFCCD7A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7BF693-CF30-2666-8887-0B2447713D4C}"/>
              </a:ext>
            </a:extLst>
          </p:cNvPr>
          <p:cNvSpPr>
            <a:spLocks noGrp="1"/>
          </p:cNvSpPr>
          <p:nvPr>
            <p:ph type="dt" sz="half" idx="10"/>
          </p:nvPr>
        </p:nvSpPr>
        <p:spPr/>
        <p:txBody>
          <a:bodyPr/>
          <a:lstStyle/>
          <a:p>
            <a:fld id="{C9A5E3A7-1102-4085-806B-AADE11AD8077}" type="datetime1">
              <a:rPr lang="en-IN" smtClean="0"/>
              <a:t>02-02-2024</a:t>
            </a:fld>
            <a:endParaRPr lang="en-IN"/>
          </a:p>
        </p:txBody>
      </p:sp>
      <p:sp>
        <p:nvSpPr>
          <p:cNvPr id="5" name="Footer Placeholder 4">
            <a:extLst>
              <a:ext uri="{FF2B5EF4-FFF2-40B4-BE49-F238E27FC236}">
                <a16:creationId xmlns:a16="http://schemas.microsoft.com/office/drawing/2014/main" id="{9163BDF7-2D48-A554-DBD0-6D8B41A3F0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5F43EC-49F3-09C8-3797-1CB3C4BA8F57}"/>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175057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C2020-3D28-A993-DE17-B64E952412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624DEB8-3A49-6308-771E-E8241526E9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4463BE-7668-BDEC-B1D1-C71D38B18D18}"/>
              </a:ext>
            </a:extLst>
          </p:cNvPr>
          <p:cNvSpPr>
            <a:spLocks noGrp="1"/>
          </p:cNvSpPr>
          <p:nvPr>
            <p:ph type="dt" sz="half" idx="10"/>
          </p:nvPr>
        </p:nvSpPr>
        <p:spPr/>
        <p:txBody>
          <a:bodyPr/>
          <a:lstStyle/>
          <a:p>
            <a:fld id="{71DE9C3D-F3CD-451B-A11B-89F8D00EF38C}" type="datetime1">
              <a:rPr lang="en-IN" smtClean="0"/>
              <a:t>02-02-2024</a:t>
            </a:fld>
            <a:endParaRPr lang="en-IN"/>
          </a:p>
        </p:txBody>
      </p:sp>
      <p:sp>
        <p:nvSpPr>
          <p:cNvPr id="5" name="Footer Placeholder 4">
            <a:extLst>
              <a:ext uri="{FF2B5EF4-FFF2-40B4-BE49-F238E27FC236}">
                <a16:creationId xmlns:a16="http://schemas.microsoft.com/office/drawing/2014/main" id="{7D5A49DA-F684-D30A-4EB1-A51C0CADA7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4BD3A7-418E-F208-8B95-55A692912EF9}"/>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277963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850F-B8C0-C1E1-C1A5-D42A1294B0A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860FEC-7A46-5588-77D5-8CA9BB1F0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E0886C-428F-B038-C21B-CAEC282DACEB}"/>
              </a:ext>
            </a:extLst>
          </p:cNvPr>
          <p:cNvSpPr>
            <a:spLocks noGrp="1"/>
          </p:cNvSpPr>
          <p:nvPr>
            <p:ph type="dt" sz="half" idx="10"/>
          </p:nvPr>
        </p:nvSpPr>
        <p:spPr/>
        <p:txBody>
          <a:bodyPr/>
          <a:lstStyle/>
          <a:p>
            <a:fld id="{ED915BE3-8E40-4A2A-B48E-A704C3D8AD2D}" type="datetime1">
              <a:rPr lang="en-IN" smtClean="0"/>
              <a:t>02-02-2024</a:t>
            </a:fld>
            <a:endParaRPr lang="en-IN"/>
          </a:p>
        </p:txBody>
      </p:sp>
      <p:sp>
        <p:nvSpPr>
          <p:cNvPr id="5" name="Footer Placeholder 4">
            <a:extLst>
              <a:ext uri="{FF2B5EF4-FFF2-40B4-BE49-F238E27FC236}">
                <a16:creationId xmlns:a16="http://schemas.microsoft.com/office/drawing/2014/main" id="{4AE2D028-6CF7-E8E1-EDB6-49BC4A945D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C8E81D-0D7C-92B8-072C-DAF037ADA84A}"/>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19375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5F26-F2F8-7F4A-A5D6-9424F165F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65E7AF-FAEF-C463-9E62-3688CD996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78ACEA-3C1D-366E-09F5-8AD2487B96F0}"/>
              </a:ext>
            </a:extLst>
          </p:cNvPr>
          <p:cNvSpPr>
            <a:spLocks noGrp="1"/>
          </p:cNvSpPr>
          <p:nvPr>
            <p:ph type="dt" sz="half" idx="10"/>
          </p:nvPr>
        </p:nvSpPr>
        <p:spPr/>
        <p:txBody>
          <a:bodyPr/>
          <a:lstStyle/>
          <a:p>
            <a:fld id="{1E454077-9614-46BB-84D7-0585EDA0AC74}" type="datetime1">
              <a:rPr lang="en-IN" smtClean="0"/>
              <a:t>02-02-2024</a:t>
            </a:fld>
            <a:endParaRPr lang="en-IN"/>
          </a:p>
        </p:txBody>
      </p:sp>
      <p:sp>
        <p:nvSpPr>
          <p:cNvPr id="5" name="Footer Placeholder 4">
            <a:extLst>
              <a:ext uri="{FF2B5EF4-FFF2-40B4-BE49-F238E27FC236}">
                <a16:creationId xmlns:a16="http://schemas.microsoft.com/office/drawing/2014/main" id="{FDC8850F-FD5B-0F6C-D82F-A80C894A6A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EEC0E5-CB05-37FF-10E3-4516E49FBF70}"/>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307914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04F0-4BC0-AA8A-BB2D-0425693DB79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EBB55E7-5DA3-37A4-9C94-208DAA374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44FF3B2-3D9F-4C36-BD3C-5B4739DCC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5541C9A-859A-166E-DA00-B1CBD23C8978}"/>
              </a:ext>
            </a:extLst>
          </p:cNvPr>
          <p:cNvSpPr>
            <a:spLocks noGrp="1"/>
          </p:cNvSpPr>
          <p:nvPr>
            <p:ph type="dt" sz="half" idx="10"/>
          </p:nvPr>
        </p:nvSpPr>
        <p:spPr/>
        <p:txBody>
          <a:bodyPr/>
          <a:lstStyle/>
          <a:p>
            <a:fld id="{B39D3776-FDCC-4165-865A-EDA9AFE35D27}" type="datetime1">
              <a:rPr lang="en-IN" smtClean="0"/>
              <a:t>02-02-2024</a:t>
            </a:fld>
            <a:endParaRPr lang="en-IN"/>
          </a:p>
        </p:txBody>
      </p:sp>
      <p:sp>
        <p:nvSpPr>
          <p:cNvPr id="6" name="Footer Placeholder 5">
            <a:extLst>
              <a:ext uri="{FF2B5EF4-FFF2-40B4-BE49-F238E27FC236}">
                <a16:creationId xmlns:a16="http://schemas.microsoft.com/office/drawing/2014/main" id="{04EA0490-00EC-8D00-9FA1-F780B9D0BC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22171CD-9575-4939-D1BD-03B3E46176AA}"/>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178406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8D98-A99E-5E66-7063-B0E10CFDD61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4D858D-4BD9-B31F-3340-332094CCC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BC167-81AC-3567-973E-1DC8DF6CA0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B1EA584-5F24-09A4-3998-A79AAF91A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86026-FD52-06FE-B99E-38707609FF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7D86BBC-18E8-93A9-BF46-D9D1B04ECFF5}"/>
              </a:ext>
            </a:extLst>
          </p:cNvPr>
          <p:cNvSpPr>
            <a:spLocks noGrp="1"/>
          </p:cNvSpPr>
          <p:nvPr>
            <p:ph type="dt" sz="half" idx="10"/>
          </p:nvPr>
        </p:nvSpPr>
        <p:spPr/>
        <p:txBody>
          <a:bodyPr/>
          <a:lstStyle/>
          <a:p>
            <a:fld id="{33660CC5-F3A7-45BC-A9F0-A8BCD4C8DA6F}" type="datetime1">
              <a:rPr lang="en-IN" smtClean="0"/>
              <a:t>02-02-2024</a:t>
            </a:fld>
            <a:endParaRPr lang="en-IN"/>
          </a:p>
        </p:txBody>
      </p:sp>
      <p:sp>
        <p:nvSpPr>
          <p:cNvPr id="8" name="Footer Placeholder 7">
            <a:extLst>
              <a:ext uri="{FF2B5EF4-FFF2-40B4-BE49-F238E27FC236}">
                <a16:creationId xmlns:a16="http://schemas.microsoft.com/office/drawing/2014/main" id="{C190AC59-F98F-7265-D5F1-3E11378C5E7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2EEA87F-628F-73AA-4299-52C9DE24CF35}"/>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17061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4E11-936A-2FB9-5257-BAD555EB6FB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6560512-A929-4232-D6E6-851E2D4F2F86}"/>
              </a:ext>
            </a:extLst>
          </p:cNvPr>
          <p:cNvSpPr>
            <a:spLocks noGrp="1"/>
          </p:cNvSpPr>
          <p:nvPr>
            <p:ph type="dt" sz="half" idx="10"/>
          </p:nvPr>
        </p:nvSpPr>
        <p:spPr/>
        <p:txBody>
          <a:bodyPr/>
          <a:lstStyle/>
          <a:p>
            <a:fld id="{26094F89-88A5-4C0E-87AE-D8FBFC002380}" type="datetime1">
              <a:rPr lang="en-IN" smtClean="0"/>
              <a:t>02-02-2024</a:t>
            </a:fld>
            <a:endParaRPr lang="en-IN"/>
          </a:p>
        </p:txBody>
      </p:sp>
      <p:sp>
        <p:nvSpPr>
          <p:cNvPr id="4" name="Footer Placeholder 3">
            <a:extLst>
              <a:ext uri="{FF2B5EF4-FFF2-40B4-BE49-F238E27FC236}">
                <a16:creationId xmlns:a16="http://schemas.microsoft.com/office/drawing/2014/main" id="{1FC10936-7F98-ADB0-A273-4C5E198D4C3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82BA9C1-59B5-DE02-9C08-57921A7DBFCE}"/>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241338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28EB5-2698-8473-7433-2DF2F8A01DD8}"/>
              </a:ext>
            </a:extLst>
          </p:cNvPr>
          <p:cNvSpPr>
            <a:spLocks noGrp="1"/>
          </p:cNvSpPr>
          <p:nvPr>
            <p:ph type="dt" sz="half" idx="10"/>
          </p:nvPr>
        </p:nvSpPr>
        <p:spPr/>
        <p:txBody>
          <a:bodyPr/>
          <a:lstStyle/>
          <a:p>
            <a:fld id="{829495AD-DC32-4A75-8405-B7AD3BFCACF6}" type="datetime1">
              <a:rPr lang="en-IN" smtClean="0"/>
              <a:t>02-02-2024</a:t>
            </a:fld>
            <a:endParaRPr lang="en-IN"/>
          </a:p>
        </p:txBody>
      </p:sp>
      <p:sp>
        <p:nvSpPr>
          <p:cNvPr id="3" name="Footer Placeholder 2">
            <a:extLst>
              <a:ext uri="{FF2B5EF4-FFF2-40B4-BE49-F238E27FC236}">
                <a16:creationId xmlns:a16="http://schemas.microsoft.com/office/drawing/2014/main" id="{E3168E09-8821-B4F5-51B4-49742EDF9FA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30B18C1-56E0-B412-E2C6-575AFDC29A46}"/>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227872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BE1B-65C2-0900-17EB-13D425A26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439BE0A-2CBC-8276-78C5-B23B7FEDA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BBF640-4299-E382-2818-01D269D97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40CAE-C3D9-13AD-2B87-087512C443E2}"/>
              </a:ext>
            </a:extLst>
          </p:cNvPr>
          <p:cNvSpPr>
            <a:spLocks noGrp="1"/>
          </p:cNvSpPr>
          <p:nvPr>
            <p:ph type="dt" sz="half" idx="10"/>
          </p:nvPr>
        </p:nvSpPr>
        <p:spPr/>
        <p:txBody>
          <a:bodyPr/>
          <a:lstStyle/>
          <a:p>
            <a:fld id="{84984519-AFC6-4415-BE43-6D4B2A5A5B28}" type="datetime1">
              <a:rPr lang="en-IN" smtClean="0"/>
              <a:t>02-02-2024</a:t>
            </a:fld>
            <a:endParaRPr lang="en-IN"/>
          </a:p>
        </p:txBody>
      </p:sp>
      <p:sp>
        <p:nvSpPr>
          <p:cNvPr id="6" name="Footer Placeholder 5">
            <a:extLst>
              <a:ext uri="{FF2B5EF4-FFF2-40B4-BE49-F238E27FC236}">
                <a16:creationId xmlns:a16="http://schemas.microsoft.com/office/drawing/2014/main" id="{09F8AA1D-6F36-2396-6366-5789AEAF27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B8CEF4B-15B2-1CAC-D4CF-506AD1C150E9}"/>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346645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C063-B93F-9BE2-0A5A-754C4DF83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97EE7C4-25E3-A162-3812-E4C012B3D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A7A1E71-A58F-A49B-5F13-F56AC4CAC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666F2-723A-363B-1B39-516DF5B6BB44}"/>
              </a:ext>
            </a:extLst>
          </p:cNvPr>
          <p:cNvSpPr>
            <a:spLocks noGrp="1"/>
          </p:cNvSpPr>
          <p:nvPr>
            <p:ph type="dt" sz="half" idx="10"/>
          </p:nvPr>
        </p:nvSpPr>
        <p:spPr/>
        <p:txBody>
          <a:bodyPr/>
          <a:lstStyle/>
          <a:p>
            <a:fld id="{7127C925-C2CF-41C8-9566-7E866E5D5A95}" type="datetime1">
              <a:rPr lang="en-IN" smtClean="0"/>
              <a:t>02-02-2024</a:t>
            </a:fld>
            <a:endParaRPr lang="en-IN"/>
          </a:p>
        </p:txBody>
      </p:sp>
      <p:sp>
        <p:nvSpPr>
          <p:cNvPr id="6" name="Footer Placeholder 5">
            <a:extLst>
              <a:ext uri="{FF2B5EF4-FFF2-40B4-BE49-F238E27FC236}">
                <a16:creationId xmlns:a16="http://schemas.microsoft.com/office/drawing/2014/main" id="{88819833-F182-D77B-B5EF-61C0769E9D2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ADA978-640D-C800-04CC-F974094D0866}"/>
              </a:ext>
            </a:extLst>
          </p:cNvPr>
          <p:cNvSpPr>
            <a:spLocks noGrp="1"/>
          </p:cNvSpPr>
          <p:nvPr>
            <p:ph type="sldNum" sz="quarter" idx="12"/>
          </p:nvPr>
        </p:nvSpPr>
        <p:spPr/>
        <p:txBody>
          <a:bodyPr/>
          <a:lstStyle/>
          <a:p>
            <a:fld id="{3C90654D-0DBA-4DD2-95CA-29821569FD1A}" type="slidenum">
              <a:rPr lang="en-IN" smtClean="0"/>
              <a:t>‹#›</a:t>
            </a:fld>
            <a:endParaRPr lang="en-IN"/>
          </a:p>
        </p:txBody>
      </p:sp>
    </p:spTree>
    <p:extLst>
      <p:ext uri="{BB962C8B-B14F-4D97-AF65-F5344CB8AC3E}">
        <p14:creationId xmlns:p14="http://schemas.microsoft.com/office/powerpoint/2010/main" val="35819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975CC-9B81-1CF9-9BDB-C25AF58BE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D824DFB-C3EB-73CB-4767-4D328DE62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0DEDF3-8AA5-274A-ADBE-96A975092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0641F-E2B9-4D39-8AB8-7A27B6C18AE8}" type="datetime1">
              <a:rPr lang="en-IN" smtClean="0"/>
              <a:t>02-02-2024</a:t>
            </a:fld>
            <a:endParaRPr lang="en-IN"/>
          </a:p>
        </p:txBody>
      </p:sp>
      <p:sp>
        <p:nvSpPr>
          <p:cNvPr id="5" name="Footer Placeholder 4">
            <a:extLst>
              <a:ext uri="{FF2B5EF4-FFF2-40B4-BE49-F238E27FC236}">
                <a16:creationId xmlns:a16="http://schemas.microsoft.com/office/drawing/2014/main" id="{97BB51BC-CC79-E350-CEE4-2E11E7FC8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AE87114-911D-401F-46FA-09F44F2C4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0654D-0DBA-4DD2-95CA-29821569FD1A}" type="slidenum">
              <a:rPr lang="en-IN" smtClean="0"/>
              <a:t>‹#›</a:t>
            </a:fld>
            <a:endParaRPr lang="en-IN"/>
          </a:p>
        </p:txBody>
      </p:sp>
    </p:spTree>
    <p:extLst>
      <p:ext uri="{BB962C8B-B14F-4D97-AF65-F5344CB8AC3E}">
        <p14:creationId xmlns:p14="http://schemas.microsoft.com/office/powerpoint/2010/main" val="3488454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DA7F-B798-813D-B28D-4932B5C5507F}"/>
              </a:ext>
            </a:extLst>
          </p:cNvPr>
          <p:cNvSpPr>
            <a:spLocks noGrp="1"/>
          </p:cNvSpPr>
          <p:nvPr>
            <p:ph type="ctrTitle"/>
          </p:nvPr>
        </p:nvSpPr>
        <p:spPr>
          <a:xfrm>
            <a:off x="1047964" y="639476"/>
            <a:ext cx="9640584" cy="3161961"/>
          </a:xfrm>
        </p:spPr>
        <p:txBody>
          <a:bodyPr>
            <a:normAutofit/>
          </a:bodyPr>
          <a:lstStyle/>
          <a:p>
            <a:pPr defTabSz="457200"/>
            <a:r>
              <a:rPr lang="en-US" sz="4800" dirty="0">
                <a:solidFill>
                  <a:schemeClr val="tx1">
                    <a:lumMod val="85000"/>
                    <a:lumOff val="15000"/>
                  </a:schemeClr>
                </a:solidFill>
              </a:rPr>
              <a:t>Renovation &amp; Modernization (R&amp;M) &amp; Uprating of NHPC Power Station: A Case Study </a:t>
            </a:r>
            <a:br>
              <a:rPr lang="en-IN" sz="4800" dirty="0">
                <a:solidFill>
                  <a:schemeClr val="tx1">
                    <a:lumMod val="85000"/>
                    <a:lumOff val="15000"/>
                  </a:schemeClr>
                </a:solidFill>
              </a:rPr>
            </a:br>
            <a:endParaRPr lang="en-IN" sz="4800" dirty="0">
              <a:solidFill>
                <a:schemeClr val="tx1">
                  <a:lumMod val="85000"/>
                  <a:lumOff val="15000"/>
                </a:schemeClr>
              </a:solidFill>
            </a:endParaRPr>
          </a:p>
        </p:txBody>
      </p:sp>
      <p:sp>
        <p:nvSpPr>
          <p:cNvPr id="4" name="TextBox 3">
            <a:extLst>
              <a:ext uri="{FF2B5EF4-FFF2-40B4-BE49-F238E27FC236}">
                <a16:creationId xmlns:a16="http://schemas.microsoft.com/office/drawing/2014/main" id="{4F105D7B-12C9-01B4-4CFC-EC1EC7F828DF}"/>
              </a:ext>
            </a:extLst>
          </p:cNvPr>
          <p:cNvSpPr txBox="1"/>
          <p:nvPr/>
        </p:nvSpPr>
        <p:spPr>
          <a:xfrm>
            <a:off x="8382000" y="3883631"/>
            <a:ext cx="3810000" cy="2062103"/>
          </a:xfrm>
          <a:prstGeom prst="rect">
            <a:avLst/>
          </a:prstGeom>
          <a:noFill/>
        </p:spPr>
        <p:txBody>
          <a:bodyPr wrap="square" rtlCol="0">
            <a:spAutoFit/>
          </a:bodyPr>
          <a:lstStyle/>
          <a:p>
            <a:r>
              <a:rPr lang="en-US" sz="3200" dirty="0">
                <a:solidFill>
                  <a:schemeClr val="tx1">
                    <a:lumMod val="85000"/>
                    <a:lumOff val="15000"/>
                  </a:schemeClr>
                </a:solidFill>
                <a:latin typeface="+mj-lt"/>
                <a:ea typeface="+mj-ea"/>
                <a:cs typeface="+mj-cs"/>
              </a:rPr>
              <a:t>Presented By</a:t>
            </a:r>
          </a:p>
          <a:p>
            <a:r>
              <a:rPr lang="en-US" sz="3200" dirty="0">
                <a:solidFill>
                  <a:schemeClr val="tx1">
                    <a:lumMod val="85000"/>
                    <a:lumOff val="15000"/>
                  </a:schemeClr>
                </a:solidFill>
                <a:latin typeface="+mj-lt"/>
                <a:ea typeface="+mj-ea"/>
                <a:cs typeface="+mj-cs"/>
              </a:rPr>
              <a:t>JAGANATH PANI</a:t>
            </a:r>
          </a:p>
          <a:p>
            <a:r>
              <a:rPr lang="en-US" sz="3200" dirty="0">
                <a:solidFill>
                  <a:schemeClr val="tx1">
                    <a:lumMod val="85000"/>
                    <a:lumOff val="15000"/>
                  </a:schemeClr>
                </a:solidFill>
                <a:latin typeface="+mj-lt"/>
                <a:ea typeface="+mj-ea"/>
                <a:cs typeface="+mj-cs"/>
              </a:rPr>
              <a:t>SR.MANAGER(O&amp;M)</a:t>
            </a:r>
          </a:p>
          <a:p>
            <a:r>
              <a:rPr lang="en-US" sz="3200" dirty="0">
                <a:solidFill>
                  <a:schemeClr val="tx1">
                    <a:lumMod val="85000"/>
                    <a:lumOff val="15000"/>
                  </a:schemeClr>
                </a:solidFill>
                <a:latin typeface="+mj-lt"/>
                <a:ea typeface="+mj-ea"/>
                <a:cs typeface="+mj-cs"/>
              </a:rPr>
              <a:t>NHPC LTD</a:t>
            </a:r>
          </a:p>
        </p:txBody>
      </p:sp>
      <p:sp>
        <p:nvSpPr>
          <p:cNvPr id="7" name="Date Placeholder 6">
            <a:extLst>
              <a:ext uri="{FF2B5EF4-FFF2-40B4-BE49-F238E27FC236}">
                <a16:creationId xmlns:a16="http://schemas.microsoft.com/office/drawing/2014/main" id="{D9F08CB9-45AF-E431-11DB-296C04F58C32}"/>
              </a:ext>
            </a:extLst>
          </p:cNvPr>
          <p:cNvSpPr>
            <a:spLocks noGrp="1"/>
          </p:cNvSpPr>
          <p:nvPr>
            <p:ph type="dt" sz="half" idx="10"/>
          </p:nvPr>
        </p:nvSpPr>
        <p:spPr/>
        <p:txBody>
          <a:bodyPr/>
          <a:lstStyle/>
          <a:p>
            <a:fld id="{6D751EC4-CFC0-4CEB-BEB0-843949E51DBD}" type="datetime1">
              <a:rPr lang="en-IN" sz="1600" smtClean="0"/>
              <a:t>02-02-2024</a:t>
            </a:fld>
            <a:endParaRPr lang="en-IN" dirty="0"/>
          </a:p>
        </p:txBody>
      </p:sp>
      <p:sp>
        <p:nvSpPr>
          <p:cNvPr id="8" name="Slide Number Placeholder 7">
            <a:extLst>
              <a:ext uri="{FF2B5EF4-FFF2-40B4-BE49-F238E27FC236}">
                <a16:creationId xmlns:a16="http://schemas.microsoft.com/office/drawing/2014/main" id="{E0E14EA6-2D0C-6C41-2ED7-5F5293638CD9}"/>
              </a:ext>
            </a:extLst>
          </p:cNvPr>
          <p:cNvSpPr>
            <a:spLocks noGrp="1"/>
          </p:cNvSpPr>
          <p:nvPr>
            <p:ph type="sldNum" sz="quarter" idx="12"/>
          </p:nvPr>
        </p:nvSpPr>
        <p:spPr/>
        <p:txBody>
          <a:bodyPr/>
          <a:lstStyle/>
          <a:p>
            <a:fld id="{3C90654D-0DBA-4DD2-95CA-29821569FD1A}" type="slidenum">
              <a:rPr lang="en-IN" sz="1800" smtClean="0"/>
              <a:t>1</a:t>
            </a:fld>
            <a:endParaRPr lang="en-IN" sz="1800" dirty="0"/>
          </a:p>
        </p:txBody>
      </p:sp>
    </p:spTree>
    <p:extLst>
      <p:ext uri="{BB962C8B-B14F-4D97-AF65-F5344CB8AC3E}">
        <p14:creationId xmlns:p14="http://schemas.microsoft.com/office/powerpoint/2010/main" val="398663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A825-1BCB-27EE-B93B-21D535CB6D49}"/>
              </a:ext>
            </a:extLst>
          </p:cNvPr>
          <p:cNvSpPr>
            <a:spLocks noGrp="1"/>
          </p:cNvSpPr>
          <p:nvPr>
            <p:ph type="title"/>
          </p:nvPr>
        </p:nvSpPr>
        <p:spPr/>
        <p:txBody>
          <a:bodyPr/>
          <a:lstStyle/>
          <a:p>
            <a:r>
              <a:rPr lang="en-US" dirty="0"/>
              <a:t>R&amp;M of Power House complex</a:t>
            </a:r>
            <a:br>
              <a:rPr lang="en-IN" dirty="0"/>
            </a:br>
            <a:endParaRPr lang="en-IN" dirty="0"/>
          </a:p>
        </p:txBody>
      </p:sp>
      <p:graphicFrame>
        <p:nvGraphicFramePr>
          <p:cNvPr id="8" name="Content Placeholder 7">
            <a:extLst>
              <a:ext uri="{FF2B5EF4-FFF2-40B4-BE49-F238E27FC236}">
                <a16:creationId xmlns:a16="http://schemas.microsoft.com/office/drawing/2014/main" id="{3FC6E015-9297-167D-0C56-65FBBE18A660}"/>
              </a:ext>
            </a:extLst>
          </p:cNvPr>
          <p:cNvGraphicFramePr>
            <a:graphicFrameLocks noGrp="1"/>
          </p:cNvGraphicFramePr>
          <p:nvPr>
            <p:ph idx="1"/>
            <p:extLst>
              <p:ext uri="{D42A27DB-BD31-4B8C-83A1-F6EECF244321}">
                <p14:modId xmlns:p14="http://schemas.microsoft.com/office/powerpoint/2010/main" val="1416553101"/>
              </p:ext>
            </p:extLst>
          </p:nvPr>
        </p:nvGraphicFramePr>
        <p:xfrm>
          <a:off x="714910" y="1151313"/>
          <a:ext cx="10370906" cy="5477644"/>
        </p:xfrm>
        <a:graphic>
          <a:graphicData uri="http://schemas.openxmlformats.org/drawingml/2006/table">
            <a:tbl>
              <a:tblPr firstRow="1" firstCol="1" bandRow="1">
                <a:tableStyleId>{21E4AEA4-8DFA-4A89-87EB-49C32662AFE0}</a:tableStyleId>
              </a:tblPr>
              <a:tblGrid>
                <a:gridCol w="898133">
                  <a:extLst>
                    <a:ext uri="{9D8B030D-6E8A-4147-A177-3AD203B41FA5}">
                      <a16:colId xmlns:a16="http://schemas.microsoft.com/office/drawing/2014/main" val="3595430147"/>
                    </a:ext>
                  </a:extLst>
                </a:gridCol>
                <a:gridCol w="4349289">
                  <a:extLst>
                    <a:ext uri="{9D8B030D-6E8A-4147-A177-3AD203B41FA5}">
                      <a16:colId xmlns:a16="http://schemas.microsoft.com/office/drawing/2014/main" val="304513619"/>
                    </a:ext>
                  </a:extLst>
                </a:gridCol>
                <a:gridCol w="5123484">
                  <a:extLst>
                    <a:ext uri="{9D8B030D-6E8A-4147-A177-3AD203B41FA5}">
                      <a16:colId xmlns:a16="http://schemas.microsoft.com/office/drawing/2014/main" val="3148033639"/>
                    </a:ext>
                  </a:extLst>
                </a:gridCol>
              </a:tblGrid>
              <a:tr h="141831">
                <a:tc>
                  <a:txBody>
                    <a:bodyPr/>
                    <a:lstStyle/>
                    <a:p>
                      <a:pPr marL="457200" algn="just" defTabSz="914400" rtl="0" eaLnBrk="1" latinLnBrk="0" hangingPunct="1">
                        <a:lnSpc>
                          <a:spcPct val="107000"/>
                        </a:lnSpc>
                      </a:pPr>
                      <a:r>
                        <a:rPr lang="en-US" sz="1600" b="1" kern="1200" dirty="0">
                          <a:solidFill>
                            <a:schemeClr val="lt1"/>
                          </a:solidFill>
                          <a:latin typeface="+mn-lt"/>
                          <a:ea typeface="+mn-ea"/>
                          <a:cs typeface="+mn-cs"/>
                        </a:rPr>
                        <a:t>SL</a:t>
                      </a:r>
                      <a:endParaRPr lang="en-IN" sz="1600" b="1" kern="1200" dirty="0">
                        <a:solidFill>
                          <a:schemeClr val="lt1"/>
                        </a:solidFill>
                        <a:latin typeface="+mn-lt"/>
                        <a:ea typeface="+mn-ea"/>
                        <a:cs typeface="+mn-cs"/>
                      </a:endParaRPr>
                    </a:p>
                  </a:txBody>
                  <a:tcPr marL="58474" marR="58474" marT="0" marB="0"/>
                </a:tc>
                <a:tc>
                  <a:txBody>
                    <a:bodyPr/>
                    <a:lstStyle/>
                    <a:p>
                      <a:pPr marL="457200" algn="just" defTabSz="914400" rtl="0" eaLnBrk="1" latinLnBrk="0" hangingPunct="1">
                        <a:lnSpc>
                          <a:spcPct val="107000"/>
                        </a:lnSpc>
                      </a:pPr>
                      <a:r>
                        <a:rPr lang="en-US" sz="2000" b="1" kern="1200" dirty="0">
                          <a:solidFill>
                            <a:schemeClr val="lt1"/>
                          </a:solidFill>
                          <a:latin typeface="+mn-lt"/>
                          <a:ea typeface="+mn-ea"/>
                          <a:cs typeface="+mn-cs"/>
                        </a:rPr>
                        <a:t>Rating of Existing System</a:t>
                      </a:r>
                      <a:endParaRPr lang="en-IN" sz="2000" b="1" kern="1200" dirty="0">
                        <a:solidFill>
                          <a:schemeClr val="lt1"/>
                        </a:solidFill>
                        <a:latin typeface="+mn-lt"/>
                        <a:ea typeface="+mn-ea"/>
                        <a:cs typeface="+mn-cs"/>
                      </a:endParaRPr>
                    </a:p>
                  </a:txBody>
                  <a:tcPr marL="58474" marR="58474" marT="0" marB="0"/>
                </a:tc>
                <a:tc>
                  <a:txBody>
                    <a:bodyPr/>
                    <a:lstStyle/>
                    <a:p>
                      <a:pPr marL="457200" algn="just" defTabSz="914400" rtl="0" eaLnBrk="1" latinLnBrk="0" hangingPunct="1">
                        <a:lnSpc>
                          <a:spcPct val="107000"/>
                        </a:lnSpc>
                        <a:spcAft>
                          <a:spcPts val="800"/>
                        </a:spcAft>
                      </a:pPr>
                      <a:r>
                        <a:rPr lang="en-US" sz="2000" b="1" kern="1200" dirty="0">
                          <a:solidFill>
                            <a:schemeClr val="lt1"/>
                          </a:solidFill>
                          <a:latin typeface="+mn-lt"/>
                          <a:ea typeface="+mn-ea"/>
                          <a:cs typeface="+mn-cs"/>
                        </a:rPr>
                        <a:t>Revised Rating after R&amp;M</a:t>
                      </a:r>
                      <a:endParaRPr lang="en-IN" sz="2000" b="1" kern="1200" dirty="0">
                        <a:solidFill>
                          <a:schemeClr val="lt1"/>
                        </a:solidFill>
                        <a:latin typeface="+mn-lt"/>
                        <a:ea typeface="+mn-ea"/>
                        <a:cs typeface="+mn-cs"/>
                      </a:endParaRPr>
                    </a:p>
                  </a:txBody>
                  <a:tcPr marL="58474" marR="58474" marT="0" marB="0"/>
                </a:tc>
                <a:extLst>
                  <a:ext uri="{0D108BD9-81ED-4DB2-BD59-A6C34878D82A}">
                    <a16:rowId xmlns:a16="http://schemas.microsoft.com/office/drawing/2014/main" val="1748707019"/>
                  </a:ext>
                </a:extLst>
              </a:tr>
              <a:tr h="154384">
                <a:tc>
                  <a:txBody>
                    <a:bodyPr/>
                    <a:lstStyle/>
                    <a:p>
                      <a:pPr marL="457200" algn="ctr">
                        <a:lnSpc>
                          <a:spcPct val="107000"/>
                        </a:lnSpc>
                      </a:pPr>
                      <a:r>
                        <a:rPr lang="en-US" sz="1600" dirty="0"/>
                        <a:t>4</a:t>
                      </a:r>
                      <a:endParaRPr lang="en-IN" sz="1600" dirty="0"/>
                    </a:p>
                  </a:txBody>
                  <a:tcPr marL="58474" marR="58474" marT="0" marB="0" anchor="ctr"/>
                </a:tc>
                <a:tc gridSpan="2">
                  <a:txBody>
                    <a:bodyPr/>
                    <a:lstStyle/>
                    <a:p>
                      <a:pPr algn="ctr">
                        <a:lnSpc>
                          <a:spcPct val="107000"/>
                        </a:lnSpc>
                        <a:spcAft>
                          <a:spcPts val="800"/>
                        </a:spcAft>
                      </a:pPr>
                      <a:r>
                        <a:rPr lang="en-IN" sz="1800" b="1" kern="1200" dirty="0">
                          <a:solidFill>
                            <a:schemeClr val="dk1"/>
                          </a:solidFill>
                          <a:latin typeface="+mn-lt"/>
                          <a:ea typeface="+mn-ea"/>
                          <a:cs typeface="+mn-cs"/>
                        </a:rPr>
                        <a:t>GSU Transformers</a:t>
                      </a:r>
                    </a:p>
                  </a:txBody>
                  <a:tcPr marL="68580" marR="68580" marT="0" marB="0"/>
                </a:tc>
                <a:tc hMerge="1">
                  <a:txBody>
                    <a:bodyPr/>
                    <a:lstStyle/>
                    <a:p>
                      <a:endParaRPr lang="en-IN"/>
                    </a:p>
                  </a:txBody>
                  <a:tcPr/>
                </a:tc>
                <a:extLst>
                  <a:ext uri="{0D108BD9-81ED-4DB2-BD59-A6C34878D82A}">
                    <a16:rowId xmlns:a16="http://schemas.microsoft.com/office/drawing/2014/main" val="3348729552"/>
                  </a:ext>
                </a:extLst>
              </a:tr>
              <a:tr h="539802">
                <a:tc>
                  <a:txBody>
                    <a:bodyPr/>
                    <a:lstStyle/>
                    <a:p>
                      <a:pPr marL="457200" algn="ctr" defTabSz="914400" rtl="0" eaLnBrk="1" latinLnBrk="0" hangingPunct="1">
                        <a:lnSpc>
                          <a:spcPct val="107000"/>
                        </a:lnSpc>
                      </a:pPr>
                      <a:r>
                        <a:rPr lang="en-US" sz="1600" b="1" kern="1200" dirty="0">
                          <a:solidFill>
                            <a:schemeClr val="lt1"/>
                          </a:solidFill>
                          <a:latin typeface="+mn-lt"/>
                          <a:ea typeface="+mn-ea"/>
                          <a:cs typeface="+mn-cs"/>
                        </a:rPr>
                        <a:t>4.1</a:t>
                      </a:r>
                      <a:endParaRPr lang="en-IN" sz="1600" b="1" kern="1200" dirty="0">
                        <a:solidFill>
                          <a:schemeClr val="lt1"/>
                        </a:solidFill>
                        <a:latin typeface="+mn-lt"/>
                        <a:ea typeface="+mn-ea"/>
                        <a:cs typeface="+mn-cs"/>
                      </a:endParaRPr>
                    </a:p>
                  </a:txBody>
                  <a:tcPr marL="58474" marR="58474" marT="0" marB="0" anchor="ctr"/>
                </a:tc>
                <a:tc>
                  <a:txBody>
                    <a:bodyPr/>
                    <a:lstStyle/>
                    <a:p>
                      <a:pPr marL="457200" algn="just">
                        <a:lnSpc>
                          <a:spcPct val="107000"/>
                        </a:lnSpc>
                      </a:pPr>
                      <a:r>
                        <a:rPr lang="en-IN" sz="1700" kern="1200" dirty="0">
                          <a:solidFill>
                            <a:schemeClr val="dk1"/>
                          </a:solidFill>
                          <a:latin typeface="+mn-lt"/>
                          <a:ea typeface="+mn-ea"/>
                          <a:cs typeface="+mn-cs"/>
                        </a:rPr>
                        <a:t>25 MVA, 11/220 KV, Single phase Generator Step up Transformer</a:t>
                      </a:r>
                    </a:p>
                  </a:txBody>
                  <a:tcPr marL="68580" marR="68580" marT="0" marB="0"/>
                </a:tc>
                <a:tc>
                  <a:txBody>
                    <a:bodyPr/>
                    <a:lstStyle/>
                    <a:p>
                      <a:pPr marL="457200" algn="just">
                        <a:lnSpc>
                          <a:spcPct val="107000"/>
                        </a:lnSpc>
                        <a:spcAft>
                          <a:spcPts val="800"/>
                        </a:spcAft>
                      </a:pPr>
                      <a:r>
                        <a:rPr lang="en-IN" sz="1700" b="1" kern="1200" dirty="0">
                          <a:solidFill>
                            <a:srgbClr val="FF0000"/>
                          </a:solidFill>
                          <a:latin typeface="+mn-lt"/>
                          <a:ea typeface="+mn-ea"/>
                          <a:cs typeface="+mn-cs"/>
                        </a:rPr>
                        <a:t>Replacement</a:t>
                      </a:r>
                      <a:r>
                        <a:rPr lang="en-IN" sz="1700" kern="1200" dirty="0">
                          <a:solidFill>
                            <a:schemeClr val="dk1"/>
                          </a:solidFill>
                          <a:latin typeface="+mn-lt"/>
                          <a:ea typeface="+mn-ea"/>
                          <a:cs typeface="+mn-cs"/>
                        </a:rPr>
                        <a:t> due to ageing, increased losses</a:t>
                      </a:r>
                    </a:p>
                  </a:txBody>
                  <a:tcPr marL="68580" marR="68580" marT="0" marB="0"/>
                </a:tc>
                <a:extLst>
                  <a:ext uri="{0D108BD9-81ED-4DB2-BD59-A6C34878D82A}">
                    <a16:rowId xmlns:a16="http://schemas.microsoft.com/office/drawing/2014/main" val="72643551"/>
                  </a:ext>
                </a:extLst>
              </a:tr>
              <a:tr h="451211">
                <a:tc>
                  <a:txBody>
                    <a:bodyPr/>
                    <a:lstStyle/>
                    <a:p>
                      <a:pPr marL="457200" algn="ctr">
                        <a:lnSpc>
                          <a:spcPct val="107000"/>
                        </a:lnSpc>
                        <a:spcAft>
                          <a:spcPts val="800"/>
                        </a:spcAft>
                      </a:pPr>
                      <a:r>
                        <a:rPr lang="en-US" sz="1600" dirty="0"/>
                        <a:t>4.2</a:t>
                      </a:r>
                      <a:endParaRPr lang="en-IN" sz="1600" dirty="0"/>
                    </a:p>
                  </a:txBody>
                  <a:tcPr marL="58474" marR="58474" marT="0" marB="0" anchor="ctr"/>
                </a:tc>
                <a:tc>
                  <a:txBody>
                    <a:bodyPr/>
                    <a:lstStyle/>
                    <a:p>
                      <a:pPr marL="457200" algn="just">
                        <a:lnSpc>
                          <a:spcPct val="107000"/>
                        </a:lnSpc>
                      </a:pPr>
                      <a:r>
                        <a:rPr lang="en-IN" sz="1700" kern="1200" dirty="0">
                          <a:solidFill>
                            <a:schemeClr val="dk1"/>
                          </a:solidFill>
                          <a:latin typeface="+mn-lt"/>
                          <a:ea typeface="+mn-ea"/>
                          <a:cs typeface="+mn-cs"/>
                        </a:rPr>
                        <a:t>Fire fighting system was water </a:t>
                      </a:r>
                      <a:r>
                        <a:rPr lang="en-IN" sz="1700" b="1" kern="1200" dirty="0">
                          <a:solidFill>
                            <a:schemeClr val="dk1"/>
                          </a:solidFill>
                          <a:latin typeface="+mn-lt"/>
                          <a:ea typeface="+mn-ea"/>
                          <a:cs typeface="+mn-cs"/>
                        </a:rPr>
                        <a:t>Hydrant </a:t>
                      </a:r>
                      <a:r>
                        <a:rPr lang="en-IN" sz="1700" kern="1200" dirty="0">
                          <a:solidFill>
                            <a:schemeClr val="dk1"/>
                          </a:solidFill>
                          <a:latin typeface="+mn-lt"/>
                          <a:ea typeface="+mn-ea"/>
                          <a:cs typeface="+mn-cs"/>
                        </a:rPr>
                        <a:t>type</a:t>
                      </a:r>
                    </a:p>
                  </a:txBody>
                  <a:tcPr marL="68580" marR="68580" marT="0" marB="0"/>
                </a:tc>
                <a:tc>
                  <a:txBody>
                    <a:bodyPr/>
                    <a:lstStyle/>
                    <a:p>
                      <a:pPr marL="457200" algn="just">
                        <a:lnSpc>
                          <a:spcPct val="107000"/>
                        </a:lnSpc>
                        <a:spcAft>
                          <a:spcPts val="800"/>
                        </a:spcAft>
                      </a:pPr>
                      <a:r>
                        <a:rPr lang="en-IN" sz="1700" b="1" kern="1200" dirty="0">
                          <a:solidFill>
                            <a:srgbClr val="FF0000"/>
                          </a:solidFill>
                          <a:latin typeface="+mn-lt"/>
                          <a:ea typeface="+mn-ea"/>
                          <a:cs typeface="+mn-cs"/>
                        </a:rPr>
                        <a:t>Replaced with nitrogen-based </a:t>
                      </a:r>
                      <a:r>
                        <a:rPr lang="en-IN" sz="1700" kern="1200" dirty="0">
                          <a:solidFill>
                            <a:schemeClr val="dk1"/>
                          </a:solidFill>
                          <a:latin typeface="+mn-lt"/>
                          <a:ea typeface="+mn-ea"/>
                          <a:cs typeface="+mn-cs"/>
                        </a:rPr>
                        <a:t>fire fighting system (first time in NHPC)</a:t>
                      </a:r>
                    </a:p>
                  </a:txBody>
                  <a:tcPr marL="68580" marR="68580" marT="0" marB="0"/>
                </a:tc>
                <a:extLst>
                  <a:ext uri="{0D108BD9-81ED-4DB2-BD59-A6C34878D82A}">
                    <a16:rowId xmlns:a16="http://schemas.microsoft.com/office/drawing/2014/main" val="2417566003"/>
                  </a:ext>
                </a:extLst>
              </a:tr>
              <a:tr h="218098">
                <a:tc>
                  <a:txBody>
                    <a:bodyPr/>
                    <a:lstStyle/>
                    <a:p>
                      <a:pPr marL="457200" algn="ctr">
                        <a:lnSpc>
                          <a:spcPct val="107000"/>
                        </a:lnSpc>
                      </a:pPr>
                      <a:r>
                        <a:rPr lang="en-US" sz="1600" dirty="0"/>
                        <a:t>5</a:t>
                      </a:r>
                      <a:endParaRPr lang="en-IN" sz="1600" dirty="0"/>
                    </a:p>
                  </a:txBody>
                  <a:tcPr marL="58474" marR="58474" marT="0" marB="0" anchor="ctr"/>
                </a:tc>
                <a:tc gridSpan="2">
                  <a:txBody>
                    <a:bodyPr/>
                    <a:lstStyle/>
                    <a:p>
                      <a:pPr algn="ctr">
                        <a:lnSpc>
                          <a:spcPct val="107000"/>
                        </a:lnSpc>
                        <a:spcAft>
                          <a:spcPts val="800"/>
                        </a:spcAft>
                      </a:pPr>
                      <a:r>
                        <a:rPr lang="en-IN" sz="1800" b="1" kern="1200" dirty="0">
                          <a:solidFill>
                            <a:schemeClr val="dk1"/>
                          </a:solidFill>
                          <a:latin typeface="+mn-lt"/>
                          <a:ea typeface="+mn-ea"/>
                          <a:cs typeface="+mn-cs"/>
                        </a:rPr>
                        <a:t>Control monitoring &amp; Protection system</a:t>
                      </a:r>
                    </a:p>
                  </a:txBody>
                  <a:tcPr marL="68580" marR="68580" marT="0" marB="0"/>
                </a:tc>
                <a:tc hMerge="1">
                  <a:txBody>
                    <a:bodyPr/>
                    <a:lstStyle/>
                    <a:p>
                      <a:endParaRPr lang="en-IN"/>
                    </a:p>
                  </a:txBody>
                  <a:tcPr/>
                </a:tc>
                <a:extLst>
                  <a:ext uri="{0D108BD9-81ED-4DB2-BD59-A6C34878D82A}">
                    <a16:rowId xmlns:a16="http://schemas.microsoft.com/office/drawing/2014/main" val="2364117174"/>
                  </a:ext>
                </a:extLst>
              </a:tr>
              <a:tr h="500552">
                <a:tc>
                  <a:txBody>
                    <a:bodyPr/>
                    <a:lstStyle/>
                    <a:p>
                      <a:pPr marL="457200" algn="ctr">
                        <a:lnSpc>
                          <a:spcPct val="107000"/>
                        </a:lnSpc>
                      </a:pPr>
                      <a:r>
                        <a:rPr lang="en-US" sz="1600" dirty="0"/>
                        <a:t>5.1</a:t>
                      </a:r>
                      <a:endParaRPr lang="en-IN" sz="1600" dirty="0"/>
                    </a:p>
                  </a:txBody>
                  <a:tcPr marL="58474" marR="58474" marT="0" marB="0" anchor="ctr"/>
                </a:tc>
                <a:tc>
                  <a:txBody>
                    <a:bodyPr/>
                    <a:lstStyle/>
                    <a:p>
                      <a:pPr marL="457200" algn="just">
                        <a:lnSpc>
                          <a:spcPct val="107000"/>
                        </a:lnSpc>
                      </a:pPr>
                      <a:r>
                        <a:rPr lang="en-IN" sz="1700" kern="1200" dirty="0">
                          <a:solidFill>
                            <a:schemeClr val="dk1"/>
                          </a:solidFill>
                          <a:latin typeface="+mn-lt"/>
                          <a:ea typeface="+mn-ea"/>
                          <a:cs typeface="+mn-cs"/>
                        </a:rPr>
                        <a:t>Control and Monitoring system: - </a:t>
                      </a:r>
                      <a:r>
                        <a:rPr lang="en-IN" sz="1700" b="1" kern="1200" dirty="0">
                          <a:solidFill>
                            <a:schemeClr val="dk1"/>
                          </a:solidFill>
                          <a:latin typeface="+mn-lt"/>
                          <a:ea typeface="+mn-ea"/>
                          <a:cs typeface="+mn-cs"/>
                        </a:rPr>
                        <a:t>Manual</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Newly </a:t>
                      </a:r>
                      <a:r>
                        <a:rPr lang="en-IN" sz="1700" b="1" kern="1200" dirty="0">
                          <a:solidFill>
                            <a:srgbClr val="FF0000"/>
                          </a:solidFill>
                          <a:latin typeface="+mn-lt"/>
                          <a:ea typeface="+mn-ea"/>
                          <a:cs typeface="+mn-cs"/>
                        </a:rPr>
                        <a:t>SCADA system </a:t>
                      </a:r>
                      <a:r>
                        <a:rPr lang="en-IN" sz="1700" kern="1200" dirty="0">
                          <a:solidFill>
                            <a:schemeClr val="dk1"/>
                          </a:solidFill>
                          <a:latin typeface="+mn-lt"/>
                          <a:ea typeface="+mn-ea"/>
                          <a:cs typeface="+mn-cs"/>
                        </a:rPr>
                        <a:t>was installed for control &amp; monitoring in AUTO mode</a:t>
                      </a:r>
                    </a:p>
                  </a:txBody>
                  <a:tcPr marL="68580" marR="68580" marT="0" marB="0"/>
                </a:tc>
                <a:extLst>
                  <a:ext uri="{0D108BD9-81ED-4DB2-BD59-A6C34878D82A}">
                    <a16:rowId xmlns:a16="http://schemas.microsoft.com/office/drawing/2014/main" val="1783746308"/>
                  </a:ext>
                </a:extLst>
              </a:tr>
              <a:tr h="451332">
                <a:tc>
                  <a:txBody>
                    <a:bodyPr/>
                    <a:lstStyle/>
                    <a:p>
                      <a:pPr marL="457200" algn="ctr">
                        <a:lnSpc>
                          <a:spcPct val="107000"/>
                        </a:lnSpc>
                      </a:pPr>
                      <a:r>
                        <a:rPr lang="en-US" sz="1600" dirty="0"/>
                        <a:t>5.2</a:t>
                      </a:r>
                      <a:endParaRPr lang="en-IN" sz="1600" dirty="0"/>
                    </a:p>
                  </a:txBody>
                  <a:tcPr marL="58474" marR="58474" marT="0" marB="0" anchor="ctr"/>
                </a:tc>
                <a:tc>
                  <a:txBody>
                    <a:bodyPr/>
                    <a:lstStyle/>
                    <a:p>
                      <a:pPr marL="457200" algn="just">
                        <a:lnSpc>
                          <a:spcPct val="107000"/>
                        </a:lnSpc>
                      </a:pPr>
                      <a:r>
                        <a:rPr lang="en-IN" sz="1700" kern="1200" dirty="0">
                          <a:solidFill>
                            <a:schemeClr val="dk1"/>
                          </a:solidFill>
                          <a:latin typeface="+mn-lt"/>
                          <a:ea typeface="+mn-ea"/>
                          <a:cs typeface="+mn-cs"/>
                        </a:rPr>
                        <a:t>CT &amp; PT with accuracy </a:t>
                      </a:r>
                      <a:r>
                        <a:rPr lang="en-IN" sz="1700" b="1" kern="1200" dirty="0">
                          <a:solidFill>
                            <a:schemeClr val="dk1"/>
                          </a:solidFill>
                          <a:latin typeface="+mn-lt"/>
                          <a:ea typeface="+mn-ea"/>
                          <a:cs typeface="+mn-cs"/>
                        </a:rPr>
                        <a:t>class 1</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Replacement with accuracy </a:t>
                      </a:r>
                      <a:r>
                        <a:rPr lang="en-IN" sz="1700" b="1" kern="1200" dirty="0">
                          <a:solidFill>
                            <a:srgbClr val="FF0000"/>
                          </a:solidFill>
                          <a:latin typeface="+mn-lt"/>
                          <a:ea typeface="+mn-ea"/>
                          <a:cs typeface="+mn-cs"/>
                        </a:rPr>
                        <a:t>class 0.2 s</a:t>
                      </a:r>
                    </a:p>
                  </a:txBody>
                  <a:tcPr marL="68580" marR="68580" marT="0" marB="0"/>
                </a:tc>
                <a:extLst>
                  <a:ext uri="{0D108BD9-81ED-4DB2-BD59-A6C34878D82A}">
                    <a16:rowId xmlns:a16="http://schemas.microsoft.com/office/drawing/2014/main" val="2157736911"/>
                  </a:ext>
                </a:extLst>
              </a:tr>
              <a:tr h="451332">
                <a:tc>
                  <a:txBody>
                    <a:bodyPr/>
                    <a:lstStyle/>
                    <a:p>
                      <a:pPr marL="457200" algn="ctr">
                        <a:lnSpc>
                          <a:spcPct val="107000"/>
                        </a:lnSpc>
                        <a:spcAft>
                          <a:spcPts val="800"/>
                        </a:spcAft>
                      </a:pPr>
                      <a:r>
                        <a:rPr lang="en-US" sz="1600" dirty="0"/>
                        <a:t>5.3</a:t>
                      </a:r>
                      <a:endParaRPr lang="en-IN" sz="1600" dirty="0"/>
                    </a:p>
                  </a:txBody>
                  <a:tcPr marL="58474" marR="58474" marT="0" marB="0" anchor="ctr"/>
                </a:tc>
                <a:tc>
                  <a:txBody>
                    <a:bodyPr/>
                    <a:lstStyle/>
                    <a:p>
                      <a:pPr marL="457200" algn="just">
                        <a:lnSpc>
                          <a:spcPct val="107000"/>
                        </a:lnSpc>
                      </a:pPr>
                      <a:r>
                        <a:rPr lang="en-IN" sz="1700" kern="1200" dirty="0">
                          <a:solidFill>
                            <a:schemeClr val="dk1"/>
                          </a:solidFill>
                          <a:latin typeface="+mn-lt"/>
                          <a:ea typeface="+mn-ea"/>
                          <a:cs typeface="+mn-cs"/>
                        </a:rPr>
                        <a:t>Protection System: - mix of </a:t>
                      </a:r>
                      <a:r>
                        <a:rPr lang="en-IN" sz="1700" b="1" kern="1200" dirty="0">
                          <a:solidFill>
                            <a:schemeClr val="dk1"/>
                          </a:solidFill>
                          <a:latin typeface="+mn-lt"/>
                          <a:ea typeface="+mn-ea"/>
                          <a:cs typeface="+mn-cs"/>
                        </a:rPr>
                        <a:t>electromagnetic and Static relays.</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Replacement with </a:t>
                      </a:r>
                      <a:r>
                        <a:rPr lang="en-IN" sz="1700" b="1" kern="1200" dirty="0">
                          <a:solidFill>
                            <a:srgbClr val="FF0000"/>
                          </a:solidFill>
                          <a:latin typeface="+mn-lt"/>
                          <a:ea typeface="+mn-ea"/>
                          <a:cs typeface="+mn-cs"/>
                        </a:rPr>
                        <a:t>numerical relays </a:t>
                      </a:r>
                      <a:r>
                        <a:rPr lang="en-IN" sz="1700" kern="1200" dirty="0">
                          <a:solidFill>
                            <a:schemeClr val="dk1"/>
                          </a:solidFill>
                          <a:latin typeface="+mn-lt"/>
                          <a:ea typeface="+mn-ea"/>
                          <a:cs typeface="+mn-cs"/>
                        </a:rPr>
                        <a:t>that includes Protection of auxiliary system.</a:t>
                      </a:r>
                    </a:p>
                  </a:txBody>
                  <a:tcPr marL="68580" marR="68580" marT="0" marB="0"/>
                </a:tc>
                <a:extLst>
                  <a:ext uri="{0D108BD9-81ED-4DB2-BD59-A6C34878D82A}">
                    <a16:rowId xmlns:a16="http://schemas.microsoft.com/office/drawing/2014/main" val="4118131863"/>
                  </a:ext>
                </a:extLst>
              </a:tr>
              <a:tr h="154384">
                <a:tc>
                  <a:txBody>
                    <a:bodyPr/>
                    <a:lstStyle/>
                    <a:p>
                      <a:pPr marL="457200" algn="ctr">
                        <a:lnSpc>
                          <a:spcPct val="107000"/>
                        </a:lnSpc>
                      </a:pPr>
                      <a:r>
                        <a:rPr lang="en-US" sz="1600" dirty="0"/>
                        <a:t>6</a:t>
                      </a:r>
                      <a:endParaRPr lang="en-IN" sz="1600" dirty="0"/>
                    </a:p>
                  </a:txBody>
                  <a:tcPr marL="58474" marR="58474" marT="0" marB="0" anchor="ctr"/>
                </a:tc>
                <a:tc gridSpan="2">
                  <a:txBody>
                    <a:bodyPr/>
                    <a:lstStyle/>
                    <a:p>
                      <a:pPr marL="457200" algn="ctr">
                        <a:lnSpc>
                          <a:spcPct val="107000"/>
                        </a:lnSpc>
                        <a:spcAft>
                          <a:spcPts val="800"/>
                        </a:spcAft>
                      </a:pPr>
                      <a:r>
                        <a:rPr lang="en-IN" sz="1800" b="1" kern="1200" dirty="0">
                          <a:solidFill>
                            <a:schemeClr val="dk1"/>
                          </a:solidFill>
                          <a:latin typeface="+mn-lt"/>
                          <a:ea typeface="+mn-ea"/>
                          <a:cs typeface="+mn-cs"/>
                        </a:rPr>
                        <a:t>Governor System</a:t>
                      </a:r>
                    </a:p>
                  </a:txBody>
                  <a:tcPr marL="68580" marR="68580" marT="0" marB="0"/>
                </a:tc>
                <a:tc hMerge="1">
                  <a:txBody>
                    <a:bodyPr/>
                    <a:lstStyle/>
                    <a:p>
                      <a:endParaRPr lang="en-IN"/>
                    </a:p>
                  </a:txBody>
                  <a:tcPr/>
                </a:tc>
                <a:extLst>
                  <a:ext uri="{0D108BD9-81ED-4DB2-BD59-A6C34878D82A}">
                    <a16:rowId xmlns:a16="http://schemas.microsoft.com/office/drawing/2014/main" val="1501507986"/>
                  </a:ext>
                </a:extLst>
              </a:tr>
              <a:tr h="451332">
                <a:tc>
                  <a:txBody>
                    <a:bodyPr/>
                    <a:lstStyle/>
                    <a:p>
                      <a:pPr marL="457200" algn="ctr">
                        <a:lnSpc>
                          <a:spcPct val="107000"/>
                        </a:lnSpc>
                      </a:pPr>
                      <a:r>
                        <a:rPr lang="en-US" sz="1600" dirty="0"/>
                        <a:t>6.1</a:t>
                      </a:r>
                      <a:endParaRPr lang="en-IN" sz="1600" dirty="0"/>
                    </a:p>
                  </a:txBody>
                  <a:tcPr marL="58474" marR="58474" marT="0" marB="0" anchor="ctr"/>
                </a:tc>
                <a:tc>
                  <a:txBody>
                    <a:bodyPr/>
                    <a:lstStyle/>
                    <a:p>
                      <a:pPr marL="457200" algn="just" defTabSz="914400" rtl="0" eaLnBrk="1" latinLnBrk="0" hangingPunct="1">
                        <a:lnSpc>
                          <a:spcPct val="107000"/>
                        </a:lnSpc>
                      </a:pPr>
                      <a:r>
                        <a:rPr lang="en-IN" sz="1700" kern="1200" dirty="0">
                          <a:solidFill>
                            <a:schemeClr val="dk1"/>
                          </a:solidFill>
                          <a:latin typeface="+mn-lt"/>
                          <a:ea typeface="+mn-ea"/>
                          <a:cs typeface="+mn-cs"/>
                        </a:rPr>
                        <a:t>Electronic Hydraulic Governor (Old &amp; obsolete) with </a:t>
                      </a:r>
                      <a:r>
                        <a:rPr lang="en-IN" sz="1700" b="1" kern="1200" dirty="0">
                          <a:solidFill>
                            <a:schemeClr val="dk1"/>
                          </a:solidFill>
                          <a:latin typeface="+mn-lt"/>
                          <a:ea typeface="+mn-ea"/>
                          <a:cs typeface="+mn-cs"/>
                        </a:rPr>
                        <a:t>60 Kg/cm2 </a:t>
                      </a:r>
                      <a:r>
                        <a:rPr lang="en-IN" sz="1700" kern="1200" dirty="0">
                          <a:solidFill>
                            <a:schemeClr val="dk1"/>
                          </a:solidFill>
                          <a:latin typeface="+mn-lt"/>
                          <a:ea typeface="+mn-ea"/>
                          <a:cs typeface="+mn-cs"/>
                        </a:rPr>
                        <a:t>pressure</a:t>
                      </a:r>
                    </a:p>
                  </a:txBody>
                  <a:tcPr marL="68580" marR="68580" marT="0" marB="0"/>
                </a:tc>
                <a:tc>
                  <a:txBody>
                    <a:bodyPr/>
                    <a:lstStyle/>
                    <a:p>
                      <a:pPr marL="457200" algn="just" defTabSz="914400" rtl="0" eaLnBrk="1" latinLnBrk="0" hangingPunct="1">
                        <a:lnSpc>
                          <a:spcPct val="107000"/>
                        </a:lnSpc>
                        <a:spcAft>
                          <a:spcPts val="800"/>
                        </a:spcAft>
                      </a:pPr>
                      <a:r>
                        <a:rPr lang="en-IN" sz="1700" kern="1200" dirty="0">
                          <a:solidFill>
                            <a:schemeClr val="dk1"/>
                          </a:solidFill>
                          <a:latin typeface="+mn-lt"/>
                          <a:ea typeface="+mn-ea"/>
                          <a:cs typeface="+mn-cs"/>
                        </a:rPr>
                        <a:t>Replacement with Digital Governor compatible with SCADA with </a:t>
                      </a:r>
                      <a:r>
                        <a:rPr lang="en-IN" sz="1700" b="1" kern="1200" dirty="0">
                          <a:solidFill>
                            <a:srgbClr val="FF0000"/>
                          </a:solidFill>
                          <a:latin typeface="+mn-lt"/>
                          <a:ea typeface="+mn-ea"/>
                          <a:cs typeface="+mn-cs"/>
                        </a:rPr>
                        <a:t>100 Kg/cm2 </a:t>
                      </a:r>
                      <a:r>
                        <a:rPr lang="en-IN" sz="1700" kern="1200" dirty="0">
                          <a:solidFill>
                            <a:schemeClr val="dk1"/>
                          </a:solidFill>
                          <a:latin typeface="+mn-lt"/>
                          <a:ea typeface="+mn-ea"/>
                          <a:cs typeface="+mn-cs"/>
                        </a:rPr>
                        <a:t>pressure (first time in NHPC)</a:t>
                      </a:r>
                    </a:p>
                  </a:txBody>
                  <a:tcPr marL="68580" marR="68580" marT="0" marB="0"/>
                </a:tc>
                <a:extLst>
                  <a:ext uri="{0D108BD9-81ED-4DB2-BD59-A6C34878D82A}">
                    <a16:rowId xmlns:a16="http://schemas.microsoft.com/office/drawing/2014/main" val="1236907529"/>
                  </a:ext>
                </a:extLst>
              </a:tr>
              <a:tr h="257695">
                <a:tc>
                  <a:txBody>
                    <a:bodyPr/>
                    <a:lstStyle/>
                    <a:p>
                      <a:pPr marL="457200" algn="ctr">
                        <a:lnSpc>
                          <a:spcPct val="107000"/>
                        </a:lnSpc>
                      </a:pPr>
                      <a:r>
                        <a:rPr lang="en-US" sz="1600" dirty="0"/>
                        <a:t>7</a:t>
                      </a:r>
                      <a:endParaRPr lang="en-IN" sz="1600" dirty="0"/>
                    </a:p>
                  </a:txBody>
                  <a:tcPr marL="58474" marR="58474" marT="0" marB="0" anchor="ctr"/>
                </a:tc>
                <a:tc gridSpan="2">
                  <a:txBody>
                    <a:bodyPr/>
                    <a:lstStyle/>
                    <a:p>
                      <a:pPr marL="457200" algn="ctr" defTabSz="914400" rtl="0" eaLnBrk="1" latinLnBrk="0" hangingPunct="1">
                        <a:lnSpc>
                          <a:spcPct val="107000"/>
                        </a:lnSpc>
                        <a:spcAft>
                          <a:spcPts val="800"/>
                        </a:spcAft>
                      </a:pPr>
                      <a:r>
                        <a:rPr lang="en-IN" sz="1800" b="1" kern="1200" dirty="0">
                          <a:solidFill>
                            <a:schemeClr val="dk1"/>
                          </a:solidFill>
                          <a:latin typeface="+mn-lt"/>
                          <a:ea typeface="+mn-ea"/>
                          <a:cs typeface="+mn-cs"/>
                        </a:rPr>
                        <a:t>Power Cables</a:t>
                      </a:r>
                    </a:p>
                  </a:txBody>
                  <a:tcPr marL="68580" marR="68580" marT="0" marB="0"/>
                </a:tc>
                <a:tc hMerge="1">
                  <a:txBody>
                    <a:bodyPr/>
                    <a:lstStyle/>
                    <a:p>
                      <a:endParaRPr lang="en-IN"/>
                    </a:p>
                  </a:txBody>
                  <a:tcPr/>
                </a:tc>
                <a:extLst>
                  <a:ext uri="{0D108BD9-81ED-4DB2-BD59-A6C34878D82A}">
                    <a16:rowId xmlns:a16="http://schemas.microsoft.com/office/drawing/2014/main" val="1899157097"/>
                  </a:ext>
                </a:extLst>
              </a:tr>
              <a:tr h="604358">
                <a:tc>
                  <a:txBody>
                    <a:bodyPr/>
                    <a:lstStyle/>
                    <a:p>
                      <a:pPr marL="457200" algn="ctr" defTabSz="914400" rtl="0" eaLnBrk="1" latinLnBrk="0" hangingPunct="1">
                        <a:lnSpc>
                          <a:spcPct val="107000"/>
                        </a:lnSpc>
                      </a:pPr>
                      <a:r>
                        <a:rPr lang="en-US" sz="1600" b="1" kern="1200" dirty="0">
                          <a:solidFill>
                            <a:schemeClr val="lt1"/>
                          </a:solidFill>
                          <a:latin typeface="+mn-lt"/>
                          <a:ea typeface="+mn-ea"/>
                          <a:cs typeface="+mn-cs"/>
                        </a:rPr>
                        <a:t>7.1</a:t>
                      </a:r>
                      <a:endParaRPr lang="en-IN" sz="1600" b="1" kern="1200" dirty="0">
                        <a:solidFill>
                          <a:schemeClr val="lt1"/>
                        </a:solidFill>
                        <a:latin typeface="+mn-lt"/>
                        <a:ea typeface="+mn-ea"/>
                        <a:cs typeface="+mn-cs"/>
                      </a:endParaRPr>
                    </a:p>
                  </a:txBody>
                  <a:tcPr marL="58474" marR="58474" marT="0" marB="0" anchor="ctr"/>
                </a:tc>
                <a:tc>
                  <a:txBody>
                    <a:bodyPr/>
                    <a:lstStyle/>
                    <a:p>
                      <a:pPr marL="457200" algn="just" defTabSz="914400" rtl="0" eaLnBrk="1" latinLnBrk="0" hangingPunct="1">
                        <a:lnSpc>
                          <a:spcPct val="107000"/>
                        </a:lnSpc>
                      </a:pPr>
                      <a:r>
                        <a:rPr lang="en-IN" sz="1700" kern="1200" dirty="0">
                          <a:solidFill>
                            <a:schemeClr val="dk1"/>
                          </a:solidFill>
                          <a:latin typeface="+mn-lt"/>
                          <a:ea typeface="+mn-ea"/>
                          <a:cs typeface="+mn-cs"/>
                        </a:rPr>
                        <a:t>11 KV, 415 V </a:t>
                      </a:r>
                      <a:r>
                        <a:rPr lang="en-IN" sz="1700" b="1" kern="1200" dirty="0">
                          <a:solidFill>
                            <a:schemeClr val="dk1"/>
                          </a:solidFill>
                          <a:latin typeface="+mn-lt"/>
                          <a:ea typeface="+mn-ea"/>
                          <a:cs typeface="+mn-cs"/>
                        </a:rPr>
                        <a:t>Paper insulated Cable</a:t>
                      </a:r>
                    </a:p>
                  </a:txBody>
                  <a:tcPr marL="68580" marR="68580" marT="0" marB="0"/>
                </a:tc>
                <a:tc>
                  <a:txBody>
                    <a:bodyPr/>
                    <a:lstStyle/>
                    <a:p>
                      <a:pPr marL="457200" algn="just" defTabSz="914400" rtl="0" eaLnBrk="1" latinLnBrk="0" hangingPunct="1">
                        <a:lnSpc>
                          <a:spcPct val="107000"/>
                        </a:lnSpc>
                        <a:spcAft>
                          <a:spcPts val="800"/>
                        </a:spcAft>
                      </a:pPr>
                      <a:r>
                        <a:rPr lang="en-IN" sz="1700" kern="1200" dirty="0">
                          <a:solidFill>
                            <a:schemeClr val="dk1"/>
                          </a:solidFill>
                          <a:latin typeface="+mn-lt"/>
                          <a:ea typeface="+mn-ea"/>
                          <a:cs typeface="+mn-cs"/>
                        </a:rPr>
                        <a:t>Replacement with </a:t>
                      </a:r>
                      <a:r>
                        <a:rPr lang="en-IN" sz="1700" b="1" kern="1200" dirty="0">
                          <a:solidFill>
                            <a:srgbClr val="FF0000"/>
                          </a:solidFill>
                          <a:latin typeface="+mn-lt"/>
                          <a:ea typeface="+mn-ea"/>
                          <a:cs typeface="+mn-cs"/>
                        </a:rPr>
                        <a:t>XLPE cable</a:t>
                      </a:r>
                    </a:p>
                  </a:txBody>
                  <a:tcPr marL="68580" marR="68580" marT="0" marB="0"/>
                </a:tc>
                <a:extLst>
                  <a:ext uri="{0D108BD9-81ED-4DB2-BD59-A6C34878D82A}">
                    <a16:rowId xmlns:a16="http://schemas.microsoft.com/office/drawing/2014/main" val="2529712699"/>
                  </a:ext>
                </a:extLst>
              </a:tr>
            </a:tbl>
          </a:graphicData>
        </a:graphic>
      </p:graphicFrame>
      <p:sp>
        <p:nvSpPr>
          <p:cNvPr id="3" name="Date Placeholder 2">
            <a:extLst>
              <a:ext uri="{FF2B5EF4-FFF2-40B4-BE49-F238E27FC236}">
                <a16:creationId xmlns:a16="http://schemas.microsoft.com/office/drawing/2014/main" id="{233631BC-E75E-8755-FCFF-AA14EDCB1683}"/>
              </a:ext>
            </a:extLst>
          </p:cNvPr>
          <p:cNvSpPr>
            <a:spLocks noGrp="1"/>
          </p:cNvSpPr>
          <p:nvPr>
            <p:ph type="dt" sz="half" idx="10"/>
          </p:nvPr>
        </p:nvSpPr>
        <p:spPr/>
        <p:txBody>
          <a:bodyPr/>
          <a:lstStyle/>
          <a:p>
            <a:fld id="{92FD4186-5DB9-4372-B8CA-FAE748166473}" type="datetime1">
              <a:rPr lang="en-IN" smtClean="0"/>
              <a:t>02-02-2024</a:t>
            </a:fld>
            <a:endParaRPr lang="en-IN"/>
          </a:p>
        </p:txBody>
      </p:sp>
      <p:sp>
        <p:nvSpPr>
          <p:cNvPr id="4" name="Slide Number Placeholder 3">
            <a:extLst>
              <a:ext uri="{FF2B5EF4-FFF2-40B4-BE49-F238E27FC236}">
                <a16:creationId xmlns:a16="http://schemas.microsoft.com/office/drawing/2014/main" id="{9F4518F6-A1D5-AC00-FDE5-26B51E9A42A0}"/>
              </a:ext>
            </a:extLst>
          </p:cNvPr>
          <p:cNvSpPr>
            <a:spLocks noGrp="1"/>
          </p:cNvSpPr>
          <p:nvPr>
            <p:ph type="sldNum" sz="quarter" idx="12"/>
          </p:nvPr>
        </p:nvSpPr>
        <p:spPr/>
        <p:txBody>
          <a:bodyPr/>
          <a:lstStyle/>
          <a:p>
            <a:fld id="{3C90654D-0DBA-4DD2-95CA-29821569FD1A}" type="slidenum">
              <a:rPr lang="en-IN" smtClean="0"/>
              <a:t>10</a:t>
            </a:fld>
            <a:endParaRPr lang="en-IN"/>
          </a:p>
        </p:txBody>
      </p:sp>
    </p:spTree>
    <p:extLst>
      <p:ext uri="{BB962C8B-B14F-4D97-AF65-F5344CB8AC3E}">
        <p14:creationId xmlns:p14="http://schemas.microsoft.com/office/powerpoint/2010/main" val="193455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A825-1BCB-27EE-B93B-21D535CB6D49}"/>
              </a:ext>
            </a:extLst>
          </p:cNvPr>
          <p:cNvSpPr>
            <a:spLocks noGrp="1"/>
          </p:cNvSpPr>
          <p:nvPr>
            <p:ph type="title"/>
          </p:nvPr>
        </p:nvSpPr>
        <p:spPr/>
        <p:txBody>
          <a:bodyPr/>
          <a:lstStyle/>
          <a:p>
            <a:r>
              <a:rPr lang="en-US" dirty="0"/>
              <a:t>R&amp;M of Power House complex</a:t>
            </a:r>
            <a:br>
              <a:rPr lang="en-IN" dirty="0"/>
            </a:br>
            <a:endParaRPr lang="en-IN" dirty="0"/>
          </a:p>
        </p:txBody>
      </p:sp>
      <p:graphicFrame>
        <p:nvGraphicFramePr>
          <p:cNvPr id="8" name="Content Placeholder 7">
            <a:extLst>
              <a:ext uri="{FF2B5EF4-FFF2-40B4-BE49-F238E27FC236}">
                <a16:creationId xmlns:a16="http://schemas.microsoft.com/office/drawing/2014/main" id="{3FC6E015-9297-167D-0C56-65FBBE18A660}"/>
              </a:ext>
            </a:extLst>
          </p:cNvPr>
          <p:cNvGraphicFramePr>
            <a:graphicFrameLocks noGrp="1"/>
          </p:cNvGraphicFramePr>
          <p:nvPr>
            <p:ph idx="1"/>
            <p:extLst>
              <p:ext uri="{D42A27DB-BD31-4B8C-83A1-F6EECF244321}">
                <p14:modId xmlns:p14="http://schemas.microsoft.com/office/powerpoint/2010/main" val="200042333"/>
              </p:ext>
            </p:extLst>
          </p:nvPr>
        </p:nvGraphicFramePr>
        <p:xfrm>
          <a:off x="1137575" y="1027906"/>
          <a:ext cx="9916850" cy="3595135"/>
        </p:xfrm>
        <a:graphic>
          <a:graphicData uri="http://schemas.openxmlformats.org/drawingml/2006/table">
            <a:tbl>
              <a:tblPr firstRow="1" firstCol="1" bandRow="1">
                <a:tableStyleId>{21E4AEA4-8DFA-4A89-87EB-49C32662AFE0}</a:tableStyleId>
              </a:tblPr>
              <a:tblGrid>
                <a:gridCol w="855612">
                  <a:extLst>
                    <a:ext uri="{9D8B030D-6E8A-4147-A177-3AD203B41FA5}">
                      <a16:colId xmlns:a16="http://schemas.microsoft.com/office/drawing/2014/main" val="3595430147"/>
                    </a:ext>
                  </a:extLst>
                </a:gridCol>
                <a:gridCol w="4162069">
                  <a:extLst>
                    <a:ext uri="{9D8B030D-6E8A-4147-A177-3AD203B41FA5}">
                      <a16:colId xmlns:a16="http://schemas.microsoft.com/office/drawing/2014/main" val="304513619"/>
                    </a:ext>
                  </a:extLst>
                </a:gridCol>
                <a:gridCol w="4899169">
                  <a:extLst>
                    <a:ext uri="{9D8B030D-6E8A-4147-A177-3AD203B41FA5}">
                      <a16:colId xmlns:a16="http://schemas.microsoft.com/office/drawing/2014/main" val="3148033639"/>
                    </a:ext>
                  </a:extLst>
                </a:gridCol>
              </a:tblGrid>
              <a:tr h="646782">
                <a:tc>
                  <a:txBody>
                    <a:bodyPr/>
                    <a:lstStyle/>
                    <a:p>
                      <a:pPr marL="457200" algn="l">
                        <a:lnSpc>
                          <a:spcPct val="107000"/>
                        </a:lnSpc>
                      </a:pPr>
                      <a:r>
                        <a:rPr lang="en-US" sz="1600" dirty="0" err="1"/>
                        <a:t>Sl</a:t>
                      </a:r>
                      <a:r>
                        <a:rPr lang="en-US" sz="1600" dirty="0"/>
                        <a:t> No</a:t>
                      </a:r>
                      <a:endParaRPr lang="en-IN" sz="1600" dirty="0"/>
                    </a:p>
                  </a:txBody>
                  <a:tcPr marL="58474" marR="58474" marT="0" marB="0"/>
                </a:tc>
                <a:tc>
                  <a:txBody>
                    <a:bodyPr/>
                    <a:lstStyle/>
                    <a:p>
                      <a:pPr marL="457200" algn="just" defTabSz="914400" rtl="0" eaLnBrk="1" latinLnBrk="0" hangingPunct="1">
                        <a:lnSpc>
                          <a:spcPct val="107000"/>
                        </a:lnSpc>
                      </a:pPr>
                      <a:r>
                        <a:rPr lang="en-US" sz="2000" b="1" kern="1200" dirty="0">
                          <a:solidFill>
                            <a:schemeClr val="lt1"/>
                          </a:solidFill>
                          <a:latin typeface="+mn-lt"/>
                          <a:ea typeface="+mn-ea"/>
                          <a:cs typeface="+mn-cs"/>
                        </a:rPr>
                        <a:t>Rating of Existing System</a:t>
                      </a:r>
                      <a:endParaRPr lang="en-IN" sz="2000" b="1" kern="1200" dirty="0">
                        <a:solidFill>
                          <a:schemeClr val="lt1"/>
                        </a:solidFill>
                        <a:latin typeface="+mn-lt"/>
                        <a:ea typeface="+mn-ea"/>
                        <a:cs typeface="+mn-cs"/>
                      </a:endParaRPr>
                    </a:p>
                  </a:txBody>
                  <a:tcPr marL="58474" marR="58474" marT="0" marB="0"/>
                </a:tc>
                <a:tc>
                  <a:txBody>
                    <a:bodyPr/>
                    <a:lstStyle/>
                    <a:p>
                      <a:pPr marL="457200" algn="just" defTabSz="914400" rtl="0" eaLnBrk="1" latinLnBrk="0" hangingPunct="1">
                        <a:lnSpc>
                          <a:spcPct val="107000"/>
                        </a:lnSpc>
                        <a:spcAft>
                          <a:spcPts val="800"/>
                        </a:spcAft>
                      </a:pPr>
                      <a:r>
                        <a:rPr lang="en-US" sz="2000" b="1" kern="1200" dirty="0">
                          <a:solidFill>
                            <a:schemeClr val="lt1"/>
                          </a:solidFill>
                          <a:latin typeface="+mn-lt"/>
                          <a:ea typeface="+mn-ea"/>
                          <a:cs typeface="+mn-cs"/>
                        </a:rPr>
                        <a:t>Revised Rating after R&amp;M</a:t>
                      </a:r>
                      <a:endParaRPr lang="en-IN" sz="2000" b="1" kern="1200" dirty="0">
                        <a:solidFill>
                          <a:schemeClr val="lt1"/>
                        </a:solidFill>
                        <a:latin typeface="+mn-lt"/>
                        <a:ea typeface="+mn-ea"/>
                        <a:cs typeface="+mn-cs"/>
                      </a:endParaRPr>
                    </a:p>
                  </a:txBody>
                  <a:tcPr marL="58474" marR="58474" marT="0" marB="0"/>
                </a:tc>
                <a:extLst>
                  <a:ext uri="{0D108BD9-81ED-4DB2-BD59-A6C34878D82A}">
                    <a16:rowId xmlns:a16="http://schemas.microsoft.com/office/drawing/2014/main" val="1748707019"/>
                  </a:ext>
                </a:extLst>
              </a:tr>
              <a:tr h="321316">
                <a:tc>
                  <a:txBody>
                    <a:bodyPr/>
                    <a:lstStyle/>
                    <a:p>
                      <a:pPr marL="457200" algn="ctr">
                        <a:lnSpc>
                          <a:spcPct val="107000"/>
                        </a:lnSpc>
                        <a:spcAft>
                          <a:spcPts val="800"/>
                        </a:spcAft>
                      </a:pPr>
                      <a:r>
                        <a:rPr lang="en-US" sz="1400" b="1" dirty="0">
                          <a:effectLst/>
                          <a:latin typeface="Arial" panose="020B0604020202020204" pitchFamily="34" charset="0"/>
                          <a:ea typeface="Calibri" panose="020F0502020204030204" pitchFamily="34" charset="0"/>
                          <a:cs typeface="Mangal" panose="02040503050203030202" pitchFamily="18" charset="0"/>
                        </a:rPr>
                        <a:t>8</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gridSpan="2">
                  <a:txBody>
                    <a:bodyPr/>
                    <a:lstStyle/>
                    <a:p>
                      <a:pPr algn="ctr">
                        <a:lnSpc>
                          <a:spcPct val="107000"/>
                        </a:lnSpc>
                        <a:spcAft>
                          <a:spcPts val="800"/>
                        </a:spcAft>
                      </a:pPr>
                      <a:r>
                        <a:rPr lang="en-IN" sz="1800" b="1" kern="1200" dirty="0">
                          <a:solidFill>
                            <a:schemeClr val="dk1"/>
                          </a:solidFill>
                          <a:latin typeface="+mn-lt"/>
                          <a:ea typeface="+mn-ea"/>
                          <a:cs typeface="+mn-cs"/>
                        </a:rPr>
                        <a:t>Other auxiliary system</a:t>
                      </a:r>
                    </a:p>
                  </a:txBody>
                  <a:tcPr marL="68580" marR="68580" marT="0" marB="0"/>
                </a:tc>
                <a:tc hMerge="1">
                  <a:txBody>
                    <a:bodyPr/>
                    <a:lstStyle/>
                    <a:p>
                      <a:endParaRPr lang="en-IN"/>
                    </a:p>
                  </a:txBody>
                  <a:tcPr/>
                </a:tc>
                <a:extLst>
                  <a:ext uri="{0D108BD9-81ED-4DB2-BD59-A6C34878D82A}">
                    <a16:rowId xmlns:a16="http://schemas.microsoft.com/office/drawing/2014/main" val="3348729552"/>
                  </a:ext>
                </a:extLst>
              </a:tr>
              <a:tr h="867652">
                <a:tc>
                  <a:txBody>
                    <a:bodyPr/>
                    <a:lstStyle/>
                    <a:p>
                      <a:pPr marL="457200" algn="ctr">
                        <a:lnSpc>
                          <a:spcPct val="107000"/>
                        </a:lnSpc>
                      </a:pPr>
                      <a:r>
                        <a:rPr lang="en-US" sz="1400" b="1" dirty="0">
                          <a:effectLst/>
                          <a:latin typeface="Arial" panose="020B0604020202020204" pitchFamily="34" charset="0"/>
                          <a:ea typeface="Calibri" panose="020F0502020204030204" pitchFamily="34" charset="0"/>
                          <a:cs typeface="Mangal" panose="02040503050203030202" pitchFamily="18" charset="0"/>
                        </a:rPr>
                        <a:t>8.1</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457200" algn="just">
                        <a:lnSpc>
                          <a:spcPct val="107000"/>
                        </a:lnSpc>
                      </a:pPr>
                      <a:r>
                        <a:rPr lang="en-IN" sz="1700" kern="1200" dirty="0">
                          <a:solidFill>
                            <a:schemeClr val="dk1"/>
                          </a:solidFill>
                          <a:latin typeface="+mn-lt"/>
                          <a:ea typeface="+mn-ea"/>
                          <a:cs typeface="+mn-cs"/>
                        </a:rPr>
                        <a:t>Cooling Water system </a:t>
                      </a:r>
                      <a:r>
                        <a:rPr lang="en-IN" sz="1700" b="1" kern="1200" dirty="0">
                          <a:solidFill>
                            <a:schemeClr val="dk1"/>
                          </a:solidFill>
                          <a:latin typeface="+mn-lt"/>
                          <a:ea typeface="+mn-ea"/>
                          <a:cs typeface="+mn-cs"/>
                        </a:rPr>
                        <a:t>Open loop </a:t>
                      </a:r>
                      <a:r>
                        <a:rPr lang="en-IN" sz="1700" kern="1200" dirty="0">
                          <a:solidFill>
                            <a:schemeClr val="dk1"/>
                          </a:solidFill>
                          <a:latin typeface="+mn-lt"/>
                          <a:ea typeface="+mn-ea"/>
                          <a:cs typeface="+mn-cs"/>
                        </a:rPr>
                        <a:t>type</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Replacement with new Pumps including motor and addition of </a:t>
                      </a:r>
                      <a:r>
                        <a:rPr lang="en-IN" sz="1700" b="1" kern="1200" dirty="0">
                          <a:solidFill>
                            <a:srgbClr val="FF0000"/>
                          </a:solidFill>
                          <a:latin typeface="+mn-lt"/>
                          <a:ea typeface="+mn-ea"/>
                          <a:cs typeface="+mn-cs"/>
                        </a:rPr>
                        <a:t>closed loop </a:t>
                      </a:r>
                      <a:r>
                        <a:rPr lang="en-IN" sz="1700" kern="1200" dirty="0">
                          <a:solidFill>
                            <a:schemeClr val="dk1"/>
                          </a:solidFill>
                          <a:latin typeface="+mn-lt"/>
                          <a:ea typeface="+mn-ea"/>
                          <a:cs typeface="+mn-cs"/>
                        </a:rPr>
                        <a:t>cooling system</a:t>
                      </a:r>
                    </a:p>
                  </a:txBody>
                  <a:tcPr marL="68580" marR="68580" marT="0" marB="0"/>
                </a:tc>
                <a:extLst>
                  <a:ext uri="{0D108BD9-81ED-4DB2-BD59-A6C34878D82A}">
                    <a16:rowId xmlns:a16="http://schemas.microsoft.com/office/drawing/2014/main" val="72643551"/>
                  </a:ext>
                </a:extLst>
              </a:tr>
              <a:tr h="517043">
                <a:tc>
                  <a:txBody>
                    <a:bodyPr/>
                    <a:lstStyle/>
                    <a:p>
                      <a:pPr marL="457200" algn="ctr">
                        <a:lnSpc>
                          <a:spcPct val="107000"/>
                        </a:lnSpc>
                      </a:pPr>
                      <a:r>
                        <a:rPr lang="en-US" sz="1400" b="1" dirty="0">
                          <a:effectLst/>
                          <a:latin typeface="Arial" panose="020B0604020202020204" pitchFamily="34" charset="0"/>
                          <a:ea typeface="Calibri" panose="020F0502020204030204" pitchFamily="34" charset="0"/>
                          <a:cs typeface="Mangal" panose="02040503050203030202" pitchFamily="18" charset="0"/>
                        </a:rPr>
                        <a:t>8.2</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457200" algn="just">
                        <a:lnSpc>
                          <a:spcPct val="107000"/>
                        </a:lnSpc>
                      </a:pPr>
                      <a:r>
                        <a:rPr lang="en-IN" sz="1700" kern="1200" dirty="0">
                          <a:solidFill>
                            <a:schemeClr val="dk1"/>
                          </a:solidFill>
                          <a:latin typeface="+mn-lt"/>
                          <a:ea typeface="+mn-ea"/>
                          <a:cs typeface="+mn-cs"/>
                        </a:rPr>
                        <a:t>HVAC system (</a:t>
                      </a:r>
                      <a:r>
                        <a:rPr lang="en-IN" sz="1700" b="1" kern="1200" dirty="0">
                          <a:solidFill>
                            <a:schemeClr val="dk1"/>
                          </a:solidFill>
                          <a:latin typeface="+mn-lt"/>
                          <a:ea typeface="+mn-ea"/>
                          <a:cs typeface="+mn-cs"/>
                        </a:rPr>
                        <a:t>out of order</a:t>
                      </a:r>
                      <a:r>
                        <a:rPr lang="en-IN" sz="1700" kern="1200" dirty="0">
                          <a:solidFill>
                            <a:schemeClr val="dk1"/>
                          </a:solidFill>
                          <a:latin typeface="+mn-lt"/>
                          <a:ea typeface="+mn-ea"/>
                          <a:cs typeface="+mn-cs"/>
                        </a:rPr>
                        <a:t>).</a:t>
                      </a:r>
                    </a:p>
                  </a:txBody>
                  <a:tcPr marL="68580" marR="68580" marT="0" marB="0"/>
                </a:tc>
                <a:tc>
                  <a:txBody>
                    <a:bodyPr/>
                    <a:lstStyle/>
                    <a:p>
                      <a:pPr marL="457200" algn="just">
                        <a:lnSpc>
                          <a:spcPct val="107000"/>
                        </a:lnSpc>
                        <a:spcAft>
                          <a:spcPts val="800"/>
                        </a:spcAft>
                      </a:pPr>
                      <a:r>
                        <a:rPr lang="en-IN" sz="1700" b="1" kern="1200" dirty="0">
                          <a:solidFill>
                            <a:srgbClr val="FF0000"/>
                          </a:solidFill>
                          <a:latin typeface="+mn-lt"/>
                          <a:ea typeface="+mn-ea"/>
                          <a:cs typeface="+mn-cs"/>
                        </a:rPr>
                        <a:t>Replacement</a:t>
                      </a:r>
                    </a:p>
                  </a:txBody>
                  <a:tcPr marL="68580" marR="68580" marT="0" marB="0"/>
                </a:tc>
                <a:extLst>
                  <a:ext uri="{0D108BD9-81ED-4DB2-BD59-A6C34878D82A}">
                    <a16:rowId xmlns:a16="http://schemas.microsoft.com/office/drawing/2014/main" val="2417566003"/>
                  </a:ext>
                </a:extLst>
              </a:tr>
              <a:tr h="621171">
                <a:tc>
                  <a:txBody>
                    <a:bodyPr/>
                    <a:lstStyle/>
                    <a:p>
                      <a:pPr marL="457200" algn="ctr">
                        <a:lnSpc>
                          <a:spcPct val="107000"/>
                        </a:lnSpc>
                      </a:pPr>
                      <a:r>
                        <a:rPr lang="en-US" sz="1400" b="1" dirty="0">
                          <a:effectLst/>
                          <a:latin typeface="Arial" panose="020B0604020202020204" pitchFamily="34" charset="0"/>
                          <a:ea typeface="Calibri" panose="020F0502020204030204" pitchFamily="34" charset="0"/>
                          <a:cs typeface="Mangal" panose="02040503050203030202" pitchFamily="18" charset="0"/>
                        </a:rPr>
                        <a:t>8.3</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457200" algn="just">
                        <a:lnSpc>
                          <a:spcPct val="107000"/>
                        </a:lnSpc>
                      </a:pPr>
                      <a:r>
                        <a:rPr lang="en-IN" sz="1700" kern="1200" dirty="0">
                          <a:solidFill>
                            <a:schemeClr val="dk1"/>
                          </a:solidFill>
                          <a:latin typeface="+mn-lt"/>
                          <a:ea typeface="+mn-ea"/>
                          <a:cs typeface="+mn-cs"/>
                        </a:rPr>
                        <a:t>Protection System: - mix of </a:t>
                      </a:r>
                      <a:r>
                        <a:rPr lang="en-IN" sz="1700" b="1" kern="1200" dirty="0">
                          <a:solidFill>
                            <a:schemeClr val="dk1"/>
                          </a:solidFill>
                          <a:latin typeface="+mn-lt"/>
                          <a:ea typeface="+mn-ea"/>
                          <a:cs typeface="+mn-cs"/>
                        </a:rPr>
                        <a:t>electromagnetic and Static relays</a:t>
                      </a:r>
                      <a:r>
                        <a:rPr lang="en-IN" sz="1700" kern="1200" dirty="0">
                          <a:solidFill>
                            <a:schemeClr val="dk1"/>
                          </a:solidFill>
                          <a:latin typeface="+mn-lt"/>
                          <a:ea typeface="+mn-ea"/>
                          <a:cs typeface="+mn-cs"/>
                        </a:rPr>
                        <a:t>.</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Replacement with </a:t>
                      </a:r>
                      <a:r>
                        <a:rPr lang="en-IN" sz="1700" b="1" kern="1200" dirty="0">
                          <a:solidFill>
                            <a:srgbClr val="FF0000"/>
                          </a:solidFill>
                          <a:latin typeface="+mn-lt"/>
                          <a:ea typeface="+mn-ea"/>
                          <a:cs typeface="+mn-cs"/>
                        </a:rPr>
                        <a:t>numerical relays </a:t>
                      </a:r>
                      <a:r>
                        <a:rPr lang="en-IN" sz="1700" kern="1200" dirty="0">
                          <a:solidFill>
                            <a:schemeClr val="dk1"/>
                          </a:solidFill>
                          <a:latin typeface="+mn-lt"/>
                          <a:ea typeface="+mn-ea"/>
                          <a:cs typeface="+mn-cs"/>
                        </a:rPr>
                        <a:t>that includes Protection of auxiliary system.</a:t>
                      </a:r>
                    </a:p>
                  </a:txBody>
                  <a:tcPr marL="68580" marR="68580" marT="0" marB="0"/>
                </a:tc>
                <a:extLst>
                  <a:ext uri="{0D108BD9-81ED-4DB2-BD59-A6C34878D82A}">
                    <a16:rowId xmlns:a16="http://schemas.microsoft.com/office/drawing/2014/main" val="2364117174"/>
                  </a:ext>
                </a:extLst>
              </a:tr>
              <a:tr h="621171">
                <a:tc>
                  <a:txBody>
                    <a:bodyPr/>
                    <a:lstStyle/>
                    <a:p>
                      <a:pPr marL="457200" algn="ctr">
                        <a:lnSpc>
                          <a:spcPct val="107000"/>
                        </a:lnSpc>
                      </a:pPr>
                      <a:r>
                        <a:rPr lang="en-US" sz="1400" b="1" dirty="0">
                          <a:effectLst/>
                          <a:latin typeface="Arial" panose="020B0604020202020204" pitchFamily="34" charset="0"/>
                          <a:ea typeface="Calibri" panose="020F0502020204030204" pitchFamily="34" charset="0"/>
                          <a:cs typeface="Mangal" panose="02040503050203030202" pitchFamily="18" charset="0"/>
                        </a:rPr>
                        <a:t>8.3</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457200" algn="just">
                        <a:lnSpc>
                          <a:spcPct val="107000"/>
                        </a:lnSpc>
                      </a:pPr>
                      <a:r>
                        <a:rPr lang="en-IN" sz="1700" kern="1200" dirty="0">
                          <a:solidFill>
                            <a:schemeClr val="dk1"/>
                          </a:solidFill>
                          <a:latin typeface="+mn-lt"/>
                          <a:ea typeface="+mn-ea"/>
                          <a:cs typeface="+mn-cs"/>
                        </a:rPr>
                        <a:t>Two nos. 415 V, </a:t>
                      </a:r>
                      <a:r>
                        <a:rPr lang="en-IN" sz="1700" b="1" kern="1200" dirty="0">
                          <a:solidFill>
                            <a:schemeClr val="dk1"/>
                          </a:solidFill>
                          <a:latin typeface="+mn-lt"/>
                          <a:ea typeface="+mn-ea"/>
                          <a:cs typeface="+mn-cs"/>
                        </a:rPr>
                        <a:t>500 KVA DG sets</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Replacement with two nos. 11 KV, </a:t>
                      </a:r>
                      <a:r>
                        <a:rPr lang="en-IN" sz="1700" b="1" kern="1200" dirty="0">
                          <a:solidFill>
                            <a:srgbClr val="FF0000"/>
                          </a:solidFill>
                          <a:latin typeface="+mn-lt"/>
                          <a:ea typeface="+mn-ea"/>
                          <a:cs typeface="+mn-cs"/>
                        </a:rPr>
                        <a:t>1000 KVA DG sets</a:t>
                      </a:r>
                    </a:p>
                  </a:txBody>
                  <a:tcPr marL="68580" marR="68580" marT="0" marB="0"/>
                </a:tc>
                <a:extLst>
                  <a:ext uri="{0D108BD9-81ED-4DB2-BD59-A6C34878D82A}">
                    <a16:rowId xmlns:a16="http://schemas.microsoft.com/office/drawing/2014/main" val="1783746308"/>
                  </a:ext>
                </a:extLst>
              </a:tr>
            </a:tbl>
          </a:graphicData>
        </a:graphic>
      </p:graphicFrame>
      <p:sp>
        <p:nvSpPr>
          <p:cNvPr id="3" name="Date Placeholder 2">
            <a:extLst>
              <a:ext uri="{FF2B5EF4-FFF2-40B4-BE49-F238E27FC236}">
                <a16:creationId xmlns:a16="http://schemas.microsoft.com/office/drawing/2014/main" id="{65B8AC17-1ADD-C0CE-61DD-852A115410BC}"/>
              </a:ext>
            </a:extLst>
          </p:cNvPr>
          <p:cNvSpPr>
            <a:spLocks noGrp="1"/>
          </p:cNvSpPr>
          <p:nvPr>
            <p:ph type="dt" sz="half" idx="10"/>
          </p:nvPr>
        </p:nvSpPr>
        <p:spPr/>
        <p:txBody>
          <a:bodyPr/>
          <a:lstStyle/>
          <a:p>
            <a:fld id="{4FD703EA-AC60-4FA2-AD87-65013759D4E8}" type="datetime1">
              <a:rPr lang="en-IN" smtClean="0"/>
              <a:t>02-02-2024</a:t>
            </a:fld>
            <a:endParaRPr lang="en-IN"/>
          </a:p>
        </p:txBody>
      </p:sp>
      <p:sp>
        <p:nvSpPr>
          <p:cNvPr id="4" name="Slide Number Placeholder 3">
            <a:extLst>
              <a:ext uri="{FF2B5EF4-FFF2-40B4-BE49-F238E27FC236}">
                <a16:creationId xmlns:a16="http://schemas.microsoft.com/office/drawing/2014/main" id="{9E8F7465-B0FF-6A5E-9132-F86A419EE412}"/>
              </a:ext>
            </a:extLst>
          </p:cNvPr>
          <p:cNvSpPr>
            <a:spLocks noGrp="1"/>
          </p:cNvSpPr>
          <p:nvPr>
            <p:ph type="sldNum" sz="quarter" idx="12"/>
          </p:nvPr>
        </p:nvSpPr>
        <p:spPr/>
        <p:txBody>
          <a:bodyPr/>
          <a:lstStyle/>
          <a:p>
            <a:fld id="{3C90654D-0DBA-4DD2-95CA-29821569FD1A}" type="slidenum">
              <a:rPr lang="en-IN" smtClean="0"/>
              <a:t>11</a:t>
            </a:fld>
            <a:endParaRPr lang="en-IN"/>
          </a:p>
        </p:txBody>
      </p:sp>
    </p:spTree>
    <p:extLst>
      <p:ext uri="{BB962C8B-B14F-4D97-AF65-F5344CB8AC3E}">
        <p14:creationId xmlns:p14="http://schemas.microsoft.com/office/powerpoint/2010/main" val="157738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D187-9FE2-C570-3DA1-429C85003DCC}"/>
              </a:ext>
            </a:extLst>
          </p:cNvPr>
          <p:cNvSpPr>
            <a:spLocks noGrp="1"/>
          </p:cNvSpPr>
          <p:nvPr>
            <p:ph type="title"/>
          </p:nvPr>
        </p:nvSpPr>
        <p:spPr>
          <a:xfrm>
            <a:off x="838200" y="344577"/>
            <a:ext cx="10515600" cy="939693"/>
          </a:xfrm>
        </p:spPr>
        <p:txBody>
          <a:bodyPr>
            <a:normAutofit fontScale="90000"/>
          </a:bodyPr>
          <a:lstStyle/>
          <a:p>
            <a:r>
              <a:rPr lang="en-IN" dirty="0"/>
              <a:t>Some Photographs:-</a:t>
            </a:r>
            <a:br>
              <a:rPr lang="en-IN" dirty="0"/>
            </a:br>
            <a:endParaRPr lang="en-IN" dirty="0"/>
          </a:p>
        </p:txBody>
      </p:sp>
      <p:pic>
        <p:nvPicPr>
          <p:cNvPr id="4" name="Content Placeholder 3">
            <a:extLst>
              <a:ext uri="{FF2B5EF4-FFF2-40B4-BE49-F238E27FC236}">
                <a16:creationId xmlns:a16="http://schemas.microsoft.com/office/drawing/2014/main" id="{E58A96CD-C34B-A509-FC14-B9EA843D92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5250" y="944241"/>
            <a:ext cx="3611685" cy="4854191"/>
          </a:xfrm>
          <a:prstGeom prst="rect">
            <a:avLst/>
          </a:prstGeom>
          <a:noFill/>
          <a:ln>
            <a:noFill/>
          </a:ln>
        </p:spPr>
      </p:pic>
      <p:sp>
        <p:nvSpPr>
          <p:cNvPr id="6" name="TextBox 5">
            <a:extLst>
              <a:ext uri="{FF2B5EF4-FFF2-40B4-BE49-F238E27FC236}">
                <a16:creationId xmlns:a16="http://schemas.microsoft.com/office/drawing/2014/main" id="{8FBCC064-D360-0514-A480-E9D2780D7780}"/>
              </a:ext>
            </a:extLst>
          </p:cNvPr>
          <p:cNvSpPr txBox="1"/>
          <p:nvPr/>
        </p:nvSpPr>
        <p:spPr>
          <a:xfrm>
            <a:off x="1045734" y="5830001"/>
            <a:ext cx="3609336" cy="337627"/>
          </a:xfrm>
          <a:prstGeom prst="rect">
            <a:avLst/>
          </a:prstGeom>
          <a:noFill/>
        </p:spPr>
        <p:txBody>
          <a:bodyPr wrap="square">
            <a:spAutoFit/>
          </a:bodyPr>
          <a:lstStyle/>
          <a:p>
            <a:r>
              <a:rPr lang="en-US" sz="1600" i="1" dirty="0">
                <a:solidFill>
                  <a:srgbClr val="FF0000"/>
                </a:solidFill>
                <a:effectLst/>
                <a:latin typeface="Arial" panose="020B0604020202020204" pitchFamily="34" charset="0"/>
                <a:ea typeface="Calibri" panose="020F0502020204030204" pitchFamily="34" charset="0"/>
              </a:rPr>
              <a:t>N2 accumulator system for MIV/BFV </a:t>
            </a:r>
            <a:endParaRPr lang="en-IN" sz="1600" dirty="0">
              <a:solidFill>
                <a:srgbClr val="FF0000"/>
              </a:solidFill>
            </a:endParaRPr>
          </a:p>
        </p:txBody>
      </p:sp>
      <p:pic>
        <p:nvPicPr>
          <p:cNvPr id="7" name="Picture 6">
            <a:extLst>
              <a:ext uri="{FF2B5EF4-FFF2-40B4-BE49-F238E27FC236}">
                <a16:creationId xmlns:a16="http://schemas.microsoft.com/office/drawing/2014/main" id="{14FFE234-5443-C8CD-82F5-4D29E26B67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985" y="944241"/>
            <a:ext cx="3258083" cy="4885760"/>
          </a:xfrm>
          <a:prstGeom prst="rect">
            <a:avLst/>
          </a:prstGeom>
          <a:noFill/>
          <a:ln>
            <a:noFill/>
          </a:ln>
        </p:spPr>
      </p:pic>
      <p:sp>
        <p:nvSpPr>
          <p:cNvPr id="9" name="TextBox 8">
            <a:extLst>
              <a:ext uri="{FF2B5EF4-FFF2-40B4-BE49-F238E27FC236}">
                <a16:creationId xmlns:a16="http://schemas.microsoft.com/office/drawing/2014/main" id="{B0028730-69DE-1BDF-68CC-047614BE9B84}"/>
              </a:ext>
            </a:extLst>
          </p:cNvPr>
          <p:cNvSpPr txBox="1"/>
          <p:nvPr/>
        </p:nvSpPr>
        <p:spPr>
          <a:xfrm>
            <a:off x="4756935" y="5830001"/>
            <a:ext cx="3609336"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N2 accumulator system for Governor</a:t>
            </a:r>
            <a:endParaRPr lang="en-IN" sz="1600" i="1" dirty="0">
              <a:solidFill>
                <a:srgbClr val="FF0000"/>
              </a:solidFill>
              <a:latin typeface="Arial" panose="020B060402020202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7F353DEF-5767-040E-80C6-458B55AC2C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9118" y="980457"/>
            <a:ext cx="3165934" cy="4885760"/>
          </a:xfrm>
          <a:prstGeom prst="rect">
            <a:avLst/>
          </a:prstGeom>
          <a:noFill/>
          <a:ln>
            <a:noFill/>
          </a:ln>
        </p:spPr>
      </p:pic>
      <p:sp>
        <p:nvSpPr>
          <p:cNvPr id="13" name="TextBox 12">
            <a:extLst>
              <a:ext uri="{FF2B5EF4-FFF2-40B4-BE49-F238E27FC236}">
                <a16:creationId xmlns:a16="http://schemas.microsoft.com/office/drawing/2014/main" id="{E1F734B9-6037-24CC-99DE-BFA8EEC60837}"/>
              </a:ext>
            </a:extLst>
          </p:cNvPr>
          <p:cNvSpPr txBox="1"/>
          <p:nvPr/>
        </p:nvSpPr>
        <p:spPr>
          <a:xfrm>
            <a:off x="8366271" y="5897786"/>
            <a:ext cx="6097712"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Nitrogen based firefighting system for GT</a:t>
            </a:r>
            <a:endParaRPr lang="en-IN" sz="1600" i="1" dirty="0">
              <a:solidFill>
                <a:srgbClr val="FF0000"/>
              </a:solidFill>
              <a:latin typeface="Arial" panose="020B0604020202020204" pitchFamily="34" charset="0"/>
              <a:ea typeface="Calibri" panose="020F0502020204030204" pitchFamily="34" charset="0"/>
            </a:endParaRPr>
          </a:p>
        </p:txBody>
      </p:sp>
      <p:sp>
        <p:nvSpPr>
          <p:cNvPr id="3" name="Date Placeholder 2">
            <a:extLst>
              <a:ext uri="{FF2B5EF4-FFF2-40B4-BE49-F238E27FC236}">
                <a16:creationId xmlns:a16="http://schemas.microsoft.com/office/drawing/2014/main" id="{C49BEC97-EBBC-6671-04B3-502D1D81C5B6}"/>
              </a:ext>
            </a:extLst>
          </p:cNvPr>
          <p:cNvSpPr>
            <a:spLocks noGrp="1"/>
          </p:cNvSpPr>
          <p:nvPr>
            <p:ph type="dt" sz="half" idx="10"/>
          </p:nvPr>
        </p:nvSpPr>
        <p:spPr/>
        <p:txBody>
          <a:bodyPr/>
          <a:lstStyle/>
          <a:p>
            <a:fld id="{DEBF8FEE-5226-492C-9738-AFCE874F11BB}" type="datetime1">
              <a:rPr lang="en-IN" smtClean="0"/>
              <a:t>02-02-2024</a:t>
            </a:fld>
            <a:endParaRPr lang="en-IN"/>
          </a:p>
        </p:txBody>
      </p:sp>
      <p:sp>
        <p:nvSpPr>
          <p:cNvPr id="5" name="Slide Number Placeholder 4">
            <a:extLst>
              <a:ext uri="{FF2B5EF4-FFF2-40B4-BE49-F238E27FC236}">
                <a16:creationId xmlns:a16="http://schemas.microsoft.com/office/drawing/2014/main" id="{5BEDD562-646B-BC4C-BA92-1EAD331CA72C}"/>
              </a:ext>
            </a:extLst>
          </p:cNvPr>
          <p:cNvSpPr>
            <a:spLocks noGrp="1"/>
          </p:cNvSpPr>
          <p:nvPr>
            <p:ph type="sldNum" sz="quarter" idx="12"/>
          </p:nvPr>
        </p:nvSpPr>
        <p:spPr/>
        <p:txBody>
          <a:bodyPr/>
          <a:lstStyle/>
          <a:p>
            <a:fld id="{3C90654D-0DBA-4DD2-95CA-29821569FD1A}" type="slidenum">
              <a:rPr lang="en-IN" smtClean="0"/>
              <a:t>12</a:t>
            </a:fld>
            <a:endParaRPr lang="en-IN"/>
          </a:p>
        </p:txBody>
      </p:sp>
    </p:spTree>
    <p:extLst>
      <p:ext uri="{BB962C8B-B14F-4D97-AF65-F5344CB8AC3E}">
        <p14:creationId xmlns:p14="http://schemas.microsoft.com/office/powerpoint/2010/main" val="218248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951C-A945-C35A-4A86-C2B61F720CC5}"/>
              </a:ext>
            </a:extLst>
          </p:cNvPr>
          <p:cNvSpPr>
            <a:spLocks noGrp="1"/>
          </p:cNvSpPr>
          <p:nvPr>
            <p:ph type="title"/>
          </p:nvPr>
        </p:nvSpPr>
        <p:spPr>
          <a:xfrm>
            <a:off x="838200" y="365126"/>
            <a:ext cx="10515600" cy="991063"/>
          </a:xfrm>
        </p:spPr>
        <p:txBody>
          <a:bodyPr>
            <a:normAutofit fontScale="90000"/>
          </a:bodyPr>
          <a:lstStyle/>
          <a:p>
            <a:r>
              <a:rPr lang="en-IN" dirty="0"/>
              <a:t>Some Photographs:-</a:t>
            </a:r>
            <a:br>
              <a:rPr lang="en-IN" dirty="0"/>
            </a:br>
            <a:endParaRPr lang="en-IN" dirty="0"/>
          </a:p>
        </p:txBody>
      </p:sp>
      <p:pic>
        <p:nvPicPr>
          <p:cNvPr id="4" name="Picture 3">
            <a:extLst>
              <a:ext uri="{FF2B5EF4-FFF2-40B4-BE49-F238E27FC236}">
                <a16:creationId xmlns:a16="http://schemas.microsoft.com/office/drawing/2014/main" id="{B086285C-BBB5-46EF-BD65-E622A0F3BD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341" y="934949"/>
            <a:ext cx="3365821" cy="4881590"/>
          </a:xfrm>
          <a:prstGeom prst="rect">
            <a:avLst/>
          </a:prstGeom>
          <a:noFill/>
          <a:ln>
            <a:noFill/>
          </a:ln>
        </p:spPr>
      </p:pic>
      <p:sp>
        <p:nvSpPr>
          <p:cNvPr id="6" name="TextBox 5">
            <a:extLst>
              <a:ext uri="{FF2B5EF4-FFF2-40B4-BE49-F238E27FC236}">
                <a16:creationId xmlns:a16="http://schemas.microsoft.com/office/drawing/2014/main" id="{9F9E6751-E961-D261-95F6-F266F6A4B7E4}"/>
              </a:ext>
            </a:extLst>
          </p:cNvPr>
          <p:cNvSpPr txBox="1"/>
          <p:nvPr/>
        </p:nvSpPr>
        <p:spPr>
          <a:xfrm>
            <a:off x="888893" y="5816539"/>
            <a:ext cx="3210496"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Closed loop water cooling system</a:t>
            </a:r>
            <a:endParaRPr lang="en-IN" sz="1600" i="1" dirty="0">
              <a:solidFill>
                <a:srgbClr val="FF0000"/>
              </a:solidFill>
              <a:latin typeface="Arial" panose="020B060402020202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F716589C-4BA8-956E-CE9A-391A0B3D2B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90751" y="943857"/>
            <a:ext cx="3210496" cy="4881590"/>
          </a:xfrm>
          <a:prstGeom prst="rect">
            <a:avLst/>
          </a:prstGeom>
          <a:noFill/>
          <a:ln>
            <a:noFill/>
          </a:ln>
        </p:spPr>
      </p:pic>
      <p:sp>
        <p:nvSpPr>
          <p:cNvPr id="9" name="TextBox 8">
            <a:extLst>
              <a:ext uri="{FF2B5EF4-FFF2-40B4-BE49-F238E27FC236}">
                <a16:creationId xmlns:a16="http://schemas.microsoft.com/office/drawing/2014/main" id="{15FA2AA7-534E-DEF6-C8C4-8FA6F9B2D719}"/>
              </a:ext>
            </a:extLst>
          </p:cNvPr>
          <p:cNvSpPr txBox="1"/>
          <p:nvPr/>
        </p:nvSpPr>
        <p:spPr>
          <a:xfrm>
            <a:off x="4250842" y="5825447"/>
            <a:ext cx="3690315"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New Switchyard equipment’s installed</a:t>
            </a:r>
            <a:endParaRPr lang="en-IN" sz="1600" i="1" dirty="0">
              <a:solidFill>
                <a:srgbClr val="FF0000"/>
              </a:solidFill>
              <a:latin typeface="Arial" panose="020B0604020202020204" pitchFamily="34" charset="0"/>
              <a:ea typeface="Calibri" panose="020F0502020204030204" pitchFamily="34" charset="0"/>
            </a:endParaRPr>
          </a:p>
        </p:txBody>
      </p:sp>
      <p:pic>
        <p:nvPicPr>
          <p:cNvPr id="10" name="Content Placeholder 9">
            <a:extLst>
              <a:ext uri="{FF2B5EF4-FFF2-40B4-BE49-F238E27FC236}">
                <a16:creationId xmlns:a16="http://schemas.microsoft.com/office/drawing/2014/main" id="{6A072C98-160F-736D-3CE5-98DAD1C6DB3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884792" y="943856"/>
            <a:ext cx="3263503" cy="4881590"/>
          </a:xfrm>
          <a:prstGeom prst="rect">
            <a:avLst/>
          </a:prstGeom>
          <a:noFill/>
          <a:ln>
            <a:noFill/>
          </a:ln>
        </p:spPr>
      </p:pic>
      <p:sp>
        <p:nvSpPr>
          <p:cNvPr id="12" name="TextBox 11">
            <a:extLst>
              <a:ext uri="{FF2B5EF4-FFF2-40B4-BE49-F238E27FC236}">
                <a16:creationId xmlns:a16="http://schemas.microsoft.com/office/drawing/2014/main" id="{74C83699-E5AA-E5F6-E9F3-252AE74385A7}"/>
              </a:ext>
            </a:extLst>
          </p:cNvPr>
          <p:cNvSpPr txBox="1"/>
          <p:nvPr/>
        </p:nvSpPr>
        <p:spPr>
          <a:xfrm>
            <a:off x="8086673" y="5816583"/>
            <a:ext cx="3003778"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Refurbished MIV</a:t>
            </a:r>
            <a:endParaRPr lang="en-IN" sz="1600" i="1" dirty="0">
              <a:solidFill>
                <a:srgbClr val="FF0000"/>
              </a:solidFill>
              <a:latin typeface="Arial" panose="020B0604020202020204" pitchFamily="34" charset="0"/>
              <a:ea typeface="Calibri" panose="020F0502020204030204" pitchFamily="34" charset="0"/>
            </a:endParaRPr>
          </a:p>
        </p:txBody>
      </p:sp>
      <p:sp>
        <p:nvSpPr>
          <p:cNvPr id="3" name="Date Placeholder 2">
            <a:extLst>
              <a:ext uri="{FF2B5EF4-FFF2-40B4-BE49-F238E27FC236}">
                <a16:creationId xmlns:a16="http://schemas.microsoft.com/office/drawing/2014/main" id="{786C5296-842D-D728-7708-FA6FC37DBBD8}"/>
              </a:ext>
            </a:extLst>
          </p:cNvPr>
          <p:cNvSpPr>
            <a:spLocks noGrp="1"/>
          </p:cNvSpPr>
          <p:nvPr>
            <p:ph type="dt" sz="half" idx="10"/>
          </p:nvPr>
        </p:nvSpPr>
        <p:spPr/>
        <p:txBody>
          <a:bodyPr/>
          <a:lstStyle/>
          <a:p>
            <a:fld id="{04A4C498-6BB1-4577-89B4-63FDB399C6BC}" type="datetime1">
              <a:rPr lang="en-IN" smtClean="0"/>
              <a:t>02-02-2024</a:t>
            </a:fld>
            <a:endParaRPr lang="en-IN"/>
          </a:p>
        </p:txBody>
      </p:sp>
      <p:sp>
        <p:nvSpPr>
          <p:cNvPr id="5" name="Slide Number Placeholder 4">
            <a:extLst>
              <a:ext uri="{FF2B5EF4-FFF2-40B4-BE49-F238E27FC236}">
                <a16:creationId xmlns:a16="http://schemas.microsoft.com/office/drawing/2014/main" id="{2C5F28E3-3B5D-8858-E8A9-ADA30F13A3B6}"/>
              </a:ext>
            </a:extLst>
          </p:cNvPr>
          <p:cNvSpPr>
            <a:spLocks noGrp="1"/>
          </p:cNvSpPr>
          <p:nvPr>
            <p:ph type="sldNum" sz="quarter" idx="12"/>
          </p:nvPr>
        </p:nvSpPr>
        <p:spPr/>
        <p:txBody>
          <a:bodyPr/>
          <a:lstStyle/>
          <a:p>
            <a:fld id="{3C90654D-0DBA-4DD2-95CA-29821569FD1A}" type="slidenum">
              <a:rPr lang="en-IN" smtClean="0"/>
              <a:t>13</a:t>
            </a:fld>
            <a:endParaRPr lang="en-IN"/>
          </a:p>
        </p:txBody>
      </p:sp>
    </p:spTree>
    <p:extLst>
      <p:ext uri="{BB962C8B-B14F-4D97-AF65-F5344CB8AC3E}">
        <p14:creationId xmlns:p14="http://schemas.microsoft.com/office/powerpoint/2010/main" val="239000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951C-A945-C35A-4A86-C2B61F720CC5}"/>
              </a:ext>
            </a:extLst>
          </p:cNvPr>
          <p:cNvSpPr>
            <a:spLocks noGrp="1"/>
          </p:cNvSpPr>
          <p:nvPr>
            <p:ph type="title"/>
          </p:nvPr>
        </p:nvSpPr>
        <p:spPr>
          <a:xfrm>
            <a:off x="838200" y="365126"/>
            <a:ext cx="10515600" cy="991063"/>
          </a:xfrm>
        </p:spPr>
        <p:txBody>
          <a:bodyPr>
            <a:normAutofit fontScale="90000"/>
          </a:bodyPr>
          <a:lstStyle/>
          <a:p>
            <a:r>
              <a:rPr lang="en-IN" dirty="0"/>
              <a:t>Some Photographs:-</a:t>
            </a:r>
            <a:br>
              <a:rPr lang="en-IN" dirty="0"/>
            </a:br>
            <a:endParaRPr lang="en-IN" dirty="0"/>
          </a:p>
        </p:txBody>
      </p:sp>
      <p:sp>
        <p:nvSpPr>
          <p:cNvPr id="6" name="TextBox 5">
            <a:extLst>
              <a:ext uri="{FF2B5EF4-FFF2-40B4-BE49-F238E27FC236}">
                <a16:creationId xmlns:a16="http://schemas.microsoft.com/office/drawing/2014/main" id="{9F9E6751-E961-D261-95F6-F266F6A4B7E4}"/>
              </a:ext>
            </a:extLst>
          </p:cNvPr>
          <p:cNvSpPr txBox="1"/>
          <p:nvPr/>
        </p:nvSpPr>
        <p:spPr>
          <a:xfrm>
            <a:off x="888893" y="5816539"/>
            <a:ext cx="3210496"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HVOF coated new runner Closed</a:t>
            </a:r>
            <a:endParaRPr lang="en-IN" sz="1600" i="1" dirty="0">
              <a:solidFill>
                <a:srgbClr val="FF0000"/>
              </a:solidFill>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15FA2AA7-534E-DEF6-C8C4-8FA6F9B2D719}"/>
              </a:ext>
            </a:extLst>
          </p:cNvPr>
          <p:cNvSpPr txBox="1"/>
          <p:nvPr/>
        </p:nvSpPr>
        <p:spPr>
          <a:xfrm>
            <a:off x="4396359" y="5821751"/>
            <a:ext cx="2805826"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HVOF coated Guide vane</a:t>
            </a:r>
            <a:endParaRPr lang="en-IN" sz="1600" i="1" dirty="0">
              <a:solidFill>
                <a:srgbClr val="FF0000"/>
              </a:solidFill>
              <a:latin typeface="Arial" panose="020B060402020202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74C83699-E5AA-E5F6-E9F3-252AE74385A7}"/>
              </a:ext>
            </a:extLst>
          </p:cNvPr>
          <p:cNvSpPr txBox="1"/>
          <p:nvPr/>
        </p:nvSpPr>
        <p:spPr>
          <a:xfrm>
            <a:off x="7499155" y="5792295"/>
            <a:ext cx="3661304"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100 Kg/Cm2 Governor OPU system</a:t>
            </a:r>
            <a:endParaRPr lang="en-IN" sz="1600" i="1" dirty="0">
              <a:solidFill>
                <a:srgbClr val="FF0000"/>
              </a:solidFill>
              <a:latin typeface="Arial" panose="020B0604020202020204" pitchFamily="34" charset="0"/>
              <a:ea typeface="Calibri" panose="020F0502020204030204" pitchFamily="34" charset="0"/>
            </a:endParaRPr>
          </a:p>
        </p:txBody>
      </p:sp>
      <p:pic>
        <p:nvPicPr>
          <p:cNvPr id="8" name="Content Placeholder 7">
            <a:extLst>
              <a:ext uri="{FF2B5EF4-FFF2-40B4-BE49-F238E27FC236}">
                <a16:creationId xmlns:a16="http://schemas.microsoft.com/office/drawing/2014/main" id="{A5E8A449-7046-4798-7996-BF147EE4B0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1617" y="986320"/>
            <a:ext cx="3117772" cy="4674742"/>
          </a:xfrm>
          <a:prstGeom prst="rect">
            <a:avLst/>
          </a:prstGeom>
          <a:noFill/>
          <a:ln>
            <a:noFill/>
          </a:ln>
        </p:spPr>
      </p:pic>
      <p:pic>
        <p:nvPicPr>
          <p:cNvPr id="11" name="Picture 10">
            <a:extLst>
              <a:ext uri="{FF2B5EF4-FFF2-40B4-BE49-F238E27FC236}">
                <a16:creationId xmlns:a16="http://schemas.microsoft.com/office/drawing/2014/main" id="{8FACBC36-9A69-C367-151D-D18D2450AC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842" y="986319"/>
            <a:ext cx="3117772" cy="4674742"/>
          </a:xfrm>
          <a:prstGeom prst="rect">
            <a:avLst/>
          </a:prstGeom>
          <a:noFill/>
          <a:ln>
            <a:noFill/>
          </a:ln>
        </p:spPr>
      </p:pic>
      <p:pic>
        <p:nvPicPr>
          <p:cNvPr id="13" name="Picture 12">
            <a:extLst>
              <a:ext uri="{FF2B5EF4-FFF2-40B4-BE49-F238E27FC236}">
                <a16:creationId xmlns:a16="http://schemas.microsoft.com/office/drawing/2014/main" id="{7D5227CD-77BC-7617-6A7B-F0FD4362E5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0067" y="986317"/>
            <a:ext cx="3247250" cy="4674742"/>
          </a:xfrm>
          <a:prstGeom prst="rect">
            <a:avLst/>
          </a:prstGeom>
          <a:noFill/>
          <a:ln>
            <a:noFill/>
          </a:ln>
        </p:spPr>
      </p:pic>
      <p:sp>
        <p:nvSpPr>
          <p:cNvPr id="3" name="Date Placeholder 2">
            <a:extLst>
              <a:ext uri="{FF2B5EF4-FFF2-40B4-BE49-F238E27FC236}">
                <a16:creationId xmlns:a16="http://schemas.microsoft.com/office/drawing/2014/main" id="{61DCFADD-E85E-F32F-9A9C-71CA97C34AE2}"/>
              </a:ext>
            </a:extLst>
          </p:cNvPr>
          <p:cNvSpPr>
            <a:spLocks noGrp="1"/>
          </p:cNvSpPr>
          <p:nvPr>
            <p:ph type="dt" sz="half" idx="10"/>
          </p:nvPr>
        </p:nvSpPr>
        <p:spPr/>
        <p:txBody>
          <a:bodyPr/>
          <a:lstStyle/>
          <a:p>
            <a:fld id="{858BCCA0-F07E-41A5-B1FD-81785A8A5ABC}" type="datetime1">
              <a:rPr lang="en-IN" smtClean="0"/>
              <a:t>02-02-2024</a:t>
            </a:fld>
            <a:endParaRPr lang="en-IN"/>
          </a:p>
        </p:txBody>
      </p:sp>
      <p:sp>
        <p:nvSpPr>
          <p:cNvPr id="4" name="Slide Number Placeholder 3">
            <a:extLst>
              <a:ext uri="{FF2B5EF4-FFF2-40B4-BE49-F238E27FC236}">
                <a16:creationId xmlns:a16="http://schemas.microsoft.com/office/drawing/2014/main" id="{C2CEE91D-A450-A948-9C9A-E58C5FF536D0}"/>
              </a:ext>
            </a:extLst>
          </p:cNvPr>
          <p:cNvSpPr>
            <a:spLocks noGrp="1"/>
          </p:cNvSpPr>
          <p:nvPr>
            <p:ph type="sldNum" sz="quarter" idx="12"/>
          </p:nvPr>
        </p:nvSpPr>
        <p:spPr/>
        <p:txBody>
          <a:bodyPr/>
          <a:lstStyle/>
          <a:p>
            <a:fld id="{3C90654D-0DBA-4DD2-95CA-29821569FD1A}" type="slidenum">
              <a:rPr lang="en-IN" smtClean="0"/>
              <a:t>14</a:t>
            </a:fld>
            <a:endParaRPr lang="en-IN"/>
          </a:p>
        </p:txBody>
      </p:sp>
    </p:spTree>
    <p:extLst>
      <p:ext uri="{BB962C8B-B14F-4D97-AF65-F5344CB8AC3E}">
        <p14:creationId xmlns:p14="http://schemas.microsoft.com/office/powerpoint/2010/main" val="376997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D969-4467-C694-FC57-CCD07F28CE21}"/>
              </a:ext>
            </a:extLst>
          </p:cNvPr>
          <p:cNvSpPr>
            <a:spLocks noGrp="1"/>
          </p:cNvSpPr>
          <p:nvPr>
            <p:ph type="title"/>
          </p:nvPr>
        </p:nvSpPr>
        <p:spPr/>
        <p:txBody>
          <a:bodyPr/>
          <a:lstStyle/>
          <a:p>
            <a:r>
              <a:rPr lang="en-US" dirty="0"/>
              <a:t>R&amp;M of Dam complex</a:t>
            </a:r>
            <a:br>
              <a:rPr lang="en-IN" dirty="0"/>
            </a:br>
            <a:endParaRPr lang="en-IN" dirty="0"/>
          </a:p>
        </p:txBody>
      </p:sp>
      <p:graphicFrame>
        <p:nvGraphicFramePr>
          <p:cNvPr id="4" name="Content Placeholder 3">
            <a:extLst>
              <a:ext uri="{FF2B5EF4-FFF2-40B4-BE49-F238E27FC236}">
                <a16:creationId xmlns:a16="http://schemas.microsoft.com/office/drawing/2014/main" id="{F4BEADF4-1C84-78A7-6130-4A0AF1B869B6}"/>
              </a:ext>
            </a:extLst>
          </p:cNvPr>
          <p:cNvGraphicFramePr>
            <a:graphicFrameLocks noGrp="1"/>
          </p:cNvGraphicFramePr>
          <p:nvPr>
            <p:ph idx="1"/>
            <p:extLst>
              <p:ext uri="{D42A27DB-BD31-4B8C-83A1-F6EECF244321}">
                <p14:modId xmlns:p14="http://schemas.microsoft.com/office/powerpoint/2010/main" val="1360395400"/>
              </p:ext>
            </p:extLst>
          </p:nvPr>
        </p:nvGraphicFramePr>
        <p:xfrm>
          <a:off x="999214" y="1027906"/>
          <a:ext cx="10515600" cy="5347524"/>
        </p:xfrm>
        <a:graphic>
          <a:graphicData uri="http://schemas.openxmlformats.org/drawingml/2006/table">
            <a:tbl>
              <a:tblPr firstRow="1" firstCol="1" bandRow="1">
                <a:tableStyleId>{21E4AEA4-8DFA-4A89-87EB-49C32662AFE0}</a:tableStyleId>
              </a:tblPr>
              <a:tblGrid>
                <a:gridCol w="993827">
                  <a:extLst>
                    <a:ext uri="{9D8B030D-6E8A-4147-A177-3AD203B41FA5}">
                      <a16:colId xmlns:a16="http://schemas.microsoft.com/office/drawing/2014/main" val="3450949451"/>
                    </a:ext>
                  </a:extLst>
                </a:gridCol>
                <a:gridCol w="4659562">
                  <a:extLst>
                    <a:ext uri="{9D8B030D-6E8A-4147-A177-3AD203B41FA5}">
                      <a16:colId xmlns:a16="http://schemas.microsoft.com/office/drawing/2014/main" val="3756083277"/>
                    </a:ext>
                  </a:extLst>
                </a:gridCol>
                <a:gridCol w="4862211">
                  <a:extLst>
                    <a:ext uri="{9D8B030D-6E8A-4147-A177-3AD203B41FA5}">
                      <a16:colId xmlns:a16="http://schemas.microsoft.com/office/drawing/2014/main" val="1422697739"/>
                    </a:ext>
                  </a:extLst>
                </a:gridCol>
              </a:tblGrid>
              <a:tr h="618051">
                <a:tc>
                  <a:txBody>
                    <a:bodyPr/>
                    <a:lstStyle/>
                    <a:p>
                      <a:pPr marL="457200" algn="just" defTabSz="914400" rtl="0" eaLnBrk="1" latinLnBrk="0" hangingPunct="1">
                        <a:lnSpc>
                          <a:spcPct val="107000"/>
                        </a:lnSpc>
                      </a:pPr>
                      <a:r>
                        <a:rPr lang="en-IN" sz="2000" b="1" kern="1200" dirty="0">
                          <a:solidFill>
                            <a:schemeClr val="lt1"/>
                          </a:solidFill>
                          <a:latin typeface="+mn-lt"/>
                          <a:ea typeface="+mn-ea"/>
                          <a:cs typeface="+mn-cs"/>
                        </a:rPr>
                        <a:t> </a:t>
                      </a:r>
                      <a:r>
                        <a:rPr lang="en-US" sz="2000" b="1" kern="1200" dirty="0" err="1">
                          <a:solidFill>
                            <a:schemeClr val="lt1"/>
                          </a:solidFill>
                          <a:latin typeface="+mn-lt"/>
                          <a:ea typeface="+mn-ea"/>
                          <a:cs typeface="+mn-cs"/>
                        </a:rPr>
                        <a:t>Sl</a:t>
                      </a:r>
                      <a:r>
                        <a:rPr lang="en-US" sz="2000" b="1" kern="1200" dirty="0">
                          <a:solidFill>
                            <a:schemeClr val="lt1"/>
                          </a:solidFill>
                          <a:latin typeface="+mn-lt"/>
                          <a:ea typeface="+mn-ea"/>
                          <a:cs typeface="+mn-cs"/>
                        </a:rPr>
                        <a:t> No</a:t>
                      </a:r>
                      <a:endParaRPr lang="en-IN" sz="2000" b="1" kern="1200" dirty="0">
                        <a:solidFill>
                          <a:schemeClr val="lt1"/>
                        </a:solidFill>
                        <a:latin typeface="+mn-lt"/>
                        <a:ea typeface="+mn-ea"/>
                        <a:cs typeface="+mn-cs"/>
                      </a:endParaRPr>
                    </a:p>
                  </a:txBody>
                  <a:tcPr marL="68580" marR="68580" marT="0" marB="0"/>
                </a:tc>
                <a:tc>
                  <a:txBody>
                    <a:bodyPr/>
                    <a:lstStyle/>
                    <a:p>
                      <a:pPr marL="457200" algn="just" defTabSz="914400" rtl="0" eaLnBrk="1" latinLnBrk="0" hangingPunct="1">
                        <a:lnSpc>
                          <a:spcPct val="107000"/>
                        </a:lnSpc>
                      </a:pPr>
                      <a:r>
                        <a:rPr lang="en-US" sz="2000" b="1" kern="1200" dirty="0">
                          <a:solidFill>
                            <a:schemeClr val="lt1"/>
                          </a:solidFill>
                          <a:latin typeface="+mn-lt"/>
                          <a:ea typeface="+mn-ea"/>
                          <a:cs typeface="+mn-cs"/>
                        </a:rPr>
                        <a:t>Existing System</a:t>
                      </a:r>
                      <a:endParaRPr lang="en-IN" sz="2000" b="1" kern="1200" dirty="0">
                        <a:solidFill>
                          <a:schemeClr val="lt1"/>
                        </a:solidFill>
                        <a:latin typeface="+mn-lt"/>
                        <a:ea typeface="+mn-ea"/>
                        <a:cs typeface="+mn-cs"/>
                      </a:endParaRPr>
                    </a:p>
                  </a:txBody>
                  <a:tcPr marL="68580" marR="68580" marT="0" marB="0"/>
                </a:tc>
                <a:tc>
                  <a:txBody>
                    <a:bodyPr/>
                    <a:lstStyle/>
                    <a:p>
                      <a:pPr marL="457200" algn="just" defTabSz="914400" rtl="0" eaLnBrk="1" latinLnBrk="0" hangingPunct="1">
                        <a:lnSpc>
                          <a:spcPct val="107000"/>
                        </a:lnSpc>
                        <a:spcAft>
                          <a:spcPts val="800"/>
                        </a:spcAft>
                      </a:pPr>
                      <a:r>
                        <a:rPr lang="en-US" sz="2000" b="1" kern="1200" dirty="0">
                          <a:solidFill>
                            <a:schemeClr val="lt1"/>
                          </a:solidFill>
                          <a:latin typeface="+mn-lt"/>
                          <a:ea typeface="+mn-ea"/>
                          <a:cs typeface="+mn-cs"/>
                        </a:rPr>
                        <a:t>Revised after R&amp;M</a:t>
                      </a:r>
                      <a:endParaRPr lang="en-IN" sz="2000" b="1" kern="1200" dirty="0">
                        <a:solidFill>
                          <a:schemeClr val="lt1"/>
                        </a:solidFill>
                        <a:latin typeface="+mn-lt"/>
                        <a:ea typeface="+mn-ea"/>
                        <a:cs typeface="+mn-cs"/>
                      </a:endParaRPr>
                    </a:p>
                  </a:txBody>
                  <a:tcPr marL="68580" marR="68580" marT="0" marB="0"/>
                </a:tc>
                <a:extLst>
                  <a:ext uri="{0D108BD9-81ED-4DB2-BD59-A6C34878D82A}">
                    <a16:rowId xmlns:a16="http://schemas.microsoft.com/office/drawing/2014/main" val="3216022375"/>
                  </a:ext>
                </a:extLst>
              </a:tr>
              <a:tr h="338439">
                <a:tc>
                  <a:txBody>
                    <a:bodyPr/>
                    <a:lstStyle/>
                    <a:p>
                      <a:pPr marL="457200" algn="just">
                        <a:lnSpc>
                          <a:spcPct val="107000"/>
                        </a:lnSpc>
                        <a:spcAft>
                          <a:spcPts val="800"/>
                        </a:spcAft>
                      </a:pPr>
                      <a:r>
                        <a:rPr lang="en-US" sz="1600" dirty="0">
                          <a:effectLst/>
                        </a:rPr>
                        <a:t>1</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gridSpan="2">
                  <a:txBody>
                    <a:bodyPr/>
                    <a:lstStyle/>
                    <a:p>
                      <a:pPr marL="0" algn="ctr" defTabSz="914400" rtl="0" eaLnBrk="1" latinLnBrk="0" hangingPunct="1">
                        <a:lnSpc>
                          <a:spcPct val="107000"/>
                        </a:lnSpc>
                        <a:spcAft>
                          <a:spcPts val="800"/>
                        </a:spcAft>
                        <a:tabLst>
                          <a:tab pos="1485900" algn="l"/>
                        </a:tabLst>
                      </a:pPr>
                      <a:r>
                        <a:rPr lang="en-IN" sz="1800" b="1" kern="1200" dirty="0" err="1">
                          <a:solidFill>
                            <a:schemeClr val="dk1"/>
                          </a:solidFill>
                          <a:latin typeface="+mn-lt"/>
                          <a:ea typeface="+mn-ea"/>
                          <a:cs typeface="+mn-cs"/>
                        </a:rPr>
                        <a:t>Bhaledh</a:t>
                      </a:r>
                      <a:r>
                        <a:rPr lang="en-IN" sz="1800" b="1" kern="1200" dirty="0">
                          <a:solidFill>
                            <a:schemeClr val="dk1"/>
                          </a:solidFill>
                          <a:latin typeface="+mn-lt"/>
                          <a:ea typeface="+mn-ea"/>
                          <a:cs typeface="+mn-cs"/>
                        </a:rPr>
                        <a:t> Complex</a:t>
                      </a:r>
                    </a:p>
                  </a:txBody>
                  <a:tcPr marL="68580" marR="68580" marT="0" marB="0"/>
                </a:tc>
                <a:tc hMerge="1">
                  <a:txBody>
                    <a:bodyPr/>
                    <a:lstStyle/>
                    <a:p>
                      <a:endParaRPr lang="en-IN"/>
                    </a:p>
                  </a:txBody>
                  <a:tcPr/>
                </a:tc>
                <a:extLst>
                  <a:ext uri="{0D108BD9-81ED-4DB2-BD59-A6C34878D82A}">
                    <a16:rowId xmlns:a16="http://schemas.microsoft.com/office/drawing/2014/main" val="3839239214"/>
                  </a:ext>
                </a:extLst>
              </a:tr>
              <a:tr h="1566173">
                <a:tc>
                  <a:txBody>
                    <a:bodyPr/>
                    <a:lstStyle/>
                    <a:p>
                      <a:pPr marL="457200" algn="just">
                        <a:lnSpc>
                          <a:spcPct val="107000"/>
                        </a:lnSpc>
                      </a:pPr>
                      <a:r>
                        <a:rPr lang="en-US" sz="1600" dirty="0">
                          <a:effectLst/>
                        </a:rPr>
                        <a:t>1.1</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457200" algn="just">
                        <a:lnSpc>
                          <a:spcPct val="107000"/>
                        </a:lnSpc>
                      </a:pPr>
                      <a:r>
                        <a:rPr lang="en-IN" sz="1700" kern="1200" dirty="0">
                          <a:solidFill>
                            <a:schemeClr val="dk1"/>
                          </a:solidFill>
                          <a:latin typeface="+mn-lt"/>
                          <a:ea typeface="+mn-ea"/>
                          <a:cs typeface="+mn-cs"/>
                        </a:rPr>
                        <a:t>Maximum discharge from </a:t>
                      </a:r>
                      <a:r>
                        <a:rPr lang="en-IN" sz="1700" kern="1200" dirty="0" err="1">
                          <a:solidFill>
                            <a:schemeClr val="dk1"/>
                          </a:solidFill>
                          <a:latin typeface="+mn-lt"/>
                          <a:ea typeface="+mn-ea"/>
                          <a:cs typeface="+mn-cs"/>
                        </a:rPr>
                        <a:t>Bhaledh</a:t>
                      </a:r>
                      <a:r>
                        <a:rPr lang="en-IN" sz="1700" kern="1200" dirty="0">
                          <a:solidFill>
                            <a:schemeClr val="dk1"/>
                          </a:solidFill>
                          <a:latin typeface="+mn-lt"/>
                          <a:ea typeface="+mn-ea"/>
                          <a:cs typeface="+mn-cs"/>
                        </a:rPr>
                        <a:t> system reaches up to approx. </a:t>
                      </a:r>
                      <a:r>
                        <a:rPr lang="en-IN" sz="1700" b="1" kern="1200" dirty="0">
                          <a:solidFill>
                            <a:schemeClr val="dk1"/>
                          </a:solidFill>
                          <a:latin typeface="+mn-lt"/>
                          <a:ea typeface="+mn-ea"/>
                          <a:cs typeface="+mn-cs"/>
                        </a:rPr>
                        <a:t>16 </a:t>
                      </a:r>
                      <a:r>
                        <a:rPr lang="en-IN" sz="1700" b="1" kern="1200" dirty="0" err="1">
                          <a:solidFill>
                            <a:schemeClr val="dk1"/>
                          </a:solidFill>
                          <a:latin typeface="+mn-lt"/>
                          <a:ea typeface="+mn-ea"/>
                          <a:cs typeface="+mn-cs"/>
                        </a:rPr>
                        <a:t>cumecs</a:t>
                      </a:r>
                      <a:r>
                        <a:rPr lang="en-IN" sz="1700" b="1" kern="1200" dirty="0">
                          <a:solidFill>
                            <a:schemeClr val="dk1"/>
                          </a:solidFill>
                          <a:latin typeface="+mn-lt"/>
                          <a:ea typeface="+mn-ea"/>
                          <a:cs typeface="+mn-cs"/>
                        </a:rPr>
                        <a:t> </a:t>
                      </a:r>
                      <a:r>
                        <a:rPr lang="en-IN" sz="1700" kern="1200" dirty="0">
                          <a:solidFill>
                            <a:schemeClr val="dk1"/>
                          </a:solidFill>
                          <a:latin typeface="+mn-lt"/>
                          <a:ea typeface="+mn-ea"/>
                          <a:cs typeface="+mn-cs"/>
                        </a:rPr>
                        <a:t>only as against the design discharge of </a:t>
                      </a:r>
                      <a:r>
                        <a:rPr lang="en-IN" sz="1700" b="1" kern="1200" dirty="0">
                          <a:solidFill>
                            <a:schemeClr val="dk1"/>
                          </a:solidFill>
                          <a:latin typeface="+mn-lt"/>
                          <a:ea typeface="+mn-ea"/>
                          <a:cs typeface="+mn-cs"/>
                        </a:rPr>
                        <a:t>19.82 </a:t>
                      </a:r>
                      <a:r>
                        <a:rPr lang="en-IN" sz="1700" b="1" kern="1200" dirty="0" err="1">
                          <a:solidFill>
                            <a:schemeClr val="dk1"/>
                          </a:solidFill>
                          <a:latin typeface="+mn-lt"/>
                          <a:ea typeface="+mn-ea"/>
                          <a:cs typeface="+mn-cs"/>
                        </a:rPr>
                        <a:t>cumecs</a:t>
                      </a:r>
                      <a:r>
                        <a:rPr lang="en-IN" sz="1700" b="1" kern="1200" dirty="0">
                          <a:solidFill>
                            <a:schemeClr val="dk1"/>
                          </a:solidFill>
                          <a:latin typeface="+mn-lt"/>
                          <a:ea typeface="+mn-ea"/>
                          <a:cs typeface="+mn-cs"/>
                        </a:rPr>
                        <a:t>.</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To trap available discharge in nallah, one additional Trench Weir is being proposed for providing total </a:t>
                      </a:r>
                      <a:r>
                        <a:rPr lang="en-IN" sz="1700" b="1" kern="1200" dirty="0">
                          <a:solidFill>
                            <a:srgbClr val="FF0000"/>
                          </a:solidFill>
                          <a:latin typeface="+mn-lt"/>
                          <a:ea typeface="+mn-ea"/>
                          <a:cs typeface="+mn-cs"/>
                        </a:rPr>
                        <a:t>24 </a:t>
                      </a:r>
                      <a:r>
                        <a:rPr lang="en-IN" sz="1700" b="1" kern="1200" dirty="0" err="1">
                          <a:solidFill>
                            <a:srgbClr val="FF0000"/>
                          </a:solidFill>
                          <a:latin typeface="+mn-lt"/>
                          <a:ea typeface="+mn-ea"/>
                          <a:cs typeface="+mn-cs"/>
                        </a:rPr>
                        <a:t>cumec</a:t>
                      </a:r>
                      <a:r>
                        <a:rPr lang="en-IN" sz="1700" b="1" kern="1200" dirty="0">
                          <a:solidFill>
                            <a:srgbClr val="FF0000"/>
                          </a:solidFill>
                          <a:latin typeface="+mn-lt"/>
                          <a:ea typeface="+mn-ea"/>
                          <a:cs typeface="+mn-cs"/>
                        </a:rPr>
                        <a:t> </a:t>
                      </a:r>
                      <a:r>
                        <a:rPr lang="en-IN" sz="1700" kern="1200" dirty="0">
                          <a:solidFill>
                            <a:schemeClr val="dk1"/>
                          </a:solidFill>
                          <a:latin typeface="+mn-lt"/>
                          <a:ea typeface="+mn-ea"/>
                          <a:cs typeface="+mn-cs"/>
                        </a:rPr>
                        <a:t>discharges in BFT. For augmenting the </a:t>
                      </a:r>
                      <a:r>
                        <a:rPr lang="en-IN" sz="1700" kern="1200" dirty="0" err="1">
                          <a:solidFill>
                            <a:schemeClr val="dk1"/>
                          </a:solidFill>
                          <a:latin typeface="+mn-lt"/>
                          <a:ea typeface="+mn-ea"/>
                          <a:cs typeface="+mn-cs"/>
                        </a:rPr>
                        <a:t>Bhaledh</a:t>
                      </a:r>
                      <a:r>
                        <a:rPr lang="en-IN" sz="1700" kern="1200" dirty="0">
                          <a:solidFill>
                            <a:schemeClr val="dk1"/>
                          </a:solidFill>
                          <a:latin typeface="+mn-lt"/>
                          <a:ea typeface="+mn-ea"/>
                          <a:cs typeface="+mn-cs"/>
                        </a:rPr>
                        <a:t> Feeder Tunnel capacity, it has been worked out that by lowering the finished invert level in tunnel by 0.85 m, the discharge carrying capacity of BFT can be enhanced up to 24 </a:t>
                      </a:r>
                      <a:r>
                        <a:rPr lang="en-IN" sz="1700" kern="1200" dirty="0" err="1">
                          <a:solidFill>
                            <a:schemeClr val="dk1"/>
                          </a:solidFill>
                          <a:latin typeface="+mn-lt"/>
                          <a:ea typeface="+mn-ea"/>
                          <a:cs typeface="+mn-cs"/>
                        </a:rPr>
                        <a:t>cumec</a:t>
                      </a:r>
                      <a:r>
                        <a:rPr lang="en-IN" sz="1700" kern="1200" dirty="0">
                          <a:solidFill>
                            <a:schemeClr val="dk1"/>
                          </a:solidFill>
                          <a:latin typeface="+mn-lt"/>
                          <a:ea typeface="+mn-ea"/>
                          <a:cs typeface="+mn-cs"/>
                        </a:rPr>
                        <a:t>.</a:t>
                      </a:r>
                    </a:p>
                  </a:txBody>
                  <a:tcPr marL="68580" marR="68580" marT="0" marB="0"/>
                </a:tc>
                <a:extLst>
                  <a:ext uri="{0D108BD9-81ED-4DB2-BD59-A6C34878D82A}">
                    <a16:rowId xmlns:a16="http://schemas.microsoft.com/office/drawing/2014/main" val="2446269246"/>
                  </a:ext>
                </a:extLst>
              </a:tr>
              <a:tr h="514427">
                <a:tc>
                  <a:txBody>
                    <a:bodyPr/>
                    <a:lstStyle/>
                    <a:p>
                      <a:pPr marL="457200" algn="just">
                        <a:lnSpc>
                          <a:spcPct val="107000"/>
                        </a:lnSpc>
                        <a:spcAft>
                          <a:spcPts val="800"/>
                        </a:spcAft>
                      </a:pPr>
                      <a:r>
                        <a:rPr lang="en-US" sz="1600" dirty="0">
                          <a:effectLst/>
                        </a:rPr>
                        <a:t>2</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gridSpan="2">
                  <a:txBody>
                    <a:bodyPr/>
                    <a:lstStyle/>
                    <a:p>
                      <a:pPr algn="ctr">
                        <a:lnSpc>
                          <a:spcPct val="107000"/>
                        </a:lnSpc>
                        <a:spcAft>
                          <a:spcPts val="800"/>
                        </a:spcAft>
                      </a:pPr>
                      <a:r>
                        <a:rPr lang="en-IN" sz="1800" b="1" kern="1200" dirty="0">
                          <a:solidFill>
                            <a:schemeClr val="dk1"/>
                          </a:solidFill>
                          <a:latin typeface="+mn-lt"/>
                          <a:ea typeface="+mn-ea"/>
                          <a:cs typeface="+mn-cs"/>
                        </a:rPr>
                        <a:t>Baira Dam Complex</a:t>
                      </a:r>
                    </a:p>
                  </a:txBody>
                  <a:tcPr marL="68580" marR="68580" marT="0" marB="0"/>
                </a:tc>
                <a:tc hMerge="1">
                  <a:txBody>
                    <a:bodyPr/>
                    <a:lstStyle/>
                    <a:p>
                      <a:endParaRPr lang="en-IN"/>
                    </a:p>
                  </a:txBody>
                  <a:tcPr/>
                </a:tc>
                <a:extLst>
                  <a:ext uri="{0D108BD9-81ED-4DB2-BD59-A6C34878D82A}">
                    <a16:rowId xmlns:a16="http://schemas.microsoft.com/office/drawing/2014/main" val="2624790490"/>
                  </a:ext>
                </a:extLst>
              </a:tr>
              <a:tr h="1250133">
                <a:tc>
                  <a:txBody>
                    <a:bodyPr/>
                    <a:lstStyle/>
                    <a:p>
                      <a:pPr marL="457200" algn="just">
                        <a:lnSpc>
                          <a:spcPct val="107000"/>
                        </a:lnSpc>
                      </a:pPr>
                      <a:r>
                        <a:rPr lang="en-US" sz="1600" dirty="0">
                          <a:effectLst/>
                        </a:rPr>
                        <a:t>2.1</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457200" algn="just">
                        <a:lnSpc>
                          <a:spcPct val="107000"/>
                        </a:lnSpc>
                      </a:pPr>
                      <a:r>
                        <a:rPr lang="en-IN" sz="1700" kern="1200" dirty="0">
                          <a:solidFill>
                            <a:schemeClr val="dk1"/>
                          </a:solidFill>
                          <a:latin typeface="+mn-lt"/>
                          <a:ea typeface="+mn-ea"/>
                          <a:cs typeface="+mn-cs"/>
                        </a:rPr>
                        <a:t>Diversion Tunnel Service Gate </a:t>
                      </a:r>
                      <a:r>
                        <a:rPr lang="en-IN" sz="1700" b="1" kern="1200" dirty="0">
                          <a:solidFill>
                            <a:schemeClr val="tx1">
                              <a:lumMod val="85000"/>
                              <a:lumOff val="15000"/>
                            </a:schemeClr>
                          </a:solidFill>
                          <a:latin typeface="+mn-lt"/>
                          <a:ea typeface="+mn-ea"/>
                          <a:cs typeface="+mn-cs"/>
                        </a:rPr>
                        <a:t>got jammed very frequently </a:t>
                      </a:r>
                      <a:r>
                        <a:rPr lang="en-IN" sz="1700" kern="1200" dirty="0">
                          <a:solidFill>
                            <a:schemeClr val="dk1"/>
                          </a:solidFill>
                          <a:latin typeface="+mn-lt"/>
                          <a:ea typeface="+mn-ea"/>
                          <a:cs typeface="+mn-cs"/>
                        </a:rPr>
                        <a:t>due to silt. (Jammed gate has been raised with difficulty with the use pulling by ropes with the help of dozers etc. in addition to the available hoist capacity).</a:t>
                      </a:r>
                    </a:p>
                  </a:txBody>
                  <a:tcPr marL="68580" marR="68580" marT="0" marB="0"/>
                </a:tc>
                <a:tc>
                  <a:txBody>
                    <a:bodyPr/>
                    <a:lstStyle/>
                    <a:p>
                      <a:pPr marL="457200" algn="just">
                        <a:lnSpc>
                          <a:spcPct val="107000"/>
                        </a:lnSpc>
                        <a:spcAft>
                          <a:spcPts val="800"/>
                        </a:spcAft>
                      </a:pPr>
                      <a:r>
                        <a:rPr lang="en-IN" sz="1700" kern="1200" dirty="0">
                          <a:solidFill>
                            <a:schemeClr val="dk1"/>
                          </a:solidFill>
                          <a:latin typeface="+mn-lt"/>
                          <a:ea typeface="+mn-ea"/>
                          <a:cs typeface="+mn-cs"/>
                        </a:rPr>
                        <a:t>The gate is equipped with a rope drum hoist of </a:t>
                      </a:r>
                      <a:r>
                        <a:rPr lang="en-IN" sz="1700" b="1" kern="1200" dirty="0">
                          <a:solidFill>
                            <a:srgbClr val="FF0000"/>
                          </a:solidFill>
                          <a:latin typeface="+mn-lt"/>
                          <a:ea typeface="+mn-ea"/>
                          <a:cs typeface="+mn-cs"/>
                        </a:rPr>
                        <a:t>160T capacity </a:t>
                      </a:r>
                      <a:r>
                        <a:rPr lang="en-IN" sz="1700" kern="1200" dirty="0">
                          <a:solidFill>
                            <a:schemeClr val="dk1"/>
                          </a:solidFill>
                          <a:latin typeface="+mn-lt"/>
                          <a:ea typeface="+mn-ea"/>
                          <a:cs typeface="+mn-cs"/>
                        </a:rPr>
                        <a:t>along with suitable hoist supporting structure instead of presently provided </a:t>
                      </a:r>
                      <a:r>
                        <a:rPr lang="en-IN" sz="1700" b="1" kern="1200" dirty="0">
                          <a:solidFill>
                            <a:schemeClr val="dk1"/>
                          </a:solidFill>
                          <a:latin typeface="+mn-lt"/>
                          <a:ea typeface="+mn-ea"/>
                          <a:cs typeface="+mn-cs"/>
                        </a:rPr>
                        <a:t>65T capacity </a:t>
                      </a:r>
                      <a:r>
                        <a:rPr lang="en-IN" sz="1700" kern="1200" dirty="0">
                          <a:solidFill>
                            <a:schemeClr val="dk1"/>
                          </a:solidFill>
                          <a:latin typeface="+mn-lt"/>
                          <a:ea typeface="+mn-ea"/>
                          <a:cs typeface="+mn-cs"/>
                        </a:rPr>
                        <a:t>rope drum hoist. Related civil structure to be checked/ strengthened for the revised hoist loads and weights</a:t>
                      </a:r>
                    </a:p>
                  </a:txBody>
                  <a:tcPr marL="68580" marR="68580" marT="0" marB="0"/>
                </a:tc>
                <a:extLst>
                  <a:ext uri="{0D108BD9-81ED-4DB2-BD59-A6C34878D82A}">
                    <a16:rowId xmlns:a16="http://schemas.microsoft.com/office/drawing/2014/main" val="1447004002"/>
                  </a:ext>
                </a:extLst>
              </a:tr>
            </a:tbl>
          </a:graphicData>
        </a:graphic>
      </p:graphicFrame>
      <p:sp>
        <p:nvSpPr>
          <p:cNvPr id="5" name="Date Placeholder 4">
            <a:extLst>
              <a:ext uri="{FF2B5EF4-FFF2-40B4-BE49-F238E27FC236}">
                <a16:creationId xmlns:a16="http://schemas.microsoft.com/office/drawing/2014/main" id="{24C98AB1-D8CF-C35A-F078-FD7DB22739A4}"/>
              </a:ext>
            </a:extLst>
          </p:cNvPr>
          <p:cNvSpPr>
            <a:spLocks noGrp="1"/>
          </p:cNvSpPr>
          <p:nvPr>
            <p:ph type="dt" sz="half" idx="10"/>
          </p:nvPr>
        </p:nvSpPr>
        <p:spPr/>
        <p:txBody>
          <a:bodyPr/>
          <a:lstStyle/>
          <a:p>
            <a:fld id="{89A11346-E5AE-4024-9AB2-6D67417CD9C1}" type="datetime1">
              <a:rPr lang="en-IN" smtClean="0"/>
              <a:t>02-02-2024</a:t>
            </a:fld>
            <a:endParaRPr lang="en-IN"/>
          </a:p>
        </p:txBody>
      </p:sp>
      <p:sp>
        <p:nvSpPr>
          <p:cNvPr id="6" name="Slide Number Placeholder 5">
            <a:extLst>
              <a:ext uri="{FF2B5EF4-FFF2-40B4-BE49-F238E27FC236}">
                <a16:creationId xmlns:a16="http://schemas.microsoft.com/office/drawing/2014/main" id="{F80273D5-F337-7E8B-221B-7303CF96CAFF}"/>
              </a:ext>
            </a:extLst>
          </p:cNvPr>
          <p:cNvSpPr>
            <a:spLocks noGrp="1"/>
          </p:cNvSpPr>
          <p:nvPr>
            <p:ph type="sldNum" sz="quarter" idx="12"/>
          </p:nvPr>
        </p:nvSpPr>
        <p:spPr/>
        <p:txBody>
          <a:bodyPr/>
          <a:lstStyle/>
          <a:p>
            <a:fld id="{3C90654D-0DBA-4DD2-95CA-29821569FD1A}" type="slidenum">
              <a:rPr lang="en-IN" smtClean="0"/>
              <a:t>15</a:t>
            </a:fld>
            <a:endParaRPr lang="en-IN"/>
          </a:p>
        </p:txBody>
      </p:sp>
    </p:spTree>
    <p:extLst>
      <p:ext uri="{BB962C8B-B14F-4D97-AF65-F5344CB8AC3E}">
        <p14:creationId xmlns:p14="http://schemas.microsoft.com/office/powerpoint/2010/main" val="295057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951C-A945-C35A-4A86-C2B61F720CC5}"/>
              </a:ext>
            </a:extLst>
          </p:cNvPr>
          <p:cNvSpPr>
            <a:spLocks noGrp="1"/>
          </p:cNvSpPr>
          <p:nvPr>
            <p:ph type="title"/>
          </p:nvPr>
        </p:nvSpPr>
        <p:spPr>
          <a:xfrm>
            <a:off x="838200" y="365126"/>
            <a:ext cx="10515600" cy="991063"/>
          </a:xfrm>
        </p:spPr>
        <p:txBody>
          <a:bodyPr>
            <a:normAutofit fontScale="90000"/>
          </a:bodyPr>
          <a:lstStyle/>
          <a:p>
            <a:r>
              <a:rPr lang="en-IN" dirty="0"/>
              <a:t>DAM  Photographs:-</a:t>
            </a:r>
            <a:br>
              <a:rPr lang="en-IN" dirty="0"/>
            </a:br>
            <a:endParaRPr lang="en-IN" dirty="0"/>
          </a:p>
        </p:txBody>
      </p:sp>
      <p:sp>
        <p:nvSpPr>
          <p:cNvPr id="6" name="TextBox 5">
            <a:extLst>
              <a:ext uri="{FF2B5EF4-FFF2-40B4-BE49-F238E27FC236}">
                <a16:creationId xmlns:a16="http://schemas.microsoft.com/office/drawing/2014/main" id="{9F9E6751-E961-D261-95F6-F266F6A4B7E4}"/>
              </a:ext>
            </a:extLst>
          </p:cNvPr>
          <p:cNvSpPr txBox="1"/>
          <p:nvPr/>
        </p:nvSpPr>
        <p:spPr>
          <a:xfrm>
            <a:off x="1782745" y="5811327"/>
            <a:ext cx="3210496"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Before</a:t>
            </a:r>
            <a:endParaRPr lang="en-IN" sz="1600" i="1" dirty="0">
              <a:solidFill>
                <a:srgbClr val="FF0000"/>
              </a:solidFill>
              <a:latin typeface="Arial" panose="020B060402020202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74C83699-E5AA-E5F6-E9F3-252AE74385A7}"/>
              </a:ext>
            </a:extLst>
          </p:cNvPr>
          <p:cNvSpPr txBox="1"/>
          <p:nvPr/>
        </p:nvSpPr>
        <p:spPr>
          <a:xfrm>
            <a:off x="7499155" y="5792295"/>
            <a:ext cx="3661304"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After</a:t>
            </a:r>
            <a:endParaRPr lang="en-IN" sz="1600" i="1" dirty="0">
              <a:solidFill>
                <a:srgbClr val="FF0000"/>
              </a:solidFill>
              <a:latin typeface="Arial" panose="020B060402020202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FE24441D-1784-BD22-9CFE-2C333B5059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976045"/>
            <a:ext cx="4709845" cy="4783382"/>
          </a:xfrm>
          <a:prstGeom prst="rect">
            <a:avLst/>
          </a:prstGeom>
          <a:noFill/>
        </p:spPr>
      </p:pic>
      <p:pic>
        <p:nvPicPr>
          <p:cNvPr id="7" name="Picture 6">
            <a:extLst>
              <a:ext uri="{FF2B5EF4-FFF2-40B4-BE49-F238E27FC236}">
                <a16:creationId xmlns:a16="http://schemas.microsoft.com/office/drawing/2014/main" id="{4095ABAB-AE65-ED5E-D3DD-82D622917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40" t="-136" r="12802" b="30041"/>
          <a:stretch/>
        </p:blipFill>
        <p:spPr bwMode="auto">
          <a:xfrm>
            <a:off x="5799272" y="966529"/>
            <a:ext cx="4820511" cy="4783382"/>
          </a:xfrm>
          <a:prstGeom prst="rect">
            <a:avLst/>
          </a:prstGeom>
          <a:noFill/>
        </p:spPr>
      </p:pic>
      <p:sp>
        <p:nvSpPr>
          <p:cNvPr id="14" name="TextBox 13">
            <a:extLst>
              <a:ext uri="{FF2B5EF4-FFF2-40B4-BE49-F238E27FC236}">
                <a16:creationId xmlns:a16="http://schemas.microsoft.com/office/drawing/2014/main" id="{8424A7A5-48B6-C012-B9BD-B54436B1926C}"/>
              </a:ext>
            </a:extLst>
          </p:cNvPr>
          <p:cNvSpPr txBox="1"/>
          <p:nvPr/>
        </p:nvSpPr>
        <p:spPr>
          <a:xfrm>
            <a:off x="3644757" y="6149881"/>
            <a:ext cx="6097712" cy="369332"/>
          </a:xfrm>
          <a:prstGeom prst="rect">
            <a:avLst/>
          </a:prstGeom>
          <a:noFill/>
        </p:spPr>
        <p:txBody>
          <a:bodyPr wrap="square">
            <a:spAutoFit/>
          </a:bodyPr>
          <a:lstStyle/>
          <a:p>
            <a:r>
              <a:rPr lang="en-US" i="1" dirty="0">
                <a:solidFill>
                  <a:srgbClr val="FF0000"/>
                </a:solidFill>
                <a:latin typeface="Arial" panose="020B0604020202020204" pitchFamily="34" charset="0"/>
                <a:ea typeface="Calibri" panose="020F0502020204030204" pitchFamily="34" charset="0"/>
              </a:rPr>
              <a:t>Dam D/s : Cellular Wall &amp; Toe wall </a:t>
            </a:r>
            <a:endParaRPr lang="en-IN" i="1" dirty="0">
              <a:solidFill>
                <a:srgbClr val="FF0000"/>
              </a:solidFill>
              <a:latin typeface="Arial" panose="020B0604020202020204" pitchFamily="34" charset="0"/>
              <a:ea typeface="Calibri" panose="020F0502020204030204" pitchFamily="34" charset="0"/>
            </a:endParaRPr>
          </a:p>
        </p:txBody>
      </p:sp>
      <p:sp>
        <p:nvSpPr>
          <p:cNvPr id="15" name="Date Placeholder 14">
            <a:extLst>
              <a:ext uri="{FF2B5EF4-FFF2-40B4-BE49-F238E27FC236}">
                <a16:creationId xmlns:a16="http://schemas.microsoft.com/office/drawing/2014/main" id="{7AA3C48B-77E9-1D23-BE60-56DBE4015AFB}"/>
              </a:ext>
            </a:extLst>
          </p:cNvPr>
          <p:cNvSpPr>
            <a:spLocks noGrp="1"/>
          </p:cNvSpPr>
          <p:nvPr>
            <p:ph type="dt" sz="half" idx="10"/>
          </p:nvPr>
        </p:nvSpPr>
        <p:spPr/>
        <p:txBody>
          <a:bodyPr/>
          <a:lstStyle/>
          <a:p>
            <a:fld id="{A883DE79-FB6F-4DBA-8B12-DDD451613C21}" type="datetime1">
              <a:rPr lang="en-IN" smtClean="0"/>
              <a:t>02-02-2024</a:t>
            </a:fld>
            <a:endParaRPr lang="en-IN"/>
          </a:p>
        </p:txBody>
      </p:sp>
      <p:sp>
        <p:nvSpPr>
          <p:cNvPr id="16" name="Slide Number Placeholder 15">
            <a:extLst>
              <a:ext uri="{FF2B5EF4-FFF2-40B4-BE49-F238E27FC236}">
                <a16:creationId xmlns:a16="http://schemas.microsoft.com/office/drawing/2014/main" id="{761854EE-0053-B31A-C7CB-1DE91070F8FC}"/>
              </a:ext>
            </a:extLst>
          </p:cNvPr>
          <p:cNvSpPr>
            <a:spLocks noGrp="1"/>
          </p:cNvSpPr>
          <p:nvPr>
            <p:ph type="sldNum" sz="quarter" idx="12"/>
          </p:nvPr>
        </p:nvSpPr>
        <p:spPr/>
        <p:txBody>
          <a:bodyPr/>
          <a:lstStyle/>
          <a:p>
            <a:fld id="{3C90654D-0DBA-4DD2-95CA-29821569FD1A}" type="slidenum">
              <a:rPr lang="en-IN" smtClean="0"/>
              <a:t>16</a:t>
            </a:fld>
            <a:endParaRPr lang="en-IN"/>
          </a:p>
        </p:txBody>
      </p:sp>
    </p:spTree>
    <p:extLst>
      <p:ext uri="{BB962C8B-B14F-4D97-AF65-F5344CB8AC3E}">
        <p14:creationId xmlns:p14="http://schemas.microsoft.com/office/powerpoint/2010/main" val="54297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951C-A945-C35A-4A86-C2B61F720CC5}"/>
              </a:ext>
            </a:extLst>
          </p:cNvPr>
          <p:cNvSpPr>
            <a:spLocks noGrp="1"/>
          </p:cNvSpPr>
          <p:nvPr>
            <p:ph type="title"/>
          </p:nvPr>
        </p:nvSpPr>
        <p:spPr>
          <a:xfrm>
            <a:off x="838200" y="365126"/>
            <a:ext cx="10515600" cy="991063"/>
          </a:xfrm>
        </p:spPr>
        <p:txBody>
          <a:bodyPr>
            <a:normAutofit fontScale="90000"/>
          </a:bodyPr>
          <a:lstStyle/>
          <a:p>
            <a:r>
              <a:rPr lang="en-IN" dirty="0"/>
              <a:t>DAM  Photographs:-</a:t>
            </a:r>
            <a:br>
              <a:rPr lang="en-IN" dirty="0"/>
            </a:br>
            <a:endParaRPr lang="en-IN" dirty="0"/>
          </a:p>
        </p:txBody>
      </p:sp>
      <p:sp>
        <p:nvSpPr>
          <p:cNvPr id="6" name="TextBox 5">
            <a:extLst>
              <a:ext uri="{FF2B5EF4-FFF2-40B4-BE49-F238E27FC236}">
                <a16:creationId xmlns:a16="http://schemas.microsoft.com/office/drawing/2014/main" id="{9F9E6751-E961-D261-95F6-F266F6A4B7E4}"/>
              </a:ext>
            </a:extLst>
          </p:cNvPr>
          <p:cNvSpPr txBox="1"/>
          <p:nvPr/>
        </p:nvSpPr>
        <p:spPr>
          <a:xfrm>
            <a:off x="1782745" y="5811327"/>
            <a:ext cx="3210496"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Before</a:t>
            </a:r>
            <a:endParaRPr lang="en-IN" sz="1600" i="1" dirty="0">
              <a:solidFill>
                <a:srgbClr val="FF0000"/>
              </a:solidFill>
              <a:latin typeface="Arial" panose="020B060402020202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74C83699-E5AA-E5F6-E9F3-252AE74385A7}"/>
              </a:ext>
            </a:extLst>
          </p:cNvPr>
          <p:cNvSpPr txBox="1"/>
          <p:nvPr/>
        </p:nvSpPr>
        <p:spPr>
          <a:xfrm>
            <a:off x="7499155" y="5792295"/>
            <a:ext cx="3661304" cy="338554"/>
          </a:xfrm>
          <a:prstGeom prst="rect">
            <a:avLst/>
          </a:prstGeom>
          <a:noFill/>
        </p:spPr>
        <p:txBody>
          <a:bodyPr wrap="square">
            <a:spAutoFit/>
          </a:bodyPr>
          <a:lstStyle/>
          <a:p>
            <a:r>
              <a:rPr lang="en-US" sz="1600" i="1" dirty="0">
                <a:solidFill>
                  <a:srgbClr val="FF0000"/>
                </a:solidFill>
                <a:latin typeface="Arial" panose="020B0604020202020204" pitchFamily="34" charset="0"/>
                <a:ea typeface="Calibri" panose="020F0502020204030204" pitchFamily="34" charset="0"/>
              </a:rPr>
              <a:t>After</a:t>
            </a:r>
            <a:endParaRPr lang="en-IN" sz="1600" i="1" dirty="0">
              <a:solidFill>
                <a:srgbClr val="FF0000"/>
              </a:solidFill>
              <a:latin typeface="Arial" panose="020B060402020202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8424A7A5-48B6-C012-B9BD-B54436B1926C}"/>
              </a:ext>
            </a:extLst>
          </p:cNvPr>
          <p:cNvSpPr txBox="1"/>
          <p:nvPr/>
        </p:nvSpPr>
        <p:spPr>
          <a:xfrm>
            <a:off x="3419225" y="6152295"/>
            <a:ext cx="6097712" cy="369332"/>
          </a:xfrm>
          <a:prstGeom prst="rect">
            <a:avLst/>
          </a:prstGeom>
          <a:noFill/>
        </p:spPr>
        <p:txBody>
          <a:bodyPr wrap="square">
            <a:spAutoFit/>
          </a:bodyPr>
          <a:lstStyle/>
          <a:p>
            <a:r>
              <a:rPr lang="en-US" i="1" dirty="0">
                <a:solidFill>
                  <a:srgbClr val="FF0000"/>
                </a:solidFill>
                <a:latin typeface="Arial" panose="020B0604020202020204" pitchFamily="34" charset="0"/>
                <a:ea typeface="Calibri" panose="020F0502020204030204" pitchFamily="34" charset="0"/>
              </a:rPr>
              <a:t>Tail Race Channel: EOT &amp; Hoist Structures</a:t>
            </a:r>
            <a:endParaRPr lang="en-IN" i="1" dirty="0">
              <a:solidFill>
                <a:srgbClr val="FF0000"/>
              </a:solidFill>
              <a:latin typeface="Arial" panose="020B060402020202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A09E7913-D721-21A0-E8ED-704E19D6BD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793" y="996593"/>
            <a:ext cx="4746660" cy="4726055"/>
          </a:xfrm>
          <a:prstGeom prst="rect">
            <a:avLst/>
          </a:prstGeom>
          <a:noFill/>
        </p:spPr>
      </p:pic>
      <p:pic>
        <p:nvPicPr>
          <p:cNvPr id="4" name="Picture 3">
            <a:extLst>
              <a:ext uri="{FF2B5EF4-FFF2-40B4-BE49-F238E27FC236}">
                <a16:creationId xmlns:a16="http://schemas.microsoft.com/office/drawing/2014/main" id="{23FD998E-12AE-19D5-9F84-7431781EC3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108" y="996591"/>
            <a:ext cx="4746660" cy="4726055"/>
          </a:xfrm>
          <a:prstGeom prst="rect">
            <a:avLst/>
          </a:prstGeom>
          <a:noFill/>
        </p:spPr>
      </p:pic>
      <p:sp>
        <p:nvSpPr>
          <p:cNvPr id="8" name="Date Placeholder 7">
            <a:extLst>
              <a:ext uri="{FF2B5EF4-FFF2-40B4-BE49-F238E27FC236}">
                <a16:creationId xmlns:a16="http://schemas.microsoft.com/office/drawing/2014/main" id="{D90DF39D-6DF8-AE66-87FC-586FE1412546}"/>
              </a:ext>
            </a:extLst>
          </p:cNvPr>
          <p:cNvSpPr>
            <a:spLocks noGrp="1"/>
          </p:cNvSpPr>
          <p:nvPr>
            <p:ph type="dt" sz="half" idx="10"/>
          </p:nvPr>
        </p:nvSpPr>
        <p:spPr/>
        <p:txBody>
          <a:bodyPr/>
          <a:lstStyle/>
          <a:p>
            <a:fld id="{CCAC0A67-AEBB-479F-A52F-3741F1EBB6C7}" type="datetime1">
              <a:rPr lang="en-IN" smtClean="0"/>
              <a:t>02-02-2024</a:t>
            </a:fld>
            <a:endParaRPr lang="en-IN"/>
          </a:p>
        </p:txBody>
      </p:sp>
      <p:sp>
        <p:nvSpPr>
          <p:cNvPr id="9" name="Slide Number Placeholder 8">
            <a:extLst>
              <a:ext uri="{FF2B5EF4-FFF2-40B4-BE49-F238E27FC236}">
                <a16:creationId xmlns:a16="http://schemas.microsoft.com/office/drawing/2014/main" id="{2C3E9071-3599-BC1D-CB23-1BF11E05524B}"/>
              </a:ext>
            </a:extLst>
          </p:cNvPr>
          <p:cNvSpPr>
            <a:spLocks noGrp="1"/>
          </p:cNvSpPr>
          <p:nvPr>
            <p:ph type="sldNum" sz="quarter" idx="12"/>
          </p:nvPr>
        </p:nvSpPr>
        <p:spPr/>
        <p:txBody>
          <a:bodyPr/>
          <a:lstStyle/>
          <a:p>
            <a:fld id="{3C90654D-0DBA-4DD2-95CA-29821569FD1A}" type="slidenum">
              <a:rPr lang="en-IN" smtClean="0"/>
              <a:t>17</a:t>
            </a:fld>
            <a:endParaRPr lang="en-IN"/>
          </a:p>
        </p:txBody>
      </p:sp>
    </p:spTree>
    <p:extLst>
      <p:ext uri="{BB962C8B-B14F-4D97-AF65-F5344CB8AC3E}">
        <p14:creationId xmlns:p14="http://schemas.microsoft.com/office/powerpoint/2010/main" val="68824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E3513E-4741-FEC2-6568-819E2188D9E8}"/>
              </a:ext>
            </a:extLst>
          </p:cNvPr>
          <p:cNvSpPr txBox="1">
            <a:spLocks/>
          </p:cNvSpPr>
          <p:nvPr/>
        </p:nvSpPr>
        <p:spPr>
          <a:xfrm>
            <a:off x="653265" y="281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dirty="0"/>
              <a:t>Cost Benefit Analysis</a:t>
            </a:r>
          </a:p>
        </p:txBody>
      </p:sp>
      <p:graphicFrame>
        <p:nvGraphicFramePr>
          <p:cNvPr id="5" name="Content Placeholder 4">
            <a:extLst>
              <a:ext uri="{FF2B5EF4-FFF2-40B4-BE49-F238E27FC236}">
                <a16:creationId xmlns:a16="http://schemas.microsoft.com/office/drawing/2014/main" id="{B9A5399D-22B8-4413-B86B-AB94A331066D}"/>
              </a:ext>
            </a:extLst>
          </p:cNvPr>
          <p:cNvGraphicFramePr>
            <a:graphicFrameLocks noGrp="1"/>
          </p:cNvGraphicFramePr>
          <p:nvPr>
            <p:ph idx="1"/>
            <p:extLst>
              <p:ext uri="{D42A27DB-BD31-4B8C-83A1-F6EECF244321}">
                <p14:modId xmlns:p14="http://schemas.microsoft.com/office/powerpoint/2010/main" val="3890333765"/>
              </p:ext>
            </p:extLst>
          </p:nvPr>
        </p:nvGraphicFramePr>
        <p:xfrm>
          <a:off x="6096000" y="1195027"/>
          <a:ext cx="5983840" cy="5198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538EBEE-48FE-9FD5-E823-9E7984F4CBB0}"/>
              </a:ext>
            </a:extLst>
          </p:cNvPr>
          <p:cNvSpPr txBox="1"/>
          <p:nvPr/>
        </p:nvSpPr>
        <p:spPr>
          <a:xfrm>
            <a:off x="191784" y="1397285"/>
            <a:ext cx="5800618" cy="4984250"/>
          </a:xfrm>
          <a:prstGeom prst="rect">
            <a:avLst/>
          </a:prstGeom>
          <a:noFill/>
        </p:spPr>
        <p:txBody>
          <a:bodyPr wrap="square">
            <a:spAutoFit/>
          </a:bodyPr>
          <a:lstStyle/>
          <a:p>
            <a:pPr marL="342900" lvl="0" indent="-342900" algn="just">
              <a:lnSpc>
                <a:spcPct val="107000"/>
              </a:lnSpc>
              <a:buFont typeface="Wingdings" panose="05000000000000000000" pitchFamily="2" charset="2"/>
              <a:buChar char=""/>
              <a:tabLst>
                <a:tab pos="1485900" algn="l"/>
              </a:tabLst>
            </a:pPr>
            <a:r>
              <a:rPr lang="en-IN" sz="2000" dirty="0">
                <a:effectLst/>
                <a:latin typeface="Arial" panose="020B0604020202020204" pitchFamily="34" charset="0"/>
                <a:ea typeface="Calibri" panose="020F0502020204030204" pitchFamily="34" charset="0"/>
                <a:cs typeface="Mangal" panose="02040503050203030202" pitchFamily="18" charset="0"/>
              </a:rPr>
              <a:t>Estimated cost Rs. 341.41 Crore at October 2014 PL including Rs. 68.35 Crores on Interest During Construction (IDC).</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Wingdings" panose="05000000000000000000" pitchFamily="2" charset="2"/>
              <a:buChar char=""/>
              <a:tabLst>
                <a:tab pos="1485900" algn="l"/>
              </a:tabLst>
            </a:pPr>
            <a:r>
              <a:rPr lang="en-IN" sz="2000" dirty="0">
                <a:effectLst/>
                <a:latin typeface="Arial" panose="020B0604020202020204" pitchFamily="34" charset="0"/>
                <a:ea typeface="Calibri" panose="020F0502020204030204" pitchFamily="34" charset="0"/>
                <a:cs typeface="Mangal" panose="02040503050203030202" pitchFamily="18" charset="0"/>
              </a:rPr>
              <a:t>Major benefit of the R&amp;M is the life extension of the project.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Wingdings" panose="05000000000000000000" pitchFamily="2" charset="2"/>
              <a:buChar char=""/>
              <a:tabLst>
                <a:tab pos="1485900" algn="l"/>
              </a:tabLst>
            </a:pPr>
            <a:r>
              <a:rPr lang="en-IN" sz="2000" dirty="0">
                <a:effectLst/>
                <a:latin typeface="Arial" panose="020B0604020202020204" pitchFamily="34" charset="0"/>
                <a:ea typeface="Calibri" panose="020F0502020204030204" pitchFamily="34" charset="0"/>
                <a:cs typeface="Mangal" panose="02040503050203030202" pitchFamily="18" charset="0"/>
              </a:rPr>
              <a:t>The cost / MW for the proposed R&amp;M works is about Rs. 2.0 </a:t>
            </a:r>
            <a:r>
              <a:rPr lang="en-IN" sz="2000" dirty="0" err="1">
                <a:effectLst/>
                <a:latin typeface="Arial" panose="020B0604020202020204" pitchFamily="34" charset="0"/>
                <a:ea typeface="Calibri" panose="020F0502020204030204" pitchFamily="34" charset="0"/>
                <a:cs typeface="Mangal" panose="02040503050203030202" pitchFamily="18" charset="0"/>
              </a:rPr>
              <a:t>Crs</a:t>
            </a:r>
            <a:r>
              <a:rPr lang="en-IN" sz="2000" dirty="0">
                <a:effectLst/>
                <a:latin typeface="Arial" panose="020B0604020202020204" pitchFamily="34" charset="0"/>
                <a:ea typeface="Calibri" panose="020F0502020204030204" pitchFamily="34" charset="0"/>
                <a:cs typeface="Mangal" panose="02040503050203030202" pitchFamily="18" charset="0"/>
              </a:rPr>
              <a:t>. as against cost / MW of about Rs.10.0 </a:t>
            </a:r>
            <a:r>
              <a:rPr lang="en-IN" sz="2000" dirty="0" err="1">
                <a:effectLst/>
                <a:latin typeface="Arial" panose="020B0604020202020204" pitchFamily="34" charset="0"/>
                <a:ea typeface="Calibri" panose="020F0502020204030204" pitchFamily="34" charset="0"/>
                <a:cs typeface="Mangal" panose="02040503050203030202" pitchFamily="18" charset="0"/>
              </a:rPr>
              <a:t>Crs</a:t>
            </a:r>
            <a:r>
              <a:rPr lang="en-IN" sz="2000" dirty="0">
                <a:effectLst/>
                <a:latin typeface="Arial" panose="020B0604020202020204" pitchFamily="34" charset="0"/>
                <a:ea typeface="Calibri" panose="020F0502020204030204" pitchFamily="34" charset="0"/>
                <a:cs typeface="Mangal" panose="02040503050203030202" pitchFamily="18" charset="0"/>
              </a:rPr>
              <a:t>. for new hydroelectric power plant of similar size.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Wingdings" panose="05000000000000000000" pitchFamily="2" charset="2"/>
              <a:buChar char=""/>
              <a:tabLst>
                <a:tab pos="1485900" algn="l"/>
              </a:tabLst>
            </a:pPr>
            <a:r>
              <a:rPr lang="en-IN" sz="2000" dirty="0">
                <a:effectLst/>
                <a:latin typeface="Arial" panose="020B0604020202020204" pitchFamily="34" charset="0"/>
                <a:ea typeface="Calibri" panose="020F0502020204030204" pitchFamily="34" charset="0"/>
                <a:cs typeface="Mangal" panose="02040503050203030202" pitchFamily="18" charset="0"/>
              </a:rPr>
              <a:t> Post R&amp;M, the levelized tariff is likely to be Rs. 4.09 / KWH. Levelized tariff for new project of similar size, considering present day cost of the project @ 10 </a:t>
            </a:r>
            <a:r>
              <a:rPr lang="en-IN" sz="2000" dirty="0" err="1">
                <a:effectLst/>
                <a:latin typeface="Arial" panose="020B0604020202020204" pitchFamily="34" charset="0"/>
                <a:ea typeface="Calibri" panose="020F0502020204030204" pitchFamily="34" charset="0"/>
                <a:cs typeface="Mangal" panose="02040503050203030202" pitchFamily="18" charset="0"/>
              </a:rPr>
              <a:t>Crs</a:t>
            </a:r>
            <a:r>
              <a:rPr lang="en-IN" sz="2000" dirty="0">
                <a:effectLst/>
                <a:latin typeface="Arial" panose="020B0604020202020204" pitchFamily="34" charset="0"/>
                <a:ea typeface="Calibri" panose="020F0502020204030204" pitchFamily="34" charset="0"/>
                <a:cs typeface="Mangal" panose="02040503050203030202" pitchFamily="18" charset="0"/>
              </a:rPr>
              <a:t>. per MW, works out to Rs. 6.37 / KWH</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914400" algn="just">
              <a:lnSpc>
                <a:spcPct val="107000"/>
              </a:lnSpc>
              <a:spcAft>
                <a:spcPts val="800"/>
              </a:spcAft>
              <a:tabLst>
                <a:tab pos="1485900" algn="l"/>
              </a:tabLst>
            </a:pPr>
            <a:r>
              <a:rPr lang="en-IN" sz="2000" dirty="0">
                <a:effectLst/>
                <a:latin typeface="Arial" panose="020B0604020202020204" pitchFamily="34" charset="0"/>
                <a:ea typeface="Calibri" panose="020F0502020204030204" pitchFamily="34" charset="0"/>
                <a:cs typeface="Mangal" panose="02040503050203030202" pitchFamily="18" charset="0"/>
              </a:rPr>
              <a:t>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8" name="Date Placeholder 7">
            <a:extLst>
              <a:ext uri="{FF2B5EF4-FFF2-40B4-BE49-F238E27FC236}">
                <a16:creationId xmlns:a16="http://schemas.microsoft.com/office/drawing/2014/main" id="{E4989689-44AB-D1FA-03BC-5B103A197DB6}"/>
              </a:ext>
            </a:extLst>
          </p:cNvPr>
          <p:cNvSpPr>
            <a:spLocks noGrp="1"/>
          </p:cNvSpPr>
          <p:nvPr>
            <p:ph type="dt" sz="half" idx="10"/>
          </p:nvPr>
        </p:nvSpPr>
        <p:spPr/>
        <p:txBody>
          <a:bodyPr/>
          <a:lstStyle/>
          <a:p>
            <a:fld id="{1912D34E-A061-40F8-9831-6ECC42B9DB1E}" type="datetime1">
              <a:rPr lang="en-IN" smtClean="0"/>
              <a:t>02-02-2024</a:t>
            </a:fld>
            <a:endParaRPr lang="en-IN"/>
          </a:p>
        </p:txBody>
      </p:sp>
      <p:sp>
        <p:nvSpPr>
          <p:cNvPr id="9" name="Slide Number Placeholder 8">
            <a:extLst>
              <a:ext uri="{FF2B5EF4-FFF2-40B4-BE49-F238E27FC236}">
                <a16:creationId xmlns:a16="http://schemas.microsoft.com/office/drawing/2014/main" id="{7A361BE7-7C79-294E-B08D-0BA0AF9609BA}"/>
              </a:ext>
            </a:extLst>
          </p:cNvPr>
          <p:cNvSpPr>
            <a:spLocks noGrp="1"/>
          </p:cNvSpPr>
          <p:nvPr>
            <p:ph type="sldNum" sz="quarter" idx="12"/>
          </p:nvPr>
        </p:nvSpPr>
        <p:spPr/>
        <p:txBody>
          <a:bodyPr/>
          <a:lstStyle/>
          <a:p>
            <a:fld id="{3C90654D-0DBA-4DD2-95CA-29821569FD1A}" type="slidenum">
              <a:rPr lang="en-IN" smtClean="0"/>
              <a:t>18</a:t>
            </a:fld>
            <a:endParaRPr lang="en-IN"/>
          </a:p>
        </p:txBody>
      </p:sp>
    </p:spTree>
    <p:extLst>
      <p:ext uri="{BB962C8B-B14F-4D97-AF65-F5344CB8AC3E}">
        <p14:creationId xmlns:p14="http://schemas.microsoft.com/office/powerpoint/2010/main" val="157024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EF88-355C-C05D-25FE-EBB47CD43BC3}"/>
              </a:ext>
            </a:extLst>
          </p:cNvPr>
          <p:cNvSpPr>
            <a:spLocks noGrp="1"/>
          </p:cNvSpPr>
          <p:nvPr>
            <p:ph type="title"/>
          </p:nvPr>
        </p:nvSpPr>
        <p:spPr>
          <a:xfrm>
            <a:off x="838200" y="365125"/>
            <a:ext cx="10515600" cy="929419"/>
          </a:xfrm>
        </p:spPr>
        <p:txBody>
          <a:bodyPr/>
          <a:lstStyle/>
          <a:p>
            <a:r>
              <a:rPr lang="en-IN" sz="4000" dirty="0"/>
              <a:t>Conclusion</a:t>
            </a:r>
          </a:p>
        </p:txBody>
      </p:sp>
      <p:sp>
        <p:nvSpPr>
          <p:cNvPr id="3" name="Content Placeholder 2">
            <a:extLst>
              <a:ext uri="{FF2B5EF4-FFF2-40B4-BE49-F238E27FC236}">
                <a16:creationId xmlns:a16="http://schemas.microsoft.com/office/drawing/2014/main" id="{1D4CFC35-E28B-6167-C81B-4291E8BE46E7}"/>
              </a:ext>
            </a:extLst>
          </p:cNvPr>
          <p:cNvSpPr>
            <a:spLocks noGrp="1"/>
          </p:cNvSpPr>
          <p:nvPr>
            <p:ph idx="1"/>
          </p:nvPr>
        </p:nvSpPr>
        <p:spPr>
          <a:xfrm>
            <a:off x="838200" y="1253331"/>
            <a:ext cx="10515600" cy="5239544"/>
          </a:xfrm>
        </p:spPr>
        <p:txBody>
          <a:bodyPr>
            <a:normAutofit lnSpcReduction="10000"/>
          </a:bodyPr>
          <a:lstStyle/>
          <a:p>
            <a:pPr marL="342900" lvl="0" indent="-342900" algn="just">
              <a:lnSpc>
                <a:spcPct val="107000"/>
              </a:lnSpc>
              <a:buFont typeface="+mj-lt"/>
              <a:buAutoNum type="arabicPeriod"/>
              <a:tabLst>
                <a:tab pos="1485900" algn="l"/>
              </a:tabLst>
            </a:pPr>
            <a:r>
              <a:rPr lang="en-IN" dirty="0">
                <a:effectLst/>
                <a:latin typeface="Arial" panose="020B0604020202020204" pitchFamily="34" charset="0"/>
                <a:ea typeface="Calibri" panose="020F0502020204030204" pitchFamily="34" charset="0"/>
                <a:cs typeface="Mangal" panose="02040503050203030202" pitchFamily="18" charset="0"/>
              </a:rPr>
              <a:t>It is very advantageous for undertaking R&amp;M of hydro generating units to add more energy benefits to cater the prevailing power requirement.</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tabLst>
                <a:tab pos="1485900" algn="l"/>
              </a:tabLst>
            </a:pPr>
            <a:r>
              <a:rPr lang="en-IN" dirty="0">
                <a:effectLst/>
                <a:latin typeface="Arial" panose="020B0604020202020204" pitchFamily="34" charset="0"/>
                <a:ea typeface="Calibri" panose="020F0502020204030204" pitchFamily="34" charset="0"/>
                <a:cs typeface="Mangal" panose="02040503050203030202" pitchFamily="18" charset="0"/>
              </a:rPr>
              <a:t>R&amp;M and uprating are the most economical as well as lower gestation period for capacity addition as compared to build up a new hydro project.</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tabLst>
                <a:tab pos="1485900" algn="l"/>
              </a:tabLst>
            </a:pPr>
            <a:r>
              <a:rPr lang="en-IN" dirty="0">
                <a:effectLst/>
                <a:latin typeface="Arial" panose="020B0604020202020204" pitchFamily="34" charset="0"/>
                <a:ea typeface="Calibri" panose="020F0502020204030204" pitchFamily="34" charset="0"/>
                <a:cs typeface="Mangal" panose="02040503050203030202" pitchFamily="18" charset="0"/>
              </a:rPr>
              <a:t>The clearances such as forest clearance, land actuation, R&amp;R issues, feasibility of the project are the major risk to the development of the project as they take considerable time and effort which is not required for R&amp;M of old projects resulting considerable time savings for capacity addition.</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06AC2493-E3D5-45C0-FE7F-8F139D2366E0}"/>
              </a:ext>
            </a:extLst>
          </p:cNvPr>
          <p:cNvSpPr>
            <a:spLocks noGrp="1"/>
          </p:cNvSpPr>
          <p:nvPr>
            <p:ph type="dt" sz="half" idx="10"/>
          </p:nvPr>
        </p:nvSpPr>
        <p:spPr/>
        <p:txBody>
          <a:bodyPr/>
          <a:lstStyle/>
          <a:p>
            <a:fld id="{EBD99428-12CB-458A-8348-154DB51C7605}" type="datetime1">
              <a:rPr lang="en-IN" smtClean="0"/>
              <a:t>02-02-2024</a:t>
            </a:fld>
            <a:endParaRPr lang="en-IN"/>
          </a:p>
        </p:txBody>
      </p:sp>
      <p:sp>
        <p:nvSpPr>
          <p:cNvPr id="5" name="Slide Number Placeholder 4">
            <a:extLst>
              <a:ext uri="{FF2B5EF4-FFF2-40B4-BE49-F238E27FC236}">
                <a16:creationId xmlns:a16="http://schemas.microsoft.com/office/drawing/2014/main" id="{37A6DBEB-EBB7-450E-5751-D6B8C91E3152}"/>
              </a:ext>
            </a:extLst>
          </p:cNvPr>
          <p:cNvSpPr>
            <a:spLocks noGrp="1"/>
          </p:cNvSpPr>
          <p:nvPr>
            <p:ph type="sldNum" sz="quarter" idx="12"/>
          </p:nvPr>
        </p:nvSpPr>
        <p:spPr/>
        <p:txBody>
          <a:bodyPr/>
          <a:lstStyle/>
          <a:p>
            <a:fld id="{3C90654D-0DBA-4DD2-95CA-29821569FD1A}" type="slidenum">
              <a:rPr lang="en-IN" smtClean="0"/>
              <a:t>19</a:t>
            </a:fld>
            <a:endParaRPr lang="en-IN"/>
          </a:p>
        </p:txBody>
      </p:sp>
    </p:spTree>
    <p:extLst>
      <p:ext uri="{BB962C8B-B14F-4D97-AF65-F5344CB8AC3E}">
        <p14:creationId xmlns:p14="http://schemas.microsoft.com/office/powerpoint/2010/main" val="131052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A24E-2B64-D1B9-1E9A-E8537E43D2E9}"/>
              </a:ext>
            </a:extLst>
          </p:cNvPr>
          <p:cNvSpPr>
            <a:spLocks noGrp="1"/>
          </p:cNvSpPr>
          <p:nvPr>
            <p:ph type="title"/>
          </p:nvPr>
        </p:nvSpPr>
        <p:spPr>
          <a:xfrm>
            <a:off x="676812" y="56900"/>
            <a:ext cx="10515600" cy="1325563"/>
          </a:xfrm>
        </p:spPr>
        <p:txBody>
          <a:bodyPr/>
          <a:lstStyle/>
          <a:p>
            <a:r>
              <a:rPr lang="en-US" dirty="0"/>
              <a:t>Introduction</a:t>
            </a:r>
            <a:endParaRPr lang="en-IN" dirty="0"/>
          </a:p>
        </p:txBody>
      </p:sp>
      <p:graphicFrame>
        <p:nvGraphicFramePr>
          <p:cNvPr id="11" name="Content Placeholder 10">
            <a:extLst>
              <a:ext uri="{FF2B5EF4-FFF2-40B4-BE49-F238E27FC236}">
                <a16:creationId xmlns:a16="http://schemas.microsoft.com/office/drawing/2014/main" id="{842431BA-F5C4-9137-14B6-A620A0B63D32}"/>
              </a:ext>
            </a:extLst>
          </p:cNvPr>
          <p:cNvGraphicFramePr>
            <a:graphicFrameLocks noGrp="1"/>
          </p:cNvGraphicFramePr>
          <p:nvPr>
            <p:ph idx="1"/>
            <p:extLst>
              <p:ext uri="{D42A27DB-BD31-4B8C-83A1-F6EECF244321}">
                <p14:modId xmlns:p14="http://schemas.microsoft.com/office/powerpoint/2010/main" val="2217767913"/>
              </p:ext>
            </p:extLst>
          </p:nvPr>
        </p:nvGraphicFramePr>
        <p:xfrm>
          <a:off x="676812" y="50269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96701C92-556C-7B07-325F-BCF69A509699}"/>
              </a:ext>
            </a:extLst>
          </p:cNvPr>
          <p:cNvGraphicFramePr/>
          <p:nvPr>
            <p:extLst>
              <p:ext uri="{D42A27DB-BD31-4B8C-83A1-F6EECF244321}">
                <p14:modId xmlns:p14="http://schemas.microsoft.com/office/powerpoint/2010/main" val="2000370234"/>
              </p:ext>
            </p:extLst>
          </p:nvPr>
        </p:nvGraphicFramePr>
        <p:xfrm>
          <a:off x="676812" y="1315093"/>
          <a:ext cx="9666265" cy="54401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ate Placeholder 2">
            <a:extLst>
              <a:ext uri="{FF2B5EF4-FFF2-40B4-BE49-F238E27FC236}">
                <a16:creationId xmlns:a16="http://schemas.microsoft.com/office/drawing/2014/main" id="{D72755BF-CAF8-162B-5E1E-C2595BAED8F0}"/>
              </a:ext>
            </a:extLst>
          </p:cNvPr>
          <p:cNvSpPr>
            <a:spLocks noGrp="1"/>
          </p:cNvSpPr>
          <p:nvPr>
            <p:ph type="dt" sz="half" idx="10"/>
          </p:nvPr>
        </p:nvSpPr>
        <p:spPr/>
        <p:txBody>
          <a:bodyPr/>
          <a:lstStyle/>
          <a:p>
            <a:fld id="{354F7F9A-EA43-40BC-9553-48D3B10A4D13}" type="datetime1">
              <a:rPr lang="en-IN" smtClean="0"/>
              <a:t>02-02-2024</a:t>
            </a:fld>
            <a:endParaRPr lang="en-IN"/>
          </a:p>
        </p:txBody>
      </p:sp>
      <p:sp>
        <p:nvSpPr>
          <p:cNvPr id="4" name="Slide Number Placeholder 3">
            <a:extLst>
              <a:ext uri="{FF2B5EF4-FFF2-40B4-BE49-F238E27FC236}">
                <a16:creationId xmlns:a16="http://schemas.microsoft.com/office/drawing/2014/main" id="{84F24F53-AFD9-BF4E-33B5-818CDE8DD86F}"/>
              </a:ext>
            </a:extLst>
          </p:cNvPr>
          <p:cNvSpPr>
            <a:spLocks noGrp="1"/>
          </p:cNvSpPr>
          <p:nvPr>
            <p:ph type="sldNum" sz="quarter" idx="12"/>
          </p:nvPr>
        </p:nvSpPr>
        <p:spPr/>
        <p:txBody>
          <a:bodyPr/>
          <a:lstStyle/>
          <a:p>
            <a:fld id="{3C90654D-0DBA-4DD2-95CA-29821569FD1A}" type="slidenum">
              <a:rPr lang="en-IN" smtClean="0"/>
              <a:t>2</a:t>
            </a:fld>
            <a:endParaRPr lang="en-IN"/>
          </a:p>
        </p:txBody>
      </p:sp>
    </p:spTree>
    <p:extLst>
      <p:ext uri="{BB962C8B-B14F-4D97-AF65-F5344CB8AC3E}">
        <p14:creationId xmlns:p14="http://schemas.microsoft.com/office/powerpoint/2010/main" val="315599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EF88-355C-C05D-25FE-EBB47CD43BC3}"/>
              </a:ext>
            </a:extLst>
          </p:cNvPr>
          <p:cNvSpPr>
            <a:spLocks noGrp="1"/>
          </p:cNvSpPr>
          <p:nvPr>
            <p:ph type="title"/>
          </p:nvPr>
        </p:nvSpPr>
        <p:spPr>
          <a:xfrm>
            <a:off x="838200" y="365125"/>
            <a:ext cx="10515600" cy="929419"/>
          </a:xfrm>
        </p:spPr>
        <p:txBody>
          <a:bodyPr/>
          <a:lstStyle/>
          <a:p>
            <a:r>
              <a:rPr lang="en-IN" sz="4000" dirty="0"/>
              <a:t>Conclusion</a:t>
            </a:r>
          </a:p>
        </p:txBody>
      </p:sp>
      <p:sp>
        <p:nvSpPr>
          <p:cNvPr id="3" name="Content Placeholder 2">
            <a:extLst>
              <a:ext uri="{FF2B5EF4-FFF2-40B4-BE49-F238E27FC236}">
                <a16:creationId xmlns:a16="http://schemas.microsoft.com/office/drawing/2014/main" id="{1D4CFC35-E28B-6167-C81B-4291E8BE46E7}"/>
              </a:ext>
            </a:extLst>
          </p:cNvPr>
          <p:cNvSpPr>
            <a:spLocks noGrp="1"/>
          </p:cNvSpPr>
          <p:nvPr>
            <p:ph idx="1"/>
          </p:nvPr>
        </p:nvSpPr>
        <p:spPr>
          <a:xfrm>
            <a:off x="838200" y="1253331"/>
            <a:ext cx="10515600" cy="5239544"/>
          </a:xfrm>
        </p:spPr>
        <p:txBody>
          <a:bodyPr>
            <a:normAutofit fontScale="92500" lnSpcReduction="10000"/>
          </a:bodyPr>
          <a:lstStyle/>
          <a:p>
            <a:pPr marL="514350" lvl="0" indent="-514350" algn="just">
              <a:lnSpc>
                <a:spcPct val="107000"/>
              </a:lnSpc>
              <a:buFont typeface="+mj-lt"/>
              <a:buAutoNum type="arabicPeriod" startAt="4"/>
              <a:tabLst>
                <a:tab pos="1485900" algn="l"/>
              </a:tabLst>
            </a:pPr>
            <a:r>
              <a:rPr lang="en-IN" dirty="0">
                <a:latin typeface="Arial" panose="020B0604020202020204" pitchFamily="34" charset="0"/>
                <a:ea typeface="Calibri" panose="020F0502020204030204" pitchFamily="34" charset="0"/>
                <a:cs typeface="Mangal" panose="02040503050203030202" pitchFamily="18" charset="0"/>
              </a:rPr>
              <a:t>Ever changing technology in Hydro sector is bringing redundancy in 10-15 years. Obsolescence of the equipment only leads to unavailability of the spare parts. For example, there is improvement in technology to Class F insulation (instead of Class B), HVOF coating on the runner and underwater parts, Digital control system etc. During R&amp;M phase of old power station, E&amp;M equipment’s are being replaced by the latest technology available to extend the life for a long duration i.e. 25 years.</a:t>
            </a:r>
          </a:p>
          <a:p>
            <a:pPr marL="514350" lvl="0" indent="-514350" algn="just">
              <a:lnSpc>
                <a:spcPct val="107000"/>
              </a:lnSpc>
              <a:buFont typeface="+mj-lt"/>
              <a:buAutoNum type="arabicPeriod" startAt="4"/>
              <a:tabLst>
                <a:tab pos="1485900" algn="l"/>
              </a:tabLst>
            </a:pPr>
            <a:r>
              <a:rPr lang="en-IN" dirty="0">
                <a:latin typeface="Arial" panose="020B0604020202020204" pitchFamily="34" charset="0"/>
                <a:ea typeface="Calibri" panose="020F0502020204030204" pitchFamily="34" charset="0"/>
                <a:cs typeface="Mangal" panose="02040503050203030202" pitchFamily="18" charset="0"/>
              </a:rPr>
              <a:t>Online monitoring of vibration levels and PD Analyser has become a safety tool to monitor the units at any instant of time that fault may detect much earlier than getting matured leads the catastrophic failure.</a:t>
            </a:r>
          </a:p>
        </p:txBody>
      </p:sp>
      <p:sp>
        <p:nvSpPr>
          <p:cNvPr id="4" name="Date Placeholder 3">
            <a:extLst>
              <a:ext uri="{FF2B5EF4-FFF2-40B4-BE49-F238E27FC236}">
                <a16:creationId xmlns:a16="http://schemas.microsoft.com/office/drawing/2014/main" id="{8A490BE5-22A7-3532-B3AF-2E9F19B6C779}"/>
              </a:ext>
            </a:extLst>
          </p:cNvPr>
          <p:cNvSpPr>
            <a:spLocks noGrp="1"/>
          </p:cNvSpPr>
          <p:nvPr>
            <p:ph type="dt" sz="half" idx="10"/>
          </p:nvPr>
        </p:nvSpPr>
        <p:spPr/>
        <p:txBody>
          <a:bodyPr/>
          <a:lstStyle/>
          <a:p>
            <a:fld id="{FB72D4BC-3C63-42D5-A15E-AF8F97101FDD}" type="datetime1">
              <a:rPr lang="en-IN" smtClean="0"/>
              <a:t>02-02-2024</a:t>
            </a:fld>
            <a:endParaRPr lang="en-IN"/>
          </a:p>
        </p:txBody>
      </p:sp>
      <p:sp>
        <p:nvSpPr>
          <p:cNvPr id="5" name="Slide Number Placeholder 4">
            <a:extLst>
              <a:ext uri="{FF2B5EF4-FFF2-40B4-BE49-F238E27FC236}">
                <a16:creationId xmlns:a16="http://schemas.microsoft.com/office/drawing/2014/main" id="{790D1DF8-E133-12AB-34EF-ECD2921E404E}"/>
              </a:ext>
            </a:extLst>
          </p:cNvPr>
          <p:cNvSpPr>
            <a:spLocks noGrp="1"/>
          </p:cNvSpPr>
          <p:nvPr>
            <p:ph type="sldNum" sz="quarter" idx="12"/>
          </p:nvPr>
        </p:nvSpPr>
        <p:spPr/>
        <p:txBody>
          <a:bodyPr/>
          <a:lstStyle/>
          <a:p>
            <a:fld id="{3C90654D-0DBA-4DD2-95CA-29821569FD1A}" type="slidenum">
              <a:rPr lang="en-IN" smtClean="0"/>
              <a:t>20</a:t>
            </a:fld>
            <a:endParaRPr lang="en-IN"/>
          </a:p>
        </p:txBody>
      </p:sp>
    </p:spTree>
    <p:extLst>
      <p:ext uri="{BB962C8B-B14F-4D97-AF65-F5344CB8AC3E}">
        <p14:creationId xmlns:p14="http://schemas.microsoft.com/office/powerpoint/2010/main" val="33164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6600" b="1" dirty="0"/>
              <a:t>Thanks</a:t>
            </a:r>
          </a:p>
        </p:txBody>
      </p:sp>
      <p:sp>
        <p:nvSpPr>
          <p:cNvPr id="4" name="Date Placeholder 3">
            <a:extLst>
              <a:ext uri="{FF2B5EF4-FFF2-40B4-BE49-F238E27FC236}">
                <a16:creationId xmlns:a16="http://schemas.microsoft.com/office/drawing/2014/main" id="{7F73BD04-73B5-966E-B26E-E96F05B25884}"/>
              </a:ext>
            </a:extLst>
          </p:cNvPr>
          <p:cNvSpPr>
            <a:spLocks noGrp="1"/>
          </p:cNvSpPr>
          <p:nvPr>
            <p:ph type="dt" sz="half" idx="10"/>
          </p:nvPr>
        </p:nvSpPr>
        <p:spPr/>
        <p:txBody>
          <a:bodyPr/>
          <a:lstStyle/>
          <a:p>
            <a:fld id="{9F9D68C9-5777-4036-9C4C-37F173BAAB7F}" type="datetime1">
              <a:rPr lang="en-IN" smtClean="0"/>
              <a:t>02-02-2024</a:t>
            </a:fld>
            <a:endParaRPr lang="en-IN"/>
          </a:p>
        </p:txBody>
      </p:sp>
      <p:sp>
        <p:nvSpPr>
          <p:cNvPr id="5" name="Slide Number Placeholder 4">
            <a:extLst>
              <a:ext uri="{FF2B5EF4-FFF2-40B4-BE49-F238E27FC236}">
                <a16:creationId xmlns:a16="http://schemas.microsoft.com/office/drawing/2014/main" id="{1FA87696-D2AB-1F9E-2AF6-BBE8D8AAAEEF}"/>
              </a:ext>
            </a:extLst>
          </p:cNvPr>
          <p:cNvSpPr>
            <a:spLocks noGrp="1"/>
          </p:cNvSpPr>
          <p:nvPr>
            <p:ph type="sldNum" sz="quarter" idx="12"/>
          </p:nvPr>
        </p:nvSpPr>
        <p:spPr/>
        <p:txBody>
          <a:bodyPr/>
          <a:lstStyle/>
          <a:p>
            <a:fld id="{3C90654D-0DBA-4DD2-95CA-29821569FD1A}" type="slidenum">
              <a:rPr lang="en-IN" smtClean="0"/>
              <a:t>21</a:t>
            </a:fld>
            <a:endParaRPr lang="en-IN"/>
          </a:p>
        </p:txBody>
      </p:sp>
    </p:spTree>
    <p:extLst>
      <p:ext uri="{BB962C8B-B14F-4D97-AF65-F5344CB8AC3E}">
        <p14:creationId xmlns:p14="http://schemas.microsoft.com/office/powerpoint/2010/main" val="337960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F62E-D0DA-3D33-A212-EF7C1669BEAA}"/>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D3726B4D-F711-C964-B5C4-7D0710C87B9E}"/>
              </a:ext>
            </a:extLst>
          </p:cNvPr>
          <p:cNvSpPr>
            <a:spLocks noGrp="1"/>
          </p:cNvSpPr>
          <p:nvPr>
            <p:ph idx="1"/>
          </p:nvPr>
        </p:nvSpPr>
        <p:spPr/>
        <p:txBody>
          <a:bodyPr>
            <a:normAutofit lnSpcReduction="10000"/>
          </a:bodyPr>
          <a:lstStyle/>
          <a:p>
            <a:pPr algn="just"/>
            <a:r>
              <a:rPr lang="en-US" dirty="0"/>
              <a:t>Renovation &amp; Modernization, Uprating and Life Extension (RMU&amp;LE) of hydro plants is a cost effective way to extend the generation from the plant to the extended period of 20‐25 years with improved reliability and availability. </a:t>
            </a:r>
          </a:p>
          <a:p>
            <a:pPr algn="just"/>
            <a:endParaRPr lang="en-US" dirty="0"/>
          </a:p>
          <a:p>
            <a:pPr algn="just"/>
            <a:r>
              <a:rPr lang="en-US" dirty="0"/>
              <a:t>R&amp;M programme can be expected to yield benefits in about 3‐4 years as against construction of a new hydro plant of 7‐8 years. </a:t>
            </a:r>
          </a:p>
          <a:p>
            <a:pPr marL="0" indent="0" algn="just">
              <a:buNone/>
            </a:pPr>
            <a:endParaRPr lang="en-US" dirty="0"/>
          </a:p>
          <a:p>
            <a:pPr algn="just"/>
            <a:r>
              <a:rPr lang="en-US" dirty="0"/>
              <a:t>Estimated cost per MW against R&amp;M for Life Extension is much less than the new hydro projects of similar capacity</a:t>
            </a:r>
            <a:endParaRPr lang="en-IN" dirty="0"/>
          </a:p>
        </p:txBody>
      </p:sp>
      <p:sp>
        <p:nvSpPr>
          <p:cNvPr id="4" name="Date Placeholder 3">
            <a:extLst>
              <a:ext uri="{FF2B5EF4-FFF2-40B4-BE49-F238E27FC236}">
                <a16:creationId xmlns:a16="http://schemas.microsoft.com/office/drawing/2014/main" id="{8A77D12F-131C-C8EE-0627-FA97FCE45D33}"/>
              </a:ext>
            </a:extLst>
          </p:cNvPr>
          <p:cNvSpPr>
            <a:spLocks noGrp="1"/>
          </p:cNvSpPr>
          <p:nvPr>
            <p:ph type="dt" sz="half" idx="10"/>
          </p:nvPr>
        </p:nvSpPr>
        <p:spPr/>
        <p:txBody>
          <a:bodyPr/>
          <a:lstStyle/>
          <a:p>
            <a:fld id="{39E15A00-5C4A-4AD8-BE90-5B851E6B511F}" type="datetime1">
              <a:rPr lang="en-IN" smtClean="0"/>
              <a:t>02-02-2024</a:t>
            </a:fld>
            <a:endParaRPr lang="en-IN"/>
          </a:p>
        </p:txBody>
      </p:sp>
      <p:sp>
        <p:nvSpPr>
          <p:cNvPr id="5" name="Slide Number Placeholder 4">
            <a:extLst>
              <a:ext uri="{FF2B5EF4-FFF2-40B4-BE49-F238E27FC236}">
                <a16:creationId xmlns:a16="http://schemas.microsoft.com/office/drawing/2014/main" id="{A2FE932F-7426-8D7A-6546-48BF665F8ADA}"/>
              </a:ext>
            </a:extLst>
          </p:cNvPr>
          <p:cNvSpPr>
            <a:spLocks noGrp="1"/>
          </p:cNvSpPr>
          <p:nvPr>
            <p:ph type="sldNum" sz="quarter" idx="12"/>
          </p:nvPr>
        </p:nvSpPr>
        <p:spPr/>
        <p:txBody>
          <a:bodyPr/>
          <a:lstStyle/>
          <a:p>
            <a:fld id="{3C90654D-0DBA-4DD2-95CA-29821569FD1A}" type="slidenum">
              <a:rPr lang="en-IN" smtClean="0"/>
              <a:t>3</a:t>
            </a:fld>
            <a:endParaRPr lang="en-IN"/>
          </a:p>
        </p:txBody>
      </p:sp>
    </p:spTree>
    <p:extLst>
      <p:ext uri="{BB962C8B-B14F-4D97-AF65-F5344CB8AC3E}">
        <p14:creationId xmlns:p14="http://schemas.microsoft.com/office/powerpoint/2010/main" val="327228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4D03-6567-7BF8-7AAD-D0E9E073FEE9}"/>
              </a:ext>
            </a:extLst>
          </p:cNvPr>
          <p:cNvSpPr>
            <a:spLocks noGrp="1"/>
          </p:cNvSpPr>
          <p:nvPr>
            <p:ph type="title"/>
          </p:nvPr>
        </p:nvSpPr>
        <p:spPr/>
        <p:txBody>
          <a:bodyPr/>
          <a:lstStyle/>
          <a:p>
            <a:r>
              <a:rPr lang="en-US" dirty="0"/>
              <a:t>Requirement of R&amp;M</a:t>
            </a:r>
            <a:endParaRPr lang="en-IN" dirty="0"/>
          </a:p>
        </p:txBody>
      </p:sp>
      <p:sp>
        <p:nvSpPr>
          <p:cNvPr id="3" name="Content Placeholder 2">
            <a:extLst>
              <a:ext uri="{FF2B5EF4-FFF2-40B4-BE49-F238E27FC236}">
                <a16:creationId xmlns:a16="http://schemas.microsoft.com/office/drawing/2014/main" id="{300D8D7B-9CDE-6B85-3AAA-4F89C4961E30}"/>
              </a:ext>
            </a:extLst>
          </p:cNvPr>
          <p:cNvSpPr>
            <a:spLocks noGrp="1"/>
          </p:cNvSpPr>
          <p:nvPr>
            <p:ph idx="1"/>
          </p:nvPr>
        </p:nvSpPr>
        <p:spPr>
          <a:xfrm>
            <a:off x="838200" y="1507126"/>
            <a:ext cx="10515600" cy="4849224"/>
          </a:xfrm>
        </p:spPr>
        <p:txBody>
          <a:bodyPr>
            <a:normAutofit fontScale="85000" lnSpcReduction="20000"/>
          </a:bodyPr>
          <a:lstStyle/>
          <a:p>
            <a:pPr marL="0" indent="0" algn="just">
              <a:spcAft>
                <a:spcPts val="800"/>
              </a:spcAft>
              <a:buNone/>
            </a:pPr>
            <a:r>
              <a:rPr lang="en-US" dirty="0"/>
              <a:t>Various factors are being considered for R&amp;M of hydro power stations where</a:t>
            </a:r>
            <a:endParaRPr lang="en-IN" dirty="0"/>
          </a:p>
          <a:p>
            <a:pPr lvl="0" algn="just"/>
            <a:r>
              <a:rPr lang="en-US" sz="3300" dirty="0"/>
              <a:t>Generating units that have been crossed their useful life i.e. 40 years.</a:t>
            </a:r>
            <a:endParaRPr lang="en-IN" sz="3300" dirty="0"/>
          </a:p>
          <a:p>
            <a:pPr lvl="0" algn="just"/>
            <a:r>
              <a:rPr lang="en-US" sz="3300" dirty="0"/>
              <a:t>Generating units have stopped for giving the useful output due to frequent fault persisting in the system.</a:t>
            </a:r>
            <a:endParaRPr lang="en-IN" sz="3300" dirty="0"/>
          </a:p>
          <a:p>
            <a:pPr lvl="0" algn="just"/>
            <a:r>
              <a:rPr lang="en-US" sz="3300" dirty="0"/>
              <a:t>Silt affected power stations where excessive silt contained in the inflows causes enormous damage to the hydraulic structures and turbines, periodic repair maintenance is required to be carried out almost every year.</a:t>
            </a:r>
            <a:endParaRPr lang="en-IN" sz="3300" dirty="0"/>
          </a:p>
          <a:p>
            <a:pPr lvl="0" algn="just"/>
            <a:r>
              <a:rPr lang="en-US" sz="3300" dirty="0"/>
              <a:t>Upgradation to digital control system from manual mode of control as in manual mode for easy identification &amp; restoration of any fault.</a:t>
            </a:r>
            <a:endParaRPr lang="en-IN" sz="3300" dirty="0"/>
          </a:p>
          <a:p>
            <a:pPr lvl="0" algn="just"/>
            <a:r>
              <a:rPr lang="en-US" sz="3300" dirty="0"/>
              <a:t>Uprating of generating units if possible.</a:t>
            </a:r>
            <a:endParaRPr lang="en-IN" sz="3300" dirty="0"/>
          </a:p>
          <a:p>
            <a:pPr lvl="0" algn="just">
              <a:spcAft>
                <a:spcPts val="800"/>
              </a:spcAft>
            </a:pPr>
            <a:r>
              <a:rPr lang="en-US" sz="3300" dirty="0"/>
              <a:t>For enhancement of performance and efficiency of units.</a:t>
            </a:r>
            <a:endParaRPr lang="en-IN" sz="3300" dirty="0"/>
          </a:p>
          <a:p>
            <a:endParaRPr lang="en-IN" dirty="0"/>
          </a:p>
        </p:txBody>
      </p:sp>
      <p:sp>
        <p:nvSpPr>
          <p:cNvPr id="4" name="Date Placeholder 3">
            <a:extLst>
              <a:ext uri="{FF2B5EF4-FFF2-40B4-BE49-F238E27FC236}">
                <a16:creationId xmlns:a16="http://schemas.microsoft.com/office/drawing/2014/main" id="{A0678318-EA2E-55C1-8B17-B1F48C390D26}"/>
              </a:ext>
            </a:extLst>
          </p:cNvPr>
          <p:cNvSpPr>
            <a:spLocks noGrp="1"/>
          </p:cNvSpPr>
          <p:nvPr>
            <p:ph type="dt" sz="half" idx="10"/>
          </p:nvPr>
        </p:nvSpPr>
        <p:spPr/>
        <p:txBody>
          <a:bodyPr/>
          <a:lstStyle/>
          <a:p>
            <a:fld id="{84612101-CCE1-4F78-BD1B-7F31B77B867B}" type="datetime1">
              <a:rPr lang="en-IN" smtClean="0"/>
              <a:t>02-02-2024</a:t>
            </a:fld>
            <a:endParaRPr lang="en-IN"/>
          </a:p>
        </p:txBody>
      </p:sp>
      <p:sp>
        <p:nvSpPr>
          <p:cNvPr id="5" name="Slide Number Placeholder 4">
            <a:extLst>
              <a:ext uri="{FF2B5EF4-FFF2-40B4-BE49-F238E27FC236}">
                <a16:creationId xmlns:a16="http://schemas.microsoft.com/office/drawing/2014/main" id="{31C99861-498A-CD9C-6542-E0B245F382F3}"/>
              </a:ext>
            </a:extLst>
          </p:cNvPr>
          <p:cNvSpPr>
            <a:spLocks noGrp="1"/>
          </p:cNvSpPr>
          <p:nvPr>
            <p:ph type="sldNum" sz="quarter" idx="12"/>
          </p:nvPr>
        </p:nvSpPr>
        <p:spPr/>
        <p:txBody>
          <a:bodyPr/>
          <a:lstStyle/>
          <a:p>
            <a:fld id="{3C90654D-0DBA-4DD2-95CA-29821569FD1A}" type="slidenum">
              <a:rPr lang="en-IN" smtClean="0"/>
              <a:t>4</a:t>
            </a:fld>
            <a:endParaRPr lang="en-IN"/>
          </a:p>
        </p:txBody>
      </p:sp>
    </p:spTree>
    <p:extLst>
      <p:ext uri="{BB962C8B-B14F-4D97-AF65-F5344CB8AC3E}">
        <p14:creationId xmlns:p14="http://schemas.microsoft.com/office/powerpoint/2010/main" val="44792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6C64-880A-6A04-8D1D-80A4310E1C6C}"/>
              </a:ext>
            </a:extLst>
          </p:cNvPr>
          <p:cNvSpPr>
            <a:spLocks noGrp="1"/>
          </p:cNvSpPr>
          <p:nvPr>
            <p:ph type="title"/>
          </p:nvPr>
        </p:nvSpPr>
        <p:spPr/>
        <p:txBody>
          <a:bodyPr/>
          <a:lstStyle/>
          <a:p>
            <a:r>
              <a:rPr lang="en-US" dirty="0"/>
              <a:t>Experiences of NHPC – A Case Study</a:t>
            </a:r>
            <a:endParaRPr lang="en-IN" dirty="0"/>
          </a:p>
        </p:txBody>
      </p:sp>
      <p:graphicFrame>
        <p:nvGraphicFramePr>
          <p:cNvPr id="4" name="Content Placeholder 3">
            <a:extLst>
              <a:ext uri="{FF2B5EF4-FFF2-40B4-BE49-F238E27FC236}">
                <a16:creationId xmlns:a16="http://schemas.microsoft.com/office/drawing/2014/main" id="{AB7067A7-43C6-584F-D1A2-BAA52F41AE98}"/>
              </a:ext>
            </a:extLst>
          </p:cNvPr>
          <p:cNvGraphicFramePr>
            <a:graphicFrameLocks noGrp="1"/>
          </p:cNvGraphicFramePr>
          <p:nvPr>
            <p:ph idx="1"/>
            <p:extLst>
              <p:ext uri="{D42A27DB-BD31-4B8C-83A1-F6EECF244321}">
                <p14:modId xmlns:p14="http://schemas.microsoft.com/office/powerpoint/2010/main" val="1831197947"/>
              </p:ext>
            </p:extLst>
          </p:nvPr>
        </p:nvGraphicFramePr>
        <p:xfrm>
          <a:off x="931901" y="1533592"/>
          <a:ext cx="10122715" cy="4363775"/>
        </p:xfrm>
        <a:graphic>
          <a:graphicData uri="http://schemas.openxmlformats.org/drawingml/2006/table">
            <a:tbl>
              <a:tblPr firstRow="1" firstCol="1" bandRow="1">
                <a:tableStyleId>{21E4AEA4-8DFA-4A89-87EB-49C32662AFE0}</a:tableStyleId>
              </a:tblPr>
              <a:tblGrid>
                <a:gridCol w="691416">
                  <a:extLst>
                    <a:ext uri="{9D8B030D-6E8A-4147-A177-3AD203B41FA5}">
                      <a16:colId xmlns:a16="http://schemas.microsoft.com/office/drawing/2014/main" val="173344156"/>
                    </a:ext>
                  </a:extLst>
                </a:gridCol>
                <a:gridCol w="1542641">
                  <a:extLst>
                    <a:ext uri="{9D8B030D-6E8A-4147-A177-3AD203B41FA5}">
                      <a16:colId xmlns:a16="http://schemas.microsoft.com/office/drawing/2014/main" val="3557348721"/>
                    </a:ext>
                  </a:extLst>
                </a:gridCol>
                <a:gridCol w="1596949">
                  <a:extLst>
                    <a:ext uri="{9D8B030D-6E8A-4147-A177-3AD203B41FA5}">
                      <a16:colId xmlns:a16="http://schemas.microsoft.com/office/drawing/2014/main" val="1385109694"/>
                    </a:ext>
                  </a:extLst>
                </a:gridCol>
                <a:gridCol w="2599612">
                  <a:extLst>
                    <a:ext uri="{9D8B030D-6E8A-4147-A177-3AD203B41FA5}">
                      <a16:colId xmlns:a16="http://schemas.microsoft.com/office/drawing/2014/main" val="764789988"/>
                    </a:ext>
                  </a:extLst>
                </a:gridCol>
                <a:gridCol w="3692097">
                  <a:extLst>
                    <a:ext uri="{9D8B030D-6E8A-4147-A177-3AD203B41FA5}">
                      <a16:colId xmlns:a16="http://schemas.microsoft.com/office/drawing/2014/main" val="2125827367"/>
                    </a:ext>
                  </a:extLst>
                </a:gridCol>
              </a:tblGrid>
              <a:tr h="1291773">
                <a:tc>
                  <a:txBody>
                    <a:bodyPr/>
                    <a:lstStyle/>
                    <a:p>
                      <a:pPr algn="just">
                        <a:lnSpc>
                          <a:spcPct val="107000"/>
                        </a:lnSpc>
                        <a:spcAft>
                          <a:spcPts val="800"/>
                        </a:spcAft>
                      </a:pPr>
                      <a:r>
                        <a:rPr lang="en-US" sz="2000" dirty="0" err="1">
                          <a:effectLst/>
                        </a:rPr>
                        <a:t>Sl</a:t>
                      </a:r>
                      <a:r>
                        <a:rPr lang="en-US" sz="2000" dirty="0">
                          <a:effectLst/>
                        </a:rPr>
                        <a:t> No</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2000" dirty="0">
                          <a:effectLst/>
                        </a:rPr>
                        <a:t>Name of Power Station</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2000" dirty="0">
                          <a:effectLst/>
                        </a:rPr>
                        <a:t>Date of Commercial operation</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2000">
                          <a:effectLst/>
                        </a:rPr>
                        <a:t>Completion of useful life of 35 Yrs </a:t>
                      </a:r>
                      <a:endParaRPr lang="en-IN" sz="2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2000">
                          <a:effectLst/>
                        </a:rPr>
                        <a:t>R&amp;M proposed to be carried out</a:t>
                      </a:r>
                      <a:endParaRPr lang="en-IN" sz="2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474125965"/>
                  </a:ext>
                </a:extLst>
              </a:tr>
              <a:tr h="1562381">
                <a:tc>
                  <a:txBody>
                    <a:bodyPr/>
                    <a:lstStyle/>
                    <a:p>
                      <a:pPr algn="ctr">
                        <a:lnSpc>
                          <a:spcPct val="107000"/>
                        </a:lnSpc>
                        <a:spcAft>
                          <a:spcPts val="800"/>
                        </a:spcAft>
                      </a:pPr>
                      <a:r>
                        <a:rPr lang="en-US" sz="2000">
                          <a:effectLst/>
                        </a:rPr>
                        <a:t>1</a:t>
                      </a:r>
                      <a:endParaRPr lang="en-IN" sz="2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US" sz="2400" dirty="0" err="1">
                          <a:effectLst/>
                        </a:rPr>
                        <a:t>Bairasuil</a:t>
                      </a:r>
                      <a:endParaRPr lang="en-US" sz="2400" dirty="0">
                        <a:effectLst/>
                      </a:endParaRPr>
                    </a:p>
                    <a:p>
                      <a:pPr algn="ctr">
                        <a:lnSpc>
                          <a:spcPct val="107000"/>
                        </a:lnSpc>
                        <a:spcAft>
                          <a:spcPts val="800"/>
                        </a:spcAft>
                      </a:pPr>
                      <a:r>
                        <a:rPr lang="en-US" sz="2400" dirty="0">
                          <a:effectLst/>
                        </a:rPr>
                        <a:t>(3X60 MW)</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US" sz="2400" dirty="0">
                          <a:effectLst/>
                        </a:rPr>
                        <a:t>April’1982</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US" sz="2400" dirty="0">
                          <a:effectLst/>
                        </a:rPr>
                        <a:t>March’2017</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2400">
                          <a:effectLst/>
                        </a:rPr>
                        <a:t>Already completed</a:t>
                      </a:r>
                      <a:endParaRPr lang="en-IN" sz="3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050076805"/>
                  </a:ext>
                </a:extLst>
              </a:tr>
              <a:tr h="1509621">
                <a:tc>
                  <a:txBody>
                    <a:bodyPr/>
                    <a:lstStyle/>
                    <a:p>
                      <a:pPr algn="ctr">
                        <a:lnSpc>
                          <a:spcPct val="107000"/>
                        </a:lnSpc>
                        <a:spcAft>
                          <a:spcPts val="800"/>
                        </a:spcAft>
                      </a:pPr>
                      <a:r>
                        <a:rPr lang="en-US" sz="2000">
                          <a:effectLst/>
                        </a:rPr>
                        <a:t>2</a:t>
                      </a:r>
                      <a:endParaRPr lang="en-IN" sz="2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US" sz="2400" dirty="0" err="1">
                          <a:effectLst/>
                        </a:rPr>
                        <a:t>Loktak</a:t>
                      </a:r>
                      <a:endParaRPr lang="en-US" sz="2400" dirty="0">
                        <a:effectLst/>
                      </a:endParaRPr>
                    </a:p>
                    <a:p>
                      <a:pPr algn="ctr">
                        <a:lnSpc>
                          <a:spcPct val="107000"/>
                        </a:lnSpc>
                        <a:spcAft>
                          <a:spcPts val="800"/>
                        </a:spcAft>
                      </a:pPr>
                      <a:r>
                        <a:rPr lang="en-US" sz="2400" dirty="0">
                          <a:effectLst/>
                        </a:rPr>
                        <a:t>(3x35 MW)</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US" sz="2400">
                          <a:effectLst/>
                        </a:rPr>
                        <a:t>June’1983</a:t>
                      </a:r>
                      <a:endParaRPr lang="en-IN" sz="3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US" sz="2400" dirty="0">
                          <a:effectLst/>
                        </a:rPr>
                        <a:t>May’2018</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2400" dirty="0">
                          <a:effectLst/>
                        </a:rPr>
                        <a:t>Proposed to be undertaken from Dec’2025</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595267366"/>
                  </a:ext>
                </a:extLst>
              </a:tr>
            </a:tbl>
          </a:graphicData>
        </a:graphic>
      </p:graphicFrame>
      <p:sp>
        <p:nvSpPr>
          <p:cNvPr id="3" name="Date Placeholder 2">
            <a:extLst>
              <a:ext uri="{FF2B5EF4-FFF2-40B4-BE49-F238E27FC236}">
                <a16:creationId xmlns:a16="http://schemas.microsoft.com/office/drawing/2014/main" id="{38DAC63F-9EDE-0878-EC77-FA38E3E4F027}"/>
              </a:ext>
            </a:extLst>
          </p:cNvPr>
          <p:cNvSpPr>
            <a:spLocks noGrp="1"/>
          </p:cNvSpPr>
          <p:nvPr>
            <p:ph type="dt" sz="half" idx="10"/>
          </p:nvPr>
        </p:nvSpPr>
        <p:spPr/>
        <p:txBody>
          <a:bodyPr/>
          <a:lstStyle/>
          <a:p>
            <a:fld id="{7079DC70-D7A1-4720-AFD4-B7478A7A5ADE}" type="datetime1">
              <a:rPr lang="en-IN" smtClean="0"/>
              <a:t>02-02-2024</a:t>
            </a:fld>
            <a:endParaRPr lang="en-IN"/>
          </a:p>
        </p:txBody>
      </p:sp>
      <p:sp>
        <p:nvSpPr>
          <p:cNvPr id="5" name="Slide Number Placeholder 4">
            <a:extLst>
              <a:ext uri="{FF2B5EF4-FFF2-40B4-BE49-F238E27FC236}">
                <a16:creationId xmlns:a16="http://schemas.microsoft.com/office/drawing/2014/main" id="{679AB19F-2EF6-A57D-8C75-53F0CE7D228F}"/>
              </a:ext>
            </a:extLst>
          </p:cNvPr>
          <p:cNvSpPr>
            <a:spLocks noGrp="1"/>
          </p:cNvSpPr>
          <p:nvPr>
            <p:ph type="sldNum" sz="quarter" idx="12"/>
          </p:nvPr>
        </p:nvSpPr>
        <p:spPr/>
        <p:txBody>
          <a:bodyPr/>
          <a:lstStyle/>
          <a:p>
            <a:fld id="{3C90654D-0DBA-4DD2-95CA-29821569FD1A}" type="slidenum">
              <a:rPr lang="en-IN" smtClean="0"/>
              <a:t>5</a:t>
            </a:fld>
            <a:endParaRPr lang="en-IN"/>
          </a:p>
        </p:txBody>
      </p:sp>
    </p:spTree>
    <p:extLst>
      <p:ext uri="{BB962C8B-B14F-4D97-AF65-F5344CB8AC3E}">
        <p14:creationId xmlns:p14="http://schemas.microsoft.com/office/powerpoint/2010/main" val="283097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FBB6-1DED-02CA-0163-D40A3B11E75D}"/>
              </a:ext>
            </a:extLst>
          </p:cNvPr>
          <p:cNvSpPr>
            <a:spLocks noGrp="1"/>
          </p:cNvSpPr>
          <p:nvPr>
            <p:ph type="title"/>
          </p:nvPr>
        </p:nvSpPr>
        <p:spPr/>
        <p:txBody>
          <a:bodyPr>
            <a:normAutofit/>
          </a:bodyPr>
          <a:lstStyle/>
          <a:p>
            <a:r>
              <a:rPr lang="en-US" sz="4000" dirty="0"/>
              <a:t>Case Study on </a:t>
            </a:r>
            <a:r>
              <a:rPr lang="en-US" sz="4000" dirty="0" err="1"/>
              <a:t>Bairasuil</a:t>
            </a:r>
            <a:r>
              <a:rPr lang="en-US" sz="4000" dirty="0"/>
              <a:t> Power Station (3X60 MW)</a:t>
            </a:r>
            <a:endParaRPr lang="en-IN" sz="4000" dirty="0"/>
          </a:p>
        </p:txBody>
      </p:sp>
      <p:sp>
        <p:nvSpPr>
          <p:cNvPr id="3" name="Content Placeholder 2">
            <a:extLst>
              <a:ext uri="{FF2B5EF4-FFF2-40B4-BE49-F238E27FC236}">
                <a16:creationId xmlns:a16="http://schemas.microsoft.com/office/drawing/2014/main" id="{6C9BFB62-1DE5-F7F1-B57E-36AA8D3AD2CF}"/>
              </a:ext>
            </a:extLst>
          </p:cNvPr>
          <p:cNvSpPr>
            <a:spLocks noGrp="1"/>
          </p:cNvSpPr>
          <p:nvPr>
            <p:ph idx="1"/>
          </p:nvPr>
        </p:nvSpPr>
        <p:spPr>
          <a:xfrm>
            <a:off x="704636" y="1527674"/>
            <a:ext cx="10515600" cy="5109431"/>
          </a:xfrm>
        </p:spPr>
        <p:txBody>
          <a:bodyPr>
            <a:normAutofit lnSpcReduction="10000"/>
          </a:bodyPr>
          <a:lstStyle/>
          <a:p>
            <a:pPr algn="just"/>
            <a:r>
              <a:rPr lang="en-US" dirty="0"/>
              <a:t>Major generating plant equipment incl. Generator, Turbine and Generator Transformers were manufactured / supplied during the year 1975‐76</a:t>
            </a:r>
          </a:p>
          <a:p>
            <a:pPr algn="just"/>
            <a:r>
              <a:rPr lang="en-US" dirty="0"/>
              <a:t>Units were commissioned during 1980‐81.</a:t>
            </a:r>
          </a:p>
          <a:p>
            <a:pPr algn="just"/>
            <a:r>
              <a:rPr lang="en-US" dirty="0"/>
              <a:t> Design Energy: 779 MU (In last 38 years of commercial operation, the power station has not achieved design energy in 25 years. Average generation during the last 10 years is 695 MU).</a:t>
            </a:r>
          </a:p>
          <a:p>
            <a:pPr algn="just"/>
            <a:r>
              <a:rPr lang="en-US" dirty="0"/>
              <a:t>Considering the load factor, incremental kWh/ kW and utilization of water for purely energy generation purposes, the optimum installed capacity of the power station has been retained as 180 MW for which the project was originally designed mainly due to comparative reduction in inflows as well as negligible incremental benefits even beyond 150 MW. </a:t>
            </a:r>
          </a:p>
          <a:p>
            <a:pPr algn="just"/>
            <a:endParaRPr lang="en-IN" dirty="0"/>
          </a:p>
        </p:txBody>
      </p:sp>
      <p:sp>
        <p:nvSpPr>
          <p:cNvPr id="4" name="Date Placeholder 3">
            <a:extLst>
              <a:ext uri="{FF2B5EF4-FFF2-40B4-BE49-F238E27FC236}">
                <a16:creationId xmlns:a16="http://schemas.microsoft.com/office/drawing/2014/main" id="{F856B5D8-DB28-46E8-7C97-444908AD3001}"/>
              </a:ext>
            </a:extLst>
          </p:cNvPr>
          <p:cNvSpPr>
            <a:spLocks noGrp="1"/>
          </p:cNvSpPr>
          <p:nvPr>
            <p:ph type="dt" sz="half" idx="10"/>
          </p:nvPr>
        </p:nvSpPr>
        <p:spPr/>
        <p:txBody>
          <a:bodyPr/>
          <a:lstStyle/>
          <a:p>
            <a:fld id="{83C371AB-F606-4E9C-AC35-E346ECE270F9}" type="datetime1">
              <a:rPr lang="en-IN" smtClean="0"/>
              <a:t>02-02-2024</a:t>
            </a:fld>
            <a:endParaRPr lang="en-IN"/>
          </a:p>
        </p:txBody>
      </p:sp>
      <p:sp>
        <p:nvSpPr>
          <p:cNvPr id="5" name="Slide Number Placeholder 4">
            <a:extLst>
              <a:ext uri="{FF2B5EF4-FFF2-40B4-BE49-F238E27FC236}">
                <a16:creationId xmlns:a16="http://schemas.microsoft.com/office/drawing/2014/main" id="{3B266F44-2CCD-F2DA-9B80-FCE73852122D}"/>
              </a:ext>
            </a:extLst>
          </p:cNvPr>
          <p:cNvSpPr>
            <a:spLocks noGrp="1"/>
          </p:cNvSpPr>
          <p:nvPr>
            <p:ph type="sldNum" sz="quarter" idx="12"/>
          </p:nvPr>
        </p:nvSpPr>
        <p:spPr/>
        <p:txBody>
          <a:bodyPr/>
          <a:lstStyle/>
          <a:p>
            <a:fld id="{3C90654D-0DBA-4DD2-95CA-29821569FD1A}" type="slidenum">
              <a:rPr lang="en-IN" smtClean="0"/>
              <a:t>6</a:t>
            </a:fld>
            <a:endParaRPr lang="en-IN"/>
          </a:p>
        </p:txBody>
      </p:sp>
    </p:spTree>
    <p:extLst>
      <p:ext uri="{BB962C8B-B14F-4D97-AF65-F5344CB8AC3E}">
        <p14:creationId xmlns:p14="http://schemas.microsoft.com/office/powerpoint/2010/main" val="296522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FBB6-1DED-02CA-0163-D40A3B11E75D}"/>
              </a:ext>
            </a:extLst>
          </p:cNvPr>
          <p:cNvSpPr>
            <a:spLocks noGrp="1"/>
          </p:cNvSpPr>
          <p:nvPr>
            <p:ph type="title"/>
          </p:nvPr>
        </p:nvSpPr>
        <p:spPr/>
        <p:txBody>
          <a:bodyPr>
            <a:normAutofit/>
          </a:bodyPr>
          <a:lstStyle/>
          <a:p>
            <a:r>
              <a:rPr lang="en-IN" sz="4000" dirty="0"/>
              <a:t>Studies Undertaken</a:t>
            </a:r>
          </a:p>
        </p:txBody>
      </p:sp>
      <p:sp>
        <p:nvSpPr>
          <p:cNvPr id="3" name="Content Placeholder 2">
            <a:extLst>
              <a:ext uri="{FF2B5EF4-FFF2-40B4-BE49-F238E27FC236}">
                <a16:creationId xmlns:a16="http://schemas.microsoft.com/office/drawing/2014/main" id="{6C9BFB62-1DE5-F7F1-B57E-36AA8D3AD2CF}"/>
              </a:ext>
            </a:extLst>
          </p:cNvPr>
          <p:cNvSpPr>
            <a:spLocks noGrp="1"/>
          </p:cNvSpPr>
          <p:nvPr>
            <p:ph idx="1"/>
          </p:nvPr>
        </p:nvSpPr>
        <p:spPr>
          <a:xfrm>
            <a:off x="704636" y="1527674"/>
            <a:ext cx="10515600" cy="5109431"/>
          </a:xfrm>
        </p:spPr>
        <p:txBody>
          <a:bodyPr>
            <a:normAutofit fontScale="92500"/>
          </a:bodyPr>
          <a:lstStyle/>
          <a:p>
            <a:pPr algn="just"/>
            <a:r>
              <a:rPr lang="en-US" b="1" dirty="0"/>
              <a:t>Power potential and optimization studies</a:t>
            </a:r>
            <a:r>
              <a:rPr lang="en-US" dirty="0"/>
              <a:t>: 30 years data of observed discharge in river at dam site (From 1984‐85 to 2013‐14). </a:t>
            </a:r>
            <a:r>
              <a:rPr lang="en-US" dirty="0">
                <a:solidFill>
                  <a:srgbClr val="FF0000"/>
                </a:solidFill>
              </a:rPr>
              <a:t>Revised DE: 708.59 MU.</a:t>
            </a:r>
          </a:p>
          <a:p>
            <a:pPr algn="just"/>
            <a:r>
              <a:rPr lang="en-US" b="1" dirty="0"/>
              <a:t>Head loss in water conductor system: </a:t>
            </a:r>
            <a:r>
              <a:rPr lang="en-US" dirty="0"/>
              <a:t>Central Water and Power Research Station (CWPRS) in 2014 conducted measurements. </a:t>
            </a:r>
            <a:r>
              <a:rPr lang="en-US" dirty="0">
                <a:solidFill>
                  <a:srgbClr val="FF0000"/>
                </a:solidFill>
              </a:rPr>
              <a:t>The actual head loss measured was 41.11 m against original 32.57 m. </a:t>
            </a:r>
            <a:r>
              <a:rPr lang="en-US" dirty="0"/>
              <a:t>The present rated head is calculated as 238.1 m against original rated head of 259 m.</a:t>
            </a:r>
          </a:p>
          <a:p>
            <a:pPr algn="just"/>
            <a:r>
              <a:rPr lang="en-US" b="1" dirty="0"/>
              <a:t>Non‐destructive Tests (NDT) </a:t>
            </a:r>
            <a:r>
              <a:rPr lang="en-US" dirty="0"/>
              <a:t>comprising of </a:t>
            </a:r>
            <a:r>
              <a:rPr lang="en-US" dirty="0">
                <a:solidFill>
                  <a:srgbClr val="FF0000"/>
                </a:solidFill>
              </a:rPr>
              <a:t>rebound hammer test, ultra sonic pulse velocity test &amp; cover meter tests</a:t>
            </a:r>
            <a:r>
              <a:rPr lang="en-US" dirty="0"/>
              <a:t> and semi destructive tests comprising of coring at pre‐defined locations on certain concrete structures of the power station. The tests were conducted by </a:t>
            </a:r>
            <a:r>
              <a:rPr lang="en-US" dirty="0" err="1"/>
              <a:t>Deptt</a:t>
            </a:r>
            <a:r>
              <a:rPr lang="en-US" dirty="0"/>
              <a:t>. Of Civil Engineering, IIT Roorkee during Aug‐2014 and were found to be satisfactory in respect of the civil structures of the power station. 5</a:t>
            </a:r>
            <a:endParaRPr lang="en-IN" dirty="0">
              <a:solidFill>
                <a:srgbClr val="FF0000"/>
              </a:solidFill>
            </a:endParaRPr>
          </a:p>
        </p:txBody>
      </p:sp>
      <p:sp>
        <p:nvSpPr>
          <p:cNvPr id="4" name="Date Placeholder 3">
            <a:extLst>
              <a:ext uri="{FF2B5EF4-FFF2-40B4-BE49-F238E27FC236}">
                <a16:creationId xmlns:a16="http://schemas.microsoft.com/office/drawing/2014/main" id="{0E629BC8-9CBC-366A-A8F8-E8E434E6D022}"/>
              </a:ext>
            </a:extLst>
          </p:cNvPr>
          <p:cNvSpPr>
            <a:spLocks noGrp="1"/>
          </p:cNvSpPr>
          <p:nvPr>
            <p:ph type="dt" sz="half" idx="10"/>
          </p:nvPr>
        </p:nvSpPr>
        <p:spPr/>
        <p:txBody>
          <a:bodyPr/>
          <a:lstStyle/>
          <a:p>
            <a:fld id="{0E1477C9-E688-48FB-B930-9EE3E9D95CBC}" type="datetime1">
              <a:rPr lang="en-IN" smtClean="0"/>
              <a:t>02-02-2024</a:t>
            </a:fld>
            <a:endParaRPr lang="en-IN"/>
          </a:p>
        </p:txBody>
      </p:sp>
      <p:sp>
        <p:nvSpPr>
          <p:cNvPr id="5" name="Slide Number Placeholder 4">
            <a:extLst>
              <a:ext uri="{FF2B5EF4-FFF2-40B4-BE49-F238E27FC236}">
                <a16:creationId xmlns:a16="http://schemas.microsoft.com/office/drawing/2014/main" id="{E3016334-C5DE-4970-3C09-D18CEC714016}"/>
              </a:ext>
            </a:extLst>
          </p:cNvPr>
          <p:cNvSpPr>
            <a:spLocks noGrp="1"/>
          </p:cNvSpPr>
          <p:nvPr>
            <p:ph type="sldNum" sz="quarter" idx="12"/>
          </p:nvPr>
        </p:nvSpPr>
        <p:spPr/>
        <p:txBody>
          <a:bodyPr/>
          <a:lstStyle/>
          <a:p>
            <a:fld id="{3C90654D-0DBA-4DD2-95CA-29821569FD1A}" type="slidenum">
              <a:rPr lang="en-IN" smtClean="0"/>
              <a:t>7</a:t>
            </a:fld>
            <a:endParaRPr lang="en-IN"/>
          </a:p>
        </p:txBody>
      </p:sp>
    </p:spTree>
    <p:extLst>
      <p:ext uri="{BB962C8B-B14F-4D97-AF65-F5344CB8AC3E}">
        <p14:creationId xmlns:p14="http://schemas.microsoft.com/office/powerpoint/2010/main" val="25815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EE79-DBA6-0F39-23C3-0FA8919BE645}"/>
              </a:ext>
            </a:extLst>
          </p:cNvPr>
          <p:cNvSpPr>
            <a:spLocks noGrp="1"/>
          </p:cNvSpPr>
          <p:nvPr>
            <p:ph type="title"/>
          </p:nvPr>
        </p:nvSpPr>
        <p:spPr/>
        <p:txBody>
          <a:bodyPr/>
          <a:lstStyle/>
          <a:p>
            <a:r>
              <a:rPr lang="en-IN" sz="4000" dirty="0"/>
              <a:t>Scope of work under R&amp;M</a:t>
            </a:r>
            <a:br>
              <a:rPr lang="en-IN" sz="4000" dirty="0"/>
            </a:br>
            <a:endParaRPr lang="en-IN" sz="4000" dirty="0"/>
          </a:p>
        </p:txBody>
      </p:sp>
      <p:sp>
        <p:nvSpPr>
          <p:cNvPr id="3" name="Content Placeholder 2">
            <a:extLst>
              <a:ext uri="{FF2B5EF4-FFF2-40B4-BE49-F238E27FC236}">
                <a16:creationId xmlns:a16="http://schemas.microsoft.com/office/drawing/2014/main" id="{49703742-3D7B-8786-34F9-8DE1246890D5}"/>
              </a:ext>
            </a:extLst>
          </p:cNvPr>
          <p:cNvSpPr>
            <a:spLocks noGrp="1"/>
          </p:cNvSpPr>
          <p:nvPr>
            <p:ph idx="1"/>
          </p:nvPr>
        </p:nvSpPr>
        <p:spPr/>
        <p:txBody>
          <a:bodyPr/>
          <a:lstStyle/>
          <a:p>
            <a:pPr indent="0" algn="just">
              <a:lnSpc>
                <a:spcPct val="107000"/>
              </a:lnSpc>
              <a:spcAft>
                <a:spcPts val="800"/>
              </a:spcAft>
              <a:buNone/>
            </a:pPr>
            <a:r>
              <a:rPr lang="en-US" dirty="0"/>
              <a:t>The major scope of work has been broadly categories in two parts. </a:t>
            </a:r>
            <a:endParaRPr lang="en-IN" dirty="0"/>
          </a:p>
          <a:p>
            <a:pPr marL="342900" lvl="0" indent="-342900" algn="just">
              <a:lnSpc>
                <a:spcPct val="107000"/>
              </a:lnSpc>
              <a:buFont typeface="+mj-lt"/>
              <a:buAutoNum type="alphaUcPeriod"/>
            </a:pPr>
            <a:r>
              <a:rPr lang="en-US" dirty="0"/>
              <a:t>R&amp;M of Power House complex</a:t>
            </a:r>
            <a:endParaRPr lang="en-IN" dirty="0"/>
          </a:p>
          <a:p>
            <a:pPr marL="342900" lvl="0" indent="-342900" algn="just">
              <a:lnSpc>
                <a:spcPct val="107000"/>
              </a:lnSpc>
              <a:spcAft>
                <a:spcPts val="800"/>
              </a:spcAft>
              <a:buFont typeface="+mj-lt"/>
              <a:buAutoNum type="alphaUcPeriod"/>
            </a:pPr>
            <a:r>
              <a:rPr lang="en-US" dirty="0"/>
              <a:t>R&amp;M Dam complex</a:t>
            </a:r>
            <a:endParaRPr lang="en-IN" dirty="0"/>
          </a:p>
          <a:p>
            <a:endParaRPr lang="en-IN" dirty="0"/>
          </a:p>
        </p:txBody>
      </p:sp>
      <p:sp>
        <p:nvSpPr>
          <p:cNvPr id="4" name="Date Placeholder 3">
            <a:extLst>
              <a:ext uri="{FF2B5EF4-FFF2-40B4-BE49-F238E27FC236}">
                <a16:creationId xmlns:a16="http://schemas.microsoft.com/office/drawing/2014/main" id="{38A5EB0D-F67A-5937-E640-DA0C15029A59}"/>
              </a:ext>
            </a:extLst>
          </p:cNvPr>
          <p:cNvSpPr>
            <a:spLocks noGrp="1"/>
          </p:cNvSpPr>
          <p:nvPr>
            <p:ph type="dt" sz="half" idx="10"/>
          </p:nvPr>
        </p:nvSpPr>
        <p:spPr/>
        <p:txBody>
          <a:bodyPr/>
          <a:lstStyle/>
          <a:p>
            <a:fld id="{CBEE225D-5666-4809-A8F9-2ADE772BB692}" type="datetime1">
              <a:rPr lang="en-IN" smtClean="0"/>
              <a:t>02-02-2024</a:t>
            </a:fld>
            <a:endParaRPr lang="en-IN"/>
          </a:p>
        </p:txBody>
      </p:sp>
      <p:sp>
        <p:nvSpPr>
          <p:cNvPr id="5" name="Slide Number Placeholder 4">
            <a:extLst>
              <a:ext uri="{FF2B5EF4-FFF2-40B4-BE49-F238E27FC236}">
                <a16:creationId xmlns:a16="http://schemas.microsoft.com/office/drawing/2014/main" id="{DABA5230-9FD8-0C38-2276-E326ACD1B7C4}"/>
              </a:ext>
            </a:extLst>
          </p:cNvPr>
          <p:cNvSpPr>
            <a:spLocks noGrp="1"/>
          </p:cNvSpPr>
          <p:nvPr>
            <p:ph type="sldNum" sz="quarter" idx="12"/>
          </p:nvPr>
        </p:nvSpPr>
        <p:spPr/>
        <p:txBody>
          <a:bodyPr/>
          <a:lstStyle/>
          <a:p>
            <a:fld id="{3C90654D-0DBA-4DD2-95CA-29821569FD1A}" type="slidenum">
              <a:rPr lang="en-IN" smtClean="0"/>
              <a:t>8</a:t>
            </a:fld>
            <a:endParaRPr lang="en-IN"/>
          </a:p>
        </p:txBody>
      </p:sp>
    </p:spTree>
    <p:extLst>
      <p:ext uri="{BB962C8B-B14F-4D97-AF65-F5344CB8AC3E}">
        <p14:creationId xmlns:p14="http://schemas.microsoft.com/office/powerpoint/2010/main" val="61794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A825-1BCB-27EE-B93B-21D535CB6D49}"/>
              </a:ext>
            </a:extLst>
          </p:cNvPr>
          <p:cNvSpPr>
            <a:spLocks noGrp="1"/>
          </p:cNvSpPr>
          <p:nvPr>
            <p:ph type="title"/>
          </p:nvPr>
        </p:nvSpPr>
        <p:spPr/>
        <p:txBody>
          <a:bodyPr/>
          <a:lstStyle/>
          <a:p>
            <a:r>
              <a:rPr lang="en-US" dirty="0"/>
              <a:t>R&amp;M of Power House complex</a:t>
            </a:r>
            <a:br>
              <a:rPr lang="en-IN" dirty="0"/>
            </a:br>
            <a:endParaRPr lang="en-IN" dirty="0"/>
          </a:p>
        </p:txBody>
      </p:sp>
      <p:graphicFrame>
        <p:nvGraphicFramePr>
          <p:cNvPr id="8" name="Content Placeholder 7">
            <a:extLst>
              <a:ext uri="{FF2B5EF4-FFF2-40B4-BE49-F238E27FC236}">
                <a16:creationId xmlns:a16="http://schemas.microsoft.com/office/drawing/2014/main" id="{3FC6E015-9297-167D-0C56-65FBBE18A660}"/>
              </a:ext>
            </a:extLst>
          </p:cNvPr>
          <p:cNvGraphicFramePr>
            <a:graphicFrameLocks noGrp="1"/>
          </p:cNvGraphicFramePr>
          <p:nvPr>
            <p:ph idx="1"/>
            <p:extLst>
              <p:ext uri="{D42A27DB-BD31-4B8C-83A1-F6EECF244321}">
                <p14:modId xmlns:p14="http://schemas.microsoft.com/office/powerpoint/2010/main" val="1826697847"/>
              </p:ext>
            </p:extLst>
          </p:nvPr>
        </p:nvGraphicFramePr>
        <p:xfrm>
          <a:off x="838200" y="1027906"/>
          <a:ext cx="10862641" cy="5674022"/>
        </p:xfrm>
        <a:graphic>
          <a:graphicData uri="http://schemas.openxmlformats.org/drawingml/2006/table">
            <a:tbl>
              <a:tblPr firstRow="1" firstCol="1" bandRow="1">
                <a:tableStyleId>{21E4AEA4-8DFA-4A89-87EB-49C32662AFE0}</a:tableStyleId>
              </a:tblPr>
              <a:tblGrid>
                <a:gridCol w="939229">
                  <a:extLst>
                    <a:ext uri="{9D8B030D-6E8A-4147-A177-3AD203B41FA5}">
                      <a16:colId xmlns:a16="http://schemas.microsoft.com/office/drawing/2014/main" val="3595430147"/>
                    </a:ext>
                  </a:extLst>
                </a:gridCol>
                <a:gridCol w="4556999">
                  <a:extLst>
                    <a:ext uri="{9D8B030D-6E8A-4147-A177-3AD203B41FA5}">
                      <a16:colId xmlns:a16="http://schemas.microsoft.com/office/drawing/2014/main" val="304513619"/>
                    </a:ext>
                  </a:extLst>
                </a:gridCol>
                <a:gridCol w="199936">
                  <a:extLst>
                    <a:ext uri="{9D8B030D-6E8A-4147-A177-3AD203B41FA5}">
                      <a16:colId xmlns:a16="http://schemas.microsoft.com/office/drawing/2014/main" val="3148033639"/>
                    </a:ext>
                  </a:extLst>
                </a:gridCol>
                <a:gridCol w="5166477">
                  <a:extLst>
                    <a:ext uri="{9D8B030D-6E8A-4147-A177-3AD203B41FA5}">
                      <a16:colId xmlns:a16="http://schemas.microsoft.com/office/drawing/2014/main" val="2491030952"/>
                    </a:ext>
                  </a:extLst>
                </a:gridCol>
              </a:tblGrid>
              <a:tr h="368759">
                <a:tc>
                  <a:txBody>
                    <a:bodyPr/>
                    <a:lstStyle/>
                    <a:p>
                      <a:pPr marL="457200" algn="l">
                        <a:lnSpc>
                          <a:spcPct val="107000"/>
                        </a:lnSpc>
                      </a:pPr>
                      <a:r>
                        <a:rPr lang="en-US" sz="1600" b="1" kern="1200" dirty="0">
                          <a:solidFill>
                            <a:schemeClr val="lt1"/>
                          </a:solidFill>
                          <a:latin typeface="+mn-lt"/>
                          <a:ea typeface="+mn-ea"/>
                          <a:cs typeface="+mn-cs"/>
                        </a:rPr>
                        <a:t>SL.</a:t>
                      </a:r>
                      <a:endParaRPr lang="en-IN" sz="1600" b="1" kern="1200" dirty="0">
                        <a:solidFill>
                          <a:schemeClr val="lt1"/>
                        </a:solidFill>
                        <a:latin typeface="+mn-lt"/>
                        <a:ea typeface="+mn-ea"/>
                        <a:cs typeface="+mn-cs"/>
                      </a:endParaRPr>
                    </a:p>
                  </a:txBody>
                  <a:tcPr marL="58474" marR="58474" marT="0" marB="0" anchor="ctr"/>
                </a:tc>
                <a:tc gridSpan="2">
                  <a:txBody>
                    <a:bodyPr/>
                    <a:lstStyle/>
                    <a:p>
                      <a:pPr marL="457200" algn="just">
                        <a:lnSpc>
                          <a:spcPct val="107000"/>
                        </a:lnSpc>
                      </a:pPr>
                      <a:r>
                        <a:rPr lang="en-US" sz="2000" dirty="0"/>
                        <a:t>Rating of Existing System</a:t>
                      </a:r>
                      <a:endParaRPr lang="en-IN" sz="2000" dirty="0"/>
                    </a:p>
                  </a:txBody>
                  <a:tcPr marL="58474" marR="58474" marT="0" marB="0"/>
                </a:tc>
                <a:tc hMerge="1">
                  <a:txBody>
                    <a:bodyPr/>
                    <a:lstStyle/>
                    <a:p>
                      <a:pPr marL="457200" algn="just">
                        <a:lnSpc>
                          <a:spcPct val="107000"/>
                        </a:lnSpc>
                        <a:spcAft>
                          <a:spcPts val="800"/>
                        </a:spcAft>
                      </a:pPr>
                      <a:r>
                        <a:rPr lang="en-US" sz="1600" dirty="0"/>
                        <a:t>Revised Rating after R&amp;M</a:t>
                      </a:r>
                      <a:endParaRPr lang="en-IN" sz="1600" dirty="0"/>
                    </a:p>
                  </a:txBody>
                  <a:tcPr marL="58474" marR="58474" marT="0" marB="0"/>
                </a:tc>
                <a:tc>
                  <a:txBody>
                    <a:bodyPr/>
                    <a:lstStyle/>
                    <a:p>
                      <a:pPr marL="457200" algn="just">
                        <a:lnSpc>
                          <a:spcPct val="107000"/>
                        </a:lnSpc>
                        <a:spcAft>
                          <a:spcPts val="800"/>
                        </a:spcAft>
                      </a:pPr>
                      <a:r>
                        <a:rPr lang="en-US" sz="2000" dirty="0"/>
                        <a:t>Revised Rating after R&amp;M</a:t>
                      </a:r>
                      <a:endParaRPr lang="en-IN" sz="2000" dirty="0"/>
                    </a:p>
                  </a:txBody>
                  <a:tcPr marL="58474" marR="58474" marT="0" marB="0"/>
                </a:tc>
                <a:extLst>
                  <a:ext uri="{0D108BD9-81ED-4DB2-BD59-A6C34878D82A}">
                    <a16:rowId xmlns:a16="http://schemas.microsoft.com/office/drawing/2014/main" val="1748707019"/>
                  </a:ext>
                </a:extLst>
              </a:tr>
              <a:tr h="232493">
                <a:tc>
                  <a:txBody>
                    <a:bodyPr/>
                    <a:lstStyle/>
                    <a:p>
                      <a:pPr marL="457200" algn="ctr">
                        <a:lnSpc>
                          <a:spcPct val="107000"/>
                        </a:lnSpc>
                      </a:pPr>
                      <a:r>
                        <a:rPr lang="en-US" sz="1800" dirty="0"/>
                        <a:t>1</a:t>
                      </a:r>
                      <a:endParaRPr lang="en-IN" sz="1800" dirty="0"/>
                    </a:p>
                  </a:txBody>
                  <a:tcPr marL="58474" marR="58474" marT="0" marB="0"/>
                </a:tc>
                <a:tc gridSpan="3">
                  <a:txBody>
                    <a:bodyPr/>
                    <a:lstStyle/>
                    <a:p>
                      <a:pPr marL="457200" algn="ctr">
                        <a:lnSpc>
                          <a:spcPct val="107000"/>
                        </a:lnSpc>
                        <a:spcAft>
                          <a:spcPts val="800"/>
                        </a:spcAft>
                      </a:pPr>
                      <a:r>
                        <a:rPr lang="en-US" sz="1800" b="1" dirty="0"/>
                        <a:t>Generator &amp; Excitation System</a:t>
                      </a:r>
                      <a:endParaRPr lang="en-IN" sz="1800" b="1" dirty="0"/>
                    </a:p>
                  </a:txBody>
                  <a:tcPr marL="58474" marR="58474" marT="0" marB="0"/>
                </a:tc>
                <a:tc hMerge="1">
                  <a:txBody>
                    <a:bodyPr/>
                    <a:lstStyle/>
                    <a:p>
                      <a:endParaRPr lang="en-IN"/>
                    </a:p>
                  </a:txBody>
                  <a:tcPr/>
                </a:tc>
                <a:tc hMerge="1">
                  <a:txBody>
                    <a:bodyPr/>
                    <a:lstStyle/>
                    <a:p>
                      <a:pPr marL="457200" algn="ctr">
                        <a:lnSpc>
                          <a:spcPct val="107000"/>
                        </a:lnSpc>
                        <a:spcAft>
                          <a:spcPts val="800"/>
                        </a:spcAft>
                      </a:pPr>
                      <a:endParaRPr lang="en-IN" sz="1800" b="1" dirty="0"/>
                    </a:p>
                  </a:txBody>
                  <a:tcPr marL="58474" marR="58474" marT="0" marB="0"/>
                </a:tc>
                <a:extLst>
                  <a:ext uri="{0D108BD9-81ED-4DB2-BD59-A6C34878D82A}">
                    <a16:rowId xmlns:a16="http://schemas.microsoft.com/office/drawing/2014/main" val="3348729552"/>
                  </a:ext>
                </a:extLst>
              </a:tr>
              <a:tr h="958264">
                <a:tc>
                  <a:txBody>
                    <a:bodyPr/>
                    <a:lstStyle/>
                    <a:p>
                      <a:pPr marL="457200" algn="ctr">
                        <a:lnSpc>
                          <a:spcPct val="107000"/>
                        </a:lnSpc>
                      </a:pPr>
                      <a:r>
                        <a:rPr lang="en-US" sz="1600" dirty="0"/>
                        <a:t>1.1</a:t>
                      </a:r>
                      <a:endParaRPr lang="en-IN" sz="1600" dirty="0"/>
                    </a:p>
                  </a:txBody>
                  <a:tcPr marL="58474" marR="58474" marT="0" marB="0"/>
                </a:tc>
                <a:tc>
                  <a:txBody>
                    <a:bodyPr/>
                    <a:lstStyle/>
                    <a:p>
                      <a:pPr marL="457200" algn="just">
                        <a:lnSpc>
                          <a:spcPct val="107000"/>
                        </a:lnSpc>
                      </a:pPr>
                      <a:r>
                        <a:rPr lang="en-US" sz="1700" dirty="0"/>
                        <a:t>Generator 11 KV, 66.7 MVA, 97.6 efficiency </a:t>
                      </a:r>
                      <a:r>
                        <a:rPr lang="en-US" sz="1700" b="1" dirty="0"/>
                        <a:t>Class B insulation</a:t>
                      </a:r>
                      <a:endParaRPr lang="en-IN" sz="1700" b="1" dirty="0"/>
                    </a:p>
                  </a:txBody>
                  <a:tcPr marL="58474" marR="58474" marT="0" marB="0"/>
                </a:tc>
                <a:tc gridSpan="2">
                  <a:txBody>
                    <a:bodyPr/>
                    <a:lstStyle/>
                    <a:p>
                      <a:pPr marL="457200" algn="just">
                        <a:lnSpc>
                          <a:spcPct val="107000"/>
                        </a:lnSpc>
                        <a:spcAft>
                          <a:spcPts val="800"/>
                        </a:spcAft>
                      </a:pPr>
                      <a:r>
                        <a:rPr lang="en-US" sz="1700" dirty="0"/>
                        <a:t>Replaced with Generator 11 KV, 74 MVA, Efficiency&gt;98%, </a:t>
                      </a:r>
                      <a:r>
                        <a:rPr lang="en-US" sz="1700" b="1" dirty="0">
                          <a:solidFill>
                            <a:srgbClr val="FF0000"/>
                          </a:solidFill>
                        </a:rPr>
                        <a:t>Class F insulation</a:t>
                      </a:r>
                      <a:r>
                        <a:rPr lang="en-US" sz="1700" dirty="0"/>
                        <a:t>, better CRGO and addition of brake dust collector, On line PD &amp; Air Gap measurement system etc.</a:t>
                      </a:r>
                      <a:endParaRPr lang="en-IN" sz="1700" dirty="0"/>
                    </a:p>
                  </a:txBody>
                  <a:tcPr marL="58474" marR="58474" marT="0" marB="0"/>
                </a:tc>
                <a:tc hMerge="1">
                  <a:txBody>
                    <a:bodyPr/>
                    <a:lstStyle/>
                    <a:p>
                      <a:pPr marL="457200" algn="just">
                        <a:lnSpc>
                          <a:spcPct val="107000"/>
                        </a:lnSpc>
                        <a:spcAft>
                          <a:spcPts val="800"/>
                        </a:spcAft>
                      </a:pPr>
                      <a:endParaRPr lang="en-IN" sz="1800" dirty="0"/>
                    </a:p>
                  </a:txBody>
                  <a:tcPr marL="58474" marR="58474" marT="0" marB="0"/>
                </a:tc>
                <a:extLst>
                  <a:ext uri="{0D108BD9-81ED-4DB2-BD59-A6C34878D82A}">
                    <a16:rowId xmlns:a16="http://schemas.microsoft.com/office/drawing/2014/main" val="72643551"/>
                  </a:ext>
                </a:extLst>
              </a:tr>
              <a:tr h="475824">
                <a:tc>
                  <a:txBody>
                    <a:bodyPr/>
                    <a:lstStyle/>
                    <a:p>
                      <a:pPr marL="457200" algn="ctr" defTabSz="914400" rtl="0" eaLnBrk="1" latinLnBrk="0" hangingPunct="1">
                        <a:lnSpc>
                          <a:spcPct val="107000"/>
                        </a:lnSpc>
                      </a:pPr>
                      <a:r>
                        <a:rPr lang="en-US" sz="1600" b="1" kern="1200" dirty="0">
                          <a:solidFill>
                            <a:schemeClr val="lt1"/>
                          </a:solidFill>
                          <a:latin typeface="+mn-lt"/>
                          <a:ea typeface="+mn-ea"/>
                          <a:cs typeface="+mn-cs"/>
                        </a:rPr>
                        <a:t>1.2</a:t>
                      </a:r>
                      <a:endParaRPr lang="en-IN" sz="1600" b="1" kern="1200" dirty="0">
                        <a:solidFill>
                          <a:schemeClr val="lt1"/>
                        </a:solidFill>
                        <a:latin typeface="+mn-lt"/>
                        <a:ea typeface="+mn-ea"/>
                        <a:cs typeface="+mn-cs"/>
                      </a:endParaRPr>
                    </a:p>
                  </a:txBody>
                  <a:tcPr marL="58474" marR="58474" marT="0" marB="0"/>
                </a:tc>
                <a:tc>
                  <a:txBody>
                    <a:bodyPr/>
                    <a:lstStyle/>
                    <a:p>
                      <a:pPr marL="457200" algn="just">
                        <a:lnSpc>
                          <a:spcPct val="107000"/>
                        </a:lnSpc>
                      </a:pPr>
                      <a:r>
                        <a:rPr lang="en-US" sz="1700" dirty="0"/>
                        <a:t>Static Excitation System</a:t>
                      </a:r>
                      <a:endParaRPr lang="en-IN" sz="1700" dirty="0"/>
                    </a:p>
                  </a:txBody>
                  <a:tcPr marL="58474" marR="58474" marT="0" marB="0"/>
                </a:tc>
                <a:tc gridSpan="2">
                  <a:txBody>
                    <a:bodyPr/>
                    <a:lstStyle/>
                    <a:p>
                      <a:pPr marL="457200" algn="just">
                        <a:lnSpc>
                          <a:spcPct val="107000"/>
                        </a:lnSpc>
                        <a:spcAft>
                          <a:spcPts val="800"/>
                        </a:spcAft>
                      </a:pPr>
                      <a:r>
                        <a:rPr lang="en-US" sz="1700" b="1" dirty="0">
                          <a:solidFill>
                            <a:srgbClr val="FF0000"/>
                          </a:solidFill>
                        </a:rPr>
                        <a:t>Retained</a:t>
                      </a:r>
                      <a:r>
                        <a:rPr lang="en-US" sz="1700" dirty="0"/>
                        <a:t> but compatibility of existing system with SCADA to be done in RMU</a:t>
                      </a:r>
                      <a:endParaRPr lang="en-IN" sz="1700" dirty="0"/>
                    </a:p>
                  </a:txBody>
                  <a:tcPr marL="58474" marR="58474" marT="0" marB="0"/>
                </a:tc>
                <a:tc hMerge="1">
                  <a:txBody>
                    <a:bodyPr/>
                    <a:lstStyle/>
                    <a:p>
                      <a:pPr marL="457200" algn="just">
                        <a:lnSpc>
                          <a:spcPct val="107000"/>
                        </a:lnSpc>
                        <a:spcAft>
                          <a:spcPts val="800"/>
                        </a:spcAft>
                      </a:pPr>
                      <a:endParaRPr lang="en-IN" sz="1800" dirty="0"/>
                    </a:p>
                  </a:txBody>
                  <a:tcPr marL="58474" marR="58474" marT="0" marB="0"/>
                </a:tc>
                <a:extLst>
                  <a:ext uri="{0D108BD9-81ED-4DB2-BD59-A6C34878D82A}">
                    <a16:rowId xmlns:a16="http://schemas.microsoft.com/office/drawing/2014/main" val="2417566003"/>
                  </a:ext>
                </a:extLst>
              </a:tr>
              <a:tr h="232493">
                <a:tc>
                  <a:txBody>
                    <a:bodyPr/>
                    <a:lstStyle/>
                    <a:p>
                      <a:pPr marL="457200" algn="ctr">
                        <a:lnSpc>
                          <a:spcPct val="107000"/>
                        </a:lnSpc>
                        <a:spcAft>
                          <a:spcPts val="800"/>
                        </a:spcAft>
                      </a:pPr>
                      <a:r>
                        <a:rPr lang="en-US" sz="1600" dirty="0"/>
                        <a:t>2</a:t>
                      </a:r>
                      <a:endParaRPr lang="en-IN" sz="1600" dirty="0"/>
                    </a:p>
                  </a:txBody>
                  <a:tcPr marL="58474" marR="58474" marT="0" marB="0"/>
                </a:tc>
                <a:tc gridSpan="3">
                  <a:txBody>
                    <a:bodyPr/>
                    <a:lstStyle/>
                    <a:p>
                      <a:pPr algn="ctr">
                        <a:lnSpc>
                          <a:spcPct val="107000"/>
                        </a:lnSpc>
                        <a:spcAft>
                          <a:spcPts val="800"/>
                        </a:spcAft>
                      </a:pPr>
                      <a:r>
                        <a:rPr lang="en-IN" sz="1700" b="1" kern="1200" dirty="0">
                          <a:solidFill>
                            <a:schemeClr val="dk1"/>
                          </a:solidFill>
                          <a:latin typeface="+mn-lt"/>
                          <a:ea typeface="+mn-ea"/>
                          <a:cs typeface="+mn-cs"/>
                        </a:rPr>
                        <a:t>Turbine &amp; accessories system</a:t>
                      </a:r>
                    </a:p>
                  </a:txBody>
                  <a:tcPr marL="58474" marR="58474" marT="0" marB="0"/>
                </a:tc>
                <a:tc hMerge="1">
                  <a:txBody>
                    <a:bodyPr/>
                    <a:lstStyle/>
                    <a:p>
                      <a:endParaRPr lang="en-IN"/>
                    </a:p>
                  </a:txBody>
                  <a:tcPr/>
                </a:tc>
                <a:tc hMerge="1">
                  <a:txBody>
                    <a:bodyPr/>
                    <a:lstStyle/>
                    <a:p>
                      <a:pPr algn="ctr">
                        <a:lnSpc>
                          <a:spcPct val="107000"/>
                        </a:lnSpc>
                        <a:spcAft>
                          <a:spcPts val="800"/>
                        </a:spcAft>
                      </a:pPr>
                      <a:endParaRPr lang="en-IN" sz="1800" b="1" kern="1200" dirty="0">
                        <a:solidFill>
                          <a:schemeClr val="dk1"/>
                        </a:solidFill>
                        <a:latin typeface="+mn-lt"/>
                        <a:ea typeface="+mn-ea"/>
                        <a:cs typeface="+mn-cs"/>
                      </a:endParaRPr>
                    </a:p>
                  </a:txBody>
                  <a:tcPr marL="58474" marR="58474" marT="0" marB="0"/>
                </a:tc>
                <a:extLst>
                  <a:ext uri="{0D108BD9-81ED-4DB2-BD59-A6C34878D82A}">
                    <a16:rowId xmlns:a16="http://schemas.microsoft.com/office/drawing/2014/main" val="2364117174"/>
                  </a:ext>
                </a:extLst>
              </a:tr>
              <a:tr h="475824">
                <a:tc>
                  <a:txBody>
                    <a:bodyPr/>
                    <a:lstStyle/>
                    <a:p>
                      <a:pPr marL="457200" algn="ctr">
                        <a:lnSpc>
                          <a:spcPct val="107000"/>
                        </a:lnSpc>
                      </a:pPr>
                      <a:r>
                        <a:rPr lang="en-US" sz="1600" dirty="0"/>
                        <a:t>2.1</a:t>
                      </a:r>
                      <a:endParaRPr lang="en-IN" sz="1600" dirty="0"/>
                    </a:p>
                  </a:txBody>
                  <a:tcPr marL="58474" marR="58474" marT="0" marB="0"/>
                </a:tc>
                <a:tc>
                  <a:txBody>
                    <a:bodyPr/>
                    <a:lstStyle/>
                    <a:p>
                      <a:pPr marL="457200" algn="just">
                        <a:lnSpc>
                          <a:spcPct val="107000"/>
                        </a:lnSpc>
                      </a:pPr>
                      <a:r>
                        <a:rPr lang="en-US" sz="1700" dirty="0"/>
                        <a:t>Turbine with </a:t>
                      </a:r>
                      <a:r>
                        <a:rPr lang="en-US" sz="1700" dirty="0" err="1"/>
                        <a:t>w.r.t.</a:t>
                      </a:r>
                      <a:r>
                        <a:rPr lang="en-US" sz="1700" dirty="0"/>
                        <a:t> average efficiency </a:t>
                      </a:r>
                      <a:r>
                        <a:rPr lang="en-US" sz="1700" b="1" dirty="0"/>
                        <a:t>91.3 % with HVOF.</a:t>
                      </a:r>
                      <a:endParaRPr lang="en-IN" sz="1700" b="1" dirty="0"/>
                    </a:p>
                  </a:txBody>
                  <a:tcPr marL="58474" marR="58474" marT="0" marB="0"/>
                </a:tc>
                <a:tc gridSpan="2">
                  <a:txBody>
                    <a:bodyPr/>
                    <a:lstStyle/>
                    <a:p>
                      <a:pPr marL="457200" algn="just">
                        <a:lnSpc>
                          <a:spcPct val="107000"/>
                        </a:lnSpc>
                        <a:spcAft>
                          <a:spcPts val="800"/>
                        </a:spcAft>
                      </a:pPr>
                      <a:r>
                        <a:rPr lang="en-US" sz="1700" dirty="0"/>
                        <a:t>Replacement with Turbine with weighted average efficiency </a:t>
                      </a:r>
                      <a:r>
                        <a:rPr lang="en-US" sz="1700" b="1" dirty="0">
                          <a:solidFill>
                            <a:srgbClr val="FF0000"/>
                          </a:solidFill>
                        </a:rPr>
                        <a:t>&gt;93 % with HVOF coating</a:t>
                      </a:r>
                      <a:endParaRPr lang="en-IN" sz="1700" b="1" dirty="0">
                        <a:solidFill>
                          <a:srgbClr val="FF0000"/>
                        </a:solidFill>
                      </a:endParaRPr>
                    </a:p>
                  </a:txBody>
                  <a:tcPr marL="58474" marR="58474" marT="0" marB="0"/>
                </a:tc>
                <a:tc hMerge="1">
                  <a:txBody>
                    <a:bodyPr/>
                    <a:lstStyle/>
                    <a:p>
                      <a:pPr marL="457200" algn="just">
                        <a:lnSpc>
                          <a:spcPct val="107000"/>
                        </a:lnSpc>
                        <a:spcAft>
                          <a:spcPts val="800"/>
                        </a:spcAft>
                      </a:pPr>
                      <a:endParaRPr lang="en-IN" sz="1800" b="1" dirty="0">
                        <a:solidFill>
                          <a:srgbClr val="FF0000"/>
                        </a:solidFill>
                      </a:endParaRPr>
                    </a:p>
                  </a:txBody>
                  <a:tcPr marL="58474" marR="58474" marT="0" marB="0"/>
                </a:tc>
                <a:extLst>
                  <a:ext uri="{0D108BD9-81ED-4DB2-BD59-A6C34878D82A}">
                    <a16:rowId xmlns:a16="http://schemas.microsoft.com/office/drawing/2014/main" val="1783746308"/>
                  </a:ext>
                </a:extLst>
              </a:tr>
              <a:tr h="475824">
                <a:tc>
                  <a:txBody>
                    <a:bodyPr/>
                    <a:lstStyle/>
                    <a:p>
                      <a:pPr marL="457200" algn="ctr">
                        <a:lnSpc>
                          <a:spcPct val="107000"/>
                        </a:lnSpc>
                      </a:pPr>
                      <a:r>
                        <a:rPr lang="en-US" sz="1600" dirty="0"/>
                        <a:t>2.2</a:t>
                      </a:r>
                      <a:endParaRPr lang="en-IN" sz="1600" dirty="0"/>
                    </a:p>
                  </a:txBody>
                  <a:tcPr marL="58474" marR="58474" marT="0" marB="0"/>
                </a:tc>
                <a:tc>
                  <a:txBody>
                    <a:bodyPr/>
                    <a:lstStyle/>
                    <a:p>
                      <a:pPr marL="457200" algn="just">
                        <a:lnSpc>
                          <a:spcPct val="107000"/>
                        </a:lnSpc>
                      </a:pPr>
                      <a:r>
                        <a:rPr lang="en-US" sz="1700" dirty="0"/>
                        <a:t>Draft Tube Liner, Stay Ring, Spiral Casing</a:t>
                      </a:r>
                      <a:endParaRPr lang="en-IN" sz="1700" dirty="0"/>
                    </a:p>
                  </a:txBody>
                  <a:tcPr marL="58474" marR="58474" marT="0" marB="0"/>
                </a:tc>
                <a:tc gridSpan="2">
                  <a:txBody>
                    <a:bodyPr/>
                    <a:lstStyle/>
                    <a:p>
                      <a:pPr marL="457200" algn="just">
                        <a:lnSpc>
                          <a:spcPct val="107000"/>
                        </a:lnSpc>
                        <a:spcAft>
                          <a:spcPts val="800"/>
                        </a:spcAft>
                      </a:pPr>
                      <a:r>
                        <a:rPr lang="en-US" sz="1700" b="1" dirty="0">
                          <a:solidFill>
                            <a:srgbClr val="FF0000"/>
                          </a:solidFill>
                        </a:rPr>
                        <a:t>Refurbishment</a:t>
                      </a:r>
                      <a:r>
                        <a:rPr lang="en-US" sz="1700" dirty="0"/>
                        <a:t> only (as embedded parts)</a:t>
                      </a:r>
                      <a:endParaRPr lang="en-IN" sz="1700" dirty="0"/>
                    </a:p>
                  </a:txBody>
                  <a:tcPr marL="58474" marR="58474" marT="0" marB="0"/>
                </a:tc>
                <a:tc hMerge="1">
                  <a:txBody>
                    <a:bodyPr/>
                    <a:lstStyle/>
                    <a:p>
                      <a:pPr marL="457200" algn="just">
                        <a:lnSpc>
                          <a:spcPct val="107000"/>
                        </a:lnSpc>
                        <a:spcAft>
                          <a:spcPts val="800"/>
                        </a:spcAft>
                      </a:pPr>
                      <a:endParaRPr lang="en-IN" sz="1800" dirty="0"/>
                    </a:p>
                  </a:txBody>
                  <a:tcPr marL="58474" marR="58474" marT="0" marB="0"/>
                </a:tc>
                <a:extLst>
                  <a:ext uri="{0D108BD9-81ED-4DB2-BD59-A6C34878D82A}">
                    <a16:rowId xmlns:a16="http://schemas.microsoft.com/office/drawing/2014/main" val="2157736911"/>
                  </a:ext>
                </a:extLst>
              </a:tr>
              <a:tr h="475824">
                <a:tc>
                  <a:txBody>
                    <a:bodyPr/>
                    <a:lstStyle/>
                    <a:p>
                      <a:pPr marL="457200" algn="ctr">
                        <a:lnSpc>
                          <a:spcPct val="107000"/>
                        </a:lnSpc>
                      </a:pPr>
                      <a:r>
                        <a:rPr lang="en-US" sz="1600" dirty="0"/>
                        <a:t>2.3</a:t>
                      </a:r>
                      <a:endParaRPr lang="en-IN" sz="1600" dirty="0"/>
                    </a:p>
                  </a:txBody>
                  <a:tcPr marL="58474" marR="58474" marT="0" marB="0"/>
                </a:tc>
                <a:tc>
                  <a:txBody>
                    <a:bodyPr/>
                    <a:lstStyle/>
                    <a:p>
                      <a:pPr marL="457200" algn="just">
                        <a:lnSpc>
                          <a:spcPct val="107000"/>
                        </a:lnSpc>
                      </a:pPr>
                      <a:r>
                        <a:rPr lang="en-IN" sz="1700" dirty="0"/>
                        <a:t>Lower Ring, Top Cover, Guide Apparatus, etc.</a:t>
                      </a:r>
                    </a:p>
                  </a:txBody>
                  <a:tcPr marL="58474" marR="58474" marT="0" marB="0"/>
                </a:tc>
                <a:tc gridSpan="2">
                  <a:txBody>
                    <a:bodyPr/>
                    <a:lstStyle/>
                    <a:p>
                      <a:pPr marL="457200" algn="just">
                        <a:lnSpc>
                          <a:spcPct val="107000"/>
                        </a:lnSpc>
                        <a:spcAft>
                          <a:spcPts val="800"/>
                        </a:spcAft>
                      </a:pPr>
                      <a:r>
                        <a:rPr lang="en-IN" sz="1700" b="1" dirty="0">
                          <a:solidFill>
                            <a:srgbClr val="FF0000"/>
                          </a:solidFill>
                        </a:rPr>
                        <a:t>Replacement</a:t>
                      </a:r>
                    </a:p>
                  </a:txBody>
                  <a:tcPr marL="58474" marR="58474" marT="0" marB="0"/>
                </a:tc>
                <a:tc hMerge="1">
                  <a:txBody>
                    <a:bodyPr/>
                    <a:lstStyle/>
                    <a:p>
                      <a:pPr marL="457200" algn="just">
                        <a:lnSpc>
                          <a:spcPct val="107000"/>
                        </a:lnSpc>
                        <a:spcAft>
                          <a:spcPts val="800"/>
                        </a:spcAft>
                      </a:pPr>
                      <a:endParaRPr lang="en-IN" sz="1800" b="1" dirty="0">
                        <a:solidFill>
                          <a:srgbClr val="FF0000"/>
                        </a:solidFill>
                      </a:endParaRPr>
                    </a:p>
                  </a:txBody>
                  <a:tcPr marL="58474" marR="58474" marT="0" marB="0"/>
                </a:tc>
                <a:extLst>
                  <a:ext uri="{0D108BD9-81ED-4DB2-BD59-A6C34878D82A}">
                    <a16:rowId xmlns:a16="http://schemas.microsoft.com/office/drawing/2014/main" val="4118131863"/>
                  </a:ext>
                </a:extLst>
              </a:tr>
              <a:tr h="232493">
                <a:tc>
                  <a:txBody>
                    <a:bodyPr/>
                    <a:lstStyle/>
                    <a:p>
                      <a:pPr marL="457200" algn="ctr">
                        <a:lnSpc>
                          <a:spcPct val="107000"/>
                        </a:lnSpc>
                        <a:spcAft>
                          <a:spcPts val="800"/>
                        </a:spcAft>
                      </a:pPr>
                      <a:r>
                        <a:rPr lang="en-US" sz="1600" dirty="0"/>
                        <a:t>3</a:t>
                      </a:r>
                      <a:endParaRPr lang="en-IN" sz="1600" dirty="0"/>
                    </a:p>
                  </a:txBody>
                  <a:tcPr marL="58474" marR="58474" marT="0" marB="0"/>
                </a:tc>
                <a:tc gridSpan="3">
                  <a:txBody>
                    <a:bodyPr/>
                    <a:lstStyle/>
                    <a:p>
                      <a:pPr algn="ctr">
                        <a:lnSpc>
                          <a:spcPct val="107000"/>
                        </a:lnSpc>
                        <a:spcAft>
                          <a:spcPts val="800"/>
                        </a:spcAft>
                      </a:pPr>
                      <a:r>
                        <a:rPr lang="en-IN" sz="1700" b="1" kern="1200" dirty="0">
                          <a:solidFill>
                            <a:schemeClr val="dk1"/>
                          </a:solidFill>
                          <a:latin typeface="+mn-lt"/>
                          <a:ea typeface="+mn-ea"/>
                          <a:cs typeface="+mn-cs"/>
                        </a:rPr>
                        <a:t>MIV/ BFV and accessories system</a:t>
                      </a:r>
                    </a:p>
                  </a:txBody>
                  <a:tcPr marL="58474" marR="58474" marT="0" marB="0"/>
                </a:tc>
                <a:tc hMerge="1">
                  <a:txBody>
                    <a:bodyPr/>
                    <a:lstStyle/>
                    <a:p>
                      <a:endParaRPr lang="en-IN"/>
                    </a:p>
                  </a:txBody>
                  <a:tcPr/>
                </a:tc>
                <a:tc hMerge="1">
                  <a:txBody>
                    <a:bodyPr/>
                    <a:lstStyle/>
                    <a:p>
                      <a:pPr algn="ctr">
                        <a:lnSpc>
                          <a:spcPct val="107000"/>
                        </a:lnSpc>
                        <a:spcAft>
                          <a:spcPts val="800"/>
                        </a:spcAft>
                      </a:pPr>
                      <a:endParaRPr lang="en-IN" sz="1600" b="1" kern="1200" dirty="0">
                        <a:solidFill>
                          <a:schemeClr val="dk1"/>
                        </a:solidFill>
                        <a:latin typeface="+mn-lt"/>
                        <a:ea typeface="+mn-ea"/>
                        <a:cs typeface="+mn-cs"/>
                      </a:endParaRPr>
                    </a:p>
                  </a:txBody>
                  <a:tcPr marL="58474" marR="58474" marT="0" marB="0"/>
                </a:tc>
                <a:extLst>
                  <a:ext uri="{0D108BD9-81ED-4DB2-BD59-A6C34878D82A}">
                    <a16:rowId xmlns:a16="http://schemas.microsoft.com/office/drawing/2014/main" val="1501507986"/>
                  </a:ext>
                </a:extLst>
              </a:tr>
              <a:tr h="475824">
                <a:tc>
                  <a:txBody>
                    <a:bodyPr/>
                    <a:lstStyle/>
                    <a:p>
                      <a:pPr marL="457200" algn="ctr">
                        <a:lnSpc>
                          <a:spcPct val="107000"/>
                        </a:lnSpc>
                      </a:pPr>
                      <a:r>
                        <a:rPr lang="en-US" sz="1600" dirty="0"/>
                        <a:t>3.1</a:t>
                      </a:r>
                      <a:endParaRPr lang="en-IN" sz="1600" dirty="0"/>
                    </a:p>
                  </a:txBody>
                  <a:tcPr marL="58474" marR="58474" marT="0" marB="0"/>
                </a:tc>
                <a:tc>
                  <a:txBody>
                    <a:bodyPr/>
                    <a:lstStyle/>
                    <a:p>
                      <a:pPr marL="457200" algn="just">
                        <a:lnSpc>
                          <a:spcPct val="107000"/>
                        </a:lnSpc>
                      </a:pPr>
                      <a:r>
                        <a:rPr lang="en-IN" sz="1700" dirty="0"/>
                        <a:t>MIV &amp; BFV</a:t>
                      </a:r>
                    </a:p>
                  </a:txBody>
                  <a:tcPr marL="58474" marR="58474" marT="0" marB="0"/>
                </a:tc>
                <a:tc gridSpan="2">
                  <a:txBody>
                    <a:bodyPr/>
                    <a:lstStyle/>
                    <a:p>
                      <a:pPr marL="457200" algn="just">
                        <a:lnSpc>
                          <a:spcPct val="107000"/>
                        </a:lnSpc>
                        <a:spcAft>
                          <a:spcPts val="800"/>
                        </a:spcAft>
                      </a:pPr>
                      <a:r>
                        <a:rPr lang="en-IN" sz="1700" b="1" dirty="0">
                          <a:solidFill>
                            <a:srgbClr val="FF0000"/>
                          </a:solidFill>
                        </a:rPr>
                        <a:t>Refurbishment</a:t>
                      </a:r>
                      <a:r>
                        <a:rPr lang="en-IN" sz="1700" dirty="0"/>
                        <a:t> only</a:t>
                      </a:r>
                    </a:p>
                  </a:txBody>
                  <a:tcPr marL="58474" marR="58474" marT="0" marB="0"/>
                </a:tc>
                <a:tc hMerge="1">
                  <a:txBody>
                    <a:bodyPr/>
                    <a:lstStyle/>
                    <a:p>
                      <a:pPr marL="457200" algn="just">
                        <a:lnSpc>
                          <a:spcPct val="107000"/>
                        </a:lnSpc>
                        <a:spcAft>
                          <a:spcPts val="800"/>
                        </a:spcAft>
                      </a:pPr>
                      <a:endParaRPr lang="en-IN" sz="1800" dirty="0"/>
                    </a:p>
                  </a:txBody>
                  <a:tcPr marL="58474" marR="58474" marT="0" marB="0"/>
                </a:tc>
                <a:extLst>
                  <a:ext uri="{0D108BD9-81ED-4DB2-BD59-A6C34878D82A}">
                    <a16:rowId xmlns:a16="http://schemas.microsoft.com/office/drawing/2014/main" val="1236907529"/>
                  </a:ext>
                </a:extLst>
              </a:tr>
              <a:tr h="886176">
                <a:tc>
                  <a:txBody>
                    <a:bodyPr/>
                    <a:lstStyle/>
                    <a:p>
                      <a:pPr marL="457200" algn="ctr">
                        <a:lnSpc>
                          <a:spcPct val="107000"/>
                        </a:lnSpc>
                      </a:pPr>
                      <a:r>
                        <a:rPr lang="en-US" sz="1600" dirty="0"/>
                        <a:t>3.2</a:t>
                      </a:r>
                      <a:endParaRPr lang="en-IN" sz="1600" dirty="0"/>
                    </a:p>
                  </a:txBody>
                  <a:tcPr marL="58474" marR="58474" marT="0" marB="0"/>
                </a:tc>
                <a:tc>
                  <a:txBody>
                    <a:bodyPr/>
                    <a:lstStyle/>
                    <a:p>
                      <a:pPr marL="457200" algn="just">
                        <a:lnSpc>
                          <a:spcPct val="107000"/>
                        </a:lnSpc>
                      </a:pPr>
                      <a:r>
                        <a:rPr lang="en-IN" sz="1700" dirty="0"/>
                        <a:t>Operating Mechanism &amp; accessories</a:t>
                      </a:r>
                    </a:p>
                  </a:txBody>
                  <a:tcPr marL="58474" marR="58474" marT="0" marB="0"/>
                </a:tc>
                <a:tc gridSpan="2">
                  <a:txBody>
                    <a:bodyPr/>
                    <a:lstStyle/>
                    <a:p>
                      <a:pPr marL="457200" algn="just">
                        <a:lnSpc>
                          <a:spcPct val="107000"/>
                        </a:lnSpc>
                        <a:spcAft>
                          <a:spcPts val="800"/>
                        </a:spcAft>
                      </a:pPr>
                      <a:r>
                        <a:rPr lang="en-IN" sz="1700" b="1" dirty="0">
                          <a:solidFill>
                            <a:srgbClr val="FF0000"/>
                          </a:solidFill>
                        </a:rPr>
                        <a:t>Replacement with new system like N2 accumulator </a:t>
                      </a:r>
                      <a:r>
                        <a:rPr lang="en-IN" sz="1700" dirty="0"/>
                        <a:t>system, self-lubrication bearings, Main distributing valve, Sensor and instrument compatible to SCADA.</a:t>
                      </a:r>
                    </a:p>
                  </a:txBody>
                  <a:tcPr marL="58474" marR="58474" marT="0" marB="0"/>
                </a:tc>
                <a:tc hMerge="1">
                  <a:txBody>
                    <a:bodyPr/>
                    <a:lstStyle/>
                    <a:p>
                      <a:pPr marL="457200" algn="just">
                        <a:lnSpc>
                          <a:spcPct val="107000"/>
                        </a:lnSpc>
                        <a:spcAft>
                          <a:spcPts val="800"/>
                        </a:spcAft>
                      </a:pPr>
                      <a:endParaRPr lang="en-IN" sz="1800" dirty="0"/>
                    </a:p>
                  </a:txBody>
                  <a:tcPr marL="58474" marR="58474" marT="0" marB="0"/>
                </a:tc>
                <a:extLst>
                  <a:ext uri="{0D108BD9-81ED-4DB2-BD59-A6C34878D82A}">
                    <a16:rowId xmlns:a16="http://schemas.microsoft.com/office/drawing/2014/main" val="1899157097"/>
                  </a:ext>
                </a:extLst>
              </a:tr>
            </a:tbl>
          </a:graphicData>
        </a:graphic>
      </p:graphicFrame>
      <p:sp>
        <p:nvSpPr>
          <p:cNvPr id="5" name="Date Placeholder 4">
            <a:extLst>
              <a:ext uri="{FF2B5EF4-FFF2-40B4-BE49-F238E27FC236}">
                <a16:creationId xmlns:a16="http://schemas.microsoft.com/office/drawing/2014/main" id="{ED21A3C0-52C1-DEF8-4E68-11496C1B9D26}"/>
              </a:ext>
            </a:extLst>
          </p:cNvPr>
          <p:cNvSpPr>
            <a:spLocks noGrp="1"/>
          </p:cNvSpPr>
          <p:nvPr>
            <p:ph type="dt" sz="half" idx="10"/>
          </p:nvPr>
        </p:nvSpPr>
        <p:spPr/>
        <p:txBody>
          <a:bodyPr/>
          <a:lstStyle/>
          <a:p>
            <a:fld id="{D0D31E4E-5C39-4C87-B8C2-350A0B890830}" type="datetime1">
              <a:rPr lang="en-IN" smtClean="0"/>
              <a:t>02-02-2024</a:t>
            </a:fld>
            <a:endParaRPr lang="en-IN"/>
          </a:p>
        </p:txBody>
      </p:sp>
      <p:sp>
        <p:nvSpPr>
          <p:cNvPr id="6" name="Slide Number Placeholder 5">
            <a:extLst>
              <a:ext uri="{FF2B5EF4-FFF2-40B4-BE49-F238E27FC236}">
                <a16:creationId xmlns:a16="http://schemas.microsoft.com/office/drawing/2014/main" id="{CA554771-717C-0ECA-387C-A4D21ECBC757}"/>
              </a:ext>
            </a:extLst>
          </p:cNvPr>
          <p:cNvSpPr>
            <a:spLocks noGrp="1"/>
          </p:cNvSpPr>
          <p:nvPr>
            <p:ph type="sldNum" sz="quarter" idx="12"/>
          </p:nvPr>
        </p:nvSpPr>
        <p:spPr/>
        <p:txBody>
          <a:bodyPr/>
          <a:lstStyle/>
          <a:p>
            <a:fld id="{3C90654D-0DBA-4DD2-95CA-29821569FD1A}" type="slidenum">
              <a:rPr lang="en-IN" smtClean="0"/>
              <a:t>9</a:t>
            </a:fld>
            <a:endParaRPr lang="en-IN"/>
          </a:p>
        </p:txBody>
      </p:sp>
    </p:spTree>
    <p:extLst>
      <p:ext uri="{BB962C8B-B14F-4D97-AF65-F5344CB8AC3E}">
        <p14:creationId xmlns:p14="http://schemas.microsoft.com/office/powerpoint/2010/main" val="4157257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1828</Words>
  <Application>Microsoft Office PowerPoint</Application>
  <PresentationFormat>Widescreen</PresentationFormat>
  <Paragraphs>234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Renovation &amp; Modernization (R&amp;M) &amp; Uprating of NHPC Power Station: A Case Study  </vt:lpstr>
      <vt:lpstr>Introduction</vt:lpstr>
      <vt:lpstr>Introduction</vt:lpstr>
      <vt:lpstr>Requirement of R&amp;M</vt:lpstr>
      <vt:lpstr>Experiences of NHPC – A Case Study</vt:lpstr>
      <vt:lpstr>Case Study on Bairasuil Power Station (3X60 MW)</vt:lpstr>
      <vt:lpstr>Studies Undertaken</vt:lpstr>
      <vt:lpstr>Scope of work under R&amp;M </vt:lpstr>
      <vt:lpstr>R&amp;M of Power House complex </vt:lpstr>
      <vt:lpstr>R&amp;M of Power House complex </vt:lpstr>
      <vt:lpstr>R&amp;M of Power House complex </vt:lpstr>
      <vt:lpstr>Some Photographs:- </vt:lpstr>
      <vt:lpstr>Some Photographs:- </vt:lpstr>
      <vt:lpstr>Some Photographs:- </vt:lpstr>
      <vt:lpstr>R&amp;M of Dam complex </vt:lpstr>
      <vt:lpstr>DAM  Photographs:- </vt:lpstr>
      <vt:lpstr>DAM  Photographs:- </vt:lpstr>
      <vt:lpstr>PowerPoint Presentation</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Renovation &amp; Modernization (R&amp;M) &amp; Uprating of NHPC Power Station: A Case Study  </dc:title>
  <dc:creator>DIVYANSH  PANI</dc:creator>
  <cp:lastModifiedBy>DIVYANSH  PANI</cp:lastModifiedBy>
  <cp:revision>35</cp:revision>
  <dcterms:created xsi:type="dcterms:W3CDTF">2024-01-31T14:18:06Z</dcterms:created>
  <dcterms:modified xsi:type="dcterms:W3CDTF">2024-02-02T15:19:35Z</dcterms:modified>
</cp:coreProperties>
</file>