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9" r:id="rId2"/>
    <p:sldId id="319" r:id="rId3"/>
    <p:sldId id="295" r:id="rId4"/>
    <p:sldId id="316" r:id="rId5"/>
    <p:sldId id="311" r:id="rId6"/>
    <p:sldId id="312" r:id="rId7"/>
    <p:sldId id="310" r:id="rId8"/>
    <p:sldId id="314" r:id="rId9"/>
    <p:sldId id="313" r:id="rId10"/>
    <p:sldId id="309" r:id="rId11"/>
    <p:sldId id="289" r:id="rId12"/>
    <p:sldId id="293" r:id="rId13"/>
    <p:sldId id="305" r:id="rId14"/>
    <p:sldId id="294" r:id="rId15"/>
    <p:sldId id="300" r:id="rId16"/>
    <p:sldId id="302" r:id="rId17"/>
    <p:sldId id="301" r:id="rId18"/>
    <p:sldId id="303" r:id="rId19"/>
    <p:sldId id="291" r:id="rId20"/>
    <p:sldId id="292" r:id="rId21"/>
    <p:sldId id="306" r:id="rId22"/>
    <p:sldId id="307" r:id="rId23"/>
    <p:sldId id="308" r:id="rId24"/>
    <p:sldId id="318" r:id="rId25"/>
    <p:sldId id="317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00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68" autoAdjust="0"/>
    <p:restoredTop sz="86425" autoAdjust="0"/>
  </p:normalViewPr>
  <p:slideViewPr>
    <p:cSldViewPr snapToGrid="0">
      <p:cViewPr varScale="1">
        <p:scale>
          <a:sx n="57" d="100"/>
          <a:sy n="57" d="100"/>
        </p:scale>
        <p:origin x="892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4D6BE-F880-4672-840B-62F6F3098DED}" type="datetimeFigureOut">
              <a:rPr lang="en-IN" smtClean="0"/>
              <a:pPr/>
              <a:t>02-02-2024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FA3F1-85DC-4C6C-90FD-0168CE18311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182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FA3F1-85DC-4C6C-90FD-0168CE18311A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6952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FA3F1-85DC-4C6C-90FD-0168CE18311A}" type="slidenum">
              <a:rPr lang="en-IN" smtClean="0"/>
              <a:pPr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7682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FA3F1-85DC-4C6C-90FD-0168CE18311A}" type="slidenum">
              <a:rPr lang="en-IN" smtClean="0"/>
              <a:pPr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694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37A0-9351-4992-BDF5-5286A38F2FCB}" type="datetimeFigureOut">
              <a:rPr lang="en-IN" smtClean="0"/>
              <a:pPr/>
              <a:t>02-02-2024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576-DC24-44AF-8CA8-FDA9CA90B75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4915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37A0-9351-4992-BDF5-5286A38F2FCB}" type="datetimeFigureOut">
              <a:rPr lang="en-IN" smtClean="0"/>
              <a:pPr/>
              <a:t>02-02-2024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576-DC24-44AF-8CA8-FDA9CA90B75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5615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37A0-9351-4992-BDF5-5286A38F2FCB}" type="datetimeFigureOut">
              <a:rPr lang="en-IN" smtClean="0"/>
              <a:pPr/>
              <a:t>02-02-2024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576-DC24-44AF-8CA8-FDA9CA90B75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064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250950" y="607775"/>
            <a:ext cx="74539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fld id="{ED38AA95-462B-3543-A864-6C49272CDC35}" type="slidenum">
              <a:rPr lang="en-US" sz="27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 userDrawn="1"/>
        </p:nvSpPr>
        <p:spPr>
          <a:xfrm>
            <a:off x="1371600" y="264722"/>
            <a:ext cx="10515600" cy="6039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endParaRPr lang="en-US" sz="3600" b="1" dirty="0"/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886067" y="264721"/>
            <a:ext cx="10515600" cy="6039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20" name="Rectangle 143"/>
          <p:cNvSpPr/>
          <p:nvPr userDrawn="1"/>
        </p:nvSpPr>
        <p:spPr>
          <a:xfrm rot="16200000">
            <a:off x="-147638" y="625474"/>
            <a:ext cx="779463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marL="0" marR="0" lvl="0" indent="0" algn="ctr" defTabSz="71642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1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64446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1028700"/>
            <a:ext cx="10332720" cy="0"/>
          </a:xfrm>
          <a:prstGeom prst="line">
            <a:avLst/>
          </a:prstGeom>
          <a:noFill/>
          <a:ln w="19050" cap="flat" cmpd="sng" algn="ctr">
            <a:solidFill>
              <a:srgbClr val="0067AC"/>
            </a:solidFill>
            <a:prstDash val="solid"/>
            <a:miter lim="800000"/>
          </a:ln>
          <a:effectLst/>
        </p:spPr>
      </p:cxnSp>
      <p:cxnSp>
        <p:nvCxnSpPr>
          <p:cNvPr id="32" name="Straight Connector 31"/>
          <p:cNvCxnSpPr/>
          <p:nvPr userDrawn="1"/>
        </p:nvCxnSpPr>
        <p:spPr>
          <a:xfrm>
            <a:off x="457200" y="212725"/>
            <a:ext cx="10332720" cy="0"/>
          </a:xfrm>
          <a:prstGeom prst="line">
            <a:avLst/>
          </a:prstGeom>
          <a:noFill/>
          <a:ln w="19050" cap="flat" cmpd="sng" algn="ctr">
            <a:solidFill>
              <a:srgbClr val="0067AC"/>
            </a:solidFill>
            <a:prstDash val="solid"/>
            <a:miter lim="800000"/>
          </a:ln>
          <a:effectLst/>
        </p:spPr>
      </p:cxnSp>
      <p:pic>
        <p:nvPicPr>
          <p:cNvPr id="33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0" y="307976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91513" y="1357313"/>
            <a:ext cx="5413248" cy="4856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0" y="1357313"/>
            <a:ext cx="5413248" cy="48371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Rectangle 28"/>
          <p:cNvSpPr>
            <a:spLocks noChangeArrowheads="1"/>
          </p:cNvSpPr>
          <p:nvPr userDrawn="1"/>
        </p:nvSpPr>
        <p:spPr bwMode="gray">
          <a:xfrm>
            <a:off x="-7" y="6422740"/>
            <a:ext cx="12188825" cy="1828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/>
            <a:endParaRPr lang="zh-CN" altLang="en-US">
              <a:ea typeface="宋体" charset="-122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457200" y="6534388"/>
            <a:ext cx="11445240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27" name="Rectangle 26"/>
          <p:cNvSpPr/>
          <p:nvPr userDrawn="1"/>
        </p:nvSpPr>
        <p:spPr bwMode="gray">
          <a:xfrm>
            <a:off x="11390502" y="6555105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  <a:defRPr/>
            </a:pPr>
            <a:fld id="{6BA71C0A-9F0F-41ED-AE97-DBF05B351E59}" type="slidenum">
              <a:rPr lang="en-GB" sz="900">
                <a:solidFill>
                  <a:srgbClr val="595959"/>
                </a:solidFill>
                <a:latin typeface="Calibri" pitchFamily="34" charset="0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400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47F5A4-8F28-4714-8130-B7DCCA337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35D318C-BDA1-496D-8B26-EA46EF786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03359B-460F-4752-AC3B-C97E3E97D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590" y="6405418"/>
            <a:ext cx="48577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500" b="1" i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660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57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2FC66-5E32-4065-B6A5-FFBF773E9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BE5E85-A111-410D-B16F-7811E8E0C3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313125-ED25-48FF-B164-B441AEC20327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935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37A0-9351-4992-BDF5-5286A38F2FCB}" type="datetimeFigureOut">
              <a:rPr lang="en-IN" smtClean="0"/>
              <a:pPr/>
              <a:t>02-02-2024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576-DC24-44AF-8CA8-FDA9CA90B75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5480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37A0-9351-4992-BDF5-5286A38F2FCB}" type="datetimeFigureOut">
              <a:rPr lang="en-IN" smtClean="0"/>
              <a:pPr/>
              <a:t>02-02-2024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576-DC24-44AF-8CA8-FDA9CA90B75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4137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37A0-9351-4992-BDF5-5286A38F2FCB}" type="datetimeFigureOut">
              <a:rPr lang="en-IN" smtClean="0"/>
              <a:pPr/>
              <a:t>02-02-2024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576-DC24-44AF-8CA8-FDA9CA90B75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6483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37A0-9351-4992-BDF5-5286A38F2FCB}" type="datetimeFigureOut">
              <a:rPr lang="en-IN" smtClean="0"/>
              <a:pPr/>
              <a:t>02-02-2024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576-DC24-44AF-8CA8-FDA9CA90B75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617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37A0-9351-4992-BDF5-5286A38F2FCB}" type="datetimeFigureOut">
              <a:rPr lang="en-IN" smtClean="0"/>
              <a:pPr/>
              <a:t>02-02-2024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576-DC24-44AF-8CA8-FDA9CA90B75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136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37A0-9351-4992-BDF5-5286A38F2FCB}" type="datetimeFigureOut">
              <a:rPr lang="en-IN" smtClean="0"/>
              <a:pPr/>
              <a:t>02-02-2024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576-DC24-44AF-8CA8-FDA9CA90B75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027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37A0-9351-4992-BDF5-5286A38F2FCB}" type="datetimeFigureOut">
              <a:rPr lang="en-IN" smtClean="0"/>
              <a:pPr/>
              <a:t>02-02-2024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576-DC24-44AF-8CA8-FDA9CA90B75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951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37A0-9351-4992-BDF5-5286A38F2FCB}" type="datetimeFigureOut">
              <a:rPr lang="en-IN" smtClean="0"/>
              <a:pPr/>
              <a:t>02-02-2024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576-DC24-44AF-8CA8-FDA9CA90B75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633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537A0-9351-4992-BDF5-5286A38F2FCB}" type="datetimeFigureOut">
              <a:rPr lang="en-IN" smtClean="0"/>
              <a:pPr/>
              <a:t>02-02-2024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B6576-DC24-44AF-8CA8-FDA9CA90B75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929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svg"/><Relationship Id="rId7" Type="http://schemas.openxmlformats.org/officeDocument/2006/relationships/image" Target="../media/image3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emf"/><Relationship Id="rId11" Type="http://schemas.openxmlformats.org/officeDocument/2006/relationships/image" Target="../media/image34.jpeg"/><Relationship Id="rId5" Type="http://schemas.openxmlformats.org/officeDocument/2006/relationships/image" Target="../media/image28.emf"/><Relationship Id="rId10" Type="http://schemas.openxmlformats.org/officeDocument/2006/relationships/image" Target="../media/image33.jpeg"/><Relationship Id="rId4" Type="http://schemas.openxmlformats.org/officeDocument/2006/relationships/image" Target="../media/image27.emf"/><Relationship Id="rId9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1589DA3-829F-4B56-9DA6-2EC9BF5C17C6}"/>
              </a:ext>
            </a:extLst>
          </p:cNvPr>
          <p:cNvSpPr/>
          <p:nvPr/>
        </p:nvSpPr>
        <p:spPr>
          <a:xfrm>
            <a:off x="0" y="4105496"/>
            <a:ext cx="6127202" cy="1973546"/>
          </a:xfrm>
          <a:prstGeom prst="rect">
            <a:avLst/>
          </a:prstGeom>
          <a:solidFill>
            <a:srgbClr val="006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3920999-CBE3-476D-87C8-A9EAE8FCFD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0851" y="469685"/>
            <a:ext cx="2150149" cy="111292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C2B2031-76BD-4F54-9472-27E419DB1D47}"/>
              </a:ext>
            </a:extLst>
          </p:cNvPr>
          <p:cNvSpPr txBox="1"/>
          <p:nvPr/>
        </p:nvSpPr>
        <p:spPr>
          <a:xfrm>
            <a:off x="561901" y="173323"/>
            <a:ext cx="8465133" cy="559134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en-US" sz="4000" b="1" dirty="0"/>
              <a:t>WELCOME  TO IPS 2024</a:t>
            </a:r>
            <a:r>
              <a:rPr lang="en-US" sz="4000" dirty="0"/>
              <a:t> 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767D4DF5-E6B1-4A6E-8752-9011A451418B}"/>
              </a:ext>
            </a:extLst>
          </p:cNvPr>
          <p:cNvSpPr txBox="1">
            <a:spLocks/>
          </p:cNvSpPr>
          <p:nvPr/>
        </p:nvSpPr>
        <p:spPr>
          <a:xfrm>
            <a:off x="8349" y="4399640"/>
            <a:ext cx="6127202" cy="16687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67AC"/>
              </a:buClr>
              <a:buFont typeface="Wingdings" pitchFamily="2" charset="2"/>
              <a:buNone/>
              <a:defRPr lang="en-US" sz="3600" b="1" kern="1200" spc="0" baseline="0">
                <a:solidFill>
                  <a:srgbClr val="0067AC"/>
                </a:solidFill>
                <a:latin typeface="Univers 45 Light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7AC"/>
              </a:buClr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7AC"/>
              </a:buClr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7AC"/>
              </a:buClr>
              <a:buFont typeface="Univers 45 Light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i="1" dirty="0">
                <a:solidFill>
                  <a:schemeClr val="bg1"/>
                </a:solidFill>
              </a:rPr>
              <a:t> A CONCEALED</a:t>
            </a:r>
          </a:p>
          <a:p>
            <a:pPr marL="0" marR="0" lvl="0" indent="0" algn="ctr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>
                <a:srgbClr val="0067AC"/>
              </a:buClr>
              <a:buSzTx/>
              <a:buFont typeface="Wingdings" pitchFamily="2" charset="2"/>
              <a:buNone/>
              <a:tabLst/>
              <a:defRPr/>
            </a:pPr>
            <a:r>
              <a:rPr lang="en-IN" i="1" dirty="0">
                <a:solidFill>
                  <a:schemeClr val="bg1"/>
                </a:solidFill>
              </a:rPr>
              <a:t>                      PROFIT  EATER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924" y="1026149"/>
            <a:ext cx="2049628" cy="2077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217" y="1026149"/>
            <a:ext cx="1838791" cy="20779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41" y="1026149"/>
            <a:ext cx="1866900" cy="2069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r="1828" b="9144"/>
          <a:stretch/>
        </p:blipFill>
        <p:spPr>
          <a:xfrm>
            <a:off x="6144649" y="3118607"/>
            <a:ext cx="1984467" cy="1979131"/>
          </a:xfrm>
          <a:prstGeom prst="rect">
            <a:avLst/>
          </a:prstGeom>
        </p:spPr>
      </p:pic>
      <p:pic>
        <p:nvPicPr>
          <p:cNvPr id="1034" name="Picture 10" descr="Inefficiencies Eating Your Profits? - Art Of Managemen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071" y="3095941"/>
            <a:ext cx="2173683" cy="200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here's my profit gone? | Omnis Grou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754" y="3124192"/>
            <a:ext cx="1852246" cy="197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-36955" y="4355033"/>
            <a:ext cx="3415775" cy="8514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Oval 53"/>
          <p:cNvSpPr/>
          <p:nvPr/>
        </p:nvSpPr>
        <p:spPr>
          <a:xfrm>
            <a:off x="2455679" y="5039249"/>
            <a:ext cx="3674317" cy="90129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5851F3-40D5-11FE-5FB8-1155335130B4}"/>
              </a:ext>
            </a:extLst>
          </p:cNvPr>
          <p:cNvSpPr/>
          <p:nvPr/>
        </p:nvSpPr>
        <p:spPr>
          <a:xfrm>
            <a:off x="6160468" y="1795347"/>
            <a:ext cx="5733133" cy="93454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/>
              <a:t>CYCLE REGENRATION DEFICIT ??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893CF6-7691-6B16-287B-014358840124}"/>
              </a:ext>
            </a:extLst>
          </p:cNvPr>
          <p:cNvSpPr txBox="1"/>
          <p:nvPr/>
        </p:nvSpPr>
        <p:spPr>
          <a:xfrm>
            <a:off x="6880302" y="5564460"/>
            <a:ext cx="5200361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lt1"/>
                </a:solidFill>
              </a:rPr>
              <a:t>By :-</a:t>
            </a:r>
          </a:p>
          <a:p>
            <a:r>
              <a:rPr lang="en-IN" sz="2400" b="1" dirty="0">
                <a:solidFill>
                  <a:schemeClr val="lt1"/>
                </a:solidFill>
              </a:rPr>
              <a:t>Ritesh Agarwal, DGM (</a:t>
            </a:r>
            <a:r>
              <a:rPr lang="en-IN" sz="2400" b="1" dirty="0" err="1">
                <a:solidFill>
                  <a:schemeClr val="lt1"/>
                </a:solidFill>
              </a:rPr>
              <a:t>CenPEEP</a:t>
            </a:r>
            <a:r>
              <a:rPr lang="en-IN" sz="2400" b="1" dirty="0">
                <a:solidFill>
                  <a:schemeClr val="lt1"/>
                </a:solidFill>
              </a:rPr>
              <a:t>)</a:t>
            </a:r>
          </a:p>
          <a:p>
            <a:r>
              <a:rPr lang="en-IN" sz="2400" b="1" dirty="0">
                <a:solidFill>
                  <a:schemeClr val="lt1"/>
                </a:solidFill>
              </a:rPr>
              <a:t>Rajeev Kumar, AGM(EEMG) , VSTPP</a:t>
            </a:r>
          </a:p>
        </p:txBody>
      </p:sp>
    </p:spTree>
    <p:extLst>
      <p:ext uri="{BB962C8B-B14F-4D97-AF65-F5344CB8AC3E}">
        <p14:creationId xmlns:p14="http://schemas.microsoft.com/office/powerpoint/2010/main" val="2551154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HEATER  PERFORMANCE  ASPECTS </a:t>
            </a:r>
            <a:endParaRPr lang="en-IN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5222"/>
            <a:ext cx="5511521" cy="5335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105" y="1366571"/>
            <a:ext cx="5858188" cy="50177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91512" y="6420897"/>
            <a:ext cx="5275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Reference :- Power Plant </a:t>
            </a:r>
            <a:r>
              <a:rPr lang="en-IN" dirty="0" err="1"/>
              <a:t>Engg</a:t>
            </a:r>
            <a:r>
              <a:rPr lang="en-IN" dirty="0"/>
              <a:t>.  By “Black &amp; Veatch</a:t>
            </a:r>
            <a:r>
              <a:rPr lang="en-IN" sz="2000" dirty="0"/>
              <a:t>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52599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BACKGROUND…..INVISIBLE….PROFIT EATER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1" y="1115370"/>
            <a:ext cx="1032509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Every year during peak summers &amp; rainy season , huge partial loss issues occur in stage-I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In spite of booking loss  as per CC-OS circular (PCQ) , still some times, some quantum of power loss remains ……….with </a:t>
            </a:r>
            <a:r>
              <a:rPr lang="en-IN" b="1" i="1" dirty="0">
                <a:solidFill>
                  <a:schemeClr val="accent4">
                    <a:lumMod val="50000"/>
                  </a:schemeClr>
                </a:solidFill>
              </a:rPr>
              <a:t>Challenge to book it under the right head</a:t>
            </a:r>
            <a:r>
              <a:rPr lang="en-IN" dirty="0"/>
              <a:t>…….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Proper identification of loss areas, is first step towards future improvement.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b="1" dirty="0">
                <a:solidFill>
                  <a:srgbClr val="FF0000"/>
                </a:solidFill>
              </a:rPr>
              <a:t>Why Invisible ??? </a:t>
            </a:r>
            <a:r>
              <a:rPr lang="en-IN" dirty="0"/>
              <a:t>…..Normal Macroscopic analysis considers almost no loss, if feed water temp after entire heater train, is matching design </a:t>
            </a:r>
            <a:r>
              <a:rPr lang="en-IN" dirty="0" err="1"/>
              <a:t>temp,as</a:t>
            </a:r>
            <a:r>
              <a:rPr lang="en-IN" dirty="0"/>
              <a:t> happens in case of stage–I</a:t>
            </a:r>
            <a:r>
              <a:rPr lang="en-IN" b="1" i="1" dirty="0">
                <a:solidFill>
                  <a:schemeClr val="accent4">
                    <a:lumMod val="50000"/>
                  </a:schemeClr>
                </a:solidFill>
              </a:rPr>
              <a:t>. (Design/Actual= 247/246.1 </a:t>
            </a:r>
            <a:r>
              <a:rPr lang="en-IN" b="1" i="1" baseline="30000" dirty="0">
                <a:solidFill>
                  <a:schemeClr val="accent4">
                    <a:lumMod val="50000"/>
                  </a:schemeClr>
                </a:solidFill>
              </a:rPr>
              <a:t>0</a:t>
            </a:r>
            <a:r>
              <a:rPr lang="en-IN" b="1" i="1" dirty="0">
                <a:solidFill>
                  <a:schemeClr val="accent4">
                    <a:lumMod val="50000"/>
                  </a:schemeClr>
                </a:solidFill>
              </a:rPr>
              <a:t>C 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Microscopic analysis of feed water heater performance based on </a:t>
            </a:r>
            <a:r>
              <a:rPr lang="en-IN" b="1" i="1" dirty="0">
                <a:solidFill>
                  <a:schemeClr val="accent4">
                    <a:lumMod val="50000"/>
                  </a:schemeClr>
                </a:solidFill>
              </a:rPr>
              <a:t>Efficiency Bible  </a:t>
            </a:r>
            <a:r>
              <a:rPr lang="en-IN" dirty="0"/>
              <a:t>(“ </a:t>
            </a:r>
            <a:r>
              <a:rPr lang="en-IN" dirty="0" err="1"/>
              <a:t>A.B.Gill</a:t>
            </a:r>
            <a:r>
              <a:rPr lang="en-IN" dirty="0"/>
              <a:t> ”)  was carried out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Point by point comparison of actual condensate/feed water /steam  parameters with design parameters as per original Heat balance diagram of stage –I was done.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Attempt made to quantify heat rate loss , power loss ,financial loss due to off design operation of feed water heaters …….and diagnose its “</a:t>
            </a:r>
            <a:r>
              <a:rPr lang="en-IN" dirty="0">
                <a:solidFill>
                  <a:srgbClr val="FF0000"/>
                </a:solidFill>
              </a:rPr>
              <a:t>M</a:t>
            </a:r>
            <a:r>
              <a:rPr lang="en-IN" b="1" dirty="0">
                <a:solidFill>
                  <a:srgbClr val="FF0000"/>
                </a:solidFill>
              </a:rPr>
              <a:t>ajor Profit Eater”  </a:t>
            </a:r>
            <a:r>
              <a:rPr lang="en-IN" dirty="0"/>
              <a:t>status 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36414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SALIENT POINTS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1" y="1256046"/>
            <a:ext cx="10535696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Carnot cycle is ideal cycle  in nature. By heat addition in small steps through feed water heaters , we are approaching “</a:t>
            </a:r>
            <a:r>
              <a:rPr lang="en-IN" dirty="0" err="1"/>
              <a:t>Carnotization</a:t>
            </a:r>
            <a:r>
              <a:rPr lang="en-IN" dirty="0"/>
              <a:t>” of Rankine cycle.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In nature, slow heat addition in  small steps is always desirable as it leads to lower losses (entropy generation) in process.( Rather than entire heat addition in one go. 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b="1" dirty="0">
                <a:solidFill>
                  <a:srgbClr val="FF0000"/>
                </a:solidFill>
              </a:rPr>
              <a:t>Else we can remove all the heaters and entire heat addition can take place in single go in boiler </a:t>
            </a:r>
            <a:r>
              <a:rPr lang="en-IN" dirty="0"/>
              <a:t>but………... </a:t>
            </a:r>
            <a:r>
              <a:rPr lang="en-IN" b="1" i="1" dirty="0"/>
              <a:t>it will ultimately increase the coal consumption.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High Pressure steam is high grade energy with higher capacity to do work (higher availability) w.r.t low pressure steam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Temp rise by x </a:t>
            </a:r>
            <a:r>
              <a:rPr lang="en-IN" baseline="30000" dirty="0"/>
              <a:t>0</a:t>
            </a:r>
            <a:r>
              <a:rPr lang="en-IN" dirty="0"/>
              <a:t>C  with low grade steam in LP Heater   </a:t>
            </a:r>
            <a:r>
              <a:rPr lang="en-IN" sz="2400" dirty="0"/>
              <a:t>≠  </a:t>
            </a:r>
            <a:r>
              <a:rPr lang="en-IN" dirty="0"/>
              <a:t>x </a:t>
            </a:r>
            <a:r>
              <a:rPr lang="en-IN" baseline="30000" dirty="0"/>
              <a:t>0</a:t>
            </a:r>
            <a:r>
              <a:rPr lang="en-IN" dirty="0"/>
              <a:t> C  Temp rise with high grade steam in HPH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D/A being contact feed water heater has 0 </a:t>
            </a:r>
            <a:r>
              <a:rPr lang="en-IN" baseline="30000" dirty="0"/>
              <a:t>0</a:t>
            </a:r>
            <a:r>
              <a:rPr lang="en-IN" dirty="0"/>
              <a:t>C TTD and high efficiency (large surface area)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Terminal Temperature difference  (TTD)  is a measure of resistance to heat transfer. ( TTD = sat temp corresponding to  extraction steam pressure  - Feed water o/l  temp 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r>
              <a:rPr lang="en-IN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 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5003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4302" y="713430"/>
            <a:ext cx="10379948" cy="4883505"/>
          </a:xfrm>
        </p:spPr>
        <p:txBody>
          <a:bodyPr>
            <a:normAutofit/>
          </a:bodyPr>
          <a:lstStyle/>
          <a:p>
            <a:r>
              <a:rPr lang="en-IN" dirty="0"/>
              <a:t>COMPARITIVE  POINT  WISE  STUDY  </a:t>
            </a:r>
            <a:br>
              <a:rPr lang="en-IN" dirty="0"/>
            </a:br>
            <a:r>
              <a:rPr lang="en-IN" dirty="0"/>
              <a:t>OF </a:t>
            </a:r>
            <a:br>
              <a:rPr lang="en-IN" dirty="0"/>
            </a:br>
            <a:r>
              <a:rPr lang="en-IN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HBD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IN" dirty="0"/>
            </a:br>
            <a:r>
              <a:rPr lang="en-IN" sz="3600" dirty="0"/>
              <a:t>V/s</a:t>
            </a:r>
            <a:br>
              <a:rPr lang="en-IN" dirty="0"/>
            </a:br>
            <a:r>
              <a:rPr lang="en-IN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ACTUAL  SITE  SITUATION</a:t>
            </a:r>
          </a:p>
        </p:txBody>
      </p:sp>
    </p:spTree>
    <p:extLst>
      <p:ext uri="{BB962C8B-B14F-4D97-AF65-F5344CB8AC3E}">
        <p14:creationId xmlns:p14="http://schemas.microsoft.com/office/powerpoint/2010/main" val="4080652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4A5C76-8DAD-4113-BF44-9E407E530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020" y="6347362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b="0" smtClean="0"/>
              <a:pPr/>
              <a:t>14</a:t>
            </a:fld>
            <a:endParaRPr lang="en-US" b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CEC297-46FC-494E-B888-697DCFC98D5C}"/>
              </a:ext>
            </a:extLst>
          </p:cNvPr>
          <p:cNvSpPr/>
          <p:nvPr/>
        </p:nvSpPr>
        <p:spPr>
          <a:xfrm>
            <a:off x="442912" y="3591657"/>
            <a:ext cx="4473025" cy="1386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ctr"/>
          <a:lstStyle/>
          <a:p>
            <a:pPr algn="ctr"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4500" dirty="0">
                <a:solidFill>
                  <a:schemeClr val="bg1"/>
                </a:solidFill>
                <a:latin typeface="Tw Cen MT" panose="020B0602020104020603" pitchFamily="34" charset="0"/>
                <a:cs typeface="Gill Sans" panose="020B0502020104020203" pitchFamily="34" charset="-79"/>
              </a:rPr>
              <a:t>Sustainability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3773C5-5C89-4E10-9A23-B5617CEC48EA}"/>
              </a:ext>
            </a:extLst>
          </p:cNvPr>
          <p:cNvSpPr txBox="1"/>
          <p:nvPr/>
        </p:nvSpPr>
        <p:spPr>
          <a:xfrm>
            <a:off x="301451" y="281354"/>
            <a:ext cx="11495313" cy="542611"/>
          </a:xfrm>
          <a:prstGeom prst="roundRect">
            <a:avLst/>
          </a:prstGeom>
          <a:ln>
            <a:solidFill>
              <a:srgbClr val="0067A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/>
              <a:t>Heat Balance Diagram of 210 MW Unit of </a:t>
            </a:r>
            <a:r>
              <a:rPr lang="en-US" b="1" dirty="0" err="1"/>
              <a:t>Vindhyachal</a:t>
            </a:r>
            <a:endParaRPr lang="en-US" b="1" dirty="0"/>
          </a:p>
        </p:txBody>
      </p:sp>
      <p:pic>
        <p:nvPicPr>
          <p:cNvPr id="6" name="Picture 5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01450" y="823965"/>
            <a:ext cx="11495314" cy="567358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73240" y="4260500"/>
            <a:ext cx="1245991" cy="5828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2724777" y="4521757"/>
            <a:ext cx="962968" cy="4559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/>
          <p:cNvSpPr/>
          <p:nvPr/>
        </p:nvSpPr>
        <p:spPr>
          <a:xfrm>
            <a:off x="3728724" y="4451420"/>
            <a:ext cx="833230" cy="4739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/>
          <p:cNvSpPr/>
          <p:nvPr/>
        </p:nvSpPr>
        <p:spPr>
          <a:xfrm>
            <a:off x="4865697" y="4521757"/>
            <a:ext cx="929915" cy="4036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/>
          <p:cNvSpPr/>
          <p:nvPr/>
        </p:nvSpPr>
        <p:spPr>
          <a:xfrm>
            <a:off x="5795612" y="4491610"/>
            <a:ext cx="714665" cy="486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/>
          <p:cNvSpPr/>
          <p:nvPr/>
        </p:nvSpPr>
        <p:spPr>
          <a:xfrm>
            <a:off x="6510277" y="4451420"/>
            <a:ext cx="734585" cy="5262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/>
          <p:cNvSpPr/>
          <p:nvPr/>
        </p:nvSpPr>
        <p:spPr>
          <a:xfrm>
            <a:off x="7224943" y="4484912"/>
            <a:ext cx="776890" cy="4927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" name="Straight Arrow Connector 3"/>
          <p:cNvCxnSpPr>
            <a:stCxn id="7" idx="4"/>
          </p:cNvCxnSpPr>
          <p:nvPr/>
        </p:nvCxnSpPr>
        <p:spPr>
          <a:xfrm flipH="1">
            <a:off x="823965" y="4843305"/>
            <a:ext cx="472271" cy="462225"/>
          </a:xfrm>
          <a:prstGeom prst="straightConnector1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82322" y="5295479"/>
            <a:ext cx="1587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i="1" dirty="0"/>
              <a:t>Final FW Temp </a:t>
            </a:r>
          </a:p>
        </p:txBody>
      </p:sp>
    </p:spTree>
    <p:extLst>
      <p:ext uri="{BB962C8B-B14F-4D97-AF65-F5344CB8AC3E}">
        <p14:creationId xmlns:p14="http://schemas.microsoft.com/office/powerpoint/2010/main" val="94969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3" r="11731" b="13434"/>
          <a:stretch/>
        </p:blipFill>
        <p:spPr>
          <a:xfrm>
            <a:off x="0" y="-43163"/>
            <a:ext cx="12157815" cy="6958676"/>
          </a:xfrm>
          <a:ln w="28575"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964642" y="3396343"/>
            <a:ext cx="1607735" cy="10550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/>
          <p:cNvSpPr/>
          <p:nvPr/>
        </p:nvSpPr>
        <p:spPr>
          <a:xfrm>
            <a:off x="3990870" y="2612571"/>
            <a:ext cx="1455335" cy="11974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/>
          <p:cNvSpPr/>
          <p:nvPr/>
        </p:nvSpPr>
        <p:spPr>
          <a:xfrm>
            <a:off x="6394102" y="2753247"/>
            <a:ext cx="1296000" cy="9780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9665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7692" b="12500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5998867" y="4571997"/>
            <a:ext cx="1678074" cy="7134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/>
          <p:cNvSpPr/>
          <p:nvPr/>
        </p:nvSpPr>
        <p:spPr>
          <a:xfrm>
            <a:off x="5508174" y="3396343"/>
            <a:ext cx="1678074" cy="8557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2721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8" r="6209" b="12335"/>
          <a:stretch/>
        </p:blipFill>
        <p:spPr>
          <a:xfrm>
            <a:off x="0" y="0"/>
            <a:ext cx="12192000" cy="687307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504088" y="2049864"/>
            <a:ext cx="1706549" cy="13481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/>
          <p:cNvSpPr/>
          <p:nvPr/>
        </p:nvSpPr>
        <p:spPr>
          <a:xfrm>
            <a:off x="4414574" y="2945843"/>
            <a:ext cx="1455335" cy="11974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/>
          <p:cNvSpPr/>
          <p:nvPr/>
        </p:nvSpPr>
        <p:spPr>
          <a:xfrm>
            <a:off x="6978583" y="2917371"/>
            <a:ext cx="1455335" cy="11974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3252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t="10687" b="12500"/>
          <a:stretch/>
        </p:blipFill>
        <p:spPr>
          <a:xfrm>
            <a:off x="-100484" y="-261257"/>
            <a:ext cx="12292484" cy="702379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4461470" y="1185704"/>
            <a:ext cx="2431700" cy="3315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337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3600" b="1" dirty="0"/>
              <a:t>ACTUAL PARAMETER  COMPARISON WITH HBD  U#1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913312"/>
              </p:ext>
            </p:extLst>
          </p:nvPr>
        </p:nvGraphicFramePr>
        <p:xfrm>
          <a:off x="542611" y="1175655"/>
          <a:ext cx="10400046" cy="5187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3094">
                  <a:extLst>
                    <a:ext uri="{9D8B030D-6E8A-4147-A177-3AD203B41FA5}">
                      <a16:colId xmlns:a16="http://schemas.microsoft.com/office/drawing/2014/main" val="2885968128"/>
                    </a:ext>
                  </a:extLst>
                </a:gridCol>
                <a:gridCol w="1510086">
                  <a:extLst>
                    <a:ext uri="{9D8B030D-6E8A-4147-A177-3AD203B41FA5}">
                      <a16:colId xmlns:a16="http://schemas.microsoft.com/office/drawing/2014/main" val="4007998127"/>
                    </a:ext>
                  </a:extLst>
                </a:gridCol>
                <a:gridCol w="2025594">
                  <a:extLst>
                    <a:ext uri="{9D8B030D-6E8A-4147-A177-3AD203B41FA5}">
                      <a16:colId xmlns:a16="http://schemas.microsoft.com/office/drawing/2014/main" val="2482836268"/>
                    </a:ext>
                  </a:extLst>
                </a:gridCol>
                <a:gridCol w="2212808">
                  <a:extLst>
                    <a:ext uri="{9D8B030D-6E8A-4147-A177-3AD203B41FA5}">
                      <a16:colId xmlns:a16="http://schemas.microsoft.com/office/drawing/2014/main" val="2474832566"/>
                    </a:ext>
                  </a:extLst>
                </a:gridCol>
                <a:gridCol w="1717438">
                  <a:extLst>
                    <a:ext uri="{9D8B030D-6E8A-4147-A177-3AD203B41FA5}">
                      <a16:colId xmlns:a16="http://schemas.microsoft.com/office/drawing/2014/main" val="3527527248"/>
                    </a:ext>
                  </a:extLst>
                </a:gridCol>
                <a:gridCol w="2291026">
                  <a:extLst>
                    <a:ext uri="{9D8B030D-6E8A-4147-A177-3AD203B41FA5}">
                      <a16:colId xmlns:a16="http://schemas.microsoft.com/office/drawing/2014/main" val="1378429789"/>
                    </a:ext>
                  </a:extLst>
                </a:gridCol>
              </a:tblGrid>
              <a:tr h="1435787">
                <a:tc>
                  <a:txBody>
                    <a:bodyPr/>
                    <a:lstStyle/>
                    <a:p>
                      <a:r>
                        <a:rPr lang="en-IN" dirty="0" err="1"/>
                        <a:t>S.No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Point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Ideal Condensate/Feed water Temp as per HBD  (</a:t>
                      </a:r>
                      <a:r>
                        <a:rPr lang="en-IN" baseline="30000" dirty="0"/>
                        <a:t>0</a:t>
                      </a:r>
                      <a:r>
                        <a:rPr lang="en-IN" dirty="0"/>
                        <a:t>C) at outlet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Actual  Condensate/Feed water Temp  (</a:t>
                      </a:r>
                      <a:r>
                        <a:rPr lang="en-IN" baseline="30000" dirty="0"/>
                        <a:t>0</a:t>
                      </a:r>
                      <a:r>
                        <a:rPr lang="en-IN" dirty="0"/>
                        <a:t>C) at Heater O/L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Temp Difference  (</a:t>
                      </a:r>
                      <a:r>
                        <a:rPr lang="en-IN" baseline="30000" dirty="0"/>
                        <a:t>0</a:t>
                      </a:r>
                      <a:r>
                        <a:rPr lang="en-IN" dirty="0"/>
                        <a:t>C)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Bleed</a:t>
                      </a:r>
                      <a:r>
                        <a:rPr lang="en-US" baseline="0" dirty="0"/>
                        <a:t> Stage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649326"/>
                  </a:ext>
                </a:extLst>
              </a:tr>
              <a:tr h="514063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LPH-2    O/L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102.6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558568"/>
                  </a:ext>
                </a:extLst>
              </a:tr>
              <a:tr h="514063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LPH-3    O/L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130.5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860271"/>
                  </a:ext>
                </a:extLst>
              </a:tr>
              <a:tr h="514063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LPH-4    O/L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142.1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-16.9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087926"/>
                  </a:ext>
                </a:extLst>
              </a:tr>
              <a:tr h="514063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D/A        O/L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140.8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-23.2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Heating  by HPH-5 drip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892727"/>
                  </a:ext>
                </a:extLst>
              </a:tr>
              <a:tr h="514063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HPH-5    O/L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152.9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-29.1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044207"/>
                  </a:ext>
                </a:extLst>
              </a:tr>
              <a:tr h="514063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HPH-6    O/L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225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186.4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-38.6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Stage/CRH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304628"/>
                  </a:ext>
                </a:extLst>
              </a:tr>
              <a:tr h="514063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HPH-7    O/L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246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242.4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-3.6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990661"/>
                  </a:ext>
                </a:extLst>
              </a:tr>
            </a:tbl>
          </a:graphicData>
        </a:graphic>
      </p:graphicFrame>
      <p:sp>
        <p:nvSpPr>
          <p:cNvPr id="10" name="Down Arrow 9"/>
          <p:cNvSpPr/>
          <p:nvPr/>
        </p:nvSpPr>
        <p:spPr>
          <a:xfrm flipH="1">
            <a:off x="3808325" y="5496448"/>
            <a:ext cx="321548" cy="72515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Down Arrow 10"/>
          <p:cNvSpPr/>
          <p:nvPr/>
        </p:nvSpPr>
        <p:spPr>
          <a:xfrm flipH="1">
            <a:off x="5829711" y="5478029"/>
            <a:ext cx="271306" cy="7435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/>
          <p:cNvSpPr txBox="1"/>
          <p:nvPr/>
        </p:nvSpPr>
        <p:spPr>
          <a:xfrm>
            <a:off x="3436532" y="5566793"/>
            <a:ext cx="633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i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4906" y="5577321"/>
            <a:ext cx="637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i="1" dirty="0">
                <a:solidFill>
                  <a:srgbClr val="FF0000"/>
                </a:solidFill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80178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97776"/>
            <a:ext cx="10565841" cy="808026"/>
          </a:xfrm>
        </p:spPr>
        <p:txBody>
          <a:bodyPr>
            <a:normAutofit fontScale="90000"/>
          </a:bodyPr>
          <a:lstStyle/>
          <a:p>
            <a:r>
              <a:rPr lang="en-IN" sz="3100" b="1" dirty="0"/>
              <a:t>Entropy Generation…..Irreversibility …Reduced efficiency …in Real world</a:t>
            </a:r>
            <a:br>
              <a:rPr lang="en-IN" dirty="0"/>
            </a:b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381837" y="1014887"/>
            <a:ext cx="1064120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Consider  A hypothetical situation  ….. </a:t>
            </a:r>
            <a:r>
              <a:rPr lang="en-IN" sz="2400" i="1" dirty="0"/>
              <a:t>Tiny Tots Kids taught by IIT/ IIM Professor ?????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Where lies the fault ????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IIT/ IIM Prof has lots of knowledge &amp; experience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Kids have come to study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b="1" i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b="1" i="1" dirty="0">
                <a:solidFill>
                  <a:srgbClr val="FF0000"/>
                </a:solidFill>
              </a:rPr>
              <a:t>Problem is that knowledge transfer occurs through very high gradient </a:t>
            </a:r>
            <a:r>
              <a:rPr lang="en-IN" i="1" dirty="0"/>
              <a:t>…….</a:t>
            </a:r>
            <a:r>
              <a:rPr lang="en-IN" b="1" i="1" dirty="0">
                <a:solidFill>
                  <a:srgbClr val="FF0000"/>
                </a:solidFill>
              </a:rPr>
              <a:t>or knowledge difference</a:t>
            </a:r>
            <a:r>
              <a:rPr lang="en-IN" i="1" dirty="0"/>
              <a:t>…….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Therefore the teaching process itself  becomes inefficient …irreversible and generates huge entropy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Kids need understanding, patient , caring teacher who can teach them slowly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/>
              <a:t>IIM /IIT  </a:t>
            </a:r>
            <a:r>
              <a:rPr lang="en-IN" dirty="0"/>
              <a:t>prof needs smart ,grown up </a:t>
            </a:r>
            <a:r>
              <a:rPr lang="en-IN"/>
              <a:t>, CAT / JEE  </a:t>
            </a:r>
            <a:r>
              <a:rPr lang="en-IN" dirty="0"/>
              <a:t>qualified minds……….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sp>
        <p:nvSpPr>
          <p:cNvPr id="8" name="AutoShape 2" descr="5,777 Funny Old Man Illustrations &amp; Clip Art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62" y="1678075"/>
            <a:ext cx="3547068" cy="19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86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pPr algn="ctr"/>
            <a:r>
              <a:rPr lang="en-IN" dirty="0"/>
              <a:t>REPORT  DISCUSSION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1055077"/>
            <a:ext cx="10325098" cy="53859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3149" y="6451042"/>
            <a:ext cx="8018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Reference :-  “Power Plant performance  by  A.B. Gill ” U.K, </a:t>
            </a:r>
            <a:r>
              <a:rPr lang="en-IN" dirty="0" err="1"/>
              <a:t>Drakelow</a:t>
            </a:r>
            <a:r>
              <a:rPr lang="en-IN" dirty="0"/>
              <a:t> Power stations </a:t>
            </a:r>
            <a:r>
              <a:rPr lang="en-IN" i="1" dirty="0"/>
              <a:t>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87316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pPr algn="ctr"/>
            <a:r>
              <a:rPr lang="en-IN" dirty="0"/>
              <a:t>RECOMMENDATIONS &amp;  ACTION PLAN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75" r="-4998"/>
          <a:stretch/>
        </p:blipFill>
        <p:spPr>
          <a:xfrm>
            <a:off x="406961" y="1185707"/>
            <a:ext cx="11083332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95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>
            <a:normAutofit fontScale="90000"/>
          </a:bodyPr>
          <a:lstStyle/>
          <a:p>
            <a:pPr algn="ctr"/>
            <a:br>
              <a:rPr lang="en-IN" dirty="0"/>
            </a:br>
            <a:r>
              <a:rPr lang="en-IN" dirty="0"/>
              <a:t>RECOMMENDATIONS &amp;  ACTION PLAN  </a:t>
            </a:r>
            <a:br>
              <a:rPr lang="en-IN" dirty="0"/>
            </a:b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105323"/>
            <a:ext cx="10325099" cy="521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45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386673"/>
            <a:ext cx="10776856" cy="45016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5848" y="242058"/>
            <a:ext cx="10420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4400" dirty="0">
                <a:latin typeface="+mj-lt"/>
                <a:ea typeface="+mj-ea"/>
                <a:cs typeface="+mj-cs"/>
              </a:rPr>
              <a:t>RECOMMENDATIONS &amp;  ACTION PLAN  </a:t>
            </a:r>
            <a:br>
              <a:rPr lang="en-IN" sz="4400" dirty="0">
                <a:latin typeface="+mj-lt"/>
                <a:ea typeface="+mj-ea"/>
                <a:cs typeface="+mj-cs"/>
              </a:rPr>
            </a:br>
            <a:endParaRPr lang="en-IN" sz="4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6570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HEATER TUBE  PLUGGING  DETAILS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70854"/>
              </p:ext>
            </p:extLst>
          </p:nvPr>
        </p:nvGraphicFramePr>
        <p:xfrm>
          <a:off x="457201" y="1256040"/>
          <a:ext cx="10325096" cy="4404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637">
                  <a:extLst>
                    <a:ext uri="{9D8B030D-6E8A-4147-A177-3AD203B41FA5}">
                      <a16:colId xmlns:a16="http://schemas.microsoft.com/office/drawing/2014/main" val="982761838"/>
                    </a:ext>
                  </a:extLst>
                </a:gridCol>
                <a:gridCol w="1290637">
                  <a:extLst>
                    <a:ext uri="{9D8B030D-6E8A-4147-A177-3AD203B41FA5}">
                      <a16:colId xmlns:a16="http://schemas.microsoft.com/office/drawing/2014/main" val="1238002697"/>
                    </a:ext>
                  </a:extLst>
                </a:gridCol>
                <a:gridCol w="1290637">
                  <a:extLst>
                    <a:ext uri="{9D8B030D-6E8A-4147-A177-3AD203B41FA5}">
                      <a16:colId xmlns:a16="http://schemas.microsoft.com/office/drawing/2014/main" val="3890739015"/>
                    </a:ext>
                  </a:extLst>
                </a:gridCol>
                <a:gridCol w="1290637">
                  <a:extLst>
                    <a:ext uri="{9D8B030D-6E8A-4147-A177-3AD203B41FA5}">
                      <a16:colId xmlns:a16="http://schemas.microsoft.com/office/drawing/2014/main" val="311585537"/>
                    </a:ext>
                  </a:extLst>
                </a:gridCol>
                <a:gridCol w="1290637">
                  <a:extLst>
                    <a:ext uri="{9D8B030D-6E8A-4147-A177-3AD203B41FA5}">
                      <a16:colId xmlns:a16="http://schemas.microsoft.com/office/drawing/2014/main" val="1719673314"/>
                    </a:ext>
                  </a:extLst>
                </a:gridCol>
                <a:gridCol w="1290637">
                  <a:extLst>
                    <a:ext uri="{9D8B030D-6E8A-4147-A177-3AD203B41FA5}">
                      <a16:colId xmlns:a16="http://schemas.microsoft.com/office/drawing/2014/main" val="3405804890"/>
                    </a:ext>
                  </a:extLst>
                </a:gridCol>
                <a:gridCol w="1290637">
                  <a:extLst>
                    <a:ext uri="{9D8B030D-6E8A-4147-A177-3AD203B41FA5}">
                      <a16:colId xmlns:a16="http://schemas.microsoft.com/office/drawing/2014/main" val="1035493164"/>
                    </a:ext>
                  </a:extLst>
                </a:gridCol>
                <a:gridCol w="1290637">
                  <a:extLst>
                    <a:ext uri="{9D8B030D-6E8A-4147-A177-3AD203B41FA5}">
                      <a16:colId xmlns:a16="http://schemas.microsoft.com/office/drawing/2014/main" val="231082824"/>
                    </a:ext>
                  </a:extLst>
                </a:gridCol>
              </a:tblGrid>
              <a:tr h="629279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err="1"/>
                        <a:t>S.No</a:t>
                      </a:r>
                      <a:r>
                        <a:rPr lang="en-IN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Heater 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    U#1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     U#2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  U#3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  U#4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 U#5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U#6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99427"/>
                  </a:ext>
                </a:extLst>
              </a:tr>
              <a:tr h="629279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LPH-2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000" b="1" dirty="0">
                          <a:solidFill>
                            <a:srgbClr val="FF0000"/>
                          </a:solidFill>
                        </a:rPr>
                        <a:t>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982683"/>
                  </a:ext>
                </a:extLst>
              </a:tr>
              <a:tr h="629279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LPH-3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891033"/>
                  </a:ext>
                </a:extLst>
              </a:tr>
              <a:tr h="629279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LPH-4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148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033573"/>
                  </a:ext>
                </a:extLst>
              </a:tr>
              <a:tr h="629279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HPH-5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640510"/>
                  </a:ext>
                </a:extLst>
              </a:tr>
              <a:tr h="629279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HPH-6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03315"/>
                  </a:ext>
                </a:extLst>
              </a:tr>
              <a:tr h="629279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HPH-7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dirty="0"/>
                        <a:t>NIL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160463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3667650" y="3125039"/>
            <a:ext cx="653142" cy="5828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/>
          <p:cNvSpPr/>
          <p:nvPr/>
        </p:nvSpPr>
        <p:spPr>
          <a:xfrm>
            <a:off x="10110331" y="1860625"/>
            <a:ext cx="653142" cy="5828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3669324" y="2513767"/>
            <a:ext cx="653142" cy="5828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/>
          <p:cNvSpPr/>
          <p:nvPr/>
        </p:nvSpPr>
        <p:spPr>
          <a:xfrm>
            <a:off x="6271846" y="1890768"/>
            <a:ext cx="653142" cy="5828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/>
          <p:cNvSpPr/>
          <p:nvPr/>
        </p:nvSpPr>
        <p:spPr>
          <a:xfrm>
            <a:off x="7558043" y="3126717"/>
            <a:ext cx="653142" cy="5828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/>
          <p:cNvSpPr/>
          <p:nvPr/>
        </p:nvSpPr>
        <p:spPr>
          <a:xfrm>
            <a:off x="8844239" y="3116669"/>
            <a:ext cx="653142" cy="5828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/>
          <p:cNvSpPr txBox="1"/>
          <p:nvPr/>
        </p:nvSpPr>
        <p:spPr>
          <a:xfrm>
            <a:off x="3838468" y="6451042"/>
            <a:ext cx="8018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/>
              <a:t>Reference :-  “TMD Team  Data” </a:t>
            </a:r>
          </a:p>
        </p:txBody>
      </p:sp>
    </p:spTree>
    <p:extLst>
      <p:ext uri="{BB962C8B-B14F-4D97-AF65-F5344CB8AC3E}">
        <p14:creationId xmlns:p14="http://schemas.microsoft.com/office/powerpoint/2010/main" val="4064039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FUTURE  ROAD  MAP …………Some Thoughts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1" y="1487156"/>
            <a:ext cx="1032509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i="1" dirty="0"/>
              <a:t>STAGE-I Heaters in their long journey of operation approximately for 31 years </a:t>
            </a:r>
          </a:p>
          <a:p>
            <a:r>
              <a:rPr lang="en-IN" sz="2800" i="1" dirty="0"/>
              <a:t>…..</a:t>
            </a:r>
            <a:r>
              <a:rPr lang="en-IN" sz="2000" i="1" dirty="0"/>
              <a:t>May Have faced  erosion , wear , tube thinning , damaged baffles , exfoliation (tube metal flaking off) , choking of venting line orifice ,deposition in steam space , water side deposits…………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Tube Plugging Status :-  As per attached sheet (Maximum plugging in LPH -4 )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Last  Water Side Cleaning :-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Last Steam side Cleaning :-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/>
              <a:t>Last  Shell Vent </a:t>
            </a:r>
            <a:r>
              <a:rPr lang="en-IN" dirty="0"/>
              <a:t>line orifice inspection for choking :-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Last DP measurement across water tubes :- ?  </a:t>
            </a:r>
          </a:p>
        </p:txBody>
      </p:sp>
    </p:spTree>
    <p:extLst>
      <p:ext uri="{BB962C8B-B14F-4D97-AF65-F5344CB8AC3E}">
        <p14:creationId xmlns:p14="http://schemas.microsoft.com/office/powerpoint/2010/main" val="3500678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546D6F-E84C-44B4-AB71-3FFD8C4F9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11CD3-870B-4A99-9043-290F83411EE4}"/>
              </a:ext>
            </a:extLst>
          </p:cNvPr>
          <p:cNvSpPr/>
          <p:nvPr/>
        </p:nvSpPr>
        <p:spPr>
          <a:xfrm>
            <a:off x="0" y="3429000"/>
            <a:ext cx="7762115" cy="1563454"/>
          </a:xfrm>
          <a:prstGeom prst="rect">
            <a:avLst/>
          </a:prstGeom>
          <a:solidFill>
            <a:srgbClr val="006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59EF4AB-BB47-401B-9AEF-9C67A243AA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0851" y="469685"/>
            <a:ext cx="2150149" cy="111292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30C9791-6B0D-4CEA-B3CD-67C959492E6A}"/>
              </a:ext>
            </a:extLst>
          </p:cNvPr>
          <p:cNvGrpSpPr/>
          <p:nvPr/>
        </p:nvGrpSpPr>
        <p:grpSpPr>
          <a:xfrm>
            <a:off x="298399" y="6185577"/>
            <a:ext cx="11595202" cy="461665"/>
            <a:chOff x="429356" y="6259403"/>
            <a:chExt cx="11595202" cy="46166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23BC19-C760-4F3A-ACD3-318328984EA0}"/>
                </a:ext>
              </a:extLst>
            </p:cNvPr>
            <p:cNvGrpSpPr/>
            <p:nvPr/>
          </p:nvGrpSpPr>
          <p:grpSpPr>
            <a:xfrm>
              <a:off x="2245700" y="6282486"/>
              <a:ext cx="1542062" cy="415498"/>
              <a:chOff x="500748" y="5892513"/>
              <a:chExt cx="1542062" cy="41549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56D03E5-E46D-451C-AD1B-369F9856A62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00748" y="5956123"/>
                <a:ext cx="305490" cy="288279"/>
                <a:chOff x="3769" y="2093"/>
                <a:chExt cx="142" cy="134"/>
              </a:xfrm>
            </p:grpSpPr>
            <p:sp>
              <p:nvSpPr>
                <p:cNvPr id="24" name="AutoShape 3">
                  <a:extLst>
                    <a:ext uri="{FF2B5EF4-FFF2-40B4-BE49-F238E27FC236}">
                      <a16:creationId xmlns:a16="http://schemas.microsoft.com/office/drawing/2014/main" id="{464A2E38-40C1-481E-AAD5-94682EBC8378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769" y="2093"/>
                  <a:ext cx="142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Oval 5">
                  <a:extLst>
                    <a:ext uri="{FF2B5EF4-FFF2-40B4-BE49-F238E27FC236}">
                      <a16:creationId xmlns:a16="http://schemas.microsoft.com/office/drawing/2014/main" id="{D033BCCE-2972-42B9-A2D5-ABE939EB87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72" y="2090"/>
                  <a:ext cx="137" cy="137"/>
                </a:xfrm>
                <a:prstGeom prst="ellipse">
                  <a:avLst/>
                </a:prstGeom>
                <a:solidFill>
                  <a:srgbClr val="3B59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Freeform 6">
                  <a:extLst>
                    <a:ext uri="{FF2B5EF4-FFF2-40B4-BE49-F238E27FC236}">
                      <a16:creationId xmlns:a16="http://schemas.microsoft.com/office/drawing/2014/main" id="{5C2D5540-2947-4309-B37B-BFCF9455C3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4" y="2120"/>
                  <a:ext cx="57" cy="107"/>
                </a:xfrm>
                <a:custGeom>
                  <a:avLst/>
                  <a:gdLst>
                    <a:gd name="T0" fmla="*/ 22 w 23"/>
                    <a:gd name="T1" fmla="*/ 16 h 43"/>
                    <a:gd name="T2" fmla="*/ 14 w 23"/>
                    <a:gd name="T3" fmla="*/ 16 h 43"/>
                    <a:gd name="T4" fmla="*/ 14 w 23"/>
                    <a:gd name="T5" fmla="*/ 11 h 43"/>
                    <a:gd name="T6" fmla="*/ 18 w 23"/>
                    <a:gd name="T7" fmla="*/ 7 h 43"/>
                    <a:gd name="T8" fmla="*/ 21 w 23"/>
                    <a:gd name="T9" fmla="*/ 7 h 43"/>
                    <a:gd name="T10" fmla="*/ 22 w 23"/>
                    <a:gd name="T11" fmla="*/ 6 h 43"/>
                    <a:gd name="T12" fmla="*/ 22 w 23"/>
                    <a:gd name="T13" fmla="*/ 1 h 43"/>
                    <a:gd name="T14" fmla="*/ 21 w 23"/>
                    <a:gd name="T15" fmla="*/ 0 h 43"/>
                    <a:gd name="T16" fmla="*/ 16 w 23"/>
                    <a:gd name="T17" fmla="*/ 0 h 43"/>
                    <a:gd name="T18" fmla="*/ 6 w 23"/>
                    <a:gd name="T19" fmla="*/ 10 h 43"/>
                    <a:gd name="T20" fmla="*/ 6 w 23"/>
                    <a:gd name="T21" fmla="*/ 16 h 43"/>
                    <a:gd name="T22" fmla="*/ 1 w 23"/>
                    <a:gd name="T23" fmla="*/ 16 h 43"/>
                    <a:gd name="T24" fmla="*/ 0 w 23"/>
                    <a:gd name="T25" fmla="*/ 17 h 43"/>
                    <a:gd name="T26" fmla="*/ 0 w 23"/>
                    <a:gd name="T27" fmla="*/ 23 h 43"/>
                    <a:gd name="T28" fmla="*/ 1 w 23"/>
                    <a:gd name="T29" fmla="*/ 24 h 43"/>
                    <a:gd name="T30" fmla="*/ 6 w 23"/>
                    <a:gd name="T31" fmla="*/ 24 h 43"/>
                    <a:gd name="T32" fmla="*/ 6 w 23"/>
                    <a:gd name="T33" fmla="*/ 43 h 43"/>
                    <a:gd name="T34" fmla="*/ 6 w 23"/>
                    <a:gd name="T35" fmla="*/ 43 h 43"/>
                    <a:gd name="T36" fmla="*/ 6 w 23"/>
                    <a:gd name="T37" fmla="*/ 43 h 43"/>
                    <a:gd name="T38" fmla="*/ 14 w 23"/>
                    <a:gd name="T39" fmla="*/ 42 h 43"/>
                    <a:gd name="T40" fmla="*/ 14 w 23"/>
                    <a:gd name="T41" fmla="*/ 24 h 43"/>
                    <a:gd name="T42" fmla="*/ 21 w 23"/>
                    <a:gd name="T43" fmla="*/ 24 h 43"/>
                    <a:gd name="T44" fmla="*/ 22 w 23"/>
                    <a:gd name="T45" fmla="*/ 23 h 43"/>
                    <a:gd name="T46" fmla="*/ 23 w 23"/>
                    <a:gd name="T47" fmla="*/ 17 h 43"/>
                    <a:gd name="T48" fmla="*/ 22 w 23"/>
                    <a:gd name="T49" fmla="*/ 16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" h="43">
                      <a:moveTo>
                        <a:pt x="22" y="16"/>
                      </a:moveTo>
                      <a:cubicBezTo>
                        <a:pt x="14" y="16"/>
                        <a:pt x="14" y="16"/>
                        <a:pt x="14" y="16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4" y="9"/>
                        <a:pt x="15" y="7"/>
                        <a:pt x="18" y="7"/>
                      </a:cubicBezTo>
                      <a:cubicBezTo>
                        <a:pt x="21" y="7"/>
                        <a:pt x="21" y="7"/>
                        <a:pt x="21" y="7"/>
                      </a:cubicBezTo>
                      <a:cubicBezTo>
                        <a:pt x="22" y="7"/>
                        <a:pt x="22" y="6"/>
                        <a:pt x="22" y="6"/>
                      </a:cubicBezTo>
                      <a:cubicBezTo>
                        <a:pt x="22" y="1"/>
                        <a:pt x="22" y="1"/>
                        <a:pt x="22" y="1"/>
                      </a:cubicBezTo>
                      <a:cubicBezTo>
                        <a:pt x="22" y="0"/>
                        <a:pt x="22" y="0"/>
                        <a:pt x="21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0" y="0"/>
                        <a:pt x="6" y="3"/>
                        <a:pt x="6" y="10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4"/>
                        <a:pt x="0" y="24"/>
                        <a:pt x="1" y="24"/>
                      </a:cubicBezTo>
                      <a:cubicBezTo>
                        <a:pt x="6" y="24"/>
                        <a:pt x="6" y="24"/>
                        <a:pt x="6" y="24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9" y="43"/>
                        <a:pt x="12" y="43"/>
                        <a:pt x="14" y="42"/>
                      </a:cubicBezTo>
                      <a:cubicBezTo>
                        <a:pt x="14" y="24"/>
                        <a:pt x="14" y="24"/>
                        <a:pt x="14" y="24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21" y="24"/>
                        <a:pt x="22" y="24"/>
                        <a:pt x="22" y="23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23" y="17"/>
                        <a:pt x="22" y="16"/>
                        <a:pt x="22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3F8513-CACA-4B2B-9C8D-46CED3D949A9}"/>
                  </a:ext>
                </a:extLst>
              </p:cNvPr>
              <p:cNvSpPr txBox="1"/>
              <p:nvPr/>
            </p:nvSpPr>
            <p:spPr>
              <a:xfrm>
                <a:off x="808389" y="5892513"/>
                <a:ext cx="123442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>
                    <a:solidFill>
                      <a:srgbClr val="0067AF"/>
                    </a:solidFill>
                    <a:latin typeface="Tw Cen MT" panose="020B0602020104020603" pitchFamily="34" charset="0"/>
                  </a:rPr>
                  <a:t>/ntpc1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178AB06-3698-4D9C-8143-21A9E1812402}"/>
                </a:ext>
              </a:extLst>
            </p:cNvPr>
            <p:cNvGrpSpPr/>
            <p:nvPr/>
          </p:nvGrpSpPr>
          <p:grpSpPr>
            <a:xfrm>
              <a:off x="3884164" y="6282486"/>
              <a:ext cx="1567137" cy="415498"/>
              <a:chOff x="2782003" y="5854900"/>
              <a:chExt cx="1567137" cy="41549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8276182-CCDD-470D-9BE0-28BE8C797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82003" y="5917815"/>
                <a:ext cx="304914" cy="289668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88D581-6786-4700-8960-C34C4813DD44}"/>
                  </a:ext>
                </a:extLst>
              </p:cNvPr>
              <p:cNvSpPr txBox="1"/>
              <p:nvPr/>
            </p:nvSpPr>
            <p:spPr>
              <a:xfrm>
                <a:off x="3114719" y="5854900"/>
                <a:ext cx="123442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>
                    <a:solidFill>
                      <a:srgbClr val="0067AF"/>
                    </a:solidFill>
                    <a:latin typeface="Tw Cen MT" panose="020B0602020104020603" pitchFamily="34" charset="0"/>
                  </a:rPr>
                  <a:t>/ntpcltd1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5B80E69-996F-4097-9B71-4F9EEF6F876E}"/>
                </a:ext>
              </a:extLst>
            </p:cNvPr>
            <p:cNvGrpSpPr/>
            <p:nvPr/>
          </p:nvGrpSpPr>
          <p:grpSpPr>
            <a:xfrm>
              <a:off x="5547703" y="6282486"/>
              <a:ext cx="2050003" cy="415498"/>
              <a:chOff x="5062682" y="5879309"/>
              <a:chExt cx="2050003" cy="41549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CEC9D39-AFF6-473E-8E73-9A200BE42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62682" y="5942224"/>
                <a:ext cx="304914" cy="289668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578923B-D62F-4F49-9D75-60BC0BCB889E}"/>
                  </a:ext>
                </a:extLst>
              </p:cNvPr>
              <p:cNvSpPr txBox="1"/>
              <p:nvPr/>
            </p:nvSpPr>
            <p:spPr>
              <a:xfrm>
                <a:off x="5334549" y="5879309"/>
                <a:ext cx="17781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dirty="0">
                    <a:solidFill>
                      <a:srgbClr val="0067AF"/>
                    </a:solidFill>
                    <a:latin typeface="Tw Cen MT" panose="020B0602020104020603" pitchFamily="34" charset="0"/>
                  </a:rPr>
                  <a:t>/</a:t>
                </a:r>
                <a:r>
                  <a:rPr lang="en-US" sz="2100" dirty="0" err="1">
                    <a:solidFill>
                      <a:srgbClr val="0067AF"/>
                    </a:solidFill>
                    <a:latin typeface="Tw Cen MT" panose="020B0602020104020603" pitchFamily="34" charset="0"/>
                  </a:rPr>
                  <a:t>ntpclimited</a:t>
                </a:r>
                <a:endParaRPr lang="en-US" sz="2100" dirty="0">
                  <a:solidFill>
                    <a:srgbClr val="0067AF"/>
                  </a:solidFill>
                  <a:latin typeface="Tw Cen MT" panose="020B0602020104020603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46B82D3-FED8-4D25-A5FD-A660367CE4E9}"/>
                </a:ext>
              </a:extLst>
            </p:cNvPr>
            <p:cNvGrpSpPr/>
            <p:nvPr/>
          </p:nvGrpSpPr>
          <p:grpSpPr>
            <a:xfrm>
              <a:off x="7694108" y="6282486"/>
              <a:ext cx="2210645" cy="415498"/>
              <a:chOff x="7343361" y="5887147"/>
              <a:chExt cx="2210645" cy="41549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0AA1E20-4381-4DCB-835F-3F7950904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43361" y="5950062"/>
                <a:ext cx="304914" cy="289668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34A3B9F-6D6C-44C3-A725-5B730EDB59EF}"/>
                  </a:ext>
                </a:extLst>
              </p:cNvPr>
              <p:cNvSpPr txBox="1"/>
              <p:nvPr/>
            </p:nvSpPr>
            <p:spPr>
              <a:xfrm>
                <a:off x="7542326" y="5887147"/>
                <a:ext cx="201168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dirty="0">
                    <a:solidFill>
                      <a:srgbClr val="0067AF"/>
                    </a:solidFill>
                    <a:latin typeface="Tw Cen MT" panose="020B0602020104020603" pitchFamily="34" charset="0"/>
                  </a:rPr>
                  <a:t>/Company/</a:t>
                </a:r>
                <a:r>
                  <a:rPr lang="en-US" sz="2100" dirty="0" err="1">
                    <a:solidFill>
                      <a:srgbClr val="0067AF"/>
                    </a:solidFill>
                    <a:latin typeface="Tw Cen MT" panose="020B0602020104020603" pitchFamily="34" charset="0"/>
                  </a:rPr>
                  <a:t>ntpc</a:t>
                </a:r>
                <a:r>
                  <a:rPr lang="en-US" sz="2100" dirty="0">
                    <a:solidFill>
                      <a:srgbClr val="0067AF"/>
                    </a:solidFill>
                    <a:latin typeface="Tw Cen MT" panose="020B0602020104020603" pitchFamily="34" charset="0"/>
                  </a:rPr>
                  <a:t> 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D7083DB-0CA5-400C-A518-CF0B2F9AF737}"/>
                </a:ext>
              </a:extLst>
            </p:cNvPr>
            <p:cNvGrpSpPr/>
            <p:nvPr/>
          </p:nvGrpSpPr>
          <p:grpSpPr>
            <a:xfrm>
              <a:off x="10001157" y="6282486"/>
              <a:ext cx="2023401" cy="415498"/>
              <a:chOff x="9957680" y="5864350"/>
              <a:chExt cx="2023401" cy="41549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6E3AA18-9F20-4D5B-A312-6CDAACB42F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57680" y="5927265"/>
                <a:ext cx="304914" cy="289668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43857E-163B-4DD2-8225-8D00A3690AA3}"/>
                  </a:ext>
                </a:extLst>
              </p:cNvPr>
              <p:cNvSpPr txBox="1"/>
              <p:nvPr/>
            </p:nvSpPr>
            <p:spPr>
              <a:xfrm>
                <a:off x="9969401" y="5864350"/>
                <a:ext cx="201168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dirty="0">
                    <a:solidFill>
                      <a:srgbClr val="0067AF"/>
                    </a:solidFill>
                    <a:latin typeface="Tw Cen MT" panose="020B0602020104020603" pitchFamily="34" charset="0"/>
                  </a:rPr>
                  <a:t>/</a:t>
                </a:r>
                <a:r>
                  <a:rPr lang="en-US" sz="2100" dirty="0" err="1">
                    <a:solidFill>
                      <a:srgbClr val="0067AF"/>
                    </a:solidFill>
                    <a:latin typeface="Tw Cen MT" panose="020B0602020104020603" pitchFamily="34" charset="0"/>
                  </a:rPr>
                  <a:t>ntpclimited</a:t>
                </a:r>
                <a:r>
                  <a:rPr lang="en-US" sz="2100" dirty="0">
                    <a:solidFill>
                      <a:srgbClr val="0067AF"/>
                    </a:solidFill>
                    <a:latin typeface="Tw Cen MT" panose="020B0602020104020603" pitchFamily="34" charset="0"/>
                  </a:rPr>
                  <a:t> 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3CDFA3-04D3-41AF-A335-E6BAA41F9E8C}"/>
                </a:ext>
              </a:extLst>
            </p:cNvPr>
            <p:cNvSpPr txBox="1"/>
            <p:nvPr/>
          </p:nvSpPr>
          <p:spPr>
            <a:xfrm>
              <a:off x="429356" y="6259403"/>
              <a:ext cx="1719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67AF"/>
                  </a:solidFill>
                  <a:latin typeface="Tw Cen MT" panose="020B0602020104020603" pitchFamily="34" charset="0"/>
                </a:rPr>
                <a:t>Follow us on:</a:t>
              </a:r>
            </a:p>
          </p:txBody>
        </p:sp>
      </p:grp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048A2DF-95F9-4228-953A-D917F690CA50}"/>
              </a:ext>
            </a:extLst>
          </p:cNvPr>
          <p:cNvSpPr txBox="1">
            <a:spLocks/>
          </p:cNvSpPr>
          <p:nvPr/>
        </p:nvSpPr>
        <p:spPr>
          <a:xfrm>
            <a:off x="-1" y="3429000"/>
            <a:ext cx="7332615" cy="15634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67AC"/>
              </a:buClr>
              <a:buFont typeface="Wingdings" pitchFamily="2" charset="2"/>
              <a:buNone/>
              <a:defRPr lang="en-US" sz="3600" b="1" kern="1200" spc="0" baseline="0">
                <a:solidFill>
                  <a:srgbClr val="0067AC"/>
                </a:solidFill>
                <a:latin typeface="Univers 45 Light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7AC"/>
              </a:buClr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7AC"/>
              </a:buClr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7AC"/>
              </a:buClr>
              <a:buFont typeface="Univers 45 Light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>
                <a:srgbClr val="0067A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Thank You</a:t>
            </a:r>
          </a:p>
        </p:txBody>
      </p:sp>
      <p:pic>
        <p:nvPicPr>
          <p:cNvPr id="28" name="Picture 27" descr="A flock of seagulls are swimming in a body of water&#10;&#10;Description automatically generated">
            <a:extLst>
              <a:ext uri="{FF2B5EF4-FFF2-40B4-BE49-F238E27FC236}">
                <a16:creationId xmlns:a16="http://schemas.microsoft.com/office/drawing/2014/main" id="{AD6050E1-E829-4D6F-BD22-B25A75C2B8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5050" y="845391"/>
            <a:ext cx="2520000" cy="2520000"/>
          </a:xfrm>
          <a:prstGeom prst="rect">
            <a:avLst/>
          </a:prstGeom>
        </p:spPr>
      </p:pic>
      <p:pic>
        <p:nvPicPr>
          <p:cNvPr id="29" name="Picture 28" descr="A bird flying over a building&#10;&#10;Description automatically generated">
            <a:extLst>
              <a:ext uri="{FF2B5EF4-FFF2-40B4-BE49-F238E27FC236}">
                <a16:creationId xmlns:a16="http://schemas.microsoft.com/office/drawing/2014/main" id="{878EEFC2-81DD-4476-9924-C02FED015AD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7525" y="845391"/>
            <a:ext cx="2520000" cy="2520000"/>
          </a:xfrm>
          <a:prstGeom prst="rect">
            <a:avLst/>
          </a:prstGeom>
        </p:spPr>
      </p:pic>
      <p:pic>
        <p:nvPicPr>
          <p:cNvPr id="30" name="Picture 29" descr="A flock of seagulls standing next to a body of water&#10;&#10;Description automatically generated">
            <a:extLst>
              <a:ext uri="{FF2B5EF4-FFF2-40B4-BE49-F238E27FC236}">
                <a16:creationId xmlns:a16="http://schemas.microsoft.com/office/drawing/2014/main" id="{8E1A15F5-A46F-4E7E-95BD-1D64C07E90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5391"/>
            <a:ext cx="2520000" cy="2520000"/>
          </a:xfrm>
          <a:prstGeom prst="rect">
            <a:avLst/>
          </a:prstGeom>
        </p:spPr>
      </p:pic>
      <p:pic>
        <p:nvPicPr>
          <p:cNvPr id="31" name="Picture 30" descr="A green plant in a garden&#10;&#10;Description automatically generated">
            <a:extLst>
              <a:ext uri="{FF2B5EF4-FFF2-40B4-BE49-F238E27FC236}">
                <a16:creationId xmlns:a16="http://schemas.microsoft.com/office/drawing/2014/main" id="{BBCA363F-930D-403C-AD0B-77C78BE90B2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615" y="3429000"/>
            <a:ext cx="4859385" cy="1563454"/>
          </a:xfrm>
          <a:prstGeom prst="rect">
            <a:avLst/>
          </a:prstGeom>
        </p:spPr>
      </p:pic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1B444356-BD97-4599-AE9B-57EFC041B146}"/>
              </a:ext>
            </a:extLst>
          </p:cNvPr>
          <p:cNvSpPr txBox="1">
            <a:spLocks/>
          </p:cNvSpPr>
          <p:nvPr/>
        </p:nvSpPr>
        <p:spPr>
          <a:xfrm>
            <a:off x="2072809" y="5340663"/>
            <a:ext cx="8046381" cy="7275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>
                <a:latin typeface="Tw Cen MT" panose="020B0602020104020603" pitchFamily="34" charset="0"/>
                <a:cs typeface="Calibri" pitchFamily="34" charset="0"/>
              </a:rPr>
              <a:t>Website: www.ntpc.co.in  |  Email: info@yoursite.com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2B2031-76BD-4F54-9472-27E419DB1D47}"/>
              </a:ext>
            </a:extLst>
          </p:cNvPr>
          <p:cNvSpPr txBox="1"/>
          <p:nvPr/>
        </p:nvSpPr>
        <p:spPr>
          <a:xfrm>
            <a:off x="7332614" y="4607467"/>
            <a:ext cx="4859386" cy="384987"/>
          </a:xfrm>
          <a:prstGeom prst="roundRect">
            <a:avLst>
              <a:gd name="adj" fmla="val 0"/>
            </a:avLst>
          </a:prstGeom>
          <a:solidFill>
            <a:srgbClr val="0067AF">
              <a:alpha val="4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NTPC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Vindhyachal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729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681"/>
            <a:ext cx="10515600" cy="683769"/>
          </a:xfrm>
        </p:spPr>
        <p:txBody>
          <a:bodyPr>
            <a:normAutofit fontScale="90000"/>
          </a:bodyPr>
          <a:lstStyle/>
          <a:p>
            <a:pPr algn="ctr"/>
            <a:r>
              <a:rPr lang="en-IN" u="sng" dirty="0"/>
              <a:t>“…Feed Water Heaters of Stage-I……….!!!!”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BD3773C5-5C89-4E10-9A23-B5617CEC48EA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9230263" y="5115464"/>
            <a:ext cx="2061714" cy="388189"/>
          </a:xfrm>
          <a:prstGeom prst="roundRect">
            <a:avLst/>
          </a:prstGeom>
          <a:ln>
            <a:solidFill>
              <a:srgbClr val="0067A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None/>
            </a:pPr>
            <a:r>
              <a:rPr lang="en-US" sz="1400" b="1" dirty="0"/>
              <a:t>Drip  to lower heater </a:t>
            </a:r>
          </a:p>
        </p:txBody>
      </p:sp>
      <p:sp>
        <p:nvSpPr>
          <p:cNvPr id="32" name="Content Placeholder 29">
            <a:extLst>
              <a:ext uri="{FF2B5EF4-FFF2-40B4-BE49-F238E27FC236}">
                <a16:creationId xmlns:a16="http://schemas.microsoft.com/office/drawing/2014/main" id="{BD3773C5-5C89-4E10-9A23-B5617CEC48EA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10584612" y="2855343"/>
            <a:ext cx="769188" cy="638355"/>
          </a:xfrm>
          <a:prstGeom prst="roundRect">
            <a:avLst/>
          </a:prstGeom>
          <a:ln>
            <a:solidFill>
              <a:srgbClr val="0067A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None/>
            </a:pPr>
            <a:r>
              <a:rPr lang="en-US" sz="1400" b="1" dirty="0"/>
              <a:t> Feed Water Outlet</a:t>
            </a:r>
          </a:p>
        </p:txBody>
      </p:sp>
      <p:sp>
        <p:nvSpPr>
          <p:cNvPr id="31" name="Content Placeholder 29">
            <a:extLst>
              <a:ext uri="{FF2B5EF4-FFF2-40B4-BE49-F238E27FC236}">
                <a16:creationId xmlns:a16="http://schemas.microsoft.com/office/drawing/2014/main" id="{BD3773C5-5C89-4E10-9A23-B5617CEC48EA}"/>
              </a:ext>
            </a:extLst>
          </p:cNvPr>
          <p:cNvSpPr txBox="1">
            <a:spLocks noGrp="1"/>
          </p:cNvSpPr>
          <p:nvPr>
            <p:ph sz="half" idx="4294967295"/>
          </p:nvPr>
        </p:nvSpPr>
        <p:spPr>
          <a:xfrm>
            <a:off x="8610124" y="1492371"/>
            <a:ext cx="1974488" cy="448484"/>
          </a:xfrm>
          <a:prstGeom prst="roundRect">
            <a:avLst/>
          </a:prstGeom>
          <a:ln>
            <a:solidFill>
              <a:srgbClr val="0067A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None/>
            </a:pPr>
            <a:r>
              <a:rPr lang="en-US" sz="1400" b="1" dirty="0"/>
              <a:t>Drip From Higher  Heater (cascading)</a:t>
            </a:r>
          </a:p>
        </p:txBody>
      </p:sp>
      <p:sp>
        <p:nvSpPr>
          <p:cNvPr id="33" name="Content Placeholder 29">
            <a:extLst>
              <a:ext uri="{FF2B5EF4-FFF2-40B4-BE49-F238E27FC236}">
                <a16:creationId xmlns:a16="http://schemas.microsoft.com/office/drawing/2014/main" id="{BD3773C5-5C89-4E10-9A23-B5617CEC48EA}"/>
              </a:ext>
            </a:extLst>
          </p:cNvPr>
          <p:cNvSpPr txBox="1">
            <a:spLocks noGrp="1"/>
          </p:cNvSpPr>
          <p:nvPr>
            <p:ph sz="half" idx="4294967295"/>
          </p:nvPr>
        </p:nvSpPr>
        <p:spPr>
          <a:xfrm>
            <a:off x="6047431" y="2483309"/>
            <a:ext cx="719989" cy="761143"/>
          </a:xfrm>
          <a:prstGeom prst="roundRect">
            <a:avLst/>
          </a:prstGeom>
          <a:ln>
            <a:solidFill>
              <a:srgbClr val="0067A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None/>
            </a:pPr>
            <a:r>
              <a:rPr lang="en-US" sz="1400" b="1" dirty="0"/>
              <a:t>Feed Water Inlet</a:t>
            </a:r>
          </a:p>
        </p:txBody>
      </p:sp>
      <p:pic>
        <p:nvPicPr>
          <p:cNvPr id="3074" name="Picture 2" descr="Image result for heat balance diagram of shell and tube type heat exchan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98" y="1221071"/>
            <a:ext cx="5364047" cy="449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827808" y="2855343"/>
            <a:ext cx="3696418" cy="13370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430709" y="1940855"/>
            <a:ext cx="0" cy="92302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04563" y="4192438"/>
            <a:ext cx="0" cy="923026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0476465" y="3568498"/>
            <a:ext cx="767751" cy="8627"/>
          </a:xfrm>
          <a:prstGeom prst="straightConnector1">
            <a:avLst/>
          </a:prstGeom>
          <a:ln w="412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522916" y="1940855"/>
            <a:ext cx="0" cy="923026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D3773C5-5C89-4E10-9A23-B5617CEC48EA}"/>
              </a:ext>
            </a:extLst>
          </p:cNvPr>
          <p:cNvSpPr txBox="1"/>
          <p:nvPr/>
        </p:nvSpPr>
        <p:spPr>
          <a:xfrm>
            <a:off x="6137932" y="1492372"/>
            <a:ext cx="1991183" cy="448484"/>
          </a:xfrm>
          <a:prstGeom prst="roundRect">
            <a:avLst/>
          </a:prstGeom>
          <a:ln>
            <a:solidFill>
              <a:srgbClr val="0067A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b="1" dirty="0"/>
              <a:t>Extraction Steam Inlet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060057" y="3457054"/>
            <a:ext cx="767751" cy="8627"/>
          </a:xfrm>
          <a:prstGeom prst="straightConnector1">
            <a:avLst/>
          </a:prstGeom>
          <a:ln w="412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15956" y="5727561"/>
            <a:ext cx="6206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dirty="0"/>
              <a:t>Basic Construction </a:t>
            </a:r>
          </a:p>
        </p:txBody>
      </p:sp>
    </p:spTree>
    <p:extLst>
      <p:ext uri="{BB962C8B-B14F-4D97-AF65-F5344CB8AC3E}">
        <p14:creationId xmlns:p14="http://schemas.microsoft.com/office/powerpoint/2010/main" val="3679698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4302" y="1366583"/>
            <a:ext cx="10379948" cy="3858567"/>
          </a:xfrm>
        </p:spPr>
        <p:txBody>
          <a:bodyPr>
            <a:normAutofit fontScale="90000"/>
          </a:bodyPr>
          <a:lstStyle/>
          <a:p>
            <a:br>
              <a:rPr lang="en-IN" dirty="0"/>
            </a:br>
            <a:br>
              <a:rPr lang="en-IN" dirty="0"/>
            </a:br>
            <a:br>
              <a:rPr lang="en-IN" dirty="0"/>
            </a:br>
            <a:br>
              <a:rPr lang="en-IN" dirty="0"/>
            </a:br>
            <a:br>
              <a:rPr lang="en-IN" dirty="0"/>
            </a:br>
            <a:br>
              <a:rPr lang="en-IN" dirty="0"/>
            </a:br>
            <a:br>
              <a:rPr lang="en-IN" dirty="0"/>
            </a:br>
            <a:br>
              <a:rPr lang="en-IN" dirty="0"/>
            </a:br>
            <a:r>
              <a:rPr lang="en-IN" i="1" dirty="0"/>
              <a:t>BACK TO ENGINEERING COLLEGE</a:t>
            </a:r>
            <a:br>
              <a:rPr lang="en-IN" i="1" dirty="0"/>
            </a:br>
            <a:br>
              <a:rPr lang="en-IN" i="1" dirty="0"/>
            </a:br>
            <a:r>
              <a:rPr lang="en-IN" i="1" dirty="0"/>
              <a:t>FIRST YEAR    </a:t>
            </a:r>
            <a:br>
              <a:rPr lang="en-IN" i="1" dirty="0"/>
            </a:br>
            <a:br>
              <a:rPr lang="en-IN" i="1" dirty="0"/>
            </a:br>
            <a:r>
              <a:rPr lang="en-IN" i="1" dirty="0"/>
              <a:t>THERMODYNAMICS  CLASS </a:t>
            </a:r>
            <a:r>
              <a:rPr lang="en-IN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2167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BASIC  RANKINE  V/s  CARNOT  CYCLE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32" y="1284543"/>
            <a:ext cx="10913925" cy="45133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8468" y="6451042"/>
            <a:ext cx="8018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Reference :-  “</a:t>
            </a:r>
            <a:r>
              <a:rPr lang="en-IN" i="1" dirty="0"/>
              <a:t>Modern Power station Practise, Turbine &amp; Aux .Vol. 3, CEGB, England </a:t>
            </a:r>
            <a:r>
              <a:rPr lang="en-IN" dirty="0"/>
              <a:t>”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717296" y="4850058"/>
            <a:ext cx="2757408" cy="21182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371411" y="3697793"/>
            <a:ext cx="994787" cy="783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371411" y="3697793"/>
            <a:ext cx="1853748" cy="1368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764222" y="3751722"/>
            <a:ext cx="2187476" cy="16886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26069" y="4089679"/>
            <a:ext cx="1734207" cy="1354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352608" y="4669997"/>
            <a:ext cx="994787" cy="783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00800" y="4924673"/>
            <a:ext cx="4624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Heat rejected in condenser (Lower Rectangle)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923320" y="3166529"/>
            <a:ext cx="532475" cy="40990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21391" y="2703729"/>
            <a:ext cx="1058247" cy="92889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629272" y="2654756"/>
            <a:ext cx="718123" cy="65366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607375" y="3340269"/>
            <a:ext cx="413829" cy="29137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173604" y="2985444"/>
            <a:ext cx="695387" cy="58519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85275" y="2705321"/>
            <a:ext cx="1144708" cy="92889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225159" y="1983970"/>
            <a:ext cx="2511972" cy="118255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752894" y="1682239"/>
            <a:ext cx="4029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Work Output of Rankine cycle (Red shaded area)  </a:t>
            </a:r>
          </a:p>
        </p:txBody>
      </p:sp>
    </p:spTree>
    <p:extLst>
      <p:ext uri="{BB962C8B-B14F-4D97-AF65-F5344CB8AC3E}">
        <p14:creationId xmlns:p14="http://schemas.microsoft.com/office/powerpoint/2010/main" val="2464504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WHY ..Regenerative Feed heating ???.....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703" b="2572"/>
          <a:stretch/>
        </p:blipFill>
        <p:spPr>
          <a:xfrm>
            <a:off x="1211067" y="1227179"/>
            <a:ext cx="9661251" cy="43295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38468" y="6451042"/>
            <a:ext cx="8018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Reference :-  “</a:t>
            </a:r>
            <a:r>
              <a:rPr lang="en-IN" i="1" dirty="0"/>
              <a:t>Modern Power station Practise, Turbine &amp; Aux .Vol. 3, CEGB, England </a:t>
            </a:r>
            <a:r>
              <a:rPr lang="en-IN" dirty="0"/>
              <a:t>”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538486" y="2698330"/>
            <a:ext cx="38348" cy="25268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75868" y="2698330"/>
            <a:ext cx="32748" cy="25268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56255" y="2698330"/>
            <a:ext cx="18419" cy="24882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77062" y="2659812"/>
            <a:ext cx="32748" cy="25268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186625" y="2700007"/>
            <a:ext cx="32748" cy="25268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064369" y="3003620"/>
            <a:ext cx="487809" cy="5371"/>
          </a:xfrm>
          <a:prstGeom prst="line">
            <a:avLst/>
          </a:prstGeom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064369" y="3245618"/>
            <a:ext cx="492369" cy="1"/>
          </a:xfrm>
          <a:prstGeom prst="line">
            <a:avLst/>
          </a:prstGeom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64369" y="3117689"/>
            <a:ext cx="512465" cy="1790"/>
          </a:xfrm>
          <a:prstGeom prst="line">
            <a:avLst/>
          </a:prstGeom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064369" y="2843685"/>
            <a:ext cx="474117" cy="4431"/>
          </a:xfrm>
          <a:prstGeom prst="line">
            <a:avLst/>
          </a:prstGeom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69488" y="1087652"/>
            <a:ext cx="11009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i="1" dirty="0">
                <a:solidFill>
                  <a:srgbClr val="0000CC"/>
                </a:solidFill>
              </a:rPr>
              <a:t>Blue shaded area</a:t>
            </a:r>
            <a:r>
              <a:rPr lang="en-IN" sz="2000" dirty="0"/>
              <a:t> (Reduced heat rejected in condenser ) &gt; </a:t>
            </a:r>
            <a:r>
              <a:rPr lang="en-IN" sz="2000" i="1" dirty="0">
                <a:solidFill>
                  <a:srgbClr val="FF0000"/>
                </a:solidFill>
              </a:rPr>
              <a:t>Red shaded area  </a:t>
            </a:r>
            <a:r>
              <a:rPr lang="en-IN" sz="2000" dirty="0"/>
              <a:t>( Reduced work output )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9488" y="5556738"/>
            <a:ext cx="1020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i="1" dirty="0"/>
              <a:t>* As more &amp; more steam is bled from turbine , work output from turbine is reduced  but heat dumping in condenser is also reduced at higher rate. Bled steam is used fruitfully , for heating of feed water.  </a:t>
            </a:r>
          </a:p>
        </p:txBody>
      </p:sp>
    </p:spTree>
    <p:extLst>
      <p:ext uri="{BB962C8B-B14F-4D97-AF65-F5344CB8AC3E}">
        <p14:creationId xmlns:p14="http://schemas.microsoft.com/office/powerpoint/2010/main" val="3528421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IN" sz="4000" dirty="0"/>
              <a:t>7  STAGE  FEED  WATER  HEATING  SYSTEM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218373"/>
            <a:ext cx="10325100" cy="5097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8468" y="6451042"/>
            <a:ext cx="8018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Reference :-  “</a:t>
            </a:r>
            <a:r>
              <a:rPr lang="en-IN" i="1" dirty="0"/>
              <a:t>Modern Power station Practise, Turbine &amp; Aux .Vol. 3, CEGB, England </a:t>
            </a:r>
            <a:r>
              <a:rPr lang="en-IN" dirty="0"/>
              <a:t>”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126083" y="3436883"/>
            <a:ext cx="61423" cy="25435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43806" y="3573517"/>
            <a:ext cx="78820" cy="238206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14039" y="3894084"/>
            <a:ext cx="21023" cy="20614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13627" y="3318183"/>
            <a:ext cx="73573" cy="26380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49363" y="3766901"/>
            <a:ext cx="40065" cy="22134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403834" y="4149738"/>
            <a:ext cx="897973" cy="21021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828183" y="3766901"/>
            <a:ext cx="505154" cy="1059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503186" y="4038515"/>
            <a:ext cx="762327" cy="29684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738519" y="3882013"/>
            <a:ext cx="594818" cy="12071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585385" y="3975623"/>
            <a:ext cx="747952" cy="9818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080760" y="3668112"/>
            <a:ext cx="252577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57507" y="1198180"/>
            <a:ext cx="11009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i="1" dirty="0">
                <a:solidFill>
                  <a:srgbClr val="0000CC"/>
                </a:solidFill>
              </a:rPr>
              <a:t>Blue shaded area</a:t>
            </a:r>
            <a:r>
              <a:rPr lang="en-IN" sz="2000" dirty="0"/>
              <a:t> (Reduced heat rejected in condenser ) &gt;&gt;&gt;&gt; </a:t>
            </a:r>
            <a:r>
              <a:rPr lang="en-IN" sz="2000" i="1" dirty="0">
                <a:solidFill>
                  <a:srgbClr val="FF0000"/>
                </a:solidFill>
              </a:rPr>
              <a:t>Red shaded area  </a:t>
            </a:r>
            <a:r>
              <a:rPr lang="en-IN" sz="2000" dirty="0"/>
              <a:t>( Reduced work output ) </a:t>
            </a:r>
          </a:p>
        </p:txBody>
      </p:sp>
    </p:spTree>
    <p:extLst>
      <p:ext uri="{BB962C8B-B14F-4D97-AF65-F5344CB8AC3E}">
        <p14:creationId xmlns:p14="http://schemas.microsoft.com/office/powerpoint/2010/main" val="2489275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dirty="0"/>
              <a:t>    ∞  STAGE  FEED  WATER  HEATING  SYSTEM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38468" y="6451042"/>
            <a:ext cx="8018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Reference :-  “</a:t>
            </a:r>
            <a:r>
              <a:rPr lang="en-IN" i="1" dirty="0"/>
              <a:t>Modern Power station Practise, Turbine &amp; Aux .Vol. 3, CEGB, England </a:t>
            </a:r>
            <a:r>
              <a:rPr lang="en-IN" dirty="0"/>
              <a:t>”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38065"/>
            <a:ext cx="10325099" cy="4705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507" y="1051038"/>
            <a:ext cx="11009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1" dirty="0">
                <a:solidFill>
                  <a:srgbClr val="0000CC"/>
                </a:solidFill>
              </a:rPr>
              <a:t>ABCD (Rankine cycle work ) =  KADL (Carnot cycle work)         </a:t>
            </a:r>
            <a:r>
              <a:rPr lang="en-IN" sz="2000" i="1" dirty="0"/>
              <a:t>{ since AB // DC , </a:t>
            </a:r>
            <a:r>
              <a:rPr lang="en-IN" dirty="0"/>
              <a:t>∴ </a:t>
            </a:r>
            <a:r>
              <a:rPr lang="en-IN" sz="2000" i="1" dirty="0"/>
              <a:t> </a:t>
            </a:r>
            <a:r>
              <a:rPr lang="en-IN" dirty="0"/>
              <a:t>△AKB=</a:t>
            </a:r>
            <a:r>
              <a:rPr lang="en-IN" sz="2000" i="1" dirty="0"/>
              <a:t> </a:t>
            </a:r>
            <a:r>
              <a:rPr lang="en-IN" sz="2000" dirty="0"/>
              <a:t>△DLC }</a:t>
            </a:r>
            <a:r>
              <a:rPr lang="en-IN" sz="2000" i="1" dirty="0">
                <a:solidFill>
                  <a:srgbClr val="0000CC"/>
                </a:solidFill>
              </a:rPr>
              <a:t> 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337772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dirty="0">
                <a:solidFill>
                  <a:srgbClr val="FF0000"/>
                </a:solidFill>
              </a:rPr>
              <a:t>CARNOTIZATION </a:t>
            </a:r>
            <a:r>
              <a:rPr lang="en-IN" dirty="0"/>
              <a:t> </a:t>
            </a:r>
            <a:r>
              <a:rPr lang="en-IN" sz="3200" dirty="0"/>
              <a:t>of  Rankine Cycle   </a:t>
            </a:r>
            <a:r>
              <a:rPr lang="en-IN" dirty="0"/>
              <a:t>????...........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145512"/>
            <a:ext cx="1103811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 dirty="0"/>
              <a:t>Ideal Carnot cycle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Maximum Efficiency  (Greatest area of useful work between two temp)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Heating of feed water from condenser to boiling point is reversible isentropic process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Never occur unless  </a:t>
            </a:r>
            <a:r>
              <a:rPr lang="en-IN" sz="2400" b="1" i="1" dirty="0">
                <a:solidFill>
                  <a:schemeClr val="accent2">
                    <a:lumMod val="75000"/>
                  </a:schemeClr>
                </a:solidFill>
              </a:rPr>
              <a:t>temperature difference causing heat flow are (impossibly) kept at 0</a:t>
            </a:r>
          </a:p>
          <a:p>
            <a:endParaRPr lang="en-IN" b="1" i="1" dirty="0"/>
          </a:p>
          <a:p>
            <a:r>
              <a:rPr lang="en-IN" b="1" u="sng" dirty="0"/>
              <a:t>Basic  Rankine Cycle  (No heaters , Entire feed water heat addition in boiler</a:t>
            </a:r>
            <a:r>
              <a:rPr lang="en-IN" b="1" dirty="0"/>
              <a:t>)</a:t>
            </a:r>
          </a:p>
          <a:p>
            <a:endParaRPr lang="en-IN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Temp Difference =  (</a:t>
            </a:r>
            <a:r>
              <a:rPr lang="en-IN" dirty="0">
                <a:solidFill>
                  <a:srgbClr val="FF0000"/>
                </a:solidFill>
              </a:rPr>
              <a:t>Hot Flue Gases -</a:t>
            </a:r>
            <a:r>
              <a:rPr lang="en-IN" dirty="0"/>
              <a:t> </a:t>
            </a:r>
            <a:r>
              <a:rPr lang="en-IN" dirty="0">
                <a:solidFill>
                  <a:srgbClr val="0000CC"/>
                </a:solidFill>
              </a:rPr>
              <a:t>Incoming water )  &gt;&gt;&gt;&gt;&gt;</a:t>
            </a:r>
            <a:r>
              <a:rPr lang="en-IN" dirty="0"/>
              <a:t>&gt;   0      </a:t>
            </a:r>
            <a:r>
              <a:rPr lang="en-IN" b="1" dirty="0"/>
              <a:t>∴  Highly Irreversible </a:t>
            </a:r>
            <a:endParaRPr lang="en-IN" dirty="0"/>
          </a:p>
          <a:p>
            <a:endParaRPr lang="en-IN" dirty="0"/>
          </a:p>
          <a:p>
            <a:r>
              <a:rPr lang="en-IN" b="1" u="sng" dirty="0"/>
              <a:t>As Number of Heaters increases in Rankine Cycle …</a:t>
            </a:r>
            <a:r>
              <a:rPr lang="en-IN" u="sng" dirty="0"/>
              <a:t>…..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Energy Lost to the condenser reduction rate  &gt;&gt;&gt;  Useful work area reduction rate     </a:t>
            </a:r>
            <a:r>
              <a:rPr lang="en-IN" sz="2400" b="1" dirty="0"/>
              <a:t>∴ </a:t>
            </a:r>
            <a:r>
              <a:rPr lang="el-GR" sz="2400" b="1" dirty="0"/>
              <a:t>η</a:t>
            </a:r>
            <a:r>
              <a:rPr lang="en-IN" sz="2400" b="1" dirty="0"/>
              <a:t> ↑</a:t>
            </a:r>
          </a:p>
          <a:p>
            <a:endParaRPr lang="en-IN" sz="2400" i="1" dirty="0">
              <a:solidFill>
                <a:srgbClr val="FF0000"/>
              </a:solidFill>
            </a:endParaRPr>
          </a:p>
          <a:p>
            <a:r>
              <a:rPr lang="en-IN" sz="2400" i="1" u="sng" dirty="0" err="1">
                <a:solidFill>
                  <a:srgbClr val="FF0000"/>
                </a:solidFill>
              </a:rPr>
              <a:t>Carnotization</a:t>
            </a:r>
            <a:r>
              <a:rPr lang="en-IN" sz="2400" i="1" u="sng" dirty="0">
                <a:solidFill>
                  <a:srgbClr val="FF0000"/>
                </a:solidFill>
              </a:rPr>
              <a:t> of Rankine Cycle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As No of heaters -----&gt; ∞ ……. Temp Difference = (</a:t>
            </a:r>
            <a:r>
              <a:rPr lang="en-IN" dirty="0">
                <a:solidFill>
                  <a:srgbClr val="FF0000"/>
                </a:solidFill>
              </a:rPr>
              <a:t>Heating steam -  </a:t>
            </a:r>
            <a:r>
              <a:rPr lang="en-IN" dirty="0">
                <a:solidFill>
                  <a:srgbClr val="0000CC"/>
                </a:solidFill>
              </a:rPr>
              <a:t>Incoming water) ----</a:t>
            </a:r>
            <a:r>
              <a:rPr lang="en-IN" dirty="0"/>
              <a:t>-&gt; 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/>
              <a:t>Water heating process becomes reversible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92610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3930</TotalTime>
  <Words>1389</Words>
  <Application>Microsoft Office PowerPoint</Application>
  <PresentationFormat>Widescreen</PresentationFormat>
  <Paragraphs>250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宋体</vt:lpstr>
      <vt:lpstr>Arial</vt:lpstr>
      <vt:lpstr>Calibri</vt:lpstr>
      <vt:lpstr>Calibri Light</vt:lpstr>
      <vt:lpstr>Tw Cen MT</vt:lpstr>
      <vt:lpstr>Wingdings</vt:lpstr>
      <vt:lpstr>Office Theme</vt:lpstr>
      <vt:lpstr>PowerPoint Presentation</vt:lpstr>
      <vt:lpstr>Entropy Generation…..Irreversibility …Reduced efficiency …in Real world </vt:lpstr>
      <vt:lpstr>“…Feed Water Heaters of Stage-I……….!!!!”</vt:lpstr>
      <vt:lpstr>        BACK TO ENGINEERING COLLEGE  FIRST YEAR      THERMODYNAMICS  CLASS  </vt:lpstr>
      <vt:lpstr>BASIC  RANKINE  V/s  CARNOT  CYCLE </vt:lpstr>
      <vt:lpstr>WHY ..Regenerative Feed heating ???.....</vt:lpstr>
      <vt:lpstr>7  STAGE  FEED  WATER  HEATING  SYSTEM </vt:lpstr>
      <vt:lpstr>    ∞  STAGE  FEED  WATER  HEATING  SYSTEM </vt:lpstr>
      <vt:lpstr>CARNOTIZATION  of  Rankine Cycle   ????...........</vt:lpstr>
      <vt:lpstr>HEATER  PERFORMANCE  ASPECTS </vt:lpstr>
      <vt:lpstr>BACKGROUND…..INVISIBLE….PROFIT EATER </vt:lpstr>
      <vt:lpstr>SALIENT POINTS </vt:lpstr>
      <vt:lpstr>COMPARITIVE  POINT  WISE  STUDY   OF  HBD  V/s ACTUAL  SITE  SITUATION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ACTUAL PARAMETER  COMPARISON WITH HBD  U#1 </vt:lpstr>
      <vt:lpstr>REPORT  DISCUSSION </vt:lpstr>
      <vt:lpstr>RECOMMENDATIONS &amp;  ACTION PLAN  </vt:lpstr>
      <vt:lpstr> RECOMMENDATIONS &amp;  ACTION PLAN   </vt:lpstr>
      <vt:lpstr>PowerPoint Presentation</vt:lpstr>
      <vt:lpstr>HEATER TUBE  PLUGGING  DETAILS </vt:lpstr>
      <vt:lpstr>FUTURE  ROAD  MAP …………Some Thoughts …</vt:lpstr>
      <vt:lpstr>PowerPoint Presentation</vt:lpstr>
    </vt:vector>
  </TitlesOfParts>
  <Company>NTPC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DRY FLUE GAS LOSS EXCEPTIONS –OCTOBER’2020</dc:title>
  <dc:creator>vstps eemgtc</dc:creator>
  <cp:lastModifiedBy>RITESH AGARWAL</cp:lastModifiedBy>
  <cp:revision>431</cp:revision>
  <dcterms:created xsi:type="dcterms:W3CDTF">2020-12-02T11:20:51Z</dcterms:created>
  <dcterms:modified xsi:type="dcterms:W3CDTF">2024-02-02T17:46:15Z</dcterms:modified>
</cp:coreProperties>
</file>