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0"/>
  </p:notesMasterIdLst>
  <p:handoutMasterIdLst>
    <p:handoutMasterId r:id="rId21"/>
  </p:handoutMasterIdLst>
  <p:sldIdLst>
    <p:sldId id="871" r:id="rId2"/>
    <p:sldId id="850" r:id="rId3"/>
    <p:sldId id="849" r:id="rId4"/>
    <p:sldId id="851" r:id="rId5"/>
    <p:sldId id="853" r:id="rId6"/>
    <p:sldId id="854" r:id="rId7"/>
    <p:sldId id="852" r:id="rId8"/>
    <p:sldId id="855" r:id="rId9"/>
    <p:sldId id="856" r:id="rId10"/>
    <p:sldId id="861" r:id="rId11"/>
    <p:sldId id="868" r:id="rId12"/>
    <p:sldId id="869" r:id="rId13"/>
    <p:sldId id="860" r:id="rId14"/>
    <p:sldId id="867" r:id="rId15"/>
    <p:sldId id="866" r:id="rId16"/>
    <p:sldId id="865" r:id="rId17"/>
    <p:sldId id="858" r:id="rId18"/>
    <p:sldId id="872" r:id="rId19"/>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nkatesh Kuppili" initials="VK" lastIdx="2" clrIdx="0">
    <p:extLst>
      <p:ext uri="{19B8F6BF-5375-455C-9EA6-DF929625EA0E}">
        <p15:presenceInfo xmlns:p15="http://schemas.microsoft.com/office/powerpoint/2012/main" userId="Venkatesh Kuppil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C421"/>
    <a:srgbClr val="DEEBF7"/>
    <a:srgbClr val="2F5597"/>
    <a:srgbClr val="FFFFFF"/>
    <a:srgbClr val="0060AA"/>
    <a:srgbClr val="E2771E"/>
    <a:srgbClr val="EC691F"/>
    <a:srgbClr val="ED7D31"/>
    <a:srgbClr val="FFC000"/>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47" autoAdjust="0"/>
    <p:restoredTop sz="86381" autoAdjust="0"/>
  </p:normalViewPr>
  <p:slideViewPr>
    <p:cSldViewPr snapToGrid="0">
      <p:cViewPr varScale="1">
        <p:scale>
          <a:sx n="59" d="100"/>
          <a:sy n="59" d="100"/>
        </p:scale>
        <p:origin x="1068" y="72"/>
      </p:cViewPr>
      <p:guideLst/>
    </p:cSldViewPr>
  </p:slideViewPr>
  <p:notesTextViewPr>
    <p:cViewPr>
      <p:scale>
        <a:sx n="25" d="100"/>
        <a:sy n="25" d="100"/>
      </p:scale>
      <p:origin x="0" y="0"/>
    </p:cViewPr>
  </p:notesTextViewPr>
  <p:sorterViewPr>
    <p:cViewPr>
      <p:scale>
        <a:sx n="75" d="100"/>
        <a:sy n="75" d="100"/>
      </p:scale>
      <p:origin x="0" y="0"/>
    </p:cViewPr>
  </p:sorterViewPr>
  <p:notesViewPr>
    <p:cSldViewPr snapToGrid="0">
      <p:cViewPr varScale="1">
        <p:scale>
          <a:sx n="50" d="100"/>
          <a:sy n="50" d="100"/>
        </p:scale>
        <p:origin x="290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22389C-42F2-4FEF-BBF1-E56D243FFCBD}" type="doc">
      <dgm:prSet loTypeId="urn:microsoft.com/office/officeart/2011/layout/HexagonRadial" loCatId="cycle" qsTypeId="urn:microsoft.com/office/officeart/2005/8/quickstyle/simple1" qsCatId="simple" csTypeId="urn:microsoft.com/office/officeart/2005/8/colors/accent2_2" csCatId="accent2" phldr="1"/>
      <dgm:spPr/>
      <dgm:t>
        <a:bodyPr/>
        <a:lstStyle/>
        <a:p>
          <a:endParaRPr lang="en-IN"/>
        </a:p>
      </dgm:t>
    </dgm:pt>
    <dgm:pt modelId="{867E56D4-5781-415A-A3F5-600D879AA67E}">
      <dgm:prSet phldrT="[Text]" custT="1"/>
      <dgm:spPr>
        <a:solidFill>
          <a:srgbClr val="00B09B"/>
        </a:solidFill>
      </dgm:spPr>
      <dgm:t>
        <a:bodyPr/>
        <a:lstStyle/>
        <a:p>
          <a:r>
            <a:rPr lang="en-US" sz="1100" dirty="0"/>
            <a:t>Business Understanding</a:t>
          </a:r>
          <a:endParaRPr lang="en-IN" sz="1100" dirty="0"/>
        </a:p>
      </dgm:t>
    </dgm:pt>
    <dgm:pt modelId="{123151F3-F7B8-482C-BD94-ECA8B7F5CE08}" type="parTrans" cxnId="{DACD84BE-A043-41C9-80EB-CA9A8A6D645F}">
      <dgm:prSet/>
      <dgm:spPr/>
      <dgm:t>
        <a:bodyPr/>
        <a:lstStyle/>
        <a:p>
          <a:endParaRPr lang="en-IN"/>
        </a:p>
      </dgm:t>
    </dgm:pt>
    <dgm:pt modelId="{D80C8086-2ABE-43B8-9484-345A6387571E}" type="sibTrans" cxnId="{DACD84BE-A043-41C9-80EB-CA9A8A6D645F}">
      <dgm:prSet/>
      <dgm:spPr/>
      <dgm:t>
        <a:bodyPr/>
        <a:lstStyle/>
        <a:p>
          <a:endParaRPr lang="en-IN"/>
        </a:p>
      </dgm:t>
    </dgm:pt>
    <dgm:pt modelId="{81CFD1D6-5F19-44A1-995B-A70FBA50030E}">
      <dgm:prSet phldrT="[Text]" custT="1"/>
      <dgm:spPr>
        <a:solidFill>
          <a:srgbClr val="F36F13"/>
        </a:solidFill>
      </dgm:spPr>
      <dgm:t>
        <a:bodyPr/>
        <a:lstStyle/>
        <a:p>
          <a:r>
            <a:rPr lang="en-US" sz="1100" dirty="0"/>
            <a:t>Data Understanding</a:t>
          </a:r>
          <a:endParaRPr lang="en-IN" sz="1100" dirty="0"/>
        </a:p>
      </dgm:t>
    </dgm:pt>
    <dgm:pt modelId="{A9AF6EB7-B0AE-48F3-9934-DE984C56C5F4}" type="parTrans" cxnId="{28054A6F-F805-468E-99C7-A75058080AAF}">
      <dgm:prSet/>
      <dgm:spPr/>
      <dgm:t>
        <a:bodyPr/>
        <a:lstStyle/>
        <a:p>
          <a:endParaRPr lang="en-IN"/>
        </a:p>
      </dgm:t>
    </dgm:pt>
    <dgm:pt modelId="{E775DE4A-B7EF-4828-B506-F6EB8EAE061A}" type="sibTrans" cxnId="{28054A6F-F805-468E-99C7-A75058080AAF}">
      <dgm:prSet/>
      <dgm:spPr/>
      <dgm:t>
        <a:bodyPr/>
        <a:lstStyle/>
        <a:p>
          <a:endParaRPr lang="en-IN"/>
        </a:p>
      </dgm:t>
    </dgm:pt>
    <dgm:pt modelId="{B3B79002-D6B6-4604-B8A6-BDC212A4940D}">
      <dgm:prSet phldrT="[Text]" custT="1"/>
      <dgm:spPr>
        <a:solidFill>
          <a:srgbClr val="0D95BC"/>
        </a:solidFill>
      </dgm:spPr>
      <dgm:t>
        <a:bodyPr/>
        <a:lstStyle/>
        <a:p>
          <a:r>
            <a:rPr lang="en-US" sz="1100" dirty="0"/>
            <a:t>Data Preparation</a:t>
          </a:r>
          <a:endParaRPr lang="en-IN" sz="1100" dirty="0"/>
        </a:p>
      </dgm:t>
    </dgm:pt>
    <dgm:pt modelId="{281E1478-FB11-43BF-AF67-6BDF8F65CF22}" type="parTrans" cxnId="{76FA8D07-51C0-4056-9947-72C3B7B34CA3}">
      <dgm:prSet/>
      <dgm:spPr/>
      <dgm:t>
        <a:bodyPr/>
        <a:lstStyle/>
        <a:p>
          <a:endParaRPr lang="en-IN"/>
        </a:p>
      </dgm:t>
    </dgm:pt>
    <dgm:pt modelId="{07B0C8A4-5CFF-408F-9593-96EDF85AA8C5}" type="sibTrans" cxnId="{76FA8D07-51C0-4056-9947-72C3B7B34CA3}">
      <dgm:prSet/>
      <dgm:spPr/>
      <dgm:t>
        <a:bodyPr/>
        <a:lstStyle/>
        <a:p>
          <a:endParaRPr lang="en-IN"/>
        </a:p>
      </dgm:t>
    </dgm:pt>
    <dgm:pt modelId="{7A701045-B0A2-420E-B2DB-92190BBD2909}">
      <dgm:prSet phldrT="[Text]" custT="1"/>
      <dgm:spPr>
        <a:solidFill>
          <a:srgbClr val="E6AF00"/>
        </a:solidFill>
      </dgm:spPr>
      <dgm:t>
        <a:bodyPr/>
        <a:lstStyle/>
        <a:p>
          <a:r>
            <a:rPr lang="en-US" sz="1100" dirty="0"/>
            <a:t>Modelling</a:t>
          </a:r>
          <a:endParaRPr lang="en-IN" sz="1100" dirty="0"/>
        </a:p>
      </dgm:t>
    </dgm:pt>
    <dgm:pt modelId="{034EFCBC-788F-4E87-B3AC-9E4E4ECF078D}" type="parTrans" cxnId="{5E08E09E-E558-48D8-A0ED-3E899D1B47F9}">
      <dgm:prSet/>
      <dgm:spPr/>
      <dgm:t>
        <a:bodyPr/>
        <a:lstStyle/>
        <a:p>
          <a:endParaRPr lang="en-IN"/>
        </a:p>
      </dgm:t>
    </dgm:pt>
    <dgm:pt modelId="{A72D63F6-6020-409C-9A83-CDAEB56BB0B1}" type="sibTrans" cxnId="{5E08E09E-E558-48D8-A0ED-3E899D1B47F9}">
      <dgm:prSet/>
      <dgm:spPr/>
      <dgm:t>
        <a:bodyPr/>
        <a:lstStyle/>
        <a:p>
          <a:endParaRPr lang="en-IN"/>
        </a:p>
      </dgm:t>
    </dgm:pt>
    <dgm:pt modelId="{CCD2271B-6344-46D2-A036-96BD08693931}">
      <dgm:prSet phldrT="[Text]" custT="1"/>
      <dgm:spPr>
        <a:solidFill>
          <a:schemeClr val="accent5"/>
        </a:solidFill>
      </dgm:spPr>
      <dgm:t>
        <a:bodyPr/>
        <a:lstStyle/>
        <a:p>
          <a:r>
            <a:rPr lang="en-US" sz="1100" dirty="0"/>
            <a:t>Model Deployment</a:t>
          </a:r>
          <a:endParaRPr lang="en-IN" sz="1100" dirty="0"/>
        </a:p>
      </dgm:t>
    </dgm:pt>
    <dgm:pt modelId="{7691BE2F-10B9-49D5-BF70-8D91E274B4AD}" type="parTrans" cxnId="{0B7D5963-C81E-40EB-AC8A-D43FB094E1D6}">
      <dgm:prSet/>
      <dgm:spPr/>
      <dgm:t>
        <a:bodyPr/>
        <a:lstStyle/>
        <a:p>
          <a:endParaRPr lang="en-IN"/>
        </a:p>
      </dgm:t>
    </dgm:pt>
    <dgm:pt modelId="{A47B5E94-DB09-4D34-936E-83ACA9268AD6}" type="sibTrans" cxnId="{0B7D5963-C81E-40EB-AC8A-D43FB094E1D6}">
      <dgm:prSet/>
      <dgm:spPr/>
      <dgm:t>
        <a:bodyPr/>
        <a:lstStyle/>
        <a:p>
          <a:endParaRPr lang="en-IN"/>
        </a:p>
      </dgm:t>
    </dgm:pt>
    <dgm:pt modelId="{125302BE-0373-4CC2-B946-9AB7C5C86BD6}">
      <dgm:prSet phldrT="[Text]" custT="1"/>
      <dgm:spPr>
        <a:solidFill>
          <a:srgbClr val="063951"/>
        </a:solidFill>
      </dgm:spPr>
      <dgm:t>
        <a:bodyPr/>
        <a:lstStyle/>
        <a:p>
          <a:r>
            <a:rPr lang="en-US" sz="1400" b="1" dirty="0"/>
            <a:t>Monitoring</a:t>
          </a:r>
          <a:r>
            <a:rPr lang="en-US" sz="1800" b="1" dirty="0"/>
            <a:t> </a:t>
          </a:r>
          <a:r>
            <a:rPr lang="en-US" sz="1400" b="1" dirty="0"/>
            <a:t>and</a:t>
          </a:r>
          <a:r>
            <a:rPr lang="en-US" sz="1800" b="1" dirty="0"/>
            <a:t> </a:t>
          </a:r>
          <a:r>
            <a:rPr lang="en-US" sz="1400" b="1" dirty="0"/>
            <a:t>Maintenance</a:t>
          </a:r>
          <a:endParaRPr lang="en-IN" sz="1800" b="1" dirty="0"/>
        </a:p>
      </dgm:t>
    </dgm:pt>
    <dgm:pt modelId="{52E3CBC3-FAF0-4776-A373-38107E682A50}" type="sibTrans" cxnId="{A353C761-9968-435E-B34A-6853AE068975}">
      <dgm:prSet/>
      <dgm:spPr/>
      <dgm:t>
        <a:bodyPr/>
        <a:lstStyle/>
        <a:p>
          <a:endParaRPr lang="en-IN"/>
        </a:p>
      </dgm:t>
    </dgm:pt>
    <dgm:pt modelId="{071CC43A-F482-4314-ABEF-42975A91768A}" type="parTrans" cxnId="{A353C761-9968-435E-B34A-6853AE068975}">
      <dgm:prSet/>
      <dgm:spPr/>
      <dgm:t>
        <a:bodyPr/>
        <a:lstStyle/>
        <a:p>
          <a:endParaRPr lang="en-IN"/>
        </a:p>
      </dgm:t>
    </dgm:pt>
    <dgm:pt modelId="{2F064A2D-26A2-49B4-8F96-EC409542EE07}">
      <dgm:prSet phldrT="[Text]" custT="1"/>
      <dgm:spPr>
        <a:solidFill>
          <a:srgbClr val="D63B1C"/>
        </a:solidFill>
      </dgm:spPr>
      <dgm:t>
        <a:bodyPr/>
        <a:lstStyle/>
        <a:p>
          <a:r>
            <a:rPr lang="en-US" sz="1100" dirty="0"/>
            <a:t>Model Evaluation</a:t>
          </a:r>
          <a:endParaRPr lang="en-IN" sz="1100" dirty="0"/>
        </a:p>
      </dgm:t>
    </dgm:pt>
    <dgm:pt modelId="{755841E1-61BE-4FE4-9528-DA0D9B11E2FE}" type="sibTrans" cxnId="{4B1F013F-CF02-4FC3-B419-61D892408177}">
      <dgm:prSet/>
      <dgm:spPr/>
      <dgm:t>
        <a:bodyPr/>
        <a:lstStyle/>
        <a:p>
          <a:endParaRPr lang="en-IN"/>
        </a:p>
      </dgm:t>
    </dgm:pt>
    <dgm:pt modelId="{9A326191-8B2B-427F-AE3E-AB587EF5DBF4}" type="parTrans" cxnId="{4B1F013F-CF02-4FC3-B419-61D892408177}">
      <dgm:prSet/>
      <dgm:spPr/>
      <dgm:t>
        <a:bodyPr/>
        <a:lstStyle/>
        <a:p>
          <a:endParaRPr lang="en-IN"/>
        </a:p>
      </dgm:t>
    </dgm:pt>
    <dgm:pt modelId="{C0117D63-A1BB-42E5-9BF7-A158D5EB91D5}" type="pres">
      <dgm:prSet presAssocID="{7322389C-42F2-4FEF-BBF1-E56D243FFCBD}" presName="Name0" presStyleCnt="0">
        <dgm:presLayoutVars>
          <dgm:chMax val="1"/>
          <dgm:chPref val="1"/>
          <dgm:dir/>
          <dgm:animOne val="branch"/>
          <dgm:animLvl val="lvl"/>
        </dgm:presLayoutVars>
      </dgm:prSet>
      <dgm:spPr/>
    </dgm:pt>
    <dgm:pt modelId="{873A1122-B547-4AE8-A4B6-572A58097AE3}" type="pres">
      <dgm:prSet presAssocID="{125302BE-0373-4CC2-B946-9AB7C5C86BD6}" presName="Parent" presStyleLbl="node0" presStyleIdx="0" presStyleCnt="1">
        <dgm:presLayoutVars>
          <dgm:chMax val="6"/>
          <dgm:chPref val="6"/>
        </dgm:presLayoutVars>
      </dgm:prSet>
      <dgm:spPr/>
    </dgm:pt>
    <dgm:pt modelId="{928BEEB4-C1A6-46AD-A005-B5B8228A2D8F}" type="pres">
      <dgm:prSet presAssocID="{867E56D4-5781-415A-A3F5-600D879AA67E}" presName="Accent1" presStyleCnt="0"/>
      <dgm:spPr/>
    </dgm:pt>
    <dgm:pt modelId="{03FCE910-A43A-47F3-9335-7068E3F244F1}" type="pres">
      <dgm:prSet presAssocID="{867E56D4-5781-415A-A3F5-600D879AA67E}" presName="Accent" presStyleLbl="bgShp" presStyleIdx="0" presStyleCnt="6"/>
      <dgm:spPr/>
    </dgm:pt>
    <dgm:pt modelId="{5DBE11D9-51DD-4E1A-BB48-BE7E66AB02BC}" type="pres">
      <dgm:prSet presAssocID="{867E56D4-5781-415A-A3F5-600D879AA67E}" presName="Child1" presStyleLbl="node1" presStyleIdx="0" presStyleCnt="6">
        <dgm:presLayoutVars>
          <dgm:chMax val="0"/>
          <dgm:chPref val="0"/>
          <dgm:bulletEnabled val="1"/>
        </dgm:presLayoutVars>
      </dgm:prSet>
      <dgm:spPr/>
    </dgm:pt>
    <dgm:pt modelId="{C1DC0BA8-0F2D-451D-826B-47298D3B93DC}" type="pres">
      <dgm:prSet presAssocID="{81CFD1D6-5F19-44A1-995B-A70FBA50030E}" presName="Accent2" presStyleCnt="0"/>
      <dgm:spPr/>
    </dgm:pt>
    <dgm:pt modelId="{0C491472-57A6-4DA9-AC00-834E52FA99E1}" type="pres">
      <dgm:prSet presAssocID="{81CFD1D6-5F19-44A1-995B-A70FBA50030E}" presName="Accent" presStyleLbl="bgShp" presStyleIdx="1" presStyleCnt="6"/>
      <dgm:spPr>
        <a:solidFill>
          <a:schemeClr val="bg1">
            <a:lumMod val="75000"/>
          </a:schemeClr>
        </a:solidFill>
      </dgm:spPr>
    </dgm:pt>
    <dgm:pt modelId="{AA38BC40-C76A-45D7-B84E-E098203AEB19}" type="pres">
      <dgm:prSet presAssocID="{81CFD1D6-5F19-44A1-995B-A70FBA50030E}" presName="Child2" presStyleLbl="node1" presStyleIdx="1" presStyleCnt="6">
        <dgm:presLayoutVars>
          <dgm:chMax val="0"/>
          <dgm:chPref val="0"/>
          <dgm:bulletEnabled val="1"/>
        </dgm:presLayoutVars>
      </dgm:prSet>
      <dgm:spPr/>
    </dgm:pt>
    <dgm:pt modelId="{8D2EBE34-F06E-43E8-911E-4FFE8777AF20}" type="pres">
      <dgm:prSet presAssocID="{B3B79002-D6B6-4604-B8A6-BDC212A4940D}" presName="Accent3" presStyleCnt="0"/>
      <dgm:spPr/>
    </dgm:pt>
    <dgm:pt modelId="{3889081E-DA15-4DEE-960F-95BE77782F1C}" type="pres">
      <dgm:prSet presAssocID="{B3B79002-D6B6-4604-B8A6-BDC212A4940D}" presName="Accent" presStyleLbl="bgShp" presStyleIdx="2" presStyleCnt="6"/>
      <dgm:spPr>
        <a:solidFill>
          <a:schemeClr val="bg1">
            <a:lumMod val="75000"/>
          </a:schemeClr>
        </a:solidFill>
      </dgm:spPr>
    </dgm:pt>
    <dgm:pt modelId="{A028209E-3501-4306-82DD-EE29053D6F88}" type="pres">
      <dgm:prSet presAssocID="{B3B79002-D6B6-4604-B8A6-BDC212A4940D}" presName="Child3" presStyleLbl="node1" presStyleIdx="2" presStyleCnt="6">
        <dgm:presLayoutVars>
          <dgm:chMax val="0"/>
          <dgm:chPref val="0"/>
          <dgm:bulletEnabled val="1"/>
        </dgm:presLayoutVars>
      </dgm:prSet>
      <dgm:spPr/>
    </dgm:pt>
    <dgm:pt modelId="{CB9267FA-7B04-4B9B-84E4-53EF9A2F93CE}" type="pres">
      <dgm:prSet presAssocID="{7A701045-B0A2-420E-B2DB-92190BBD2909}" presName="Accent4" presStyleCnt="0"/>
      <dgm:spPr/>
    </dgm:pt>
    <dgm:pt modelId="{E472295E-509F-49C0-8830-520A0E3B99BF}" type="pres">
      <dgm:prSet presAssocID="{7A701045-B0A2-420E-B2DB-92190BBD2909}" presName="Accent" presStyleLbl="bgShp" presStyleIdx="3" presStyleCnt="6"/>
      <dgm:spPr>
        <a:solidFill>
          <a:schemeClr val="bg1">
            <a:lumMod val="75000"/>
          </a:schemeClr>
        </a:solidFill>
      </dgm:spPr>
    </dgm:pt>
    <dgm:pt modelId="{4F8A18A5-1298-42CD-8011-1CB1FDCFD89A}" type="pres">
      <dgm:prSet presAssocID="{7A701045-B0A2-420E-B2DB-92190BBD2909}" presName="Child4" presStyleLbl="node1" presStyleIdx="3" presStyleCnt="6">
        <dgm:presLayoutVars>
          <dgm:chMax val="0"/>
          <dgm:chPref val="0"/>
          <dgm:bulletEnabled val="1"/>
        </dgm:presLayoutVars>
      </dgm:prSet>
      <dgm:spPr/>
    </dgm:pt>
    <dgm:pt modelId="{634F7DF8-F85E-42CA-8403-D64F7D5566FB}" type="pres">
      <dgm:prSet presAssocID="{2F064A2D-26A2-49B4-8F96-EC409542EE07}" presName="Accent5" presStyleCnt="0"/>
      <dgm:spPr/>
    </dgm:pt>
    <dgm:pt modelId="{C167508A-5818-4192-A538-72A15A73D6F8}" type="pres">
      <dgm:prSet presAssocID="{2F064A2D-26A2-49B4-8F96-EC409542EE07}" presName="Accent" presStyleLbl="bgShp" presStyleIdx="4" presStyleCnt="6"/>
      <dgm:spPr>
        <a:solidFill>
          <a:schemeClr val="bg1">
            <a:lumMod val="75000"/>
          </a:schemeClr>
        </a:solidFill>
      </dgm:spPr>
    </dgm:pt>
    <dgm:pt modelId="{74ECE6B6-BECF-4EE9-84A5-282D4FA60B17}" type="pres">
      <dgm:prSet presAssocID="{2F064A2D-26A2-49B4-8F96-EC409542EE07}" presName="Child5" presStyleLbl="node1" presStyleIdx="4" presStyleCnt="6">
        <dgm:presLayoutVars>
          <dgm:chMax val="0"/>
          <dgm:chPref val="0"/>
          <dgm:bulletEnabled val="1"/>
        </dgm:presLayoutVars>
      </dgm:prSet>
      <dgm:spPr/>
    </dgm:pt>
    <dgm:pt modelId="{4C5FC567-8E85-4398-8FE9-1E560F6480C8}" type="pres">
      <dgm:prSet presAssocID="{CCD2271B-6344-46D2-A036-96BD08693931}" presName="Accent6" presStyleCnt="0"/>
      <dgm:spPr/>
    </dgm:pt>
    <dgm:pt modelId="{A829E1CF-3250-49A1-BF18-BA010FABA883}" type="pres">
      <dgm:prSet presAssocID="{CCD2271B-6344-46D2-A036-96BD08693931}" presName="Accent" presStyleLbl="bgShp" presStyleIdx="5" presStyleCnt="6"/>
      <dgm:spPr>
        <a:solidFill>
          <a:schemeClr val="bg1">
            <a:lumMod val="75000"/>
          </a:schemeClr>
        </a:solidFill>
      </dgm:spPr>
    </dgm:pt>
    <dgm:pt modelId="{E7A7F7C2-1BE1-43BD-BE1E-6FB4C9BC20D3}" type="pres">
      <dgm:prSet presAssocID="{CCD2271B-6344-46D2-A036-96BD08693931}" presName="Child6" presStyleLbl="node1" presStyleIdx="5" presStyleCnt="6">
        <dgm:presLayoutVars>
          <dgm:chMax val="0"/>
          <dgm:chPref val="0"/>
          <dgm:bulletEnabled val="1"/>
        </dgm:presLayoutVars>
      </dgm:prSet>
      <dgm:spPr/>
    </dgm:pt>
  </dgm:ptLst>
  <dgm:cxnLst>
    <dgm:cxn modelId="{76FA8D07-51C0-4056-9947-72C3B7B34CA3}" srcId="{125302BE-0373-4CC2-B946-9AB7C5C86BD6}" destId="{B3B79002-D6B6-4604-B8A6-BDC212A4940D}" srcOrd="2" destOrd="0" parTransId="{281E1478-FB11-43BF-AF67-6BDF8F65CF22}" sibTransId="{07B0C8A4-5CFF-408F-9593-96EDF85AA8C5}"/>
    <dgm:cxn modelId="{B0479C0F-516C-4BB4-B02A-880BCCC6C8D8}" type="presOf" srcId="{7A701045-B0A2-420E-B2DB-92190BBD2909}" destId="{4F8A18A5-1298-42CD-8011-1CB1FDCFD89A}" srcOrd="0" destOrd="0" presId="urn:microsoft.com/office/officeart/2011/layout/HexagonRadial"/>
    <dgm:cxn modelId="{32A0D720-3BB0-4B77-9DEC-64CEBB19B548}" type="presOf" srcId="{81CFD1D6-5F19-44A1-995B-A70FBA50030E}" destId="{AA38BC40-C76A-45D7-B84E-E098203AEB19}" srcOrd="0" destOrd="0" presId="urn:microsoft.com/office/officeart/2011/layout/HexagonRadial"/>
    <dgm:cxn modelId="{4B1F013F-CF02-4FC3-B419-61D892408177}" srcId="{125302BE-0373-4CC2-B946-9AB7C5C86BD6}" destId="{2F064A2D-26A2-49B4-8F96-EC409542EE07}" srcOrd="4" destOrd="0" parTransId="{9A326191-8B2B-427F-AE3E-AB587EF5DBF4}" sibTransId="{755841E1-61BE-4FE4-9528-DA0D9B11E2FE}"/>
    <dgm:cxn modelId="{44D2B75B-7ED0-4463-9C63-88631D75FF36}" type="presOf" srcId="{867E56D4-5781-415A-A3F5-600D879AA67E}" destId="{5DBE11D9-51DD-4E1A-BB48-BE7E66AB02BC}" srcOrd="0" destOrd="0" presId="urn:microsoft.com/office/officeart/2011/layout/HexagonRadial"/>
    <dgm:cxn modelId="{A353C761-9968-435E-B34A-6853AE068975}" srcId="{7322389C-42F2-4FEF-BBF1-E56D243FFCBD}" destId="{125302BE-0373-4CC2-B946-9AB7C5C86BD6}" srcOrd="0" destOrd="0" parTransId="{071CC43A-F482-4314-ABEF-42975A91768A}" sibTransId="{52E3CBC3-FAF0-4776-A373-38107E682A50}"/>
    <dgm:cxn modelId="{0B7D5963-C81E-40EB-AC8A-D43FB094E1D6}" srcId="{125302BE-0373-4CC2-B946-9AB7C5C86BD6}" destId="{CCD2271B-6344-46D2-A036-96BD08693931}" srcOrd="5" destOrd="0" parTransId="{7691BE2F-10B9-49D5-BF70-8D91E274B4AD}" sibTransId="{A47B5E94-DB09-4D34-936E-83ACA9268AD6}"/>
    <dgm:cxn modelId="{84625A4A-BC12-4AD5-92A0-F5D55C42BCFF}" type="presOf" srcId="{B3B79002-D6B6-4604-B8A6-BDC212A4940D}" destId="{A028209E-3501-4306-82DD-EE29053D6F88}" srcOrd="0" destOrd="0" presId="urn:microsoft.com/office/officeart/2011/layout/HexagonRadial"/>
    <dgm:cxn modelId="{28054A6F-F805-468E-99C7-A75058080AAF}" srcId="{125302BE-0373-4CC2-B946-9AB7C5C86BD6}" destId="{81CFD1D6-5F19-44A1-995B-A70FBA50030E}" srcOrd="1" destOrd="0" parTransId="{A9AF6EB7-B0AE-48F3-9934-DE984C56C5F4}" sibTransId="{E775DE4A-B7EF-4828-B506-F6EB8EAE061A}"/>
    <dgm:cxn modelId="{5E08E09E-E558-48D8-A0ED-3E899D1B47F9}" srcId="{125302BE-0373-4CC2-B946-9AB7C5C86BD6}" destId="{7A701045-B0A2-420E-B2DB-92190BBD2909}" srcOrd="3" destOrd="0" parTransId="{034EFCBC-788F-4E87-B3AC-9E4E4ECF078D}" sibTransId="{A72D63F6-6020-409C-9A83-CDAEB56BB0B1}"/>
    <dgm:cxn modelId="{930EEAB8-D819-4E69-B3CB-D3D1878C2C30}" type="presOf" srcId="{2F064A2D-26A2-49B4-8F96-EC409542EE07}" destId="{74ECE6B6-BECF-4EE9-84A5-282D4FA60B17}" srcOrd="0" destOrd="0" presId="urn:microsoft.com/office/officeart/2011/layout/HexagonRadial"/>
    <dgm:cxn modelId="{DACD84BE-A043-41C9-80EB-CA9A8A6D645F}" srcId="{125302BE-0373-4CC2-B946-9AB7C5C86BD6}" destId="{867E56D4-5781-415A-A3F5-600D879AA67E}" srcOrd="0" destOrd="0" parTransId="{123151F3-F7B8-482C-BD94-ECA8B7F5CE08}" sibTransId="{D80C8086-2ABE-43B8-9484-345A6387571E}"/>
    <dgm:cxn modelId="{6E8CB3C2-81BA-41D3-A758-FC83E7223815}" type="presOf" srcId="{CCD2271B-6344-46D2-A036-96BD08693931}" destId="{E7A7F7C2-1BE1-43BD-BE1E-6FB4C9BC20D3}" srcOrd="0" destOrd="0" presId="urn:microsoft.com/office/officeart/2011/layout/HexagonRadial"/>
    <dgm:cxn modelId="{AFAD79EC-F729-41C6-813F-4A41B176A1B2}" type="presOf" srcId="{125302BE-0373-4CC2-B946-9AB7C5C86BD6}" destId="{873A1122-B547-4AE8-A4B6-572A58097AE3}" srcOrd="0" destOrd="0" presId="urn:microsoft.com/office/officeart/2011/layout/HexagonRadial"/>
    <dgm:cxn modelId="{89538DF1-D9FD-49E3-A609-111F548295D5}" type="presOf" srcId="{7322389C-42F2-4FEF-BBF1-E56D243FFCBD}" destId="{C0117D63-A1BB-42E5-9BF7-A158D5EB91D5}" srcOrd="0" destOrd="0" presId="urn:microsoft.com/office/officeart/2011/layout/HexagonRadial"/>
    <dgm:cxn modelId="{B4C1B235-BB40-46BB-A549-420329CB9E21}" type="presParOf" srcId="{C0117D63-A1BB-42E5-9BF7-A158D5EB91D5}" destId="{873A1122-B547-4AE8-A4B6-572A58097AE3}" srcOrd="0" destOrd="0" presId="urn:microsoft.com/office/officeart/2011/layout/HexagonRadial"/>
    <dgm:cxn modelId="{A74FA226-E420-4931-915C-E1E4C5E4DB15}" type="presParOf" srcId="{C0117D63-A1BB-42E5-9BF7-A158D5EB91D5}" destId="{928BEEB4-C1A6-46AD-A005-B5B8228A2D8F}" srcOrd="1" destOrd="0" presId="urn:microsoft.com/office/officeart/2011/layout/HexagonRadial"/>
    <dgm:cxn modelId="{0F714E21-6215-4D31-B773-996F2E2EB84E}" type="presParOf" srcId="{928BEEB4-C1A6-46AD-A005-B5B8228A2D8F}" destId="{03FCE910-A43A-47F3-9335-7068E3F244F1}" srcOrd="0" destOrd="0" presId="urn:microsoft.com/office/officeart/2011/layout/HexagonRadial"/>
    <dgm:cxn modelId="{DA235B2F-9559-4F73-82DC-0530D3AD77FF}" type="presParOf" srcId="{C0117D63-A1BB-42E5-9BF7-A158D5EB91D5}" destId="{5DBE11D9-51DD-4E1A-BB48-BE7E66AB02BC}" srcOrd="2" destOrd="0" presId="urn:microsoft.com/office/officeart/2011/layout/HexagonRadial"/>
    <dgm:cxn modelId="{8CF25C96-0D8B-49EF-B6DD-C9D167A591BA}" type="presParOf" srcId="{C0117D63-A1BB-42E5-9BF7-A158D5EB91D5}" destId="{C1DC0BA8-0F2D-451D-826B-47298D3B93DC}" srcOrd="3" destOrd="0" presId="urn:microsoft.com/office/officeart/2011/layout/HexagonRadial"/>
    <dgm:cxn modelId="{9665580C-73D0-4A6E-A937-CCA32F654703}" type="presParOf" srcId="{C1DC0BA8-0F2D-451D-826B-47298D3B93DC}" destId="{0C491472-57A6-4DA9-AC00-834E52FA99E1}" srcOrd="0" destOrd="0" presId="urn:microsoft.com/office/officeart/2011/layout/HexagonRadial"/>
    <dgm:cxn modelId="{948EB9E6-51F7-48CB-8C84-38F030770D02}" type="presParOf" srcId="{C0117D63-A1BB-42E5-9BF7-A158D5EB91D5}" destId="{AA38BC40-C76A-45D7-B84E-E098203AEB19}" srcOrd="4" destOrd="0" presId="urn:microsoft.com/office/officeart/2011/layout/HexagonRadial"/>
    <dgm:cxn modelId="{5B5D1639-BFEC-4AD1-A7B5-18492B941525}" type="presParOf" srcId="{C0117D63-A1BB-42E5-9BF7-A158D5EB91D5}" destId="{8D2EBE34-F06E-43E8-911E-4FFE8777AF20}" srcOrd="5" destOrd="0" presId="urn:microsoft.com/office/officeart/2011/layout/HexagonRadial"/>
    <dgm:cxn modelId="{9AC1C705-A692-434C-B9D9-CB7056018903}" type="presParOf" srcId="{8D2EBE34-F06E-43E8-911E-4FFE8777AF20}" destId="{3889081E-DA15-4DEE-960F-95BE77782F1C}" srcOrd="0" destOrd="0" presId="urn:microsoft.com/office/officeart/2011/layout/HexagonRadial"/>
    <dgm:cxn modelId="{7C337567-D83F-489E-BC2D-8A4A03DCFD85}" type="presParOf" srcId="{C0117D63-A1BB-42E5-9BF7-A158D5EB91D5}" destId="{A028209E-3501-4306-82DD-EE29053D6F88}" srcOrd="6" destOrd="0" presId="urn:microsoft.com/office/officeart/2011/layout/HexagonRadial"/>
    <dgm:cxn modelId="{40D390FD-B010-4466-9601-2B1D585F6DE3}" type="presParOf" srcId="{C0117D63-A1BB-42E5-9BF7-A158D5EB91D5}" destId="{CB9267FA-7B04-4B9B-84E4-53EF9A2F93CE}" srcOrd="7" destOrd="0" presId="urn:microsoft.com/office/officeart/2011/layout/HexagonRadial"/>
    <dgm:cxn modelId="{7BE08743-0B54-400D-9422-0D069ED138C9}" type="presParOf" srcId="{CB9267FA-7B04-4B9B-84E4-53EF9A2F93CE}" destId="{E472295E-509F-49C0-8830-520A0E3B99BF}" srcOrd="0" destOrd="0" presId="urn:microsoft.com/office/officeart/2011/layout/HexagonRadial"/>
    <dgm:cxn modelId="{3C1BE677-CA0D-4E8C-AD8E-20FD34417E3E}" type="presParOf" srcId="{C0117D63-A1BB-42E5-9BF7-A158D5EB91D5}" destId="{4F8A18A5-1298-42CD-8011-1CB1FDCFD89A}" srcOrd="8" destOrd="0" presId="urn:microsoft.com/office/officeart/2011/layout/HexagonRadial"/>
    <dgm:cxn modelId="{6D857736-3C47-4155-89FA-FD2F8C71D52D}" type="presParOf" srcId="{C0117D63-A1BB-42E5-9BF7-A158D5EB91D5}" destId="{634F7DF8-F85E-42CA-8403-D64F7D5566FB}" srcOrd="9" destOrd="0" presId="urn:microsoft.com/office/officeart/2011/layout/HexagonRadial"/>
    <dgm:cxn modelId="{CEA32E29-EC8A-4D10-82E5-341ABE371033}" type="presParOf" srcId="{634F7DF8-F85E-42CA-8403-D64F7D5566FB}" destId="{C167508A-5818-4192-A538-72A15A73D6F8}" srcOrd="0" destOrd="0" presId="urn:microsoft.com/office/officeart/2011/layout/HexagonRadial"/>
    <dgm:cxn modelId="{9498688B-24F7-4377-A4FD-4FFCD4DCB483}" type="presParOf" srcId="{C0117D63-A1BB-42E5-9BF7-A158D5EB91D5}" destId="{74ECE6B6-BECF-4EE9-84A5-282D4FA60B17}" srcOrd="10" destOrd="0" presId="urn:microsoft.com/office/officeart/2011/layout/HexagonRadial"/>
    <dgm:cxn modelId="{30CE3899-8685-489D-B602-ABC6FBA82FBF}" type="presParOf" srcId="{C0117D63-A1BB-42E5-9BF7-A158D5EB91D5}" destId="{4C5FC567-8E85-4398-8FE9-1E560F6480C8}" srcOrd="11" destOrd="0" presId="urn:microsoft.com/office/officeart/2011/layout/HexagonRadial"/>
    <dgm:cxn modelId="{67737E98-12D6-4D71-B3E9-701A42AA35CA}" type="presParOf" srcId="{4C5FC567-8E85-4398-8FE9-1E560F6480C8}" destId="{A829E1CF-3250-49A1-BF18-BA010FABA883}" srcOrd="0" destOrd="0" presId="urn:microsoft.com/office/officeart/2011/layout/HexagonRadial"/>
    <dgm:cxn modelId="{A92E5CF3-9BAF-4B01-B58D-EE9D88B870C8}" type="presParOf" srcId="{C0117D63-A1BB-42E5-9BF7-A158D5EB91D5}" destId="{E7A7F7C2-1BE1-43BD-BE1E-6FB4C9BC20D3}"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1DDD34-EFB2-47BC-94B6-E05A53508A1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IN"/>
        </a:p>
      </dgm:t>
    </dgm:pt>
    <dgm:pt modelId="{812FED4E-9FBB-48FB-8545-01E630F2B252}">
      <dgm:prSet phldrT="[Text]" custT="1"/>
      <dgm:spPr>
        <a:solidFill>
          <a:schemeClr val="accent2"/>
        </a:solidFill>
        <a:ln>
          <a:solidFill>
            <a:srgbClr val="ED7D31"/>
          </a:solidFill>
        </a:ln>
      </dgm:spPr>
      <dgm:t>
        <a:bodyPr/>
        <a:lstStyle/>
        <a:p>
          <a:r>
            <a:rPr lang="en-US" sz="1600" dirty="0"/>
            <a:t>Phase1</a:t>
          </a:r>
          <a:endParaRPr lang="en-IN" sz="1600" dirty="0"/>
        </a:p>
      </dgm:t>
    </dgm:pt>
    <dgm:pt modelId="{4E520A2F-B71B-419D-98D8-E73CE4116C4C}" type="parTrans" cxnId="{458449A7-761C-43E1-8AEA-8D37467E82F4}">
      <dgm:prSet/>
      <dgm:spPr/>
      <dgm:t>
        <a:bodyPr/>
        <a:lstStyle/>
        <a:p>
          <a:endParaRPr lang="en-IN" sz="1400"/>
        </a:p>
      </dgm:t>
    </dgm:pt>
    <dgm:pt modelId="{21997F39-0EFB-47C7-AF20-DF8BAB7F4272}" type="sibTrans" cxnId="{458449A7-761C-43E1-8AEA-8D37467E82F4}">
      <dgm:prSet/>
      <dgm:spPr/>
      <dgm:t>
        <a:bodyPr/>
        <a:lstStyle/>
        <a:p>
          <a:endParaRPr lang="en-IN" sz="1400"/>
        </a:p>
      </dgm:t>
    </dgm:pt>
    <dgm:pt modelId="{FA4097B8-2153-478D-8776-8575C11C78B6}">
      <dgm:prSet phldrT="[Text]" custT="1"/>
      <dgm:spPr>
        <a:ln>
          <a:solidFill>
            <a:srgbClr val="ED7D31"/>
          </a:solidFill>
        </a:ln>
      </dgm:spPr>
      <dgm:t>
        <a:bodyPr/>
        <a:lstStyle/>
        <a:p>
          <a:r>
            <a:rPr lang="en-US" sz="1600" b="1" dirty="0"/>
            <a:t>Demand Forecasting at State level and All India</a:t>
          </a:r>
          <a:endParaRPr lang="en-IN" sz="1600" b="1" dirty="0"/>
        </a:p>
      </dgm:t>
    </dgm:pt>
    <dgm:pt modelId="{F55C7718-9CEE-4FFB-9F68-2F637060EF51}" type="parTrans" cxnId="{C65A5398-FF88-43FE-B6F9-1270197D325A}">
      <dgm:prSet/>
      <dgm:spPr/>
      <dgm:t>
        <a:bodyPr/>
        <a:lstStyle/>
        <a:p>
          <a:endParaRPr lang="en-IN" sz="1400"/>
        </a:p>
      </dgm:t>
    </dgm:pt>
    <dgm:pt modelId="{726E5128-5352-4AD5-9287-45CBC927110F}" type="sibTrans" cxnId="{C65A5398-FF88-43FE-B6F9-1270197D325A}">
      <dgm:prSet/>
      <dgm:spPr/>
      <dgm:t>
        <a:bodyPr/>
        <a:lstStyle/>
        <a:p>
          <a:endParaRPr lang="en-IN" sz="1400"/>
        </a:p>
      </dgm:t>
    </dgm:pt>
    <dgm:pt modelId="{8DA871A5-56DC-4A7C-A682-1BF553D88C7F}">
      <dgm:prSet phldrT="[Text]" custT="1"/>
      <dgm:spPr>
        <a:solidFill>
          <a:schemeClr val="accent4"/>
        </a:solidFill>
        <a:ln>
          <a:solidFill>
            <a:srgbClr val="FFC000"/>
          </a:solidFill>
        </a:ln>
      </dgm:spPr>
      <dgm:t>
        <a:bodyPr/>
        <a:lstStyle/>
        <a:p>
          <a:r>
            <a:rPr lang="en-US" sz="1600" dirty="0"/>
            <a:t>Phase2</a:t>
          </a:r>
          <a:endParaRPr lang="en-IN" sz="1600" dirty="0"/>
        </a:p>
      </dgm:t>
    </dgm:pt>
    <dgm:pt modelId="{9591A7EB-A564-4297-96CA-6C36559E4FB2}" type="parTrans" cxnId="{04E564B6-0814-4F9D-B04E-B150948D9DFF}">
      <dgm:prSet/>
      <dgm:spPr/>
      <dgm:t>
        <a:bodyPr/>
        <a:lstStyle/>
        <a:p>
          <a:endParaRPr lang="en-IN" sz="1400"/>
        </a:p>
      </dgm:t>
    </dgm:pt>
    <dgm:pt modelId="{AE6B9789-5153-4CCF-BD94-0D5C94CDC672}" type="sibTrans" cxnId="{04E564B6-0814-4F9D-B04E-B150948D9DFF}">
      <dgm:prSet/>
      <dgm:spPr/>
      <dgm:t>
        <a:bodyPr/>
        <a:lstStyle/>
        <a:p>
          <a:endParaRPr lang="en-IN" sz="1400"/>
        </a:p>
      </dgm:t>
    </dgm:pt>
    <dgm:pt modelId="{7016580A-EC4A-40EA-A954-2FC25D9009AC}">
      <dgm:prSet phldrT="[Text]" custT="1"/>
      <dgm:spPr>
        <a:ln>
          <a:solidFill>
            <a:srgbClr val="FFC000"/>
          </a:solidFill>
        </a:ln>
      </dgm:spPr>
      <dgm:t>
        <a:bodyPr/>
        <a:lstStyle/>
        <a:p>
          <a:r>
            <a:rPr lang="en-US" sz="1600" b="1" dirty="0"/>
            <a:t>RE Forecasting at State levels and All India</a:t>
          </a:r>
          <a:endParaRPr lang="en-IN" sz="1600" b="1" dirty="0"/>
        </a:p>
      </dgm:t>
    </dgm:pt>
    <dgm:pt modelId="{533031AD-61CB-4E0A-B13E-F340286493D5}" type="parTrans" cxnId="{2F2BC22E-020E-4695-A65B-95C8DEF98254}">
      <dgm:prSet/>
      <dgm:spPr/>
      <dgm:t>
        <a:bodyPr/>
        <a:lstStyle/>
        <a:p>
          <a:endParaRPr lang="en-IN" sz="1400"/>
        </a:p>
      </dgm:t>
    </dgm:pt>
    <dgm:pt modelId="{D6A89F6E-E685-45FB-85A1-A0B4B7C8DC91}" type="sibTrans" cxnId="{2F2BC22E-020E-4695-A65B-95C8DEF98254}">
      <dgm:prSet/>
      <dgm:spPr/>
      <dgm:t>
        <a:bodyPr/>
        <a:lstStyle/>
        <a:p>
          <a:endParaRPr lang="en-IN" sz="1400"/>
        </a:p>
      </dgm:t>
    </dgm:pt>
    <dgm:pt modelId="{FA88C0FC-3300-4F80-8760-F2DDEF651B85}">
      <dgm:prSet phldrT="[Text]" custT="1"/>
      <dgm:spPr>
        <a:solidFill>
          <a:schemeClr val="accent6"/>
        </a:solidFill>
        <a:ln>
          <a:solidFill>
            <a:srgbClr val="70AD47"/>
          </a:solidFill>
        </a:ln>
      </dgm:spPr>
      <dgm:t>
        <a:bodyPr/>
        <a:lstStyle/>
        <a:p>
          <a:r>
            <a:rPr lang="en-US" sz="1600" dirty="0"/>
            <a:t>Phase3</a:t>
          </a:r>
        </a:p>
      </dgm:t>
    </dgm:pt>
    <dgm:pt modelId="{5922D4EE-EEAE-43B0-A389-02445EB09FB3}" type="parTrans" cxnId="{CF212A00-BE37-41EE-BDCB-9DB2F095DE60}">
      <dgm:prSet/>
      <dgm:spPr/>
      <dgm:t>
        <a:bodyPr/>
        <a:lstStyle/>
        <a:p>
          <a:endParaRPr lang="en-IN" sz="1400"/>
        </a:p>
      </dgm:t>
    </dgm:pt>
    <dgm:pt modelId="{32C30848-561C-4F9E-B302-5EB0BAA847CC}" type="sibTrans" cxnId="{CF212A00-BE37-41EE-BDCB-9DB2F095DE60}">
      <dgm:prSet/>
      <dgm:spPr/>
      <dgm:t>
        <a:bodyPr/>
        <a:lstStyle/>
        <a:p>
          <a:endParaRPr lang="en-IN" sz="1400"/>
        </a:p>
      </dgm:t>
    </dgm:pt>
    <dgm:pt modelId="{8F1F8F37-F749-4840-9FA7-63B19F719675}">
      <dgm:prSet phldrT="[Text]" custT="1"/>
      <dgm:spPr>
        <a:ln>
          <a:solidFill>
            <a:srgbClr val="70AD47"/>
          </a:solidFill>
        </a:ln>
      </dgm:spPr>
      <dgm:t>
        <a:bodyPr/>
        <a:lstStyle/>
        <a:p>
          <a:r>
            <a:rPr lang="en-US" sz="1600" b="1" dirty="0"/>
            <a:t>NTPC Generation Forecasts</a:t>
          </a:r>
          <a:endParaRPr lang="en-IN" sz="1600" b="1" dirty="0"/>
        </a:p>
      </dgm:t>
    </dgm:pt>
    <dgm:pt modelId="{225B66A9-DEB8-4EC7-A691-C4ACA9D245BF}" type="parTrans" cxnId="{0879E562-D895-4387-AC04-404F3A3AFDBE}">
      <dgm:prSet/>
      <dgm:spPr/>
      <dgm:t>
        <a:bodyPr/>
        <a:lstStyle/>
        <a:p>
          <a:endParaRPr lang="en-IN" sz="1400"/>
        </a:p>
      </dgm:t>
    </dgm:pt>
    <dgm:pt modelId="{80E74C02-374A-47FE-9F42-2627C4BEEFE1}" type="sibTrans" cxnId="{0879E562-D895-4387-AC04-404F3A3AFDBE}">
      <dgm:prSet/>
      <dgm:spPr/>
      <dgm:t>
        <a:bodyPr/>
        <a:lstStyle/>
        <a:p>
          <a:endParaRPr lang="en-IN" sz="1400"/>
        </a:p>
      </dgm:t>
    </dgm:pt>
    <dgm:pt modelId="{F21E37DD-F329-466D-9ADC-FE39ED70B176}" type="pres">
      <dgm:prSet presAssocID="{DE1DDD34-EFB2-47BC-94B6-E05A53508A1F}" presName="linearFlow" presStyleCnt="0">
        <dgm:presLayoutVars>
          <dgm:dir/>
          <dgm:animLvl val="lvl"/>
          <dgm:resizeHandles val="exact"/>
        </dgm:presLayoutVars>
      </dgm:prSet>
      <dgm:spPr/>
    </dgm:pt>
    <dgm:pt modelId="{94304D9A-D113-4B0D-A63E-C84041DBC854}" type="pres">
      <dgm:prSet presAssocID="{812FED4E-9FBB-48FB-8545-01E630F2B252}" presName="composite" presStyleCnt="0"/>
      <dgm:spPr/>
    </dgm:pt>
    <dgm:pt modelId="{3A5D95B9-612F-44C5-946D-D76A7A81E44E}" type="pres">
      <dgm:prSet presAssocID="{812FED4E-9FBB-48FB-8545-01E630F2B252}" presName="parentText" presStyleLbl="alignNode1" presStyleIdx="0" presStyleCnt="3">
        <dgm:presLayoutVars>
          <dgm:chMax val="1"/>
          <dgm:bulletEnabled val="1"/>
        </dgm:presLayoutVars>
      </dgm:prSet>
      <dgm:spPr/>
    </dgm:pt>
    <dgm:pt modelId="{9CD9B1A5-2D54-4190-8212-24AE60774420}" type="pres">
      <dgm:prSet presAssocID="{812FED4E-9FBB-48FB-8545-01E630F2B252}" presName="descendantText" presStyleLbl="alignAcc1" presStyleIdx="0" presStyleCnt="3" custLinFactNeighborX="5354" custLinFactNeighborY="150">
        <dgm:presLayoutVars>
          <dgm:bulletEnabled val="1"/>
        </dgm:presLayoutVars>
      </dgm:prSet>
      <dgm:spPr/>
    </dgm:pt>
    <dgm:pt modelId="{96AA0548-596C-464B-9E68-D80061B19FC7}" type="pres">
      <dgm:prSet presAssocID="{21997F39-0EFB-47C7-AF20-DF8BAB7F4272}" presName="sp" presStyleCnt="0"/>
      <dgm:spPr/>
    </dgm:pt>
    <dgm:pt modelId="{9C1E1EA5-3D6E-476B-90A9-50F675B67A18}" type="pres">
      <dgm:prSet presAssocID="{8DA871A5-56DC-4A7C-A682-1BF553D88C7F}" presName="composite" presStyleCnt="0"/>
      <dgm:spPr/>
    </dgm:pt>
    <dgm:pt modelId="{5727EB3D-1554-4631-B20F-AC43181B9398}" type="pres">
      <dgm:prSet presAssocID="{8DA871A5-56DC-4A7C-A682-1BF553D88C7F}" presName="parentText" presStyleLbl="alignNode1" presStyleIdx="1" presStyleCnt="3" custLinFactNeighborY="-1415">
        <dgm:presLayoutVars>
          <dgm:chMax val="1"/>
          <dgm:bulletEnabled val="1"/>
        </dgm:presLayoutVars>
      </dgm:prSet>
      <dgm:spPr/>
    </dgm:pt>
    <dgm:pt modelId="{5D67437E-9BF4-45ED-8CDB-41A5F7A3DEB4}" type="pres">
      <dgm:prSet presAssocID="{8DA871A5-56DC-4A7C-A682-1BF553D88C7F}" presName="descendantText" presStyleLbl="alignAcc1" presStyleIdx="1" presStyleCnt="3" custLinFactNeighborY="-1937">
        <dgm:presLayoutVars>
          <dgm:bulletEnabled val="1"/>
        </dgm:presLayoutVars>
      </dgm:prSet>
      <dgm:spPr/>
    </dgm:pt>
    <dgm:pt modelId="{F13BC4EC-26D0-4197-B1B3-845D743D4946}" type="pres">
      <dgm:prSet presAssocID="{AE6B9789-5153-4CCF-BD94-0D5C94CDC672}" presName="sp" presStyleCnt="0"/>
      <dgm:spPr/>
    </dgm:pt>
    <dgm:pt modelId="{91EFF8C2-BEA4-4ED9-8E83-19CFDF268776}" type="pres">
      <dgm:prSet presAssocID="{FA88C0FC-3300-4F80-8760-F2DDEF651B85}" presName="composite" presStyleCnt="0"/>
      <dgm:spPr/>
    </dgm:pt>
    <dgm:pt modelId="{318CF0E7-932F-4984-AA6B-BF5B1D77C86F}" type="pres">
      <dgm:prSet presAssocID="{FA88C0FC-3300-4F80-8760-F2DDEF651B85}" presName="parentText" presStyleLbl="alignNode1" presStyleIdx="2" presStyleCnt="3">
        <dgm:presLayoutVars>
          <dgm:chMax val="1"/>
          <dgm:bulletEnabled val="1"/>
        </dgm:presLayoutVars>
      </dgm:prSet>
      <dgm:spPr/>
    </dgm:pt>
    <dgm:pt modelId="{2A783976-E67E-43C0-96DE-861E036BFDB9}" type="pres">
      <dgm:prSet presAssocID="{FA88C0FC-3300-4F80-8760-F2DDEF651B85}" presName="descendantText" presStyleLbl="alignAcc1" presStyleIdx="2" presStyleCnt="3">
        <dgm:presLayoutVars>
          <dgm:bulletEnabled val="1"/>
        </dgm:presLayoutVars>
      </dgm:prSet>
      <dgm:spPr/>
    </dgm:pt>
  </dgm:ptLst>
  <dgm:cxnLst>
    <dgm:cxn modelId="{CF212A00-BE37-41EE-BDCB-9DB2F095DE60}" srcId="{DE1DDD34-EFB2-47BC-94B6-E05A53508A1F}" destId="{FA88C0FC-3300-4F80-8760-F2DDEF651B85}" srcOrd="2" destOrd="0" parTransId="{5922D4EE-EEAE-43B0-A389-02445EB09FB3}" sibTransId="{32C30848-561C-4F9E-B302-5EB0BAA847CC}"/>
    <dgm:cxn modelId="{35B8751D-2229-4C94-88D0-DF791FBB1E05}" type="presOf" srcId="{FA88C0FC-3300-4F80-8760-F2DDEF651B85}" destId="{318CF0E7-932F-4984-AA6B-BF5B1D77C86F}" srcOrd="0" destOrd="0" presId="urn:microsoft.com/office/officeart/2005/8/layout/chevron2"/>
    <dgm:cxn modelId="{2F2BC22E-020E-4695-A65B-95C8DEF98254}" srcId="{8DA871A5-56DC-4A7C-A682-1BF553D88C7F}" destId="{7016580A-EC4A-40EA-A954-2FC25D9009AC}" srcOrd="0" destOrd="0" parTransId="{533031AD-61CB-4E0A-B13E-F340286493D5}" sibTransId="{D6A89F6E-E685-45FB-85A1-A0B4B7C8DC91}"/>
    <dgm:cxn modelId="{0879E562-D895-4387-AC04-404F3A3AFDBE}" srcId="{FA88C0FC-3300-4F80-8760-F2DDEF651B85}" destId="{8F1F8F37-F749-4840-9FA7-63B19F719675}" srcOrd="0" destOrd="0" parTransId="{225B66A9-DEB8-4EC7-A691-C4ACA9D245BF}" sibTransId="{80E74C02-374A-47FE-9F42-2627C4BEEFE1}"/>
    <dgm:cxn modelId="{2FDF6B52-042D-4766-BF23-8FFC7AC673B5}" type="presOf" srcId="{FA4097B8-2153-478D-8776-8575C11C78B6}" destId="{9CD9B1A5-2D54-4190-8212-24AE60774420}" srcOrd="0" destOrd="0" presId="urn:microsoft.com/office/officeart/2005/8/layout/chevron2"/>
    <dgm:cxn modelId="{C65A5398-FF88-43FE-B6F9-1270197D325A}" srcId="{812FED4E-9FBB-48FB-8545-01E630F2B252}" destId="{FA4097B8-2153-478D-8776-8575C11C78B6}" srcOrd="0" destOrd="0" parTransId="{F55C7718-9CEE-4FFB-9F68-2F637060EF51}" sibTransId="{726E5128-5352-4AD5-9287-45CBC927110F}"/>
    <dgm:cxn modelId="{458449A7-761C-43E1-8AEA-8D37467E82F4}" srcId="{DE1DDD34-EFB2-47BC-94B6-E05A53508A1F}" destId="{812FED4E-9FBB-48FB-8545-01E630F2B252}" srcOrd="0" destOrd="0" parTransId="{4E520A2F-B71B-419D-98D8-E73CE4116C4C}" sibTransId="{21997F39-0EFB-47C7-AF20-DF8BAB7F4272}"/>
    <dgm:cxn modelId="{E039BBA8-9998-4917-A129-079584A0F1D9}" type="presOf" srcId="{812FED4E-9FBB-48FB-8545-01E630F2B252}" destId="{3A5D95B9-612F-44C5-946D-D76A7A81E44E}" srcOrd="0" destOrd="0" presId="urn:microsoft.com/office/officeart/2005/8/layout/chevron2"/>
    <dgm:cxn modelId="{BB549EAF-1C6B-42FF-B6E4-77D7B59F6B7A}" type="presOf" srcId="{8F1F8F37-F749-4840-9FA7-63B19F719675}" destId="{2A783976-E67E-43C0-96DE-861E036BFDB9}" srcOrd="0" destOrd="0" presId="urn:microsoft.com/office/officeart/2005/8/layout/chevron2"/>
    <dgm:cxn modelId="{04E564B6-0814-4F9D-B04E-B150948D9DFF}" srcId="{DE1DDD34-EFB2-47BC-94B6-E05A53508A1F}" destId="{8DA871A5-56DC-4A7C-A682-1BF553D88C7F}" srcOrd="1" destOrd="0" parTransId="{9591A7EB-A564-4297-96CA-6C36559E4FB2}" sibTransId="{AE6B9789-5153-4CCF-BD94-0D5C94CDC672}"/>
    <dgm:cxn modelId="{C5E822CC-51A3-408A-86F1-C0482A147BD2}" type="presOf" srcId="{DE1DDD34-EFB2-47BC-94B6-E05A53508A1F}" destId="{F21E37DD-F329-466D-9ADC-FE39ED70B176}" srcOrd="0" destOrd="0" presId="urn:microsoft.com/office/officeart/2005/8/layout/chevron2"/>
    <dgm:cxn modelId="{E25D74F0-AA9A-4025-A974-5D182C256892}" type="presOf" srcId="{7016580A-EC4A-40EA-A954-2FC25D9009AC}" destId="{5D67437E-9BF4-45ED-8CDB-41A5F7A3DEB4}" srcOrd="0" destOrd="0" presId="urn:microsoft.com/office/officeart/2005/8/layout/chevron2"/>
    <dgm:cxn modelId="{1563F1F5-EA0F-4A81-944D-9A888A49B30F}" type="presOf" srcId="{8DA871A5-56DC-4A7C-A682-1BF553D88C7F}" destId="{5727EB3D-1554-4631-B20F-AC43181B9398}" srcOrd="0" destOrd="0" presId="urn:microsoft.com/office/officeart/2005/8/layout/chevron2"/>
    <dgm:cxn modelId="{BDD9C65D-B9D9-4FCB-9251-891B7E9C0A68}" type="presParOf" srcId="{F21E37DD-F329-466D-9ADC-FE39ED70B176}" destId="{94304D9A-D113-4B0D-A63E-C84041DBC854}" srcOrd="0" destOrd="0" presId="urn:microsoft.com/office/officeart/2005/8/layout/chevron2"/>
    <dgm:cxn modelId="{33B6264A-238C-4550-9D7B-44E5A5F56B90}" type="presParOf" srcId="{94304D9A-D113-4B0D-A63E-C84041DBC854}" destId="{3A5D95B9-612F-44C5-946D-D76A7A81E44E}" srcOrd="0" destOrd="0" presId="urn:microsoft.com/office/officeart/2005/8/layout/chevron2"/>
    <dgm:cxn modelId="{980A5FD3-F970-4BE1-AEF5-F6D276F8B5DC}" type="presParOf" srcId="{94304D9A-D113-4B0D-A63E-C84041DBC854}" destId="{9CD9B1A5-2D54-4190-8212-24AE60774420}" srcOrd="1" destOrd="0" presId="urn:microsoft.com/office/officeart/2005/8/layout/chevron2"/>
    <dgm:cxn modelId="{B07C8521-6955-4913-90A7-479A6F1A8E8B}" type="presParOf" srcId="{F21E37DD-F329-466D-9ADC-FE39ED70B176}" destId="{96AA0548-596C-464B-9E68-D80061B19FC7}" srcOrd="1" destOrd="0" presId="urn:microsoft.com/office/officeart/2005/8/layout/chevron2"/>
    <dgm:cxn modelId="{601D51BE-E256-404F-BD5C-EF9C7F78B744}" type="presParOf" srcId="{F21E37DD-F329-466D-9ADC-FE39ED70B176}" destId="{9C1E1EA5-3D6E-476B-90A9-50F675B67A18}" srcOrd="2" destOrd="0" presId="urn:microsoft.com/office/officeart/2005/8/layout/chevron2"/>
    <dgm:cxn modelId="{624F6CAF-C284-485F-AD16-09E2838049A3}" type="presParOf" srcId="{9C1E1EA5-3D6E-476B-90A9-50F675B67A18}" destId="{5727EB3D-1554-4631-B20F-AC43181B9398}" srcOrd="0" destOrd="0" presId="urn:microsoft.com/office/officeart/2005/8/layout/chevron2"/>
    <dgm:cxn modelId="{6D38E125-38CD-4BA8-9CF5-CAD88A6EF196}" type="presParOf" srcId="{9C1E1EA5-3D6E-476B-90A9-50F675B67A18}" destId="{5D67437E-9BF4-45ED-8CDB-41A5F7A3DEB4}" srcOrd="1" destOrd="0" presId="urn:microsoft.com/office/officeart/2005/8/layout/chevron2"/>
    <dgm:cxn modelId="{98CC2369-CD40-46F7-8010-47E88E2E89F2}" type="presParOf" srcId="{F21E37DD-F329-466D-9ADC-FE39ED70B176}" destId="{F13BC4EC-26D0-4197-B1B3-845D743D4946}" srcOrd="3" destOrd="0" presId="urn:microsoft.com/office/officeart/2005/8/layout/chevron2"/>
    <dgm:cxn modelId="{26D84276-86D2-42F6-AB4C-179C61BE9236}" type="presParOf" srcId="{F21E37DD-F329-466D-9ADC-FE39ED70B176}" destId="{91EFF8C2-BEA4-4ED9-8E83-19CFDF268776}" srcOrd="4" destOrd="0" presId="urn:microsoft.com/office/officeart/2005/8/layout/chevron2"/>
    <dgm:cxn modelId="{03B0F8C1-27F6-4E2B-B25F-CA298674B371}" type="presParOf" srcId="{91EFF8C2-BEA4-4ED9-8E83-19CFDF268776}" destId="{318CF0E7-932F-4984-AA6B-BF5B1D77C86F}" srcOrd="0" destOrd="0" presId="urn:microsoft.com/office/officeart/2005/8/layout/chevron2"/>
    <dgm:cxn modelId="{C995CEBF-9D63-4287-8847-CBE10BC7BE24}" type="presParOf" srcId="{91EFF8C2-BEA4-4ED9-8E83-19CFDF268776}" destId="{2A783976-E67E-43C0-96DE-861E036BFDB9}" srcOrd="1" destOrd="0" presId="urn:microsoft.com/office/officeart/2005/8/layout/chevron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A1122-B547-4AE8-A4B6-572A58097AE3}">
      <dsp:nvSpPr>
        <dsp:cNvPr id="0" name=""/>
        <dsp:cNvSpPr/>
      </dsp:nvSpPr>
      <dsp:spPr>
        <a:xfrm>
          <a:off x="2004885" y="1264223"/>
          <a:ext cx="1606882" cy="1390018"/>
        </a:xfrm>
        <a:prstGeom prst="hexagon">
          <a:avLst>
            <a:gd name="adj" fmla="val 28570"/>
            <a:gd name="vf" fmla="val 115470"/>
          </a:avLst>
        </a:prstGeom>
        <a:solidFill>
          <a:srgbClr val="0639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Monitoring</a:t>
          </a:r>
          <a:r>
            <a:rPr lang="en-US" sz="1800" b="1" kern="1200" dirty="0"/>
            <a:t> </a:t>
          </a:r>
          <a:r>
            <a:rPr lang="en-US" sz="1400" b="1" kern="1200" dirty="0"/>
            <a:t>and</a:t>
          </a:r>
          <a:r>
            <a:rPr lang="en-US" sz="1800" b="1" kern="1200" dirty="0"/>
            <a:t> </a:t>
          </a:r>
          <a:r>
            <a:rPr lang="en-US" sz="1400" b="1" kern="1200" dirty="0"/>
            <a:t>Maintenance</a:t>
          </a:r>
          <a:endParaRPr lang="en-IN" sz="1800" b="1" kern="1200" dirty="0"/>
        </a:p>
      </dsp:txBody>
      <dsp:txXfrm>
        <a:off x="2271168" y="1494568"/>
        <a:ext cx="1074316" cy="929328"/>
      </dsp:txXfrm>
    </dsp:sp>
    <dsp:sp modelId="{0C491472-57A6-4DA9-AC00-834E52FA99E1}">
      <dsp:nvSpPr>
        <dsp:cNvPr id="0" name=""/>
        <dsp:cNvSpPr/>
      </dsp:nvSpPr>
      <dsp:spPr>
        <a:xfrm>
          <a:off x="3011103" y="599193"/>
          <a:ext cx="606272" cy="522383"/>
        </a:xfrm>
        <a:prstGeom prst="hexagon">
          <a:avLst>
            <a:gd name="adj" fmla="val 28900"/>
            <a:gd name="vf" fmla="val 115470"/>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5DBE11D9-51DD-4E1A-BB48-BE7E66AB02BC}">
      <dsp:nvSpPr>
        <dsp:cNvPr id="0" name=""/>
        <dsp:cNvSpPr/>
      </dsp:nvSpPr>
      <dsp:spPr>
        <a:xfrm>
          <a:off x="2152902" y="0"/>
          <a:ext cx="1316828" cy="1139211"/>
        </a:xfrm>
        <a:prstGeom prst="hexagon">
          <a:avLst>
            <a:gd name="adj" fmla="val 28570"/>
            <a:gd name="vf" fmla="val 115470"/>
          </a:avLst>
        </a:prstGeom>
        <a:solidFill>
          <a:srgbClr val="00B0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Business Understanding</a:t>
          </a:r>
          <a:endParaRPr lang="en-IN" sz="1100" kern="1200" dirty="0"/>
        </a:p>
      </dsp:txBody>
      <dsp:txXfrm>
        <a:off x="2371129" y="188792"/>
        <a:ext cx="880374" cy="761627"/>
      </dsp:txXfrm>
    </dsp:sp>
    <dsp:sp modelId="{3889081E-DA15-4DEE-960F-95BE77782F1C}">
      <dsp:nvSpPr>
        <dsp:cNvPr id="0" name=""/>
        <dsp:cNvSpPr/>
      </dsp:nvSpPr>
      <dsp:spPr>
        <a:xfrm>
          <a:off x="3718669" y="1575772"/>
          <a:ext cx="606272" cy="522383"/>
        </a:xfrm>
        <a:prstGeom prst="hexagon">
          <a:avLst>
            <a:gd name="adj" fmla="val 28900"/>
            <a:gd name="vf" fmla="val 115470"/>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AA38BC40-C76A-45D7-B84E-E098203AEB19}">
      <dsp:nvSpPr>
        <dsp:cNvPr id="0" name=""/>
        <dsp:cNvSpPr/>
      </dsp:nvSpPr>
      <dsp:spPr>
        <a:xfrm>
          <a:off x="3360587" y="700691"/>
          <a:ext cx="1316828" cy="1139211"/>
        </a:xfrm>
        <a:prstGeom prst="hexagon">
          <a:avLst>
            <a:gd name="adj" fmla="val 28570"/>
            <a:gd name="vf" fmla="val 115470"/>
          </a:avLst>
        </a:prstGeom>
        <a:solidFill>
          <a:srgbClr val="F36F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Data Understanding</a:t>
          </a:r>
          <a:endParaRPr lang="en-IN" sz="1100" kern="1200" dirty="0"/>
        </a:p>
      </dsp:txBody>
      <dsp:txXfrm>
        <a:off x="3578814" y="889483"/>
        <a:ext cx="880374" cy="761627"/>
      </dsp:txXfrm>
    </dsp:sp>
    <dsp:sp modelId="{E472295E-509F-49C0-8830-520A0E3B99BF}">
      <dsp:nvSpPr>
        <dsp:cNvPr id="0" name=""/>
        <dsp:cNvSpPr/>
      </dsp:nvSpPr>
      <dsp:spPr>
        <a:xfrm>
          <a:off x="3227148" y="2678146"/>
          <a:ext cx="606272" cy="522383"/>
        </a:xfrm>
        <a:prstGeom prst="hexagon">
          <a:avLst>
            <a:gd name="adj" fmla="val 28900"/>
            <a:gd name="vf" fmla="val 115470"/>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A028209E-3501-4306-82DD-EE29053D6F88}">
      <dsp:nvSpPr>
        <dsp:cNvPr id="0" name=""/>
        <dsp:cNvSpPr/>
      </dsp:nvSpPr>
      <dsp:spPr>
        <a:xfrm>
          <a:off x="3360587" y="2078169"/>
          <a:ext cx="1316828" cy="1139211"/>
        </a:xfrm>
        <a:prstGeom prst="hexagon">
          <a:avLst>
            <a:gd name="adj" fmla="val 28570"/>
            <a:gd name="vf" fmla="val 115470"/>
          </a:avLst>
        </a:prstGeom>
        <a:solidFill>
          <a:srgbClr val="0D95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Data Preparation</a:t>
          </a:r>
          <a:endParaRPr lang="en-IN" sz="1100" kern="1200" dirty="0"/>
        </a:p>
      </dsp:txBody>
      <dsp:txXfrm>
        <a:off x="3578814" y="2266961"/>
        <a:ext cx="880374" cy="761627"/>
      </dsp:txXfrm>
    </dsp:sp>
    <dsp:sp modelId="{C167508A-5818-4192-A538-72A15A73D6F8}">
      <dsp:nvSpPr>
        <dsp:cNvPr id="0" name=""/>
        <dsp:cNvSpPr/>
      </dsp:nvSpPr>
      <dsp:spPr>
        <a:xfrm>
          <a:off x="2007875" y="2792577"/>
          <a:ext cx="606272" cy="522383"/>
        </a:xfrm>
        <a:prstGeom prst="hexagon">
          <a:avLst>
            <a:gd name="adj" fmla="val 28900"/>
            <a:gd name="vf" fmla="val 115470"/>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4F8A18A5-1298-42CD-8011-1CB1FDCFD89A}">
      <dsp:nvSpPr>
        <dsp:cNvPr id="0" name=""/>
        <dsp:cNvSpPr/>
      </dsp:nvSpPr>
      <dsp:spPr>
        <a:xfrm>
          <a:off x="2152902" y="2779645"/>
          <a:ext cx="1316828" cy="1139211"/>
        </a:xfrm>
        <a:prstGeom prst="hexagon">
          <a:avLst>
            <a:gd name="adj" fmla="val 28570"/>
            <a:gd name="vf" fmla="val 115470"/>
          </a:avLst>
        </a:prstGeom>
        <a:solidFill>
          <a:srgbClr val="E6A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Modelling</a:t>
          </a:r>
          <a:endParaRPr lang="en-IN" sz="1100" kern="1200" dirty="0"/>
        </a:p>
      </dsp:txBody>
      <dsp:txXfrm>
        <a:off x="2371129" y="2968437"/>
        <a:ext cx="880374" cy="761627"/>
      </dsp:txXfrm>
    </dsp:sp>
    <dsp:sp modelId="{A829E1CF-3250-49A1-BF18-BA010FABA883}">
      <dsp:nvSpPr>
        <dsp:cNvPr id="0" name=""/>
        <dsp:cNvSpPr/>
      </dsp:nvSpPr>
      <dsp:spPr>
        <a:xfrm>
          <a:off x="1288722" y="1816390"/>
          <a:ext cx="606272" cy="522383"/>
        </a:xfrm>
        <a:prstGeom prst="hexagon">
          <a:avLst>
            <a:gd name="adj" fmla="val 28900"/>
            <a:gd name="vf" fmla="val 115470"/>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74ECE6B6-BECF-4EE9-84A5-282D4FA60B17}">
      <dsp:nvSpPr>
        <dsp:cNvPr id="0" name=""/>
        <dsp:cNvSpPr/>
      </dsp:nvSpPr>
      <dsp:spPr>
        <a:xfrm>
          <a:off x="939611" y="2078953"/>
          <a:ext cx="1316828" cy="1139211"/>
        </a:xfrm>
        <a:prstGeom prst="hexagon">
          <a:avLst>
            <a:gd name="adj" fmla="val 28570"/>
            <a:gd name="vf" fmla="val 115470"/>
          </a:avLst>
        </a:prstGeom>
        <a:solidFill>
          <a:srgbClr val="D63B1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Model Evaluation</a:t>
          </a:r>
          <a:endParaRPr lang="en-IN" sz="1100" kern="1200" dirty="0"/>
        </a:p>
      </dsp:txBody>
      <dsp:txXfrm>
        <a:off x="1157838" y="2267745"/>
        <a:ext cx="880374" cy="761627"/>
      </dsp:txXfrm>
    </dsp:sp>
    <dsp:sp modelId="{E7A7F7C2-1BE1-43BD-BE1E-6FB4C9BC20D3}">
      <dsp:nvSpPr>
        <dsp:cNvPr id="0" name=""/>
        <dsp:cNvSpPr/>
      </dsp:nvSpPr>
      <dsp:spPr>
        <a:xfrm>
          <a:off x="939611" y="699124"/>
          <a:ext cx="1316828" cy="1139211"/>
        </a:xfrm>
        <a:prstGeom prst="hexagon">
          <a:avLst>
            <a:gd name="adj" fmla="val 28570"/>
            <a:gd name="vf" fmla="val 11547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Model Deployment</a:t>
          </a:r>
          <a:endParaRPr lang="en-IN" sz="1100" kern="1200" dirty="0"/>
        </a:p>
      </dsp:txBody>
      <dsp:txXfrm>
        <a:off x="1157838" y="887916"/>
        <a:ext cx="880374" cy="7616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D95B9-612F-44C5-946D-D76A7A81E44E}">
      <dsp:nvSpPr>
        <dsp:cNvPr id="0" name=""/>
        <dsp:cNvSpPr/>
      </dsp:nvSpPr>
      <dsp:spPr>
        <a:xfrm rot="5400000">
          <a:off x="-197006" y="197401"/>
          <a:ext cx="1313379" cy="919365"/>
        </a:xfrm>
        <a:prstGeom prst="chevron">
          <a:avLst/>
        </a:prstGeom>
        <a:solidFill>
          <a:schemeClr val="accent2"/>
        </a:solidFill>
        <a:ln w="12700" cap="flat" cmpd="sng" algn="ctr">
          <a:solidFill>
            <a:srgbClr val="ED7D3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Phase1</a:t>
          </a:r>
          <a:endParaRPr lang="en-IN" sz="1600" kern="1200" dirty="0"/>
        </a:p>
      </dsp:txBody>
      <dsp:txXfrm rot="-5400000">
        <a:off x="2" y="460077"/>
        <a:ext cx="919365" cy="394014"/>
      </dsp:txXfrm>
    </dsp:sp>
    <dsp:sp modelId="{9CD9B1A5-2D54-4190-8212-24AE60774420}">
      <dsp:nvSpPr>
        <dsp:cNvPr id="0" name=""/>
        <dsp:cNvSpPr/>
      </dsp:nvSpPr>
      <dsp:spPr>
        <a:xfrm rot="5400000">
          <a:off x="2754506" y="-1833466"/>
          <a:ext cx="853696" cy="4523978"/>
        </a:xfrm>
        <a:prstGeom prst="round2SameRect">
          <a:avLst/>
        </a:prstGeom>
        <a:solidFill>
          <a:schemeClr val="lt1">
            <a:alpha val="90000"/>
            <a:hueOff val="0"/>
            <a:satOff val="0"/>
            <a:lumOff val="0"/>
            <a:alphaOff val="0"/>
          </a:schemeClr>
        </a:solidFill>
        <a:ln w="12700" cap="flat" cmpd="sng" algn="ctr">
          <a:solidFill>
            <a:srgbClr val="ED7D3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t>Demand Forecasting at State level and All India</a:t>
          </a:r>
          <a:endParaRPr lang="en-IN" sz="1600" b="1" kern="1200" dirty="0"/>
        </a:p>
      </dsp:txBody>
      <dsp:txXfrm rot="-5400000">
        <a:off x="919365" y="43349"/>
        <a:ext cx="4482304" cy="770348"/>
      </dsp:txXfrm>
    </dsp:sp>
    <dsp:sp modelId="{5727EB3D-1554-4631-B20F-AC43181B9398}">
      <dsp:nvSpPr>
        <dsp:cNvPr id="0" name=""/>
        <dsp:cNvSpPr/>
      </dsp:nvSpPr>
      <dsp:spPr>
        <a:xfrm rot="5400000">
          <a:off x="-197006" y="1293670"/>
          <a:ext cx="1313379" cy="919365"/>
        </a:xfrm>
        <a:prstGeom prst="chevron">
          <a:avLst/>
        </a:prstGeom>
        <a:solidFill>
          <a:schemeClr val="accent4"/>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Phase2</a:t>
          </a:r>
          <a:endParaRPr lang="en-IN" sz="1600" kern="1200" dirty="0"/>
        </a:p>
      </dsp:txBody>
      <dsp:txXfrm rot="-5400000">
        <a:off x="2" y="1556346"/>
        <a:ext cx="919365" cy="394014"/>
      </dsp:txXfrm>
    </dsp:sp>
    <dsp:sp modelId="{5D67437E-9BF4-45ED-8CDB-41A5F7A3DEB4}">
      <dsp:nvSpPr>
        <dsp:cNvPr id="0" name=""/>
        <dsp:cNvSpPr/>
      </dsp:nvSpPr>
      <dsp:spPr>
        <a:xfrm rot="5400000">
          <a:off x="2754506" y="-736429"/>
          <a:ext cx="853696" cy="4523978"/>
        </a:xfrm>
        <a:prstGeom prst="round2SameRect">
          <a:avLst/>
        </a:prstGeom>
        <a:solidFill>
          <a:schemeClr val="lt1">
            <a:alpha val="90000"/>
            <a:hueOff val="0"/>
            <a:satOff val="0"/>
            <a:lumOff val="0"/>
            <a:alphaOff val="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t>RE Forecasting at State levels and All India</a:t>
          </a:r>
          <a:endParaRPr lang="en-IN" sz="1600" b="1" kern="1200" dirty="0"/>
        </a:p>
      </dsp:txBody>
      <dsp:txXfrm rot="-5400000">
        <a:off x="919365" y="1140386"/>
        <a:ext cx="4482304" cy="770348"/>
      </dsp:txXfrm>
    </dsp:sp>
    <dsp:sp modelId="{318CF0E7-932F-4984-AA6B-BF5B1D77C86F}">
      <dsp:nvSpPr>
        <dsp:cNvPr id="0" name=""/>
        <dsp:cNvSpPr/>
      </dsp:nvSpPr>
      <dsp:spPr>
        <a:xfrm rot="5400000">
          <a:off x="-197006" y="2427108"/>
          <a:ext cx="1313379" cy="919365"/>
        </a:xfrm>
        <a:prstGeom prst="chevron">
          <a:avLst/>
        </a:prstGeom>
        <a:solidFill>
          <a:schemeClr val="accent6"/>
        </a:solidFill>
        <a:ln w="12700" cap="flat" cmpd="sng" algn="ctr">
          <a:solidFill>
            <a:srgbClr val="70AD4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Phase3</a:t>
          </a:r>
        </a:p>
      </dsp:txBody>
      <dsp:txXfrm rot="-5400000">
        <a:off x="2" y="2689784"/>
        <a:ext cx="919365" cy="394014"/>
      </dsp:txXfrm>
    </dsp:sp>
    <dsp:sp modelId="{2A783976-E67E-43C0-96DE-861E036BFDB9}">
      <dsp:nvSpPr>
        <dsp:cNvPr id="0" name=""/>
        <dsp:cNvSpPr/>
      </dsp:nvSpPr>
      <dsp:spPr>
        <a:xfrm rot="5400000">
          <a:off x="2754506" y="394960"/>
          <a:ext cx="853696" cy="4523978"/>
        </a:xfrm>
        <a:prstGeom prst="round2SameRect">
          <a:avLst/>
        </a:prstGeom>
        <a:solidFill>
          <a:schemeClr val="lt1">
            <a:alpha val="90000"/>
            <a:hueOff val="0"/>
            <a:satOff val="0"/>
            <a:lumOff val="0"/>
            <a:alphaOff val="0"/>
          </a:schemeClr>
        </a:solidFill>
        <a:ln w="12700" cap="flat" cmpd="sng" algn="ctr">
          <a:solidFill>
            <a:srgbClr val="70AD4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t>NTPC Generation Forecasts</a:t>
          </a:r>
          <a:endParaRPr lang="en-IN" sz="1600" b="1" kern="1200" dirty="0"/>
        </a:p>
      </dsp:txBody>
      <dsp:txXfrm rot="-5400000">
        <a:off x="919365" y="2271775"/>
        <a:ext cx="4482304" cy="770348"/>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E6D52EB5-EB75-41CF-AACD-9505CDDA70CD}" type="datetimeFigureOut">
              <a:rPr lang="en-IN" smtClean="0"/>
              <a:t>02-02-2024</a:t>
            </a:fld>
            <a:endParaRPr lang="en-IN" dirty="0"/>
          </a:p>
        </p:txBody>
      </p:sp>
      <p:sp>
        <p:nvSpPr>
          <p:cNvPr id="4" name="Footer Placeholder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en-IN" dirty="0"/>
          </a:p>
        </p:txBody>
      </p:sp>
      <p:sp>
        <p:nvSpPr>
          <p:cNvPr id="5" name="Slide Number Placeholder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3A456C86-A85F-4D3B-AC9E-716874A96B4F}" type="slidenum">
              <a:rPr lang="en-IN" smtClean="0"/>
              <a:t>‹#›</a:t>
            </a:fld>
            <a:endParaRPr lang="en-IN" dirty="0"/>
          </a:p>
        </p:txBody>
      </p:sp>
    </p:spTree>
    <p:extLst>
      <p:ext uri="{BB962C8B-B14F-4D97-AF65-F5344CB8AC3E}">
        <p14:creationId xmlns:p14="http://schemas.microsoft.com/office/powerpoint/2010/main" val="1796413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5198815E-DFFD-4C5B-AAED-BB9D8A61B495}" type="datetimeFigureOut">
              <a:rPr lang="en-IN" smtClean="0"/>
              <a:t>02-02-2024</a:t>
            </a:fld>
            <a:endParaRPr lang="en-IN" dirty="0"/>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0915FB00-97C9-4809-B5AE-AA098DDAD3F3}" type="slidenum">
              <a:rPr lang="en-IN" smtClean="0"/>
              <a:t>‹#›</a:t>
            </a:fld>
            <a:endParaRPr lang="en-IN" dirty="0"/>
          </a:p>
        </p:txBody>
      </p:sp>
    </p:spTree>
    <p:extLst>
      <p:ext uri="{BB962C8B-B14F-4D97-AF65-F5344CB8AC3E}">
        <p14:creationId xmlns:p14="http://schemas.microsoft.com/office/powerpoint/2010/main" val="1958216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915FB00-97C9-4809-B5AE-AA098DDAD3F3}" type="slidenum">
              <a:rPr lang="en-IN" smtClean="0"/>
              <a:t>3</a:t>
            </a:fld>
            <a:endParaRPr lang="en-IN" dirty="0"/>
          </a:p>
        </p:txBody>
      </p:sp>
    </p:spTree>
    <p:extLst>
      <p:ext uri="{BB962C8B-B14F-4D97-AF65-F5344CB8AC3E}">
        <p14:creationId xmlns:p14="http://schemas.microsoft.com/office/powerpoint/2010/main" val="3966270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915FB00-97C9-4809-B5AE-AA098DDAD3F3}" type="slidenum">
              <a:rPr lang="en-IN" smtClean="0"/>
              <a:t>8</a:t>
            </a:fld>
            <a:endParaRPr lang="en-IN" dirty="0"/>
          </a:p>
        </p:txBody>
      </p:sp>
    </p:spTree>
    <p:extLst>
      <p:ext uri="{BB962C8B-B14F-4D97-AF65-F5344CB8AC3E}">
        <p14:creationId xmlns:p14="http://schemas.microsoft.com/office/powerpoint/2010/main" val="2650799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500">
                <a:latin typeface="+mn-lt"/>
                <a:cs typeface="Arial" panose="020B0604020202020204" pitchFamily="34" charset="0"/>
              </a:defRPr>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grpSp>
        <p:nvGrpSpPr>
          <p:cNvPr id="6" name="Group 5"/>
          <p:cNvGrpSpPr/>
          <p:nvPr userDrawn="1"/>
        </p:nvGrpSpPr>
        <p:grpSpPr>
          <a:xfrm>
            <a:off x="0" y="6459794"/>
            <a:ext cx="12195048" cy="398206"/>
            <a:chOff x="0" y="6459794"/>
            <a:chExt cx="12195048" cy="398206"/>
          </a:xfrm>
        </p:grpSpPr>
        <p:sp>
          <p:nvSpPr>
            <p:cNvPr id="10" name="Rectangle 9"/>
            <p:cNvSpPr/>
            <p:nvPr userDrawn="1"/>
          </p:nvSpPr>
          <p:spPr>
            <a:xfrm>
              <a:off x="0" y="6526305"/>
              <a:ext cx="3105665" cy="331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0" cap="none" spc="0" normalizeH="0" baseline="0" noProof="0" dirty="0">
                  <a:ln>
                    <a:noFill/>
                  </a:ln>
                  <a:solidFill>
                    <a:srgbClr val="4D4D4D"/>
                  </a:solidFill>
                  <a:effectLst/>
                  <a:uLnTx/>
                  <a:uFillTx/>
                  <a:latin typeface="+mn-lt"/>
                  <a:cs typeface="Arial" panose="020B0604020202020204" pitchFamily="34" charset="0"/>
                </a:rPr>
                <a:t>© 2024 Fluentgrid Limited</a:t>
              </a:r>
            </a:p>
          </p:txBody>
        </p:sp>
        <p:sp>
          <p:nvSpPr>
            <p:cNvPr id="4" name="Rectangle 3"/>
            <p:cNvSpPr/>
            <p:nvPr userDrawn="1"/>
          </p:nvSpPr>
          <p:spPr>
            <a:xfrm>
              <a:off x="3542" y="6459794"/>
              <a:ext cx="3108960" cy="109728"/>
            </a:xfrm>
            <a:prstGeom prst="rect">
              <a:avLst/>
            </a:prstGeom>
            <a:solidFill>
              <a:srgbClr val="F9B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sp>
          <p:nvSpPr>
            <p:cNvPr id="9" name="Rectangle 8"/>
            <p:cNvSpPr/>
            <p:nvPr userDrawn="1"/>
          </p:nvSpPr>
          <p:spPr>
            <a:xfrm>
              <a:off x="3109207" y="6459794"/>
              <a:ext cx="3017520" cy="109728"/>
            </a:xfrm>
            <a:prstGeom prst="rect">
              <a:avLst/>
            </a:prstGeom>
            <a:solidFill>
              <a:srgbClr val="EC6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sp>
          <p:nvSpPr>
            <p:cNvPr id="11" name="Rectangle 10"/>
            <p:cNvSpPr/>
            <p:nvPr userDrawn="1"/>
          </p:nvSpPr>
          <p:spPr>
            <a:xfrm>
              <a:off x="6126727" y="6459794"/>
              <a:ext cx="3017520" cy="109728"/>
            </a:xfrm>
            <a:prstGeom prst="rect">
              <a:avLst/>
            </a:prstGeom>
            <a:solidFill>
              <a:srgbClr val="006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sp>
          <p:nvSpPr>
            <p:cNvPr id="12" name="Rectangle 11"/>
            <p:cNvSpPr/>
            <p:nvPr userDrawn="1"/>
          </p:nvSpPr>
          <p:spPr>
            <a:xfrm>
              <a:off x="9140952" y="6459794"/>
              <a:ext cx="3054096" cy="109728"/>
            </a:xfrm>
            <a:prstGeom prst="rect">
              <a:avLst/>
            </a:prstGeom>
            <a:solidFill>
              <a:srgbClr val="60C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grpSp>
      <p:sp>
        <p:nvSpPr>
          <p:cNvPr id="15" name="Rectangle 14"/>
          <p:cNvSpPr/>
          <p:nvPr userDrawn="1"/>
        </p:nvSpPr>
        <p:spPr>
          <a:xfrm>
            <a:off x="11097491" y="6526304"/>
            <a:ext cx="1094724" cy="3327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fld id="{1CABA953-340D-4016-ADB2-D5BC5D2B69B2}" type="slidenum">
              <a:rPr kumimoji="0" lang="en-IN" sz="1600" b="0" i="0" u="none" strike="noStrike" kern="0" cap="none" spc="0" normalizeH="0" baseline="0" noProof="0" smtClean="0">
                <a:ln>
                  <a:noFill/>
                </a:ln>
                <a:solidFill>
                  <a:srgbClr val="4D4D4D"/>
                </a:solidFill>
                <a:effectLst/>
                <a:uLnTx/>
                <a:uFillTx/>
                <a:latin typeface="+mn-lt"/>
                <a:cs typeface="Arial" panose="020B0604020202020204" pitchFamily="34" charset="0"/>
              </a:rPr>
              <a:pPr marL="0" marR="0" lvl="0" indent="0" algn="ctr" defTabSz="914400" eaLnBrk="1" fontAlgn="auto" latinLnBrk="0" hangingPunct="1">
                <a:lnSpc>
                  <a:spcPct val="100000"/>
                </a:lnSpc>
                <a:spcBef>
                  <a:spcPts val="0"/>
                </a:spcBef>
                <a:spcAft>
                  <a:spcPts val="0"/>
                </a:spcAft>
                <a:buClrTx/>
                <a:buSzTx/>
                <a:buFontTx/>
                <a:buNone/>
                <a:tabLst/>
                <a:defRPr/>
              </a:pPr>
              <a:t>‹#›</a:t>
            </a:fld>
            <a:endParaRPr kumimoji="0" lang="en-IN" sz="1600" b="0" i="0" u="none" strike="noStrike" kern="0" cap="none" spc="0" normalizeH="0" baseline="0" noProof="0" dirty="0">
              <a:ln>
                <a:noFill/>
              </a:ln>
              <a:solidFill>
                <a:srgbClr val="4D4D4D"/>
              </a:solidFill>
              <a:effectLst/>
              <a:uLnTx/>
              <a:uFillTx/>
              <a:latin typeface="+mn-lt"/>
              <a:cs typeface="Arial" panose="020B0604020202020204" pitchFamily="34" charset="0"/>
            </a:endParaRPr>
          </a:p>
        </p:txBody>
      </p:sp>
    </p:spTree>
    <p:extLst>
      <p:ext uri="{BB962C8B-B14F-4D97-AF65-F5344CB8AC3E}">
        <p14:creationId xmlns:p14="http://schemas.microsoft.com/office/powerpoint/2010/main" val="3180561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you">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43346" y="2189163"/>
            <a:ext cx="9144000" cy="2387600"/>
          </a:xfrm>
        </p:spPr>
        <p:txBody>
          <a:bodyPr anchor="b">
            <a:normAutofit/>
          </a:bodyPr>
          <a:lstStyle>
            <a:lvl1pPr algn="l">
              <a:defRPr sz="5500" baseline="0">
                <a:latin typeface="+mn-lt"/>
                <a:cs typeface="Arial" panose="020B0604020202020204" pitchFamily="34" charset="0"/>
              </a:defRPr>
            </a:lvl1pPr>
          </a:lstStyle>
          <a:p>
            <a:r>
              <a:rPr lang="en-US" dirty="0"/>
              <a:t>Thank you!</a:t>
            </a:r>
            <a:endParaRPr lang="en-IN" dirty="0"/>
          </a:p>
        </p:txBody>
      </p:sp>
      <p:sp>
        <p:nvSpPr>
          <p:cNvPr id="9" name="Subtitle 2"/>
          <p:cNvSpPr>
            <a:spLocks noGrp="1"/>
          </p:cNvSpPr>
          <p:nvPr>
            <p:ph type="subTitle" idx="1" hasCustomPrompt="1"/>
          </p:nvPr>
        </p:nvSpPr>
        <p:spPr>
          <a:xfrm>
            <a:off x="443346" y="4668838"/>
            <a:ext cx="9144000" cy="1655762"/>
          </a:xfrm>
        </p:spPr>
        <p:txBody>
          <a:bodyPr>
            <a:noAutofit/>
          </a:bodyPr>
          <a:lstStyle>
            <a:lvl1pPr marL="0" indent="0" algn="l">
              <a:buNone/>
              <a:defRPr sz="2000" baseline="0">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&lt;&lt;First Name&gt;&gt; &lt;&lt;Last Name&gt;&gt;</a:t>
            </a:r>
          </a:p>
          <a:p>
            <a:r>
              <a:rPr lang="en-US" dirty="0"/>
              <a:t>&lt;&lt;Designation&gt;&gt;</a:t>
            </a:r>
          </a:p>
          <a:p>
            <a:r>
              <a:rPr lang="en-US" dirty="0"/>
              <a:t>&lt;&lt;Email&gt;&gt;</a:t>
            </a:r>
          </a:p>
          <a:p>
            <a:r>
              <a:rPr lang="en-US" dirty="0"/>
              <a:t>&lt;&lt;Mobile Number&gt;&gt;</a:t>
            </a:r>
            <a:endParaRPr lang="en-IN" dirty="0"/>
          </a:p>
        </p:txBody>
      </p:sp>
      <p:grpSp>
        <p:nvGrpSpPr>
          <p:cNvPr id="10" name="Group 9"/>
          <p:cNvGrpSpPr/>
          <p:nvPr userDrawn="1"/>
        </p:nvGrpSpPr>
        <p:grpSpPr>
          <a:xfrm>
            <a:off x="0" y="6459794"/>
            <a:ext cx="12195048" cy="398206"/>
            <a:chOff x="0" y="6459794"/>
            <a:chExt cx="12195048" cy="398206"/>
          </a:xfrm>
        </p:grpSpPr>
        <p:sp>
          <p:nvSpPr>
            <p:cNvPr id="11" name="Rectangle 10"/>
            <p:cNvSpPr/>
            <p:nvPr userDrawn="1"/>
          </p:nvSpPr>
          <p:spPr>
            <a:xfrm>
              <a:off x="0" y="6526305"/>
              <a:ext cx="3105665" cy="331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0" cap="none" spc="0" normalizeH="0" baseline="0" noProof="0" dirty="0">
                  <a:ln>
                    <a:noFill/>
                  </a:ln>
                  <a:solidFill>
                    <a:srgbClr val="4D4D4D"/>
                  </a:solidFill>
                  <a:effectLst/>
                  <a:uLnTx/>
                  <a:uFillTx/>
                  <a:latin typeface="+mn-lt"/>
                  <a:cs typeface="Arial" panose="020B0604020202020204" pitchFamily="34" charset="0"/>
                </a:rPr>
                <a:t>© 2024 Fluentgrid Limited</a:t>
              </a:r>
            </a:p>
          </p:txBody>
        </p:sp>
        <p:sp>
          <p:nvSpPr>
            <p:cNvPr id="13" name="Rectangle 12"/>
            <p:cNvSpPr/>
            <p:nvPr userDrawn="1"/>
          </p:nvSpPr>
          <p:spPr>
            <a:xfrm>
              <a:off x="3542" y="6459794"/>
              <a:ext cx="3108960" cy="109728"/>
            </a:xfrm>
            <a:prstGeom prst="rect">
              <a:avLst/>
            </a:prstGeom>
            <a:solidFill>
              <a:srgbClr val="F9B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sp>
          <p:nvSpPr>
            <p:cNvPr id="15" name="Rectangle 14"/>
            <p:cNvSpPr/>
            <p:nvPr userDrawn="1"/>
          </p:nvSpPr>
          <p:spPr>
            <a:xfrm>
              <a:off x="3109207" y="6459794"/>
              <a:ext cx="3017520" cy="109728"/>
            </a:xfrm>
            <a:prstGeom prst="rect">
              <a:avLst/>
            </a:prstGeom>
            <a:solidFill>
              <a:srgbClr val="EC6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sp>
          <p:nvSpPr>
            <p:cNvPr id="16" name="Rectangle 15"/>
            <p:cNvSpPr/>
            <p:nvPr userDrawn="1"/>
          </p:nvSpPr>
          <p:spPr>
            <a:xfrm>
              <a:off x="6126727" y="6459794"/>
              <a:ext cx="3017520" cy="109728"/>
            </a:xfrm>
            <a:prstGeom prst="rect">
              <a:avLst/>
            </a:prstGeom>
            <a:solidFill>
              <a:srgbClr val="006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sp>
          <p:nvSpPr>
            <p:cNvPr id="17" name="Rectangle 16"/>
            <p:cNvSpPr/>
            <p:nvPr userDrawn="1"/>
          </p:nvSpPr>
          <p:spPr>
            <a:xfrm>
              <a:off x="9140952" y="6459794"/>
              <a:ext cx="3054096" cy="109728"/>
            </a:xfrm>
            <a:prstGeom prst="rect">
              <a:avLst/>
            </a:prstGeom>
            <a:solidFill>
              <a:srgbClr val="60C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grpSp>
      <p:sp>
        <p:nvSpPr>
          <p:cNvPr id="14" name="Rectangle 13"/>
          <p:cNvSpPr/>
          <p:nvPr userDrawn="1"/>
        </p:nvSpPr>
        <p:spPr>
          <a:xfrm>
            <a:off x="11097491" y="6526304"/>
            <a:ext cx="1094724" cy="3327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fld id="{1CABA953-340D-4016-ADB2-D5BC5D2B69B2}" type="slidenum">
              <a:rPr kumimoji="0" lang="en-IN" sz="1600" b="0" i="0" u="none" strike="noStrike" kern="0" cap="none" spc="0" normalizeH="0" baseline="0" noProof="0" smtClean="0">
                <a:ln>
                  <a:noFill/>
                </a:ln>
                <a:solidFill>
                  <a:srgbClr val="4D4D4D"/>
                </a:solidFill>
                <a:effectLst/>
                <a:uLnTx/>
                <a:uFillTx/>
                <a:latin typeface="+mn-lt"/>
                <a:cs typeface="Arial" panose="020B0604020202020204" pitchFamily="34" charset="0"/>
              </a:rPr>
              <a:pPr marL="0" marR="0" lvl="0" indent="0" algn="ctr" defTabSz="914400" eaLnBrk="1" fontAlgn="auto" latinLnBrk="0" hangingPunct="1">
                <a:lnSpc>
                  <a:spcPct val="100000"/>
                </a:lnSpc>
                <a:spcBef>
                  <a:spcPts val="0"/>
                </a:spcBef>
                <a:spcAft>
                  <a:spcPts val="0"/>
                </a:spcAft>
                <a:buClrTx/>
                <a:buSzTx/>
                <a:buFontTx/>
                <a:buNone/>
                <a:tabLst/>
                <a:defRPr/>
              </a:pPr>
              <a:t>‹#›</a:t>
            </a:fld>
            <a:endParaRPr kumimoji="0" lang="en-IN" sz="1600" b="0" i="0" u="none" strike="noStrike" kern="0" cap="none" spc="0" normalizeH="0" baseline="0" noProof="0" dirty="0">
              <a:ln>
                <a:noFill/>
              </a:ln>
              <a:solidFill>
                <a:srgbClr val="4D4D4D"/>
              </a:solidFill>
              <a:effectLst/>
              <a:uLnTx/>
              <a:uFillTx/>
              <a:latin typeface="+mn-lt"/>
              <a:cs typeface="Arial" panose="020B0604020202020204" pitchFamily="34" charset="0"/>
            </a:endParaRPr>
          </a:p>
        </p:txBody>
      </p:sp>
    </p:spTree>
    <p:extLst>
      <p:ext uri="{BB962C8B-B14F-4D97-AF65-F5344CB8AC3E}">
        <p14:creationId xmlns:p14="http://schemas.microsoft.com/office/powerpoint/2010/main" val="3731806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9" name="Title 8"/>
          <p:cNvSpPr>
            <a:spLocks noGrp="1"/>
          </p:cNvSpPr>
          <p:nvPr>
            <p:ph type="title"/>
          </p:nvPr>
        </p:nvSpPr>
        <p:spPr>
          <a:xfrm>
            <a:off x="270000" y="468932"/>
            <a:ext cx="9483600" cy="720000"/>
          </a:xfrm>
        </p:spPr>
        <p:txBody>
          <a:bodyPr/>
          <a:lstStyle>
            <a:lvl1pPr>
              <a:defRPr>
                <a:latin typeface="+mn-lt"/>
                <a:cs typeface="Arial" panose="020B0604020202020204" pitchFamily="34" charset="0"/>
              </a:defRPr>
            </a:lvl1pPr>
          </a:lstStyle>
          <a:p>
            <a:r>
              <a:rPr lang="en-US"/>
              <a:t>Click to edit Master title style</a:t>
            </a:r>
            <a:endParaRPr lang="en-IN"/>
          </a:p>
        </p:txBody>
      </p:sp>
      <p:grpSp>
        <p:nvGrpSpPr>
          <p:cNvPr id="8" name="Group 7"/>
          <p:cNvGrpSpPr/>
          <p:nvPr userDrawn="1"/>
        </p:nvGrpSpPr>
        <p:grpSpPr>
          <a:xfrm>
            <a:off x="0" y="6459794"/>
            <a:ext cx="12195048" cy="398206"/>
            <a:chOff x="0" y="6459794"/>
            <a:chExt cx="12195048" cy="398206"/>
          </a:xfrm>
        </p:grpSpPr>
        <p:sp>
          <p:nvSpPr>
            <p:cNvPr id="11" name="Rectangle 10"/>
            <p:cNvSpPr/>
            <p:nvPr userDrawn="1"/>
          </p:nvSpPr>
          <p:spPr>
            <a:xfrm>
              <a:off x="0" y="6526305"/>
              <a:ext cx="3105665" cy="331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a:solidFill>
                    <a:srgbClr val="4D4D4D"/>
                  </a:solidFill>
                  <a:latin typeface="+mn-lt"/>
                  <a:cs typeface="Arial" panose="020B0604020202020204" pitchFamily="34" charset="0"/>
                </a:rPr>
                <a:t>© 2024 Fluentgrid Limited</a:t>
              </a:r>
            </a:p>
          </p:txBody>
        </p:sp>
        <p:sp>
          <p:nvSpPr>
            <p:cNvPr id="13" name="Rectangle 12"/>
            <p:cNvSpPr/>
            <p:nvPr userDrawn="1"/>
          </p:nvSpPr>
          <p:spPr>
            <a:xfrm>
              <a:off x="3542" y="6459794"/>
              <a:ext cx="3108960" cy="109728"/>
            </a:xfrm>
            <a:prstGeom prst="rect">
              <a:avLst/>
            </a:prstGeom>
            <a:solidFill>
              <a:srgbClr val="F9B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6" name="Rectangle 15"/>
            <p:cNvSpPr/>
            <p:nvPr userDrawn="1"/>
          </p:nvSpPr>
          <p:spPr>
            <a:xfrm>
              <a:off x="3109207" y="6459794"/>
              <a:ext cx="3017520" cy="109728"/>
            </a:xfrm>
            <a:prstGeom prst="rect">
              <a:avLst/>
            </a:prstGeom>
            <a:solidFill>
              <a:srgbClr val="EC6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Rectangle 16"/>
            <p:cNvSpPr/>
            <p:nvPr userDrawn="1"/>
          </p:nvSpPr>
          <p:spPr>
            <a:xfrm>
              <a:off x="6126727" y="6459794"/>
              <a:ext cx="3017520" cy="109728"/>
            </a:xfrm>
            <a:prstGeom prst="rect">
              <a:avLst/>
            </a:prstGeom>
            <a:solidFill>
              <a:srgbClr val="006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8" name="Rectangle 17"/>
            <p:cNvSpPr/>
            <p:nvPr userDrawn="1"/>
          </p:nvSpPr>
          <p:spPr>
            <a:xfrm>
              <a:off x="9140952" y="6459794"/>
              <a:ext cx="3054096" cy="109728"/>
            </a:xfrm>
            <a:prstGeom prst="rect">
              <a:avLst/>
            </a:prstGeom>
            <a:solidFill>
              <a:srgbClr val="60C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grpSp>
      <p:sp>
        <p:nvSpPr>
          <p:cNvPr id="10" name="Rectangle 9"/>
          <p:cNvSpPr/>
          <p:nvPr userDrawn="1"/>
        </p:nvSpPr>
        <p:spPr>
          <a:xfrm>
            <a:off x="11097491" y="6526304"/>
            <a:ext cx="1094724" cy="3327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1CABA953-340D-4016-ADB2-D5BC5D2B69B2}" type="slidenum">
              <a:rPr lang="en-IN" sz="1600" smtClean="0">
                <a:solidFill>
                  <a:srgbClr val="4D4D4D"/>
                </a:solidFill>
                <a:latin typeface="+mn-lt"/>
                <a:cs typeface="Arial" panose="020B0604020202020204" pitchFamily="34" charset="0"/>
              </a:rPr>
              <a:t>‹#›</a:t>
            </a:fld>
            <a:endParaRPr lang="en-IN" sz="1600" dirty="0">
              <a:solidFill>
                <a:srgbClr val="4D4D4D"/>
              </a:solidFill>
              <a:latin typeface="+mn-lt"/>
              <a:cs typeface="Arial" panose="020B0604020202020204" pitchFamily="34" charset="0"/>
            </a:endParaRPr>
          </a:p>
        </p:txBody>
      </p:sp>
    </p:spTree>
    <p:extLst>
      <p:ext uri="{BB962C8B-B14F-4D97-AF65-F5344CB8AC3E}">
        <p14:creationId xmlns:p14="http://schemas.microsoft.com/office/powerpoint/2010/main" val="1163520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999" y="1427018"/>
            <a:ext cx="11644909" cy="4946073"/>
          </a:xfrm>
        </p:spPr>
        <p:txBody>
          <a:bodyPr/>
          <a:lstStyle>
            <a:lvl1pPr marL="228600" indent="-228600">
              <a:buSzPct val="110000"/>
              <a:buFont typeface="Arial" panose="020B0604020202020204" pitchFamily="34" charset="0"/>
              <a:buChar char="•"/>
              <a:defRPr>
                <a:latin typeface="+mn-lt"/>
                <a:cs typeface="Arial" panose="020B0604020202020204" pitchFamily="34" charset="0"/>
              </a:defRPr>
            </a:lvl1pPr>
            <a:lvl2pPr marL="685800" indent="-228600">
              <a:buFont typeface="Wingdings" panose="05000000000000000000" pitchFamily="2" charset="2"/>
              <a:buChar cha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Title 8"/>
          <p:cNvSpPr>
            <a:spLocks noGrp="1"/>
          </p:cNvSpPr>
          <p:nvPr>
            <p:ph type="title"/>
          </p:nvPr>
        </p:nvSpPr>
        <p:spPr>
          <a:xfrm>
            <a:off x="269999" y="462957"/>
            <a:ext cx="9511310" cy="720000"/>
          </a:xfrm>
        </p:spPr>
        <p:txBody>
          <a:bodyPr/>
          <a:lstStyle>
            <a:lvl1pPr>
              <a:defRPr>
                <a:latin typeface="+mn-lt"/>
                <a:cs typeface="Arial" panose="020B0604020202020204" pitchFamily="34" charset="0"/>
              </a:defRPr>
            </a:lvl1pPr>
          </a:lstStyle>
          <a:p>
            <a:r>
              <a:rPr lang="en-US"/>
              <a:t>Click to edit Master title style</a:t>
            </a:r>
            <a:endParaRPr lang="en-IN"/>
          </a:p>
        </p:txBody>
      </p:sp>
      <p:grpSp>
        <p:nvGrpSpPr>
          <p:cNvPr id="9" name="Group 8"/>
          <p:cNvGrpSpPr/>
          <p:nvPr userDrawn="1"/>
        </p:nvGrpSpPr>
        <p:grpSpPr>
          <a:xfrm>
            <a:off x="0" y="6459794"/>
            <a:ext cx="12195048" cy="398206"/>
            <a:chOff x="0" y="6459794"/>
            <a:chExt cx="12195048" cy="398206"/>
          </a:xfrm>
        </p:grpSpPr>
        <p:sp>
          <p:nvSpPr>
            <p:cNvPr id="12" name="Rectangle 11"/>
            <p:cNvSpPr/>
            <p:nvPr userDrawn="1"/>
          </p:nvSpPr>
          <p:spPr>
            <a:xfrm>
              <a:off x="0" y="6526305"/>
              <a:ext cx="3105665" cy="331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a:solidFill>
                    <a:srgbClr val="4D4D4D"/>
                  </a:solidFill>
                  <a:latin typeface="+mn-lt"/>
                  <a:cs typeface="Arial" panose="020B0604020202020204" pitchFamily="34" charset="0"/>
                </a:rPr>
                <a:t>© 2024 Fluentgrid Limited</a:t>
              </a:r>
            </a:p>
          </p:txBody>
        </p:sp>
        <p:sp>
          <p:nvSpPr>
            <p:cNvPr id="14" name="Rectangle 13"/>
            <p:cNvSpPr/>
            <p:nvPr userDrawn="1"/>
          </p:nvSpPr>
          <p:spPr>
            <a:xfrm>
              <a:off x="3542" y="6459794"/>
              <a:ext cx="3108960" cy="109728"/>
            </a:xfrm>
            <a:prstGeom prst="rect">
              <a:avLst/>
            </a:prstGeom>
            <a:solidFill>
              <a:srgbClr val="F9B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Rectangle 16"/>
            <p:cNvSpPr/>
            <p:nvPr userDrawn="1"/>
          </p:nvSpPr>
          <p:spPr>
            <a:xfrm>
              <a:off x="3109207" y="6459794"/>
              <a:ext cx="3017520" cy="109728"/>
            </a:xfrm>
            <a:prstGeom prst="rect">
              <a:avLst/>
            </a:prstGeom>
            <a:solidFill>
              <a:srgbClr val="EC6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8" name="Rectangle 17"/>
            <p:cNvSpPr/>
            <p:nvPr userDrawn="1"/>
          </p:nvSpPr>
          <p:spPr>
            <a:xfrm>
              <a:off x="6126727" y="6459794"/>
              <a:ext cx="3017520" cy="109728"/>
            </a:xfrm>
            <a:prstGeom prst="rect">
              <a:avLst/>
            </a:prstGeom>
            <a:solidFill>
              <a:srgbClr val="006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Rectangle 18"/>
            <p:cNvSpPr/>
            <p:nvPr userDrawn="1"/>
          </p:nvSpPr>
          <p:spPr>
            <a:xfrm>
              <a:off x="9140952" y="6459794"/>
              <a:ext cx="3054096" cy="109728"/>
            </a:xfrm>
            <a:prstGeom prst="rect">
              <a:avLst/>
            </a:prstGeom>
            <a:solidFill>
              <a:srgbClr val="60C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grpSp>
      <p:sp>
        <p:nvSpPr>
          <p:cNvPr id="11" name="Rectangle 10"/>
          <p:cNvSpPr/>
          <p:nvPr userDrawn="1"/>
        </p:nvSpPr>
        <p:spPr>
          <a:xfrm>
            <a:off x="11097491" y="6526304"/>
            <a:ext cx="1094724" cy="3327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1CABA953-340D-4016-ADB2-D5BC5D2B69B2}" type="slidenum">
              <a:rPr lang="en-IN" sz="1600" smtClean="0">
                <a:solidFill>
                  <a:srgbClr val="4D4D4D"/>
                </a:solidFill>
                <a:latin typeface="+mn-lt"/>
                <a:cs typeface="Arial" panose="020B0604020202020204" pitchFamily="34" charset="0"/>
              </a:rPr>
              <a:t>‹#›</a:t>
            </a:fld>
            <a:endParaRPr lang="en-IN" sz="1600" dirty="0">
              <a:solidFill>
                <a:srgbClr val="4D4D4D"/>
              </a:solidFill>
              <a:latin typeface="+mn-lt"/>
              <a:cs typeface="Arial" panose="020B0604020202020204" pitchFamily="34" charset="0"/>
            </a:endParaRPr>
          </a:p>
        </p:txBody>
      </p:sp>
    </p:spTree>
    <p:extLst>
      <p:ext uri="{BB962C8B-B14F-4D97-AF65-F5344CB8AC3E}">
        <p14:creationId xmlns:p14="http://schemas.microsoft.com/office/powerpoint/2010/main" val="1977870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0000" y="1440874"/>
            <a:ext cx="5760000" cy="4959926"/>
          </a:xfrm>
        </p:spPr>
        <p:txBody>
          <a:bodyPr/>
          <a:lstStyle>
            <a:lvl1pPr>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half" idx="2"/>
          </p:nvPr>
        </p:nvSpPr>
        <p:spPr>
          <a:xfrm>
            <a:off x="6102764" y="1440874"/>
            <a:ext cx="5760000" cy="4959926"/>
          </a:xfrm>
        </p:spPr>
        <p:txBody>
          <a:bodyPr/>
          <a:lstStyle>
            <a:lvl1pPr>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5" name="Title 8"/>
          <p:cNvSpPr>
            <a:spLocks noGrp="1"/>
          </p:cNvSpPr>
          <p:nvPr>
            <p:ph type="title"/>
          </p:nvPr>
        </p:nvSpPr>
        <p:spPr>
          <a:xfrm>
            <a:off x="270000" y="468932"/>
            <a:ext cx="9511309" cy="720000"/>
          </a:xfrm>
        </p:spPr>
        <p:txBody>
          <a:bodyPr/>
          <a:lstStyle>
            <a:lvl1pPr>
              <a:defRPr>
                <a:latin typeface="+mn-lt"/>
                <a:cs typeface="Arial" panose="020B0604020202020204" pitchFamily="34" charset="0"/>
              </a:defRPr>
            </a:lvl1pPr>
          </a:lstStyle>
          <a:p>
            <a:r>
              <a:rPr lang="en-US" dirty="0"/>
              <a:t>Click to edit Master title style</a:t>
            </a:r>
            <a:endParaRPr lang="en-IN" dirty="0"/>
          </a:p>
        </p:txBody>
      </p:sp>
      <p:grpSp>
        <p:nvGrpSpPr>
          <p:cNvPr id="13" name="Group 12"/>
          <p:cNvGrpSpPr/>
          <p:nvPr userDrawn="1"/>
        </p:nvGrpSpPr>
        <p:grpSpPr>
          <a:xfrm>
            <a:off x="0" y="6459794"/>
            <a:ext cx="12195048" cy="398206"/>
            <a:chOff x="0" y="6459794"/>
            <a:chExt cx="12195048" cy="398206"/>
          </a:xfrm>
        </p:grpSpPr>
        <p:sp>
          <p:nvSpPr>
            <p:cNvPr id="14" name="Rectangle 13"/>
            <p:cNvSpPr/>
            <p:nvPr userDrawn="1"/>
          </p:nvSpPr>
          <p:spPr>
            <a:xfrm>
              <a:off x="0" y="6526305"/>
              <a:ext cx="3105665" cy="331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a:solidFill>
                    <a:srgbClr val="4D4D4D"/>
                  </a:solidFill>
                  <a:latin typeface="+mn-lt"/>
                  <a:cs typeface="Arial" panose="020B0604020202020204" pitchFamily="34" charset="0"/>
                </a:rPr>
                <a:t>© 2024 Fluentgrid Limited</a:t>
              </a:r>
            </a:p>
          </p:txBody>
        </p:sp>
        <p:sp>
          <p:nvSpPr>
            <p:cNvPr id="17" name="Rectangle 16"/>
            <p:cNvSpPr/>
            <p:nvPr userDrawn="1"/>
          </p:nvSpPr>
          <p:spPr>
            <a:xfrm>
              <a:off x="3542" y="6459794"/>
              <a:ext cx="3108960" cy="109728"/>
            </a:xfrm>
            <a:prstGeom prst="rect">
              <a:avLst/>
            </a:prstGeom>
            <a:solidFill>
              <a:srgbClr val="F9B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8" name="Rectangle 17"/>
            <p:cNvSpPr/>
            <p:nvPr userDrawn="1"/>
          </p:nvSpPr>
          <p:spPr>
            <a:xfrm>
              <a:off x="3109207" y="6459794"/>
              <a:ext cx="3017520" cy="109728"/>
            </a:xfrm>
            <a:prstGeom prst="rect">
              <a:avLst/>
            </a:prstGeom>
            <a:solidFill>
              <a:srgbClr val="EC6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Rectangle 18"/>
            <p:cNvSpPr/>
            <p:nvPr userDrawn="1"/>
          </p:nvSpPr>
          <p:spPr>
            <a:xfrm>
              <a:off x="6126727" y="6459794"/>
              <a:ext cx="3017520" cy="109728"/>
            </a:xfrm>
            <a:prstGeom prst="rect">
              <a:avLst/>
            </a:prstGeom>
            <a:solidFill>
              <a:srgbClr val="006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Rectangle 19"/>
            <p:cNvSpPr/>
            <p:nvPr userDrawn="1"/>
          </p:nvSpPr>
          <p:spPr>
            <a:xfrm>
              <a:off x="9140952" y="6459794"/>
              <a:ext cx="3054096" cy="109728"/>
            </a:xfrm>
            <a:prstGeom prst="rect">
              <a:avLst/>
            </a:prstGeom>
            <a:solidFill>
              <a:srgbClr val="60C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grpSp>
      <p:sp>
        <p:nvSpPr>
          <p:cNvPr id="12" name="Rectangle 11"/>
          <p:cNvSpPr/>
          <p:nvPr userDrawn="1"/>
        </p:nvSpPr>
        <p:spPr>
          <a:xfrm>
            <a:off x="11097491" y="6526304"/>
            <a:ext cx="1094724" cy="3327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1CABA953-340D-4016-ADB2-D5BC5D2B69B2}" type="slidenum">
              <a:rPr lang="en-IN" sz="1600" smtClean="0">
                <a:solidFill>
                  <a:srgbClr val="4D4D4D"/>
                </a:solidFill>
                <a:latin typeface="+mn-lt"/>
                <a:cs typeface="Arial" panose="020B0604020202020204" pitchFamily="34" charset="0"/>
              </a:rPr>
              <a:t>‹#›</a:t>
            </a:fld>
            <a:endParaRPr lang="en-IN" sz="1600" dirty="0">
              <a:solidFill>
                <a:srgbClr val="4D4D4D"/>
              </a:solidFill>
              <a:latin typeface="+mn-lt"/>
              <a:cs typeface="Arial" panose="020B0604020202020204" pitchFamily="34" charset="0"/>
            </a:endParaRPr>
          </a:p>
        </p:txBody>
      </p:sp>
    </p:spTree>
    <p:extLst>
      <p:ext uri="{BB962C8B-B14F-4D97-AF65-F5344CB8AC3E}">
        <p14:creationId xmlns:p14="http://schemas.microsoft.com/office/powerpoint/2010/main" val="1798998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70000" y="1416228"/>
            <a:ext cx="5760000" cy="823912"/>
          </a:xfrm>
        </p:spPr>
        <p:txBody>
          <a:bodyPr anchor="b"/>
          <a:lstStyle>
            <a:lvl1pPr marL="0" indent="0">
              <a:buNone/>
              <a:defRPr sz="2400" b="1">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9999" y="2467437"/>
            <a:ext cx="5760000" cy="3933362"/>
          </a:xfrm>
        </p:spPr>
        <p:txBody>
          <a:bodyPr/>
          <a:lstStyle>
            <a:lvl1pPr>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65271" y="1416228"/>
            <a:ext cx="5760000" cy="823912"/>
          </a:xfrm>
        </p:spPr>
        <p:txBody>
          <a:bodyPr anchor="b"/>
          <a:lstStyle>
            <a:lvl1pPr marL="0" indent="0">
              <a:buNone/>
              <a:defRPr sz="2400" b="1">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5271" y="2467436"/>
            <a:ext cx="5760000" cy="3933362"/>
          </a:xfrm>
        </p:spPr>
        <p:txBody>
          <a:bodyPr/>
          <a:lstStyle>
            <a:lvl1pPr>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3" name="Title 8"/>
          <p:cNvSpPr>
            <a:spLocks noGrp="1"/>
          </p:cNvSpPr>
          <p:nvPr>
            <p:ph type="title"/>
          </p:nvPr>
        </p:nvSpPr>
        <p:spPr>
          <a:xfrm>
            <a:off x="269999" y="468932"/>
            <a:ext cx="9483600" cy="720000"/>
          </a:xfrm>
        </p:spPr>
        <p:txBody>
          <a:bodyPr/>
          <a:lstStyle>
            <a:lvl1pPr>
              <a:defRPr>
                <a:latin typeface="+mn-lt"/>
                <a:cs typeface="Arial" panose="020B0604020202020204" pitchFamily="34" charset="0"/>
              </a:defRPr>
            </a:lvl1pPr>
          </a:lstStyle>
          <a:p>
            <a:r>
              <a:rPr lang="en-US"/>
              <a:t>Click to edit Master title style</a:t>
            </a:r>
            <a:endParaRPr lang="en-IN"/>
          </a:p>
        </p:txBody>
      </p:sp>
      <p:grpSp>
        <p:nvGrpSpPr>
          <p:cNvPr id="12" name="Group 11"/>
          <p:cNvGrpSpPr/>
          <p:nvPr userDrawn="1"/>
        </p:nvGrpSpPr>
        <p:grpSpPr>
          <a:xfrm>
            <a:off x="0" y="6459794"/>
            <a:ext cx="12195048" cy="398206"/>
            <a:chOff x="0" y="6459794"/>
            <a:chExt cx="12195048" cy="398206"/>
          </a:xfrm>
        </p:grpSpPr>
        <p:sp>
          <p:nvSpPr>
            <p:cNvPr id="15" name="Rectangle 14"/>
            <p:cNvSpPr/>
            <p:nvPr userDrawn="1"/>
          </p:nvSpPr>
          <p:spPr>
            <a:xfrm>
              <a:off x="0" y="6526305"/>
              <a:ext cx="3105665" cy="331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a:solidFill>
                    <a:srgbClr val="4D4D4D"/>
                  </a:solidFill>
                  <a:latin typeface="+mn-lt"/>
                  <a:cs typeface="Arial" panose="020B0604020202020204" pitchFamily="34" charset="0"/>
                </a:rPr>
                <a:t>© 2024 Fluentgrid Limited</a:t>
              </a:r>
            </a:p>
          </p:txBody>
        </p:sp>
        <p:sp>
          <p:nvSpPr>
            <p:cNvPr id="17" name="Rectangle 16"/>
            <p:cNvSpPr/>
            <p:nvPr userDrawn="1"/>
          </p:nvSpPr>
          <p:spPr>
            <a:xfrm>
              <a:off x="3542" y="6459794"/>
              <a:ext cx="3108960" cy="109728"/>
            </a:xfrm>
            <a:prstGeom prst="rect">
              <a:avLst/>
            </a:prstGeom>
            <a:solidFill>
              <a:srgbClr val="F9B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Rectangle 19"/>
            <p:cNvSpPr/>
            <p:nvPr userDrawn="1"/>
          </p:nvSpPr>
          <p:spPr>
            <a:xfrm>
              <a:off x="3109207" y="6459794"/>
              <a:ext cx="3017520" cy="109728"/>
            </a:xfrm>
            <a:prstGeom prst="rect">
              <a:avLst/>
            </a:prstGeom>
            <a:solidFill>
              <a:srgbClr val="EC6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Rectangle 20"/>
            <p:cNvSpPr/>
            <p:nvPr userDrawn="1"/>
          </p:nvSpPr>
          <p:spPr>
            <a:xfrm>
              <a:off x="6126727" y="6459794"/>
              <a:ext cx="3017520" cy="109728"/>
            </a:xfrm>
            <a:prstGeom prst="rect">
              <a:avLst/>
            </a:prstGeom>
            <a:solidFill>
              <a:srgbClr val="006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Rectangle 21"/>
            <p:cNvSpPr/>
            <p:nvPr userDrawn="1"/>
          </p:nvSpPr>
          <p:spPr>
            <a:xfrm>
              <a:off x="9140952" y="6459794"/>
              <a:ext cx="3054096" cy="109728"/>
            </a:xfrm>
            <a:prstGeom prst="rect">
              <a:avLst/>
            </a:prstGeom>
            <a:solidFill>
              <a:srgbClr val="60C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grpSp>
      <p:sp>
        <p:nvSpPr>
          <p:cNvPr id="14" name="Rectangle 13"/>
          <p:cNvSpPr/>
          <p:nvPr userDrawn="1"/>
        </p:nvSpPr>
        <p:spPr>
          <a:xfrm>
            <a:off x="11097491" y="6526304"/>
            <a:ext cx="1094724" cy="3327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1CABA953-340D-4016-ADB2-D5BC5D2B69B2}" type="slidenum">
              <a:rPr lang="en-IN" sz="1600" smtClean="0">
                <a:solidFill>
                  <a:srgbClr val="4D4D4D"/>
                </a:solidFill>
                <a:latin typeface="+mn-lt"/>
                <a:cs typeface="Arial" panose="020B0604020202020204" pitchFamily="34" charset="0"/>
              </a:rPr>
              <a:t>‹#›</a:t>
            </a:fld>
            <a:endParaRPr lang="en-IN" sz="1600" dirty="0">
              <a:solidFill>
                <a:srgbClr val="4D4D4D"/>
              </a:solidFill>
              <a:latin typeface="+mn-lt"/>
              <a:cs typeface="Arial" panose="020B0604020202020204" pitchFamily="34" charset="0"/>
            </a:endParaRPr>
          </a:p>
        </p:txBody>
      </p:sp>
    </p:spTree>
    <p:extLst>
      <p:ext uri="{BB962C8B-B14F-4D97-AF65-F5344CB8AC3E}">
        <p14:creationId xmlns:p14="http://schemas.microsoft.com/office/powerpoint/2010/main" val="1903244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0" y="6459794"/>
            <a:ext cx="12195048" cy="398206"/>
            <a:chOff x="0" y="6459794"/>
            <a:chExt cx="12195048" cy="398206"/>
          </a:xfrm>
        </p:grpSpPr>
        <p:sp>
          <p:nvSpPr>
            <p:cNvPr id="9" name="Rectangle 8"/>
            <p:cNvSpPr/>
            <p:nvPr userDrawn="1"/>
          </p:nvSpPr>
          <p:spPr>
            <a:xfrm>
              <a:off x="0" y="6526305"/>
              <a:ext cx="3105665" cy="331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a:solidFill>
                    <a:srgbClr val="4D4D4D"/>
                  </a:solidFill>
                  <a:latin typeface="+mn-lt"/>
                  <a:cs typeface="Arial" panose="020B0604020202020204" pitchFamily="34" charset="0"/>
                </a:rPr>
                <a:t>© 2024 Fluentgrid Limited</a:t>
              </a:r>
            </a:p>
          </p:txBody>
        </p:sp>
        <p:sp>
          <p:nvSpPr>
            <p:cNvPr id="11" name="Rectangle 10"/>
            <p:cNvSpPr/>
            <p:nvPr userDrawn="1"/>
          </p:nvSpPr>
          <p:spPr>
            <a:xfrm>
              <a:off x="3542" y="6459794"/>
              <a:ext cx="3108960" cy="109728"/>
            </a:xfrm>
            <a:prstGeom prst="rect">
              <a:avLst/>
            </a:prstGeom>
            <a:solidFill>
              <a:srgbClr val="F9B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Rectangle 11"/>
            <p:cNvSpPr/>
            <p:nvPr userDrawn="1"/>
          </p:nvSpPr>
          <p:spPr>
            <a:xfrm>
              <a:off x="3109207" y="6459794"/>
              <a:ext cx="3017520" cy="109728"/>
            </a:xfrm>
            <a:prstGeom prst="rect">
              <a:avLst/>
            </a:prstGeom>
            <a:solidFill>
              <a:srgbClr val="EC6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3" name="Rectangle 12"/>
            <p:cNvSpPr/>
            <p:nvPr userDrawn="1"/>
          </p:nvSpPr>
          <p:spPr>
            <a:xfrm>
              <a:off x="6126727" y="6459794"/>
              <a:ext cx="3017520" cy="109728"/>
            </a:xfrm>
            <a:prstGeom prst="rect">
              <a:avLst/>
            </a:prstGeom>
            <a:solidFill>
              <a:srgbClr val="006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5" name="Rectangle 14"/>
            <p:cNvSpPr/>
            <p:nvPr userDrawn="1"/>
          </p:nvSpPr>
          <p:spPr>
            <a:xfrm>
              <a:off x="9140952" y="6459794"/>
              <a:ext cx="3054096" cy="109728"/>
            </a:xfrm>
            <a:prstGeom prst="rect">
              <a:avLst/>
            </a:prstGeom>
            <a:solidFill>
              <a:srgbClr val="60C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grpSp>
      <p:sp>
        <p:nvSpPr>
          <p:cNvPr id="14" name="Rectangle 13"/>
          <p:cNvSpPr/>
          <p:nvPr userDrawn="1"/>
        </p:nvSpPr>
        <p:spPr>
          <a:xfrm>
            <a:off x="11097491" y="6526304"/>
            <a:ext cx="1094724" cy="3327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1CABA953-340D-4016-ADB2-D5BC5D2B69B2}" type="slidenum">
              <a:rPr lang="en-IN" sz="1600" smtClean="0">
                <a:solidFill>
                  <a:srgbClr val="4D4D4D"/>
                </a:solidFill>
                <a:latin typeface="+mn-lt"/>
                <a:cs typeface="Arial" panose="020B0604020202020204" pitchFamily="34" charset="0"/>
              </a:rPr>
              <a:t>‹#›</a:t>
            </a:fld>
            <a:endParaRPr lang="en-IN" sz="1600" dirty="0">
              <a:solidFill>
                <a:srgbClr val="4D4D4D"/>
              </a:solidFill>
              <a:latin typeface="+mn-lt"/>
              <a:cs typeface="Arial" panose="020B0604020202020204" pitchFamily="34" charset="0"/>
            </a:endParaRPr>
          </a:p>
        </p:txBody>
      </p:sp>
    </p:spTree>
    <p:extLst>
      <p:ext uri="{BB962C8B-B14F-4D97-AF65-F5344CB8AC3E}">
        <p14:creationId xmlns:p14="http://schemas.microsoft.com/office/powerpoint/2010/main" val="384699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hankyou">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43346" y="2189163"/>
            <a:ext cx="9144000" cy="2387600"/>
          </a:xfrm>
        </p:spPr>
        <p:txBody>
          <a:bodyPr anchor="b">
            <a:normAutofit/>
          </a:bodyPr>
          <a:lstStyle>
            <a:lvl1pPr algn="l">
              <a:defRPr sz="5500" baseline="0">
                <a:latin typeface="+mn-lt"/>
                <a:cs typeface="Arial" panose="020B0604020202020204" pitchFamily="34" charset="0"/>
              </a:defRPr>
            </a:lvl1pPr>
          </a:lstStyle>
          <a:p>
            <a:r>
              <a:rPr lang="en-US" dirty="0"/>
              <a:t>Thank you!</a:t>
            </a:r>
            <a:endParaRPr lang="en-IN" dirty="0"/>
          </a:p>
        </p:txBody>
      </p:sp>
      <p:sp>
        <p:nvSpPr>
          <p:cNvPr id="9" name="Subtitle 2"/>
          <p:cNvSpPr>
            <a:spLocks noGrp="1"/>
          </p:cNvSpPr>
          <p:nvPr>
            <p:ph type="subTitle" idx="1" hasCustomPrompt="1"/>
          </p:nvPr>
        </p:nvSpPr>
        <p:spPr>
          <a:xfrm>
            <a:off x="443346" y="4668838"/>
            <a:ext cx="9144000" cy="1655762"/>
          </a:xfrm>
        </p:spPr>
        <p:txBody>
          <a:bodyPr>
            <a:noAutofit/>
          </a:bodyPr>
          <a:lstStyle>
            <a:lvl1pPr marL="0" indent="0" algn="l">
              <a:buNone/>
              <a:defRPr sz="2000" baseline="0">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&lt;&lt;First Name&gt;&gt; &lt;&lt;Last Name&gt;&gt;</a:t>
            </a:r>
          </a:p>
          <a:p>
            <a:r>
              <a:rPr lang="en-US" dirty="0"/>
              <a:t>&lt;&lt;Designation&gt;&gt;</a:t>
            </a:r>
          </a:p>
          <a:p>
            <a:r>
              <a:rPr lang="en-US" dirty="0"/>
              <a:t>&lt;&lt;Email&gt;&gt;</a:t>
            </a:r>
          </a:p>
          <a:p>
            <a:r>
              <a:rPr lang="en-US" dirty="0"/>
              <a:t>&lt;&lt;Mobile Number&gt;&gt;</a:t>
            </a:r>
            <a:endParaRPr lang="en-IN" dirty="0"/>
          </a:p>
        </p:txBody>
      </p:sp>
      <p:grpSp>
        <p:nvGrpSpPr>
          <p:cNvPr id="10" name="Group 9"/>
          <p:cNvGrpSpPr/>
          <p:nvPr userDrawn="1"/>
        </p:nvGrpSpPr>
        <p:grpSpPr>
          <a:xfrm>
            <a:off x="0" y="6459794"/>
            <a:ext cx="12195048" cy="398206"/>
            <a:chOff x="0" y="6459794"/>
            <a:chExt cx="12195048" cy="398206"/>
          </a:xfrm>
        </p:grpSpPr>
        <p:sp>
          <p:nvSpPr>
            <p:cNvPr id="11" name="Rectangle 10"/>
            <p:cNvSpPr/>
            <p:nvPr userDrawn="1"/>
          </p:nvSpPr>
          <p:spPr>
            <a:xfrm>
              <a:off x="0" y="6526305"/>
              <a:ext cx="3105665" cy="331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a:solidFill>
                    <a:srgbClr val="4D4D4D"/>
                  </a:solidFill>
                  <a:latin typeface="+mn-lt"/>
                  <a:cs typeface="Arial" panose="020B0604020202020204" pitchFamily="34" charset="0"/>
                </a:rPr>
                <a:t>© 2024 Fluentgrid Limited</a:t>
              </a:r>
            </a:p>
          </p:txBody>
        </p:sp>
        <p:sp>
          <p:nvSpPr>
            <p:cNvPr id="13" name="Rectangle 12"/>
            <p:cNvSpPr/>
            <p:nvPr userDrawn="1"/>
          </p:nvSpPr>
          <p:spPr>
            <a:xfrm>
              <a:off x="3542" y="6459794"/>
              <a:ext cx="3108960" cy="109728"/>
            </a:xfrm>
            <a:prstGeom prst="rect">
              <a:avLst/>
            </a:prstGeom>
            <a:solidFill>
              <a:srgbClr val="F9B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5" name="Rectangle 14"/>
            <p:cNvSpPr/>
            <p:nvPr userDrawn="1"/>
          </p:nvSpPr>
          <p:spPr>
            <a:xfrm>
              <a:off x="3109207" y="6459794"/>
              <a:ext cx="3017520" cy="109728"/>
            </a:xfrm>
            <a:prstGeom prst="rect">
              <a:avLst/>
            </a:prstGeom>
            <a:solidFill>
              <a:srgbClr val="EC6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6" name="Rectangle 15"/>
            <p:cNvSpPr/>
            <p:nvPr userDrawn="1"/>
          </p:nvSpPr>
          <p:spPr>
            <a:xfrm>
              <a:off x="6126727" y="6459794"/>
              <a:ext cx="3017520" cy="109728"/>
            </a:xfrm>
            <a:prstGeom prst="rect">
              <a:avLst/>
            </a:prstGeom>
            <a:solidFill>
              <a:srgbClr val="006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Rectangle 16"/>
            <p:cNvSpPr/>
            <p:nvPr userDrawn="1"/>
          </p:nvSpPr>
          <p:spPr>
            <a:xfrm>
              <a:off x="9140952" y="6459794"/>
              <a:ext cx="3054096" cy="109728"/>
            </a:xfrm>
            <a:prstGeom prst="rect">
              <a:avLst/>
            </a:prstGeom>
            <a:solidFill>
              <a:srgbClr val="60C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grpSp>
      <p:sp>
        <p:nvSpPr>
          <p:cNvPr id="14" name="Rectangle 13"/>
          <p:cNvSpPr/>
          <p:nvPr userDrawn="1"/>
        </p:nvSpPr>
        <p:spPr>
          <a:xfrm>
            <a:off x="11097491" y="6526304"/>
            <a:ext cx="1094724" cy="3327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1CABA953-340D-4016-ADB2-D5BC5D2B69B2}" type="slidenum">
              <a:rPr lang="en-IN" sz="1600" smtClean="0">
                <a:solidFill>
                  <a:srgbClr val="4D4D4D"/>
                </a:solidFill>
                <a:latin typeface="+mn-lt"/>
                <a:cs typeface="Arial" panose="020B0604020202020204" pitchFamily="34" charset="0"/>
              </a:rPr>
              <a:t>‹#›</a:t>
            </a:fld>
            <a:endParaRPr lang="en-IN" sz="1600" dirty="0">
              <a:solidFill>
                <a:srgbClr val="4D4D4D"/>
              </a:solidFill>
              <a:latin typeface="+mn-lt"/>
              <a:cs typeface="Arial" panose="020B0604020202020204" pitchFamily="34" charset="0"/>
            </a:endParaRPr>
          </a:p>
        </p:txBody>
      </p:sp>
    </p:spTree>
    <p:extLst>
      <p:ext uri="{BB962C8B-B14F-4D97-AF65-F5344CB8AC3E}">
        <p14:creationId xmlns:p14="http://schemas.microsoft.com/office/powerpoint/2010/main" val="156975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mn-lt"/>
              </a:defRPr>
            </a:lvl1pPr>
          </a:lstStyle>
          <a:p>
            <a:pPr>
              <a:defRPr/>
            </a:pPr>
            <a:endParaRPr lang="en-IN" kern="0" dirty="0"/>
          </a:p>
        </p:txBody>
      </p:sp>
      <p:sp>
        <p:nvSpPr>
          <p:cNvPr id="3" name="Footer Placeholder 2"/>
          <p:cNvSpPr>
            <a:spLocks noGrp="1"/>
          </p:cNvSpPr>
          <p:nvPr>
            <p:ph type="ftr" sz="quarter" idx="11"/>
          </p:nvPr>
        </p:nvSpPr>
        <p:spPr/>
        <p:txBody>
          <a:bodyPr/>
          <a:lstStyle>
            <a:lvl1pPr>
              <a:defRPr>
                <a:latin typeface="+mn-lt"/>
              </a:defRPr>
            </a:lvl1pPr>
          </a:lstStyle>
          <a:p>
            <a:pPr>
              <a:defRPr/>
            </a:pPr>
            <a:endParaRPr lang="en-IN" kern="0" dirty="0"/>
          </a:p>
        </p:txBody>
      </p:sp>
      <p:sp>
        <p:nvSpPr>
          <p:cNvPr id="4" name="Slide Number Placeholder 3"/>
          <p:cNvSpPr>
            <a:spLocks noGrp="1"/>
          </p:cNvSpPr>
          <p:nvPr>
            <p:ph type="sldNum" sz="quarter" idx="12"/>
          </p:nvPr>
        </p:nvSpPr>
        <p:spPr/>
        <p:txBody>
          <a:bodyPr/>
          <a:lstStyle>
            <a:lvl1pPr>
              <a:defRPr>
                <a:latin typeface="+mn-lt"/>
              </a:defRPr>
            </a:lvl1pPr>
          </a:lstStyle>
          <a:p>
            <a:pPr>
              <a:defRPr/>
            </a:pPr>
            <a:fld id="{0672A210-125E-4F5D-AB73-1AF083D62294}" type="slidenum">
              <a:rPr lang="en-IN" kern="0" smtClean="0"/>
              <a:pPr>
                <a:defRPr/>
              </a:pPr>
              <a:t>‹#›</a:t>
            </a:fld>
            <a:endParaRPr lang="en-IN" kern="0" dirty="0"/>
          </a:p>
        </p:txBody>
      </p:sp>
    </p:spTree>
    <p:extLst>
      <p:ext uri="{BB962C8B-B14F-4D97-AF65-F5344CB8AC3E}">
        <p14:creationId xmlns:p14="http://schemas.microsoft.com/office/powerpoint/2010/main" val="521282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500">
                <a:latin typeface="+mn-lt"/>
                <a:cs typeface="Arial" panose="020B0604020202020204" pitchFamily="34" charset="0"/>
              </a:defRPr>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Rectangle 3"/>
          <p:cNvSpPr/>
          <p:nvPr userDrawn="1"/>
        </p:nvSpPr>
        <p:spPr>
          <a:xfrm>
            <a:off x="3542" y="6400800"/>
            <a:ext cx="3108960" cy="457200"/>
          </a:xfrm>
          <a:prstGeom prst="rect">
            <a:avLst/>
          </a:prstGeom>
          <a:solidFill>
            <a:srgbClr val="F9B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sp>
        <p:nvSpPr>
          <p:cNvPr id="9" name="Rectangle 8"/>
          <p:cNvSpPr/>
          <p:nvPr userDrawn="1"/>
        </p:nvSpPr>
        <p:spPr>
          <a:xfrm>
            <a:off x="3109207" y="6400800"/>
            <a:ext cx="3017520" cy="457200"/>
          </a:xfrm>
          <a:prstGeom prst="rect">
            <a:avLst/>
          </a:prstGeom>
          <a:solidFill>
            <a:srgbClr val="EC6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sp>
        <p:nvSpPr>
          <p:cNvPr id="11" name="Rectangle 10"/>
          <p:cNvSpPr/>
          <p:nvPr userDrawn="1"/>
        </p:nvSpPr>
        <p:spPr>
          <a:xfrm>
            <a:off x="6126727" y="6400800"/>
            <a:ext cx="3017520" cy="457200"/>
          </a:xfrm>
          <a:prstGeom prst="rect">
            <a:avLst/>
          </a:prstGeom>
          <a:solidFill>
            <a:srgbClr val="006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sp>
        <p:nvSpPr>
          <p:cNvPr id="12" name="Rectangle 11"/>
          <p:cNvSpPr/>
          <p:nvPr userDrawn="1"/>
        </p:nvSpPr>
        <p:spPr>
          <a:xfrm>
            <a:off x="9140952" y="6400800"/>
            <a:ext cx="3054096" cy="457200"/>
          </a:xfrm>
          <a:prstGeom prst="rect">
            <a:avLst/>
          </a:prstGeom>
          <a:solidFill>
            <a:srgbClr val="60C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spTree>
    <p:extLst>
      <p:ext uri="{BB962C8B-B14F-4D97-AF65-F5344CB8AC3E}">
        <p14:creationId xmlns:p14="http://schemas.microsoft.com/office/powerpoint/2010/main" val="133378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mn-lt"/>
                <a:cs typeface="Arial" panose="020B0604020202020204" pitchFamily="34" charset="0"/>
              </a:defRPr>
            </a:lvl1pPr>
          </a:lstStyle>
          <a:p>
            <a:r>
              <a:rPr lang="en-US" dirty="0"/>
              <a:t>Click to edit Master title style</a:t>
            </a:r>
            <a:endParaRPr lang="en-IN"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n-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3" name="Rectangle 12"/>
          <p:cNvSpPr/>
          <p:nvPr userDrawn="1"/>
        </p:nvSpPr>
        <p:spPr>
          <a:xfrm>
            <a:off x="0" y="6526305"/>
            <a:ext cx="3105665" cy="331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0" cap="none" spc="0" normalizeH="0" baseline="0" noProof="0" dirty="0">
                <a:ln>
                  <a:noFill/>
                </a:ln>
                <a:solidFill>
                  <a:srgbClr val="4D4D4D"/>
                </a:solidFill>
                <a:effectLst/>
                <a:uLnTx/>
                <a:uFillTx/>
                <a:latin typeface="+mn-lt"/>
                <a:cs typeface="Arial" panose="020B0604020202020204" pitchFamily="34" charset="0"/>
              </a:rPr>
              <a:t>© 2024 Fluentgrid Limited</a:t>
            </a:r>
          </a:p>
        </p:txBody>
      </p:sp>
      <p:sp>
        <p:nvSpPr>
          <p:cNvPr id="14" name="Rectangle 13"/>
          <p:cNvSpPr/>
          <p:nvPr userDrawn="1"/>
        </p:nvSpPr>
        <p:spPr>
          <a:xfrm>
            <a:off x="11097491" y="6526304"/>
            <a:ext cx="1094724" cy="3327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fld id="{1CABA953-340D-4016-ADB2-D5BC5D2B69B2}" type="slidenum">
              <a:rPr kumimoji="0" lang="en-IN" sz="1600" b="0" i="0" u="none" strike="noStrike" kern="0" cap="none" spc="0" normalizeH="0" baseline="0" noProof="0" smtClean="0">
                <a:ln>
                  <a:noFill/>
                </a:ln>
                <a:solidFill>
                  <a:srgbClr val="4D4D4D"/>
                </a:solidFill>
                <a:effectLst/>
                <a:uLnTx/>
                <a:uFillTx/>
                <a:latin typeface="+mn-lt"/>
                <a:cs typeface="Arial" panose="020B0604020202020204" pitchFamily="34" charset="0"/>
              </a:rPr>
              <a:pPr marL="0" marR="0" lvl="0" indent="0" algn="ctr" defTabSz="914400" eaLnBrk="1" fontAlgn="auto" latinLnBrk="0" hangingPunct="1">
                <a:lnSpc>
                  <a:spcPct val="100000"/>
                </a:lnSpc>
                <a:spcBef>
                  <a:spcPts val="0"/>
                </a:spcBef>
                <a:spcAft>
                  <a:spcPts val="0"/>
                </a:spcAft>
                <a:buClrTx/>
                <a:buSzTx/>
                <a:buFontTx/>
                <a:buNone/>
                <a:tabLst/>
                <a:defRPr/>
              </a:pPr>
              <a:t>‹#›</a:t>
            </a:fld>
            <a:endParaRPr kumimoji="0" lang="en-IN" sz="1600" b="0" i="0" u="none" strike="noStrike" kern="0" cap="none" spc="0" normalizeH="0" baseline="0" noProof="0" dirty="0">
              <a:ln>
                <a:noFill/>
              </a:ln>
              <a:solidFill>
                <a:srgbClr val="4D4D4D"/>
              </a:solidFill>
              <a:effectLst/>
              <a:uLnTx/>
              <a:uFillTx/>
              <a:latin typeface="+mn-lt"/>
              <a:cs typeface="Arial" panose="020B0604020202020204" pitchFamily="34" charset="0"/>
            </a:endParaRPr>
          </a:p>
        </p:txBody>
      </p:sp>
      <p:sp>
        <p:nvSpPr>
          <p:cNvPr id="15" name="Rectangle 14"/>
          <p:cNvSpPr/>
          <p:nvPr userDrawn="1"/>
        </p:nvSpPr>
        <p:spPr>
          <a:xfrm>
            <a:off x="3542" y="6459794"/>
            <a:ext cx="3108960" cy="109728"/>
          </a:xfrm>
          <a:prstGeom prst="rect">
            <a:avLst/>
          </a:prstGeom>
          <a:solidFill>
            <a:srgbClr val="F9B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sp>
        <p:nvSpPr>
          <p:cNvPr id="16" name="Rectangle 15"/>
          <p:cNvSpPr/>
          <p:nvPr userDrawn="1"/>
        </p:nvSpPr>
        <p:spPr>
          <a:xfrm>
            <a:off x="3109207" y="6459794"/>
            <a:ext cx="3017520" cy="109728"/>
          </a:xfrm>
          <a:prstGeom prst="rect">
            <a:avLst/>
          </a:prstGeom>
          <a:solidFill>
            <a:srgbClr val="EC6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sp>
        <p:nvSpPr>
          <p:cNvPr id="17" name="Rectangle 16"/>
          <p:cNvSpPr/>
          <p:nvPr userDrawn="1"/>
        </p:nvSpPr>
        <p:spPr>
          <a:xfrm>
            <a:off x="6126727" y="6459794"/>
            <a:ext cx="3017520" cy="109728"/>
          </a:xfrm>
          <a:prstGeom prst="rect">
            <a:avLst/>
          </a:prstGeom>
          <a:solidFill>
            <a:srgbClr val="006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sp>
        <p:nvSpPr>
          <p:cNvPr id="18" name="Rectangle 17"/>
          <p:cNvSpPr/>
          <p:nvPr userDrawn="1"/>
        </p:nvSpPr>
        <p:spPr>
          <a:xfrm>
            <a:off x="9140952" y="6459794"/>
            <a:ext cx="3054096" cy="109728"/>
          </a:xfrm>
          <a:prstGeom prst="rect">
            <a:avLst/>
          </a:prstGeom>
          <a:solidFill>
            <a:srgbClr val="60C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spTree>
    <p:extLst>
      <p:ext uri="{BB962C8B-B14F-4D97-AF65-F5344CB8AC3E}">
        <p14:creationId xmlns:p14="http://schemas.microsoft.com/office/powerpoint/2010/main" val="3837399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mn-lt"/>
                <a:cs typeface="Arial" panose="020B0604020202020204" pitchFamily="34" charset="0"/>
              </a:defRPr>
            </a:lvl1pPr>
          </a:lstStyle>
          <a:p>
            <a:r>
              <a:rPr lang="en-US" dirty="0"/>
              <a:t>Click to edit Master title style</a:t>
            </a:r>
            <a:endParaRPr lang="en-IN"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n-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Rectangle 14"/>
          <p:cNvSpPr/>
          <p:nvPr userDrawn="1"/>
        </p:nvSpPr>
        <p:spPr>
          <a:xfrm>
            <a:off x="3542" y="6400800"/>
            <a:ext cx="3108960" cy="457200"/>
          </a:xfrm>
          <a:prstGeom prst="rect">
            <a:avLst/>
          </a:prstGeom>
          <a:solidFill>
            <a:srgbClr val="F9B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sp>
        <p:nvSpPr>
          <p:cNvPr id="16" name="Rectangle 15"/>
          <p:cNvSpPr/>
          <p:nvPr userDrawn="1"/>
        </p:nvSpPr>
        <p:spPr>
          <a:xfrm>
            <a:off x="3109207" y="6400800"/>
            <a:ext cx="3017520" cy="457200"/>
          </a:xfrm>
          <a:prstGeom prst="rect">
            <a:avLst/>
          </a:prstGeom>
          <a:solidFill>
            <a:srgbClr val="EC6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sp>
        <p:nvSpPr>
          <p:cNvPr id="17" name="Rectangle 16"/>
          <p:cNvSpPr/>
          <p:nvPr userDrawn="1"/>
        </p:nvSpPr>
        <p:spPr>
          <a:xfrm>
            <a:off x="6126727" y="6400800"/>
            <a:ext cx="3017520" cy="457200"/>
          </a:xfrm>
          <a:prstGeom prst="rect">
            <a:avLst/>
          </a:prstGeom>
          <a:solidFill>
            <a:srgbClr val="006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sp>
        <p:nvSpPr>
          <p:cNvPr id="18" name="Rectangle 17"/>
          <p:cNvSpPr/>
          <p:nvPr userDrawn="1"/>
        </p:nvSpPr>
        <p:spPr>
          <a:xfrm>
            <a:off x="9140952" y="6400800"/>
            <a:ext cx="3054096" cy="457200"/>
          </a:xfrm>
          <a:prstGeom prst="rect">
            <a:avLst/>
          </a:prstGeom>
          <a:solidFill>
            <a:srgbClr val="60C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spTree>
    <p:extLst>
      <p:ext uri="{BB962C8B-B14F-4D97-AF65-F5344CB8AC3E}">
        <p14:creationId xmlns:p14="http://schemas.microsoft.com/office/powerpoint/2010/main" val="3224377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8"/>
          <p:cNvSpPr>
            <a:spLocks noGrp="1"/>
          </p:cNvSpPr>
          <p:nvPr>
            <p:ph type="title"/>
          </p:nvPr>
        </p:nvSpPr>
        <p:spPr>
          <a:xfrm>
            <a:off x="309756" y="285638"/>
            <a:ext cx="8688470" cy="562501"/>
          </a:xfrm>
        </p:spPr>
        <p:txBody>
          <a:bodyPr>
            <a:normAutofit/>
          </a:bodyPr>
          <a:lstStyle>
            <a:lvl1pPr algn="l">
              <a:defRPr sz="2800" b="1">
                <a:latin typeface="+mn-lt"/>
                <a:cs typeface="Arial" panose="020B0604020202020204" pitchFamily="34" charset="0"/>
              </a:defRPr>
            </a:lvl1pPr>
          </a:lstStyle>
          <a:p>
            <a:r>
              <a:rPr lang="en-US" dirty="0"/>
              <a:t>Click to edit Master title style</a:t>
            </a:r>
            <a:endParaRPr lang="en-IN" dirty="0"/>
          </a:p>
        </p:txBody>
      </p:sp>
      <p:grpSp>
        <p:nvGrpSpPr>
          <p:cNvPr id="8" name="Group 7"/>
          <p:cNvGrpSpPr/>
          <p:nvPr userDrawn="1"/>
        </p:nvGrpSpPr>
        <p:grpSpPr>
          <a:xfrm>
            <a:off x="0" y="6459794"/>
            <a:ext cx="12195048" cy="398206"/>
            <a:chOff x="0" y="6459794"/>
            <a:chExt cx="12195048" cy="398206"/>
          </a:xfrm>
        </p:grpSpPr>
        <p:sp>
          <p:nvSpPr>
            <p:cNvPr id="11" name="Rectangle 10"/>
            <p:cNvSpPr/>
            <p:nvPr userDrawn="1"/>
          </p:nvSpPr>
          <p:spPr>
            <a:xfrm>
              <a:off x="0" y="6526305"/>
              <a:ext cx="3105665" cy="331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0" cap="none" spc="0" normalizeH="0" baseline="0" noProof="0" dirty="0">
                  <a:ln>
                    <a:noFill/>
                  </a:ln>
                  <a:solidFill>
                    <a:srgbClr val="4D4D4D"/>
                  </a:solidFill>
                  <a:effectLst/>
                  <a:uLnTx/>
                  <a:uFillTx/>
                  <a:latin typeface="+mn-lt"/>
                  <a:cs typeface="Arial" panose="020B0604020202020204" pitchFamily="34" charset="0"/>
                </a:rPr>
                <a:t>© 2024 Fluentgrid Limited</a:t>
              </a:r>
            </a:p>
          </p:txBody>
        </p:sp>
        <p:sp>
          <p:nvSpPr>
            <p:cNvPr id="13" name="Rectangle 12"/>
            <p:cNvSpPr/>
            <p:nvPr userDrawn="1"/>
          </p:nvSpPr>
          <p:spPr>
            <a:xfrm>
              <a:off x="3542" y="6459794"/>
              <a:ext cx="3108960" cy="109728"/>
            </a:xfrm>
            <a:prstGeom prst="rect">
              <a:avLst/>
            </a:prstGeom>
            <a:solidFill>
              <a:srgbClr val="F9B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sp>
          <p:nvSpPr>
            <p:cNvPr id="16" name="Rectangle 15"/>
            <p:cNvSpPr/>
            <p:nvPr userDrawn="1"/>
          </p:nvSpPr>
          <p:spPr>
            <a:xfrm>
              <a:off x="3109207" y="6459794"/>
              <a:ext cx="3017520" cy="109728"/>
            </a:xfrm>
            <a:prstGeom prst="rect">
              <a:avLst/>
            </a:prstGeom>
            <a:solidFill>
              <a:srgbClr val="EC6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sp>
          <p:nvSpPr>
            <p:cNvPr id="17" name="Rectangle 16"/>
            <p:cNvSpPr/>
            <p:nvPr userDrawn="1"/>
          </p:nvSpPr>
          <p:spPr>
            <a:xfrm>
              <a:off x="6126727" y="6459794"/>
              <a:ext cx="3017520" cy="109728"/>
            </a:xfrm>
            <a:prstGeom prst="rect">
              <a:avLst/>
            </a:prstGeom>
            <a:solidFill>
              <a:srgbClr val="006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sp>
          <p:nvSpPr>
            <p:cNvPr id="18" name="Rectangle 17"/>
            <p:cNvSpPr/>
            <p:nvPr userDrawn="1"/>
          </p:nvSpPr>
          <p:spPr>
            <a:xfrm>
              <a:off x="9140952" y="6459794"/>
              <a:ext cx="3054096" cy="109728"/>
            </a:xfrm>
            <a:prstGeom prst="rect">
              <a:avLst/>
            </a:prstGeom>
            <a:solidFill>
              <a:srgbClr val="60C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grpSp>
      <p:sp>
        <p:nvSpPr>
          <p:cNvPr id="10" name="Rectangle 9"/>
          <p:cNvSpPr/>
          <p:nvPr userDrawn="1"/>
        </p:nvSpPr>
        <p:spPr>
          <a:xfrm>
            <a:off x="11097491" y="6526304"/>
            <a:ext cx="1094724" cy="3327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fld id="{1CABA953-340D-4016-ADB2-D5BC5D2B69B2}" type="slidenum">
              <a:rPr kumimoji="0" lang="en-IN" sz="1600" b="0" i="0" u="none" strike="noStrike" kern="0" cap="none" spc="0" normalizeH="0" baseline="0" noProof="0" smtClean="0">
                <a:ln>
                  <a:noFill/>
                </a:ln>
                <a:solidFill>
                  <a:srgbClr val="4D4D4D"/>
                </a:solidFill>
                <a:effectLst/>
                <a:uLnTx/>
                <a:uFillTx/>
                <a:latin typeface="+mn-lt"/>
                <a:cs typeface="Arial" panose="020B0604020202020204" pitchFamily="34" charset="0"/>
              </a:rPr>
              <a:pPr marL="0" marR="0" lvl="0" indent="0" algn="ctr" defTabSz="914400" eaLnBrk="1" fontAlgn="auto" latinLnBrk="0" hangingPunct="1">
                <a:lnSpc>
                  <a:spcPct val="100000"/>
                </a:lnSpc>
                <a:spcBef>
                  <a:spcPts val="0"/>
                </a:spcBef>
                <a:spcAft>
                  <a:spcPts val="0"/>
                </a:spcAft>
                <a:buClrTx/>
                <a:buSzTx/>
                <a:buFontTx/>
                <a:buNone/>
                <a:tabLst/>
                <a:defRPr/>
              </a:pPr>
              <a:t>‹#›</a:t>
            </a:fld>
            <a:endParaRPr kumimoji="0" lang="en-IN" sz="1600" b="0" i="0" u="none" strike="noStrike" kern="0" cap="none" spc="0" normalizeH="0" baseline="0" noProof="0" dirty="0">
              <a:ln>
                <a:noFill/>
              </a:ln>
              <a:solidFill>
                <a:srgbClr val="4D4D4D"/>
              </a:solidFill>
              <a:effectLst/>
              <a:uLnTx/>
              <a:uFillTx/>
              <a:latin typeface="+mn-lt"/>
              <a:cs typeface="Arial" panose="020B0604020202020204" pitchFamily="34" charset="0"/>
            </a:endParaRPr>
          </a:p>
        </p:txBody>
      </p:sp>
      <p:cxnSp>
        <p:nvCxnSpPr>
          <p:cNvPr id="12" name="Straight Connector 11">
            <a:extLst>
              <a:ext uri="{FF2B5EF4-FFF2-40B4-BE49-F238E27FC236}">
                <a16:creationId xmlns:a16="http://schemas.microsoft.com/office/drawing/2014/main" id="{68CE57DC-75B9-7206-6182-2E2D58F818F8}"/>
              </a:ext>
            </a:extLst>
          </p:cNvPr>
          <p:cNvCxnSpPr/>
          <p:nvPr userDrawn="1"/>
        </p:nvCxnSpPr>
        <p:spPr>
          <a:xfrm>
            <a:off x="-11254" y="840111"/>
            <a:ext cx="9492809" cy="0"/>
          </a:xfrm>
          <a:prstGeom prst="line">
            <a:avLst/>
          </a:prstGeom>
          <a:ln>
            <a:solidFill>
              <a:srgbClr val="5A5A5A"/>
            </a:solidFill>
            <a:headEnd type="none"/>
            <a:tailEnd type="diamond"/>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718295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999" y="1427018"/>
            <a:ext cx="11644909" cy="4946073"/>
          </a:xfrm>
        </p:spPr>
        <p:txBody>
          <a:bodyPr/>
          <a:lstStyle>
            <a:lvl1pPr marL="228600" indent="-228600">
              <a:buSzPct val="110000"/>
              <a:buFont typeface="Arial" panose="020B0604020202020204" pitchFamily="34" charset="0"/>
              <a:buChar char="•"/>
              <a:defRPr>
                <a:latin typeface="+mn-lt"/>
                <a:cs typeface="Arial" panose="020B0604020202020204" pitchFamily="34" charset="0"/>
              </a:defRPr>
            </a:lvl1pPr>
            <a:lvl2pPr marL="685800" indent="-228600">
              <a:buFont typeface="Wingdings" panose="05000000000000000000" pitchFamily="2" charset="2"/>
              <a:buChar cha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Title 8"/>
          <p:cNvSpPr>
            <a:spLocks noGrp="1"/>
          </p:cNvSpPr>
          <p:nvPr>
            <p:ph type="title"/>
          </p:nvPr>
        </p:nvSpPr>
        <p:spPr>
          <a:xfrm>
            <a:off x="269999" y="462957"/>
            <a:ext cx="9511310" cy="720000"/>
          </a:xfrm>
        </p:spPr>
        <p:txBody>
          <a:bodyPr/>
          <a:lstStyle>
            <a:lvl1pPr>
              <a:defRPr>
                <a:latin typeface="+mn-lt"/>
                <a:cs typeface="Arial" panose="020B0604020202020204" pitchFamily="34" charset="0"/>
              </a:defRPr>
            </a:lvl1pPr>
          </a:lstStyle>
          <a:p>
            <a:r>
              <a:rPr lang="en-US"/>
              <a:t>Click to edit Master title style</a:t>
            </a:r>
            <a:endParaRPr lang="en-IN"/>
          </a:p>
        </p:txBody>
      </p:sp>
      <p:grpSp>
        <p:nvGrpSpPr>
          <p:cNvPr id="9" name="Group 8"/>
          <p:cNvGrpSpPr/>
          <p:nvPr userDrawn="1"/>
        </p:nvGrpSpPr>
        <p:grpSpPr>
          <a:xfrm>
            <a:off x="0" y="6459794"/>
            <a:ext cx="12195048" cy="398206"/>
            <a:chOff x="0" y="6459794"/>
            <a:chExt cx="12195048" cy="398206"/>
          </a:xfrm>
        </p:grpSpPr>
        <p:sp>
          <p:nvSpPr>
            <p:cNvPr id="12" name="Rectangle 11"/>
            <p:cNvSpPr/>
            <p:nvPr userDrawn="1"/>
          </p:nvSpPr>
          <p:spPr>
            <a:xfrm>
              <a:off x="0" y="6526305"/>
              <a:ext cx="3105665" cy="331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0" cap="none" spc="0" normalizeH="0" baseline="0" noProof="0" dirty="0">
                  <a:ln>
                    <a:noFill/>
                  </a:ln>
                  <a:solidFill>
                    <a:srgbClr val="4D4D4D"/>
                  </a:solidFill>
                  <a:effectLst/>
                  <a:uLnTx/>
                  <a:uFillTx/>
                  <a:latin typeface="+mn-lt"/>
                  <a:cs typeface="Arial" panose="020B0604020202020204" pitchFamily="34" charset="0"/>
                </a:rPr>
                <a:t>© 2024 Fluentgrid Limited</a:t>
              </a:r>
            </a:p>
          </p:txBody>
        </p:sp>
        <p:sp>
          <p:nvSpPr>
            <p:cNvPr id="14" name="Rectangle 13"/>
            <p:cNvSpPr/>
            <p:nvPr userDrawn="1"/>
          </p:nvSpPr>
          <p:spPr>
            <a:xfrm>
              <a:off x="3542" y="6459794"/>
              <a:ext cx="3108960" cy="109728"/>
            </a:xfrm>
            <a:prstGeom prst="rect">
              <a:avLst/>
            </a:prstGeom>
            <a:solidFill>
              <a:srgbClr val="F9B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sp>
          <p:nvSpPr>
            <p:cNvPr id="17" name="Rectangle 16"/>
            <p:cNvSpPr/>
            <p:nvPr userDrawn="1"/>
          </p:nvSpPr>
          <p:spPr>
            <a:xfrm>
              <a:off x="3109207" y="6459794"/>
              <a:ext cx="3017520" cy="109728"/>
            </a:xfrm>
            <a:prstGeom prst="rect">
              <a:avLst/>
            </a:prstGeom>
            <a:solidFill>
              <a:srgbClr val="EC6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sp>
          <p:nvSpPr>
            <p:cNvPr id="18" name="Rectangle 17"/>
            <p:cNvSpPr/>
            <p:nvPr userDrawn="1"/>
          </p:nvSpPr>
          <p:spPr>
            <a:xfrm>
              <a:off x="6126727" y="6459794"/>
              <a:ext cx="3017520" cy="109728"/>
            </a:xfrm>
            <a:prstGeom prst="rect">
              <a:avLst/>
            </a:prstGeom>
            <a:solidFill>
              <a:srgbClr val="006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sp>
          <p:nvSpPr>
            <p:cNvPr id="19" name="Rectangle 18"/>
            <p:cNvSpPr/>
            <p:nvPr userDrawn="1"/>
          </p:nvSpPr>
          <p:spPr>
            <a:xfrm>
              <a:off x="9140952" y="6459794"/>
              <a:ext cx="3054096" cy="109728"/>
            </a:xfrm>
            <a:prstGeom prst="rect">
              <a:avLst/>
            </a:prstGeom>
            <a:solidFill>
              <a:srgbClr val="60C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grpSp>
      <p:sp>
        <p:nvSpPr>
          <p:cNvPr id="11" name="Rectangle 10"/>
          <p:cNvSpPr/>
          <p:nvPr userDrawn="1"/>
        </p:nvSpPr>
        <p:spPr>
          <a:xfrm>
            <a:off x="11097491" y="6526304"/>
            <a:ext cx="1094724" cy="3327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fld id="{1CABA953-340D-4016-ADB2-D5BC5D2B69B2}" type="slidenum">
              <a:rPr kumimoji="0" lang="en-IN" sz="1600" b="0" i="0" u="none" strike="noStrike" kern="0" cap="none" spc="0" normalizeH="0" baseline="0" noProof="0" smtClean="0">
                <a:ln>
                  <a:noFill/>
                </a:ln>
                <a:solidFill>
                  <a:srgbClr val="4D4D4D"/>
                </a:solidFill>
                <a:effectLst/>
                <a:uLnTx/>
                <a:uFillTx/>
                <a:latin typeface="+mn-lt"/>
                <a:cs typeface="Arial" panose="020B0604020202020204" pitchFamily="34" charset="0"/>
              </a:rPr>
              <a:pPr marL="0" marR="0" lvl="0" indent="0" algn="ctr" defTabSz="914400" eaLnBrk="1" fontAlgn="auto" latinLnBrk="0" hangingPunct="1">
                <a:lnSpc>
                  <a:spcPct val="100000"/>
                </a:lnSpc>
                <a:spcBef>
                  <a:spcPts val="0"/>
                </a:spcBef>
                <a:spcAft>
                  <a:spcPts val="0"/>
                </a:spcAft>
                <a:buClrTx/>
                <a:buSzTx/>
                <a:buFontTx/>
                <a:buNone/>
                <a:tabLst/>
                <a:defRPr/>
              </a:pPr>
              <a:t>‹#›</a:t>
            </a:fld>
            <a:endParaRPr kumimoji="0" lang="en-IN" sz="1600" b="0" i="0" u="none" strike="noStrike" kern="0" cap="none" spc="0" normalizeH="0" baseline="0" noProof="0" dirty="0">
              <a:ln>
                <a:noFill/>
              </a:ln>
              <a:solidFill>
                <a:srgbClr val="4D4D4D"/>
              </a:solidFill>
              <a:effectLst/>
              <a:uLnTx/>
              <a:uFillTx/>
              <a:latin typeface="+mn-lt"/>
              <a:cs typeface="Arial" panose="020B0604020202020204" pitchFamily="34" charset="0"/>
            </a:endParaRPr>
          </a:p>
        </p:txBody>
      </p:sp>
    </p:spTree>
    <p:extLst>
      <p:ext uri="{BB962C8B-B14F-4D97-AF65-F5344CB8AC3E}">
        <p14:creationId xmlns:p14="http://schemas.microsoft.com/office/powerpoint/2010/main" val="401072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0000" y="1440874"/>
            <a:ext cx="5760000" cy="4959926"/>
          </a:xfrm>
        </p:spPr>
        <p:txBody>
          <a:bodyPr/>
          <a:lstStyle>
            <a:lvl1pPr>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half" idx="2"/>
          </p:nvPr>
        </p:nvSpPr>
        <p:spPr>
          <a:xfrm>
            <a:off x="6102764" y="1440874"/>
            <a:ext cx="5760000" cy="4959926"/>
          </a:xfrm>
        </p:spPr>
        <p:txBody>
          <a:bodyPr/>
          <a:lstStyle>
            <a:lvl1pPr>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5" name="Title 8"/>
          <p:cNvSpPr>
            <a:spLocks noGrp="1"/>
          </p:cNvSpPr>
          <p:nvPr>
            <p:ph type="title"/>
          </p:nvPr>
        </p:nvSpPr>
        <p:spPr>
          <a:xfrm>
            <a:off x="270000" y="468932"/>
            <a:ext cx="9511309" cy="720000"/>
          </a:xfrm>
        </p:spPr>
        <p:txBody>
          <a:bodyPr/>
          <a:lstStyle>
            <a:lvl1pPr>
              <a:defRPr>
                <a:latin typeface="+mn-lt"/>
                <a:cs typeface="Arial" panose="020B0604020202020204" pitchFamily="34" charset="0"/>
              </a:defRPr>
            </a:lvl1pPr>
          </a:lstStyle>
          <a:p>
            <a:r>
              <a:rPr lang="en-US" dirty="0"/>
              <a:t>Click to edit Master title style</a:t>
            </a:r>
            <a:endParaRPr lang="en-IN" dirty="0"/>
          </a:p>
        </p:txBody>
      </p:sp>
      <p:grpSp>
        <p:nvGrpSpPr>
          <p:cNvPr id="13" name="Group 12"/>
          <p:cNvGrpSpPr/>
          <p:nvPr userDrawn="1"/>
        </p:nvGrpSpPr>
        <p:grpSpPr>
          <a:xfrm>
            <a:off x="0" y="6459794"/>
            <a:ext cx="12195048" cy="398206"/>
            <a:chOff x="0" y="6459794"/>
            <a:chExt cx="12195048" cy="398206"/>
          </a:xfrm>
        </p:grpSpPr>
        <p:sp>
          <p:nvSpPr>
            <p:cNvPr id="14" name="Rectangle 13"/>
            <p:cNvSpPr/>
            <p:nvPr userDrawn="1"/>
          </p:nvSpPr>
          <p:spPr>
            <a:xfrm>
              <a:off x="0" y="6526305"/>
              <a:ext cx="3105665" cy="331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0" cap="none" spc="0" normalizeH="0" baseline="0" noProof="0" dirty="0">
                  <a:ln>
                    <a:noFill/>
                  </a:ln>
                  <a:solidFill>
                    <a:srgbClr val="4D4D4D"/>
                  </a:solidFill>
                  <a:effectLst/>
                  <a:uLnTx/>
                  <a:uFillTx/>
                  <a:latin typeface="+mn-lt"/>
                  <a:cs typeface="Arial" panose="020B0604020202020204" pitchFamily="34" charset="0"/>
                </a:rPr>
                <a:t>© 2024 Fluentgrid Limited</a:t>
              </a:r>
            </a:p>
          </p:txBody>
        </p:sp>
        <p:sp>
          <p:nvSpPr>
            <p:cNvPr id="17" name="Rectangle 16"/>
            <p:cNvSpPr/>
            <p:nvPr userDrawn="1"/>
          </p:nvSpPr>
          <p:spPr>
            <a:xfrm>
              <a:off x="3542" y="6459794"/>
              <a:ext cx="3108960" cy="109728"/>
            </a:xfrm>
            <a:prstGeom prst="rect">
              <a:avLst/>
            </a:prstGeom>
            <a:solidFill>
              <a:srgbClr val="F9B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sp>
          <p:nvSpPr>
            <p:cNvPr id="18" name="Rectangle 17"/>
            <p:cNvSpPr/>
            <p:nvPr userDrawn="1"/>
          </p:nvSpPr>
          <p:spPr>
            <a:xfrm>
              <a:off x="3109207" y="6459794"/>
              <a:ext cx="3017520" cy="109728"/>
            </a:xfrm>
            <a:prstGeom prst="rect">
              <a:avLst/>
            </a:prstGeom>
            <a:solidFill>
              <a:srgbClr val="EC6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sp>
          <p:nvSpPr>
            <p:cNvPr id="19" name="Rectangle 18"/>
            <p:cNvSpPr/>
            <p:nvPr userDrawn="1"/>
          </p:nvSpPr>
          <p:spPr>
            <a:xfrm>
              <a:off x="6126727" y="6459794"/>
              <a:ext cx="3017520" cy="109728"/>
            </a:xfrm>
            <a:prstGeom prst="rect">
              <a:avLst/>
            </a:prstGeom>
            <a:solidFill>
              <a:srgbClr val="006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sp>
          <p:nvSpPr>
            <p:cNvPr id="20" name="Rectangle 19"/>
            <p:cNvSpPr/>
            <p:nvPr userDrawn="1"/>
          </p:nvSpPr>
          <p:spPr>
            <a:xfrm>
              <a:off x="9140952" y="6459794"/>
              <a:ext cx="3054096" cy="109728"/>
            </a:xfrm>
            <a:prstGeom prst="rect">
              <a:avLst/>
            </a:prstGeom>
            <a:solidFill>
              <a:srgbClr val="60C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grpSp>
      <p:sp>
        <p:nvSpPr>
          <p:cNvPr id="12" name="Rectangle 11"/>
          <p:cNvSpPr/>
          <p:nvPr userDrawn="1"/>
        </p:nvSpPr>
        <p:spPr>
          <a:xfrm>
            <a:off x="11097491" y="6526304"/>
            <a:ext cx="1094724" cy="3327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fld id="{1CABA953-340D-4016-ADB2-D5BC5D2B69B2}" type="slidenum">
              <a:rPr kumimoji="0" lang="en-IN" sz="1600" b="0" i="0" u="none" strike="noStrike" kern="0" cap="none" spc="0" normalizeH="0" baseline="0" noProof="0" smtClean="0">
                <a:ln>
                  <a:noFill/>
                </a:ln>
                <a:solidFill>
                  <a:srgbClr val="4D4D4D"/>
                </a:solidFill>
                <a:effectLst/>
                <a:uLnTx/>
                <a:uFillTx/>
                <a:latin typeface="+mn-lt"/>
                <a:cs typeface="Arial" panose="020B0604020202020204" pitchFamily="34" charset="0"/>
              </a:rPr>
              <a:pPr marL="0" marR="0" lvl="0" indent="0" algn="ctr" defTabSz="914400" eaLnBrk="1" fontAlgn="auto" latinLnBrk="0" hangingPunct="1">
                <a:lnSpc>
                  <a:spcPct val="100000"/>
                </a:lnSpc>
                <a:spcBef>
                  <a:spcPts val="0"/>
                </a:spcBef>
                <a:spcAft>
                  <a:spcPts val="0"/>
                </a:spcAft>
                <a:buClrTx/>
                <a:buSzTx/>
                <a:buFontTx/>
                <a:buNone/>
                <a:tabLst/>
                <a:defRPr/>
              </a:pPr>
              <a:t>‹#›</a:t>
            </a:fld>
            <a:endParaRPr kumimoji="0" lang="en-IN" sz="1600" b="0" i="0" u="none" strike="noStrike" kern="0" cap="none" spc="0" normalizeH="0" baseline="0" noProof="0" dirty="0">
              <a:ln>
                <a:noFill/>
              </a:ln>
              <a:solidFill>
                <a:srgbClr val="4D4D4D"/>
              </a:solidFill>
              <a:effectLst/>
              <a:uLnTx/>
              <a:uFillTx/>
              <a:latin typeface="+mn-lt"/>
              <a:cs typeface="Arial" panose="020B0604020202020204" pitchFamily="34" charset="0"/>
            </a:endParaRPr>
          </a:p>
        </p:txBody>
      </p:sp>
    </p:spTree>
    <p:extLst>
      <p:ext uri="{BB962C8B-B14F-4D97-AF65-F5344CB8AC3E}">
        <p14:creationId xmlns:p14="http://schemas.microsoft.com/office/powerpoint/2010/main" val="3620280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70000" y="1416228"/>
            <a:ext cx="5760000" cy="823912"/>
          </a:xfrm>
        </p:spPr>
        <p:txBody>
          <a:bodyPr anchor="b"/>
          <a:lstStyle>
            <a:lvl1pPr marL="0" indent="0">
              <a:buNone/>
              <a:defRPr sz="2400" b="1">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9999" y="2467437"/>
            <a:ext cx="5760000" cy="3933362"/>
          </a:xfrm>
        </p:spPr>
        <p:txBody>
          <a:bodyPr/>
          <a:lstStyle>
            <a:lvl1pPr>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65271" y="1416228"/>
            <a:ext cx="5760000" cy="823912"/>
          </a:xfrm>
        </p:spPr>
        <p:txBody>
          <a:bodyPr anchor="b"/>
          <a:lstStyle>
            <a:lvl1pPr marL="0" indent="0">
              <a:buNone/>
              <a:defRPr sz="2400" b="1">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5271" y="2467436"/>
            <a:ext cx="5760000" cy="3933362"/>
          </a:xfrm>
        </p:spPr>
        <p:txBody>
          <a:bodyPr/>
          <a:lstStyle>
            <a:lvl1pPr>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3" name="Title 8"/>
          <p:cNvSpPr>
            <a:spLocks noGrp="1"/>
          </p:cNvSpPr>
          <p:nvPr>
            <p:ph type="title"/>
          </p:nvPr>
        </p:nvSpPr>
        <p:spPr>
          <a:xfrm>
            <a:off x="269999" y="468932"/>
            <a:ext cx="9483600" cy="720000"/>
          </a:xfrm>
        </p:spPr>
        <p:txBody>
          <a:bodyPr/>
          <a:lstStyle>
            <a:lvl1pPr>
              <a:defRPr>
                <a:latin typeface="+mn-lt"/>
                <a:cs typeface="Arial" panose="020B0604020202020204" pitchFamily="34" charset="0"/>
              </a:defRPr>
            </a:lvl1pPr>
          </a:lstStyle>
          <a:p>
            <a:r>
              <a:rPr lang="en-US"/>
              <a:t>Click to edit Master title style</a:t>
            </a:r>
            <a:endParaRPr lang="en-IN"/>
          </a:p>
        </p:txBody>
      </p:sp>
      <p:grpSp>
        <p:nvGrpSpPr>
          <p:cNvPr id="12" name="Group 11"/>
          <p:cNvGrpSpPr/>
          <p:nvPr userDrawn="1"/>
        </p:nvGrpSpPr>
        <p:grpSpPr>
          <a:xfrm>
            <a:off x="0" y="6459794"/>
            <a:ext cx="12195048" cy="398206"/>
            <a:chOff x="0" y="6459794"/>
            <a:chExt cx="12195048" cy="398206"/>
          </a:xfrm>
        </p:grpSpPr>
        <p:sp>
          <p:nvSpPr>
            <p:cNvPr id="15" name="Rectangle 14"/>
            <p:cNvSpPr/>
            <p:nvPr userDrawn="1"/>
          </p:nvSpPr>
          <p:spPr>
            <a:xfrm>
              <a:off x="0" y="6526305"/>
              <a:ext cx="3105665" cy="331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0" cap="none" spc="0" normalizeH="0" baseline="0" noProof="0" dirty="0">
                  <a:ln>
                    <a:noFill/>
                  </a:ln>
                  <a:solidFill>
                    <a:srgbClr val="4D4D4D"/>
                  </a:solidFill>
                  <a:effectLst/>
                  <a:uLnTx/>
                  <a:uFillTx/>
                  <a:latin typeface="+mn-lt"/>
                  <a:cs typeface="Arial" panose="020B0604020202020204" pitchFamily="34" charset="0"/>
                </a:rPr>
                <a:t>© 2024 Fluentgrid Limited</a:t>
              </a:r>
            </a:p>
          </p:txBody>
        </p:sp>
        <p:sp>
          <p:nvSpPr>
            <p:cNvPr id="17" name="Rectangle 16"/>
            <p:cNvSpPr/>
            <p:nvPr userDrawn="1"/>
          </p:nvSpPr>
          <p:spPr>
            <a:xfrm>
              <a:off x="3542" y="6459794"/>
              <a:ext cx="3108960" cy="109728"/>
            </a:xfrm>
            <a:prstGeom prst="rect">
              <a:avLst/>
            </a:prstGeom>
            <a:solidFill>
              <a:srgbClr val="F9B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sp>
          <p:nvSpPr>
            <p:cNvPr id="20" name="Rectangle 19"/>
            <p:cNvSpPr/>
            <p:nvPr userDrawn="1"/>
          </p:nvSpPr>
          <p:spPr>
            <a:xfrm>
              <a:off x="3109207" y="6459794"/>
              <a:ext cx="3017520" cy="109728"/>
            </a:xfrm>
            <a:prstGeom prst="rect">
              <a:avLst/>
            </a:prstGeom>
            <a:solidFill>
              <a:srgbClr val="EC6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sp>
          <p:nvSpPr>
            <p:cNvPr id="21" name="Rectangle 20"/>
            <p:cNvSpPr/>
            <p:nvPr userDrawn="1"/>
          </p:nvSpPr>
          <p:spPr>
            <a:xfrm>
              <a:off x="6126727" y="6459794"/>
              <a:ext cx="3017520" cy="109728"/>
            </a:xfrm>
            <a:prstGeom prst="rect">
              <a:avLst/>
            </a:prstGeom>
            <a:solidFill>
              <a:srgbClr val="006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sp>
          <p:nvSpPr>
            <p:cNvPr id="22" name="Rectangle 21"/>
            <p:cNvSpPr/>
            <p:nvPr userDrawn="1"/>
          </p:nvSpPr>
          <p:spPr>
            <a:xfrm>
              <a:off x="9140952" y="6459794"/>
              <a:ext cx="3054096" cy="109728"/>
            </a:xfrm>
            <a:prstGeom prst="rect">
              <a:avLst/>
            </a:prstGeom>
            <a:solidFill>
              <a:srgbClr val="60C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grpSp>
      <p:sp>
        <p:nvSpPr>
          <p:cNvPr id="14" name="Rectangle 13"/>
          <p:cNvSpPr/>
          <p:nvPr userDrawn="1"/>
        </p:nvSpPr>
        <p:spPr>
          <a:xfrm>
            <a:off x="11097491" y="6526304"/>
            <a:ext cx="1094724" cy="3327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fld id="{1CABA953-340D-4016-ADB2-D5BC5D2B69B2}" type="slidenum">
              <a:rPr kumimoji="0" lang="en-IN" sz="1600" b="0" i="0" u="none" strike="noStrike" kern="0" cap="none" spc="0" normalizeH="0" baseline="0" noProof="0" smtClean="0">
                <a:ln>
                  <a:noFill/>
                </a:ln>
                <a:solidFill>
                  <a:srgbClr val="4D4D4D"/>
                </a:solidFill>
                <a:effectLst/>
                <a:uLnTx/>
                <a:uFillTx/>
                <a:latin typeface="+mn-lt"/>
                <a:cs typeface="Arial" panose="020B0604020202020204" pitchFamily="34" charset="0"/>
              </a:rPr>
              <a:pPr marL="0" marR="0" lvl="0" indent="0" algn="ctr" defTabSz="914400" eaLnBrk="1" fontAlgn="auto" latinLnBrk="0" hangingPunct="1">
                <a:lnSpc>
                  <a:spcPct val="100000"/>
                </a:lnSpc>
                <a:spcBef>
                  <a:spcPts val="0"/>
                </a:spcBef>
                <a:spcAft>
                  <a:spcPts val="0"/>
                </a:spcAft>
                <a:buClrTx/>
                <a:buSzTx/>
                <a:buFontTx/>
                <a:buNone/>
                <a:tabLst/>
                <a:defRPr/>
              </a:pPr>
              <a:t>‹#›</a:t>
            </a:fld>
            <a:endParaRPr kumimoji="0" lang="en-IN" sz="1600" b="0" i="0" u="none" strike="noStrike" kern="0" cap="none" spc="0" normalizeH="0" baseline="0" noProof="0" dirty="0">
              <a:ln>
                <a:noFill/>
              </a:ln>
              <a:solidFill>
                <a:srgbClr val="4D4D4D"/>
              </a:solidFill>
              <a:effectLst/>
              <a:uLnTx/>
              <a:uFillTx/>
              <a:latin typeface="+mn-lt"/>
              <a:cs typeface="Arial" panose="020B0604020202020204" pitchFamily="34" charset="0"/>
            </a:endParaRPr>
          </a:p>
        </p:txBody>
      </p:sp>
    </p:spTree>
    <p:extLst>
      <p:ext uri="{BB962C8B-B14F-4D97-AF65-F5344CB8AC3E}">
        <p14:creationId xmlns:p14="http://schemas.microsoft.com/office/powerpoint/2010/main" val="128256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0" y="6459794"/>
            <a:ext cx="12195048" cy="398206"/>
            <a:chOff x="0" y="6459794"/>
            <a:chExt cx="12195048" cy="398206"/>
          </a:xfrm>
        </p:grpSpPr>
        <p:sp>
          <p:nvSpPr>
            <p:cNvPr id="9" name="Rectangle 8"/>
            <p:cNvSpPr/>
            <p:nvPr userDrawn="1"/>
          </p:nvSpPr>
          <p:spPr>
            <a:xfrm>
              <a:off x="0" y="6526305"/>
              <a:ext cx="3105665" cy="331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0" cap="none" spc="0" normalizeH="0" baseline="0" noProof="0" dirty="0">
                  <a:ln>
                    <a:noFill/>
                  </a:ln>
                  <a:solidFill>
                    <a:srgbClr val="4D4D4D"/>
                  </a:solidFill>
                  <a:effectLst/>
                  <a:uLnTx/>
                  <a:uFillTx/>
                  <a:latin typeface="+mn-lt"/>
                  <a:cs typeface="Arial" panose="020B0604020202020204" pitchFamily="34" charset="0"/>
                </a:rPr>
                <a:t>© 2024 Fluentgrid Limited</a:t>
              </a:r>
            </a:p>
          </p:txBody>
        </p:sp>
        <p:sp>
          <p:nvSpPr>
            <p:cNvPr id="11" name="Rectangle 10"/>
            <p:cNvSpPr/>
            <p:nvPr userDrawn="1"/>
          </p:nvSpPr>
          <p:spPr>
            <a:xfrm>
              <a:off x="3542" y="6459794"/>
              <a:ext cx="3108960" cy="109728"/>
            </a:xfrm>
            <a:prstGeom prst="rect">
              <a:avLst/>
            </a:prstGeom>
            <a:solidFill>
              <a:srgbClr val="F9B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sp>
          <p:nvSpPr>
            <p:cNvPr id="12" name="Rectangle 11"/>
            <p:cNvSpPr/>
            <p:nvPr userDrawn="1"/>
          </p:nvSpPr>
          <p:spPr>
            <a:xfrm>
              <a:off x="3109207" y="6459794"/>
              <a:ext cx="3017520" cy="109728"/>
            </a:xfrm>
            <a:prstGeom prst="rect">
              <a:avLst/>
            </a:prstGeom>
            <a:solidFill>
              <a:srgbClr val="EC6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sp>
          <p:nvSpPr>
            <p:cNvPr id="13" name="Rectangle 12"/>
            <p:cNvSpPr/>
            <p:nvPr userDrawn="1"/>
          </p:nvSpPr>
          <p:spPr>
            <a:xfrm>
              <a:off x="6126727" y="6459794"/>
              <a:ext cx="3017520" cy="109728"/>
            </a:xfrm>
            <a:prstGeom prst="rect">
              <a:avLst/>
            </a:prstGeom>
            <a:solidFill>
              <a:srgbClr val="006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sp>
          <p:nvSpPr>
            <p:cNvPr id="15" name="Rectangle 14"/>
            <p:cNvSpPr/>
            <p:nvPr userDrawn="1"/>
          </p:nvSpPr>
          <p:spPr>
            <a:xfrm>
              <a:off x="9140952" y="6459794"/>
              <a:ext cx="3054096" cy="109728"/>
            </a:xfrm>
            <a:prstGeom prst="rect">
              <a:avLst/>
            </a:prstGeom>
            <a:solidFill>
              <a:srgbClr val="60C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grpSp>
      <p:sp>
        <p:nvSpPr>
          <p:cNvPr id="14" name="Rectangle 13"/>
          <p:cNvSpPr/>
          <p:nvPr userDrawn="1"/>
        </p:nvSpPr>
        <p:spPr>
          <a:xfrm>
            <a:off x="11097491" y="6526304"/>
            <a:ext cx="1094724" cy="3327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fld id="{1CABA953-340D-4016-ADB2-D5BC5D2B69B2}" type="slidenum">
              <a:rPr kumimoji="0" lang="en-IN" sz="1600" b="0" i="0" u="none" strike="noStrike" kern="0" cap="none" spc="0" normalizeH="0" baseline="0" noProof="0" smtClean="0">
                <a:ln>
                  <a:noFill/>
                </a:ln>
                <a:solidFill>
                  <a:srgbClr val="4D4D4D"/>
                </a:solidFill>
                <a:effectLst/>
                <a:uLnTx/>
                <a:uFillTx/>
                <a:latin typeface="+mn-lt"/>
                <a:cs typeface="Arial" panose="020B0604020202020204" pitchFamily="34" charset="0"/>
              </a:rPr>
              <a:pPr marL="0" marR="0" lvl="0" indent="0" algn="ctr" defTabSz="914400" eaLnBrk="1" fontAlgn="auto" latinLnBrk="0" hangingPunct="1">
                <a:lnSpc>
                  <a:spcPct val="100000"/>
                </a:lnSpc>
                <a:spcBef>
                  <a:spcPts val="0"/>
                </a:spcBef>
                <a:spcAft>
                  <a:spcPts val="0"/>
                </a:spcAft>
                <a:buClrTx/>
                <a:buSzTx/>
                <a:buFontTx/>
                <a:buNone/>
                <a:tabLst/>
                <a:defRPr/>
              </a:pPr>
              <a:t>‹#›</a:t>
            </a:fld>
            <a:endParaRPr kumimoji="0" lang="en-IN" sz="1600" b="0" i="0" u="none" strike="noStrike" kern="0" cap="none" spc="0" normalizeH="0" baseline="0" noProof="0" dirty="0">
              <a:ln>
                <a:noFill/>
              </a:ln>
              <a:solidFill>
                <a:srgbClr val="4D4D4D"/>
              </a:solidFill>
              <a:effectLst/>
              <a:uLnTx/>
              <a:uFillTx/>
              <a:latin typeface="+mn-lt"/>
              <a:cs typeface="Arial" panose="020B0604020202020204" pitchFamily="34" charset="0"/>
            </a:endParaRPr>
          </a:p>
        </p:txBody>
      </p:sp>
    </p:spTree>
    <p:extLst>
      <p:ext uri="{BB962C8B-B14F-4D97-AF65-F5344CB8AC3E}">
        <p14:creationId xmlns:p14="http://schemas.microsoft.com/office/powerpoint/2010/main" val="3399026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9" cstate="screen">
            <a:extLst>
              <a:ext uri="{28A0092B-C50C-407E-A947-70E740481C1C}">
                <a14:useLocalDpi xmlns:a14="http://schemas.microsoft.com/office/drawing/2010/main"/>
              </a:ext>
            </a:extLst>
          </a:blip>
          <a:srcRect b="18119"/>
          <a:stretch/>
        </p:blipFill>
        <p:spPr>
          <a:xfrm>
            <a:off x="9707688" y="118856"/>
            <a:ext cx="2416414" cy="808796"/>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cs typeface="Arial" panose="020B0604020202020204" pitchFamily="34" charset="0"/>
              </a:defRPr>
            </a:lvl1pPr>
          </a:lstStyle>
          <a:p>
            <a:pPr>
              <a:defRPr/>
            </a:pPr>
            <a:endParaRPr lang="en-IN" kern="0"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cs typeface="Arial" panose="020B0604020202020204" pitchFamily="34" charset="0"/>
              </a:defRPr>
            </a:lvl1pPr>
          </a:lstStyle>
          <a:p>
            <a:pPr>
              <a:defRPr/>
            </a:pPr>
            <a:r>
              <a:rPr lang="en-US" kern="0"/>
              <a:t>Strictly private and confidential</a:t>
            </a:r>
            <a:endParaRPr lang="en-IN" kern="0"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cs typeface="Arial" panose="020B0604020202020204" pitchFamily="34" charset="0"/>
              </a:defRPr>
            </a:lvl1pPr>
          </a:lstStyle>
          <a:p>
            <a:pPr>
              <a:defRPr/>
            </a:pPr>
            <a:fld id="{0672A210-125E-4F5D-AB73-1AF083D62294}" type="slidenum">
              <a:rPr lang="en-IN" kern="0" smtClean="0"/>
              <a:pPr>
                <a:defRPr/>
              </a:pPr>
              <a:t>‹#›</a:t>
            </a:fld>
            <a:endParaRPr lang="en-IN" kern="0" dirty="0"/>
          </a:p>
        </p:txBody>
      </p:sp>
    </p:spTree>
    <p:extLst>
      <p:ext uri="{BB962C8B-B14F-4D97-AF65-F5344CB8AC3E}">
        <p14:creationId xmlns:p14="http://schemas.microsoft.com/office/powerpoint/2010/main" val="2654031540"/>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54" r:id="rId11"/>
    <p:sldLayoutId id="2147483650" r:id="rId12"/>
    <p:sldLayoutId id="2147483652" r:id="rId13"/>
    <p:sldLayoutId id="2147483653" r:id="rId14"/>
    <p:sldLayoutId id="2147483655" r:id="rId15"/>
    <p:sldLayoutId id="2147483656" r:id="rId16"/>
    <p:sldLayoutId id="2147483668" r:id="rId1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n-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2"/>
          <p:cNvPicPr>
            <a:picLocks noChangeAspect="1"/>
          </p:cNvPicPr>
          <p:nvPr/>
        </p:nvPicPr>
        <p:blipFill>
          <a:blip r:embed="rId2"/>
          <a:stretch>
            <a:fillRect/>
          </a:stretch>
        </p:blipFill>
        <p:spPr>
          <a:xfrm>
            <a:off x="0" y="-3810"/>
            <a:ext cx="12192000" cy="5095875"/>
          </a:xfrm>
          <a:prstGeom prst="rect">
            <a:avLst/>
          </a:prstGeom>
        </p:spPr>
      </p:pic>
      <p:sp>
        <p:nvSpPr>
          <p:cNvPr id="7" name="Title 9"/>
          <p:cNvSpPr>
            <a:spLocks noGrp="1"/>
          </p:cNvSpPr>
          <p:nvPr>
            <p:ph type="ctrTitle"/>
          </p:nvPr>
        </p:nvSpPr>
        <p:spPr>
          <a:xfrm>
            <a:off x="217805" y="5168265"/>
            <a:ext cx="7861935" cy="851535"/>
          </a:xfrm>
        </p:spPr>
        <p:txBody>
          <a:bodyPr anchor="ctr">
            <a:noAutofit/>
          </a:bodyPr>
          <a:lstStyle/>
          <a:p>
            <a:pPr algn="r"/>
            <a:r>
              <a:rPr lang="en-IN" sz="3600" b="1" dirty="0">
                <a:solidFill>
                  <a:schemeClr val="bg1"/>
                </a:solidFill>
              </a:rPr>
              <a:t>O&amp;M Strategies for Cost Management</a:t>
            </a:r>
          </a:p>
        </p:txBody>
      </p:sp>
      <p:cxnSp>
        <p:nvCxnSpPr>
          <p:cNvPr id="12" name="Straight Connector 11"/>
          <p:cNvCxnSpPr>
            <a:cxnSpLocks noGrp="1" noRot="1" noChangeAspect="1" noMove="1" noResize="1" noEditPoints="1" noAdjustHandles="1" noChangeArrowheads="1" noChangeShapeType="1"/>
          </p:cNvCxnSpPr>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cstate="screen"/>
          <a:stretch>
            <a:fillRect/>
          </a:stretch>
        </p:blipFill>
        <p:spPr>
          <a:xfrm>
            <a:off x="8914839" y="5117162"/>
            <a:ext cx="2768599" cy="1131735"/>
          </a:xfrm>
          <a:prstGeom prst="rect">
            <a:avLst/>
          </a:prstGeom>
        </p:spPr>
      </p:pic>
      <p:sp>
        <p:nvSpPr>
          <p:cNvPr id="2" name="TextBox 5"/>
          <p:cNvSpPr txBox="1"/>
          <p:nvPr/>
        </p:nvSpPr>
        <p:spPr>
          <a:xfrm>
            <a:off x="2752090" y="5746115"/>
            <a:ext cx="5327650" cy="486410"/>
          </a:xfrm>
          <a:prstGeom prst="rect">
            <a:avLst/>
          </a:prstGeom>
          <a:noFill/>
        </p:spPr>
        <p:txBody>
          <a:bodyPr wrap="square">
            <a:spAutoFit/>
          </a:bodyPr>
          <a:lstStyle/>
          <a:p>
            <a:pPr algn="r">
              <a:lnSpc>
                <a:spcPct val="107000"/>
              </a:lnSpc>
              <a:spcAft>
                <a:spcPts val="800"/>
              </a:spcAft>
            </a:pPr>
            <a:r>
              <a:rPr lang="en-IN" sz="2000" kern="100" dirty="0">
                <a:solidFill>
                  <a:schemeClr val="bg1"/>
                </a:solidFill>
                <a:latin typeface="Calibri" panose="020F0502020204030204" pitchFamily="34" charset="0"/>
                <a:ea typeface="Calibri" panose="020F0502020204030204" pitchFamily="34" charset="0"/>
                <a:cs typeface="Calibri" panose="020F0502020204030204" pitchFamily="34" charset="0"/>
              </a:rPr>
              <a:t>Rajkumar Natra</a:t>
            </a:r>
            <a:r>
              <a:rPr lang="en-US" altLang="en-IN" sz="2400" kern="1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en-IN" sz="1400" i="1" kern="100" dirty="0">
                <a:solidFill>
                  <a:schemeClr val="bg1"/>
                </a:solidFill>
                <a:latin typeface="Calibri" panose="020F0502020204030204" pitchFamily="34" charset="0"/>
                <a:ea typeface="Calibri" panose="020F0502020204030204" pitchFamily="34" charset="0"/>
                <a:cs typeface="Calibri" panose="020F0502020204030204" pitchFamily="34" charset="0"/>
              </a:rPr>
              <a:t>(A</a:t>
            </a:r>
            <a:r>
              <a:rPr lang="en-IN" sz="1400" i="1" kern="100" dirty="0">
                <a:solidFill>
                  <a:schemeClr val="bg1"/>
                </a:solidFill>
                <a:latin typeface="Calibri" panose="020F0502020204030204" pitchFamily="34" charset="0"/>
                <a:ea typeface="Calibri" panose="020F0502020204030204" pitchFamily="34" charset="0"/>
                <a:cs typeface="Calibri" panose="020F0502020204030204" pitchFamily="34" charset="0"/>
              </a:rPr>
              <a:t>nalytics Practice Head</a:t>
            </a:r>
            <a:r>
              <a:rPr lang="en-US" altLang="en-IN" sz="1400" i="1" kern="1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IN" sz="1400" i="1" kern="100" dirty="0">
                <a:solidFill>
                  <a:schemeClr val="bg1"/>
                </a:solidFill>
                <a:latin typeface="Calibri" panose="020F0502020204030204" pitchFamily="34" charset="0"/>
                <a:ea typeface="Calibri" panose="020F0502020204030204" pitchFamily="34" charset="0"/>
                <a:cs typeface="Calibri" panose="020F0502020204030204" pitchFamily="34" charset="0"/>
              </a:rPr>
              <a:t>Fluentgrid Limited</a:t>
            </a:r>
            <a:r>
              <a:rPr lang="en-US" altLang="en-IN" sz="1400" i="1" kern="100" dirty="0">
                <a:solidFill>
                  <a:schemeClr val="bg1"/>
                </a:solidFill>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347406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8F5A86F-5298-5404-F7BA-B542715A786C}"/>
              </a:ext>
            </a:extLst>
          </p:cNvPr>
          <p:cNvSpPr txBox="1"/>
          <p:nvPr/>
        </p:nvSpPr>
        <p:spPr>
          <a:xfrm>
            <a:off x="309756" y="1022661"/>
            <a:ext cx="11310744" cy="4678204"/>
          </a:xfrm>
          <a:prstGeom prst="rect">
            <a:avLst/>
          </a:prstGeom>
          <a:noFill/>
        </p:spPr>
        <p:txBody>
          <a:bodyPr wrap="square">
            <a:spAutoFit/>
          </a:bodyPr>
          <a:lstStyle/>
          <a:p>
            <a:pPr marL="0" lvl="1" fontAlgn="base"/>
            <a:r>
              <a:rPr lang="en-US" altLang="en-US" sz="1600" b="1" dirty="0" bmk=""/>
              <a:t>Objective:  </a:t>
            </a:r>
            <a:r>
              <a:rPr lang="en-US" sz="1400" dirty="0"/>
              <a:t>Forecast RE Generation for each state for (Solar &amp; Wind)</a:t>
            </a:r>
            <a:endParaRPr lang="en-IN" sz="1400" dirty="0">
              <a:ea typeface="Times New Roman" panose="02020603050405020304" pitchFamily="18" charset="0"/>
              <a:cs typeface="Times New Roman" panose="02020603050405020304" pitchFamily="18" charset="0"/>
            </a:endParaRPr>
          </a:p>
          <a:p>
            <a:pPr fontAlgn="base"/>
            <a:endParaRPr lang="en-IN" sz="1600" b="1" dirty="0"/>
          </a:p>
          <a:p>
            <a:pPr fontAlgn="base"/>
            <a:r>
              <a:rPr lang="en-US" sz="1600" b="1" kern="100" dirty="0">
                <a:ea typeface="Calibri" panose="020F0502020204030204" pitchFamily="34" charset="0"/>
                <a:cs typeface="Mangal" panose="02040503050203030202" pitchFamily="18" charset="0"/>
              </a:rPr>
              <a:t>Datasets: 		</a:t>
            </a:r>
            <a:r>
              <a:rPr lang="en-IN" sz="1600" b="1" dirty="0"/>
              <a:t>Wind Parameters 			Solar Parameters: </a:t>
            </a:r>
          </a:p>
          <a:p>
            <a:pPr fontAlgn="base"/>
            <a:endParaRPr lang="en-US" altLang="en-US" sz="1600" b="1" dirty="0" bmk=""/>
          </a:p>
          <a:p>
            <a:pPr fontAlgn="base"/>
            <a:endParaRPr lang="en-US" altLang="en-US" sz="1600" b="1" dirty="0" bmk=""/>
          </a:p>
          <a:p>
            <a:pPr fontAlgn="base"/>
            <a:endParaRPr lang="en-US" altLang="en-US" sz="1600" b="1" dirty="0" bmk=""/>
          </a:p>
          <a:p>
            <a:pPr fontAlgn="base"/>
            <a:endParaRPr lang="en-US" altLang="en-US" sz="1600" b="1" dirty="0" bmk=""/>
          </a:p>
          <a:p>
            <a:pPr fontAlgn="base"/>
            <a:endParaRPr lang="en-US" altLang="en-US" sz="1600" b="1" dirty="0" bmk=""/>
          </a:p>
          <a:p>
            <a:pPr fontAlgn="base"/>
            <a:endParaRPr lang="en-US" altLang="en-US" sz="1600" b="1" dirty="0" bmk=""/>
          </a:p>
          <a:p>
            <a:pPr fontAlgn="base"/>
            <a:endParaRPr lang="en-US" altLang="en-US" sz="1600" b="1" dirty="0" bmk=""/>
          </a:p>
          <a:p>
            <a:pPr fontAlgn="base"/>
            <a:endParaRPr lang="en-US" altLang="en-US" sz="1600" b="1" dirty="0" bmk=""/>
          </a:p>
          <a:p>
            <a:pPr marL="0" lvl="1" fontAlgn="base"/>
            <a:r>
              <a:rPr lang="en-US" altLang="en-US" sz="1600" b="1" dirty="0" bmk=""/>
              <a:t>Model Development</a:t>
            </a:r>
            <a:r>
              <a:rPr lang="en-US" altLang="en-US" sz="1600" b="1" i="1" dirty="0" bmk=""/>
              <a:t>:</a:t>
            </a:r>
            <a:endParaRPr lang="en-US" sz="1200" dirty="0">
              <a:ea typeface="Times New Roman" panose="02020603050405020304" pitchFamily="18" charset="0"/>
              <a:cs typeface="Times New Roman" panose="02020603050405020304" pitchFamily="18" charset="0"/>
            </a:endParaRPr>
          </a:p>
          <a:p>
            <a:r>
              <a:rPr lang="en-US" dirty="0"/>
              <a:t> 		</a:t>
            </a:r>
            <a:r>
              <a:rPr lang="en-US" sz="1400" dirty="0"/>
              <a:t>As RE is Uncertainty, we have considered the below models and built the framework to select best Model with Performance 			Metrics</a:t>
            </a:r>
          </a:p>
          <a:p>
            <a:endParaRPr lang="en-US" sz="800" dirty="0"/>
          </a:p>
          <a:p>
            <a:pPr marL="2114550" lvl="4" indent="-285750">
              <a:buFont typeface="Wingdings" panose="05000000000000000000" pitchFamily="2" charset="2"/>
              <a:buChar char="ü"/>
            </a:pPr>
            <a:r>
              <a:rPr lang="en-US" sz="1400" dirty="0"/>
              <a:t>Non-Linear  Regression Models 		: SVR</a:t>
            </a:r>
          </a:p>
          <a:p>
            <a:pPr marL="2114550" lvl="4" indent="-285750">
              <a:buFont typeface="Wingdings" panose="05000000000000000000" pitchFamily="2" charset="2"/>
              <a:buChar char="ü"/>
            </a:pPr>
            <a:r>
              <a:rPr lang="en-US" sz="1400" dirty="0"/>
              <a:t>Ensemble Models			: RF and </a:t>
            </a:r>
            <a:r>
              <a:rPr lang="en-US" sz="1400" dirty="0" err="1"/>
              <a:t>XGBoost</a:t>
            </a:r>
            <a:endParaRPr lang="en-US" sz="1400" dirty="0"/>
          </a:p>
          <a:p>
            <a:pPr marL="2114550" lvl="4" indent="-285750">
              <a:buFont typeface="Wingdings" panose="05000000000000000000" pitchFamily="2" charset="2"/>
              <a:buChar char="ü"/>
            </a:pPr>
            <a:r>
              <a:rPr lang="en-US" sz="1400" dirty="0"/>
              <a:t>Time Series      			: SARIMAX and Prophet </a:t>
            </a:r>
          </a:p>
          <a:p>
            <a:pPr marL="2114550" lvl="4" indent="-285750">
              <a:buFont typeface="Wingdings" panose="05000000000000000000" pitchFamily="2" charset="2"/>
              <a:buChar char="ü"/>
            </a:pPr>
            <a:r>
              <a:rPr lang="en-US" sz="1400" dirty="0"/>
              <a:t>Deep Learning  			: LSTM and </a:t>
            </a:r>
            <a:r>
              <a:rPr lang="en-IN" sz="1400" dirty="0">
                <a:solidFill>
                  <a:srgbClr val="202124"/>
                </a:solidFill>
              </a:rPr>
              <a:t>NARX</a:t>
            </a:r>
            <a:endParaRPr lang="en-IN" sz="1400" dirty="0"/>
          </a:p>
        </p:txBody>
      </p:sp>
      <p:sp>
        <p:nvSpPr>
          <p:cNvPr id="6" name="Title 5"/>
          <p:cNvSpPr>
            <a:spLocks noGrp="1"/>
          </p:cNvSpPr>
          <p:nvPr>
            <p:ph type="title"/>
          </p:nvPr>
        </p:nvSpPr>
        <p:spPr>
          <a:xfrm>
            <a:off x="309756" y="285638"/>
            <a:ext cx="9043794" cy="562501"/>
          </a:xfrm>
        </p:spPr>
        <p:txBody>
          <a:bodyPr>
            <a:normAutofit fontScale="90000"/>
          </a:bodyPr>
          <a:lstStyle/>
          <a:p>
            <a:r>
              <a:rPr lang="en-US" dirty="0"/>
              <a:t>Phase2:</a:t>
            </a:r>
            <a:r>
              <a:rPr lang="en-US" dirty="0">
                <a:latin typeface="Arial" panose="020B0604020202020204" pitchFamily="34" charset="0"/>
                <a:ea typeface="Calibri" panose="020F0502020204030204" pitchFamily="34" charset="0"/>
              </a:rPr>
              <a:t> Forecasting </a:t>
            </a:r>
            <a:r>
              <a:rPr lang="en-US" dirty="0"/>
              <a:t>RE(Wind &amp; Solar) for States and India level</a:t>
            </a:r>
            <a:endParaRPr lang="en-IN" dirty="0"/>
          </a:p>
        </p:txBody>
      </p:sp>
      <p:sp>
        <p:nvSpPr>
          <p:cNvPr id="31" name="TextBox 30">
            <a:extLst>
              <a:ext uri="{FF2B5EF4-FFF2-40B4-BE49-F238E27FC236}">
                <a16:creationId xmlns:a16="http://schemas.microsoft.com/office/drawing/2014/main" id="{6DEE9589-544A-4219-A477-0EAC6F24200E}"/>
              </a:ext>
            </a:extLst>
          </p:cNvPr>
          <p:cNvSpPr txBox="1"/>
          <p:nvPr/>
        </p:nvSpPr>
        <p:spPr>
          <a:xfrm>
            <a:off x="2122346" y="1825243"/>
            <a:ext cx="1781593" cy="1815882"/>
          </a:xfrm>
          <a:prstGeom prst="rect">
            <a:avLst/>
          </a:prstGeom>
          <a:noFill/>
        </p:spPr>
        <p:txBody>
          <a:bodyPr wrap="square">
            <a:spAutoFit/>
          </a:bodyPr>
          <a:lstStyle/>
          <a:p>
            <a:pPr marL="285750" indent="-285750" fontAlgn="base">
              <a:buFont typeface="Wingdings" panose="05000000000000000000" pitchFamily="2" charset="2"/>
              <a:buChar char="ü"/>
            </a:pPr>
            <a:r>
              <a:rPr lang="en-IN" sz="1400" dirty="0"/>
              <a:t>Humidity</a:t>
            </a:r>
          </a:p>
          <a:p>
            <a:pPr marL="285750" indent="-285750" fontAlgn="base">
              <a:buFont typeface="Wingdings" panose="05000000000000000000" pitchFamily="2" charset="2"/>
              <a:buChar char="ü"/>
            </a:pPr>
            <a:r>
              <a:rPr lang="en-IN" sz="1400" dirty="0"/>
              <a:t>Clouds</a:t>
            </a:r>
          </a:p>
          <a:p>
            <a:pPr marL="285750" indent="-285750" fontAlgn="base">
              <a:buFont typeface="Wingdings" panose="05000000000000000000" pitchFamily="2" charset="2"/>
              <a:buChar char="ü"/>
            </a:pPr>
            <a:r>
              <a:rPr lang="en-IN" sz="1400" dirty="0"/>
              <a:t>Temperature</a:t>
            </a:r>
          </a:p>
          <a:p>
            <a:pPr marL="285750" indent="-285750" fontAlgn="base">
              <a:buFont typeface="Wingdings" panose="05000000000000000000" pitchFamily="2" charset="2"/>
              <a:buChar char="ü"/>
            </a:pPr>
            <a:r>
              <a:rPr lang="en-IN" sz="1400" dirty="0"/>
              <a:t>Wind Speed</a:t>
            </a:r>
          </a:p>
          <a:p>
            <a:pPr marL="285750" indent="-285750" fontAlgn="base">
              <a:buFont typeface="Wingdings" panose="05000000000000000000" pitchFamily="2" charset="2"/>
              <a:buChar char="ü"/>
            </a:pPr>
            <a:r>
              <a:rPr lang="en-IN" sz="1400" dirty="0"/>
              <a:t>Wind Direction</a:t>
            </a:r>
          </a:p>
          <a:p>
            <a:pPr marL="285750" indent="-285750" fontAlgn="base">
              <a:buFont typeface="Wingdings" panose="05000000000000000000" pitchFamily="2" charset="2"/>
              <a:buChar char="ü"/>
            </a:pPr>
            <a:r>
              <a:rPr lang="en-IN" sz="1400" dirty="0"/>
              <a:t>pop </a:t>
            </a:r>
          </a:p>
          <a:p>
            <a:pPr marL="285750" indent="-285750" fontAlgn="base">
              <a:buFont typeface="Wingdings" panose="05000000000000000000" pitchFamily="2" charset="2"/>
              <a:buChar char="ü"/>
            </a:pPr>
            <a:r>
              <a:rPr lang="en-IN" sz="1400" dirty="0"/>
              <a:t>wind gust</a:t>
            </a:r>
          </a:p>
          <a:p>
            <a:pPr marL="285750" indent="-285750" fontAlgn="base">
              <a:buFont typeface="Wingdings" panose="05000000000000000000" pitchFamily="2" charset="2"/>
              <a:buChar char="ü"/>
            </a:pPr>
            <a:r>
              <a:rPr lang="en-IN" sz="1400" dirty="0"/>
              <a:t>dew point </a:t>
            </a:r>
          </a:p>
        </p:txBody>
      </p:sp>
      <p:sp>
        <p:nvSpPr>
          <p:cNvPr id="33" name="TextBox 32">
            <a:extLst>
              <a:ext uri="{FF2B5EF4-FFF2-40B4-BE49-F238E27FC236}">
                <a16:creationId xmlns:a16="http://schemas.microsoft.com/office/drawing/2014/main" id="{BC6C8FC0-5451-84F5-4FB2-9F65B5BC5C77}"/>
              </a:ext>
            </a:extLst>
          </p:cNvPr>
          <p:cNvSpPr txBox="1"/>
          <p:nvPr/>
        </p:nvSpPr>
        <p:spPr>
          <a:xfrm>
            <a:off x="5843781" y="1825243"/>
            <a:ext cx="1781593" cy="1384995"/>
          </a:xfrm>
          <a:prstGeom prst="rect">
            <a:avLst/>
          </a:prstGeom>
          <a:noFill/>
        </p:spPr>
        <p:txBody>
          <a:bodyPr wrap="square">
            <a:spAutoFit/>
          </a:bodyPr>
          <a:lstStyle/>
          <a:p>
            <a:pPr marL="285750" indent="-285750" fontAlgn="base">
              <a:buFont typeface="Wingdings" panose="05000000000000000000" pitchFamily="2" charset="2"/>
              <a:buChar char="ü"/>
            </a:pPr>
            <a:r>
              <a:rPr lang="en-IN" sz="1400" dirty="0"/>
              <a:t>Humidity</a:t>
            </a:r>
          </a:p>
          <a:p>
            <a:pPr marL="285750" indent="-285750" fontAlgn="base">
              <a:buFont typeface="Wingdings" panose="05000000000000000000" pitchFamily="2" charset="2"/>
              <a:buChar char="ü"/>
            </a:pPr>
            <a:r>
              <a:rPr lang="en-IN" sz="1400" dirty="0"/>
              <a:t>Clouds</a:t>
            </a:r>
          </a:p>
          <a:p>
            <a:pPr marL="285750" indent="-285750" fontAlgn="base">
              <a:buFont typeface="Wingdings" panose="05000000000000000000" pitchFamily="2" charset="2"/>
              <a:buChar char="ü"/>
            </a:pPr>
            <a:r>
              <a:rPr lang="en-IN" sz="1400" dirty="0"/>
              <a:t>Temperature</a:t>
            </a:r>
          </a:p>
          <a:p>
            <a:pPr marL="285750" indent="-285750" fontAlgn="base">
              <a:buFont typeface="Wingdings" panose="05000000000000000000" pitchFamily="2" charset="2"/>
              <a:buChar char="ü"/>
            </a:pPr>
            <a:r>
              <a:rPr lang="en-IN" sz="1400" dirty="0"/>
              <a:t>pop </a:t>
            </a:r>
          </a:p>
          <a:p>
            <a:pPr marL="285750" indent="-285750" fontAlgn="base">
              <a:buFont typeface="Wingdings" panose="05000000000000000000" pitchFamily="2" charset="2"/>
              <a:buChar char="ü"/>
            </a:pPr>
            <a:r>
              <a:rPr lang="en-IN" sz="1400" dirty="0"/>
              <a:t>Pressure</a:t>
            </a:r>
          </a:p>
          <a:p>
            <a:pPr marL="285750" indent="-285750" fontAlgn="base">
              <a:buFont typeface="Wingdings" panose="05000000000000000000" pitchFamily="2" charset="2"/>
              <a:buChar char="ü"/>
            </a:pPr>
            <a:r>
              <a:rPr lang="en-IN" sz="1400" dirty="0"/>
              <a:t>Sun Duration </a:t>
            </a:r>
          </a:p>
        </p:txBody>
      </p:sp>
    </p:spTree>
    <p:extLst>
      <p:ext uri="{BB962C8B-B14F-4D97-AF65-F5344CB8AC3E}">
        <p14:creationId xmlns:p14="http://schemas.microsoft.com/office/powerpoint/2010/main" val="3826634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56" y="285638"/>
            <a:ext cx="8929494" cy="562501"/>
          </a:xfrm>
        </p:spPr>
        <p:txBody>
          <a:bodyPr>
            <a:normAutofit fontScale="90000"/>
          </a:bodyPr>
          <a:lstStyle/>
          <a:p>
            <a:r>
              <a:rPr lang="en-US" dirty="0"/>
              <a:t>Phase2:</a:t>
            </a:r>
            <a:r>
              <a:rPr lang="en-US" dirty="0">
                <a:latin typeface="Arial" panose="020B0604020202020204" pitchFamily="34" charset="0"/>
                <a:ea typeface="Calibri" panose="020F0502020204030204" pitchFamily="34" charset="0"/>
              </a:rPr>
              <a:t> Forecasting </a:t>
            </a:r>
            <a:r>
              <a:rPr lang="en-US" dirty="0"/>
              <a:t>RE(Wind &amp; Solar) for States and India level</a:t>
            </a:r>
            <a:endParaRPr lang="en-IN" dirty="0"/>
          </a:p>
        </p:txBody>
      </p:sp>
      <p:sp>
        <p:nvSpPr>
          <p:cNvPr id="3" name="TextBox 2">
            <a:extLst>
              <a:ext uri="{FF2B5EF4-FFF2-40B4-BE49-F238E27FC236}">
                <a16:creationId xmlns:a16="http://schemas.microsoft.com/office/drawing/2014/main" id="{0E7C90BB-6CFB-8523-19DC-2135D09DBFEE}"/>
              </a:ext>
            </a:extLst>
          </p:cNvPr>
          <p:cNvSpPr txBox="1"/>
          <p:nvPr/>
        </p:nvSpPr>
        <p:spPr>
          <a:xfrm>
            <a:off x="6354458" y="1224266"/>
            <a:ext cx="2033803" cy="338554"/>
          </a:xfrm>
          <a:prstGeom prst="rect">
            <a:avLst/>
          </a:prstGeom>
          <a:noFill/>
        </p:spPr>
        <p:txBody>
          <a:bodyPr wrap="square" rtlCol="0">
            <a:spAutoFit/>
          </a:bodyPr>
          <a:lstStyle/>
          <a:p>
            <a:r>
              <a:rPr lang="en-US" sz="1600" b="1" dirty="0"/>
              <a:t>Visualization of Wind</a:t>
            </a:r>
            <a:endParaRPr lang="en-IN" b="1" dirty="0"/>
          </a:p>
        </p:txBody>
      </p:sp>
      <p:sp>
        <p:nvSpPr>
          <p:cNvPr id="4" name="TextBox 3">
            <a:extLst>
              <a:ext uri="{FF2B5EF4-FFF2-40B4-BE49-F238E27FC236}">
                <a16:creationId xmlns:a16="http://schemas.microsoft.com/office/drawing/2014/main" id="{6700FF1F-B926-B74B-5786-4EF8C0C9C0A0}"/>
              </a:ext>
            </a:extLst>
          </p:cNvPr>
          <p:cNvSpPr txBox="1"/>
          <p:nvPr/>
        </p:nvSpPr>
        <p:spPr>
          <a:xfrm>
            <a:off x="6354458" y="3629131"/>
            <a:ext cx="2033803" cy="338554"/>
          </a:xfrm>
          <a:prstGeom prst="rect">
            <a:avLst/>
          </a:prstGeom>
          <a:noFill/>
        </p:spPr>
        <p:txBody>
          <a:bodyPr wrap="square" rtlCol="0">
            <a:spAutoFit/>
          </a:bodyPr>
          <a:lstStyle/>
          <a:p>
            <a:r>
              <a:rPr lang="en-US" sz="1600" b="1" dirty="0"/>
              <a:t>Visualization of Solar</a:t>
            </a:r>
            <a:endParaRPr lang="en-IN" b="1" dirty="0"/>
          </a:p>
        </p:txBody>
      </p:sp>
      <p:sp>
        <p:nvSpPr>
          <p:cNvPr id="7" name="Rectangle 6">
            <a:extLst>
              <a:ext uri="{FF2B5EF4-FFF2-40B4-BE49-F238E27FC236}">
                <a16:creationId xmlns:a16="http://schemas.microsoft.com/office/drawing/2014/main" id="{AEF02B4A-9C3D-D81B-3E62-293CDC7524CC}"/>
              </a:ext>
            </a:extLst>
          </p:cNvPr>
          <p:cNvSpPr/>
          <p:nvPr/>
        </p:nvSpPr>
        <p:spPr>
          <a:xfrm>
            <a:off x="533403" y="3676304"/>
            <a:ext cx="2199961" cy="338554"/>
          </a:xfrm>
          <a:prstGeom prst="rect">
            <a:avLst/>
          </a:prstGeom>
        </p:spPr>
        <p:txBody>
          <a:bodyPr wrap="none">
            <a:spAutoFit/>
          </a:bodyPr>
          <a:lstStyle/>
          <a:p>
            <a:r>
              <a:rPr lang="en-US" sz="1600" b="1" dirty="0"/>
              <a:t>Model Metrics for Solar</a:t>
            </a:r>
            <a:endParaRPr lang="en-IN" sz="1600" b="1" dirty="0"/>
          </a:p>
        </p:txBody>
      </p:sp>
      <p:sp>
        <p:nvSpPr>
          <p:cNvPr id="8" name="Rectangle 7">
            <a:extLst>
              <a:ext uri="{FF2B5EF4-FFF2-40B4-BE49-F238E27FC236}">
                <a16:creationId xmlns:a16="http://schemas.microsoft.com/office/drawing/2014/main" id="{A8BB6936-B995-D29D-3796-62EA2504BA2F}"/>
              </a:ext>
            </a:extLst>
          </p:cNvPr>
          <p:cNvSpPr/>
          <p:nvPr/>
        </p:nvSpPr>
        <p:spPr>
          <a:xfrm>
            <a:off x="521380" y="1252131"/>
            <a:ext cx="2224007" cy="338554"/>
          </a:xfrm>
          <a:prstGeom prst="rect">
            <a:avLst/>
          </a:prstGeom>
        </p:spPr>
        <p:txBody>
          <a:bodyPr wrap="none">
            <a:spAutoFit/>
          </a:bodyPr>
          <a:lstStyle/>
          <a:p>
            <a:r>
              <a:rPr lang="en-US" sz="1600" b="1" dirty="0"/>
              <a:t>Model Metrics for Wind</a:t>
            </a:r>
            <a:endParaRPr lang="en-IN" sz="1600" b="1" dirty="0"/>
          </a:p>
        </p:txBody>
      </p:sp>
      <p:graphicFrame>
        <p:nvGraphicFramePr>
          <p:cNvPr id="9" name="Table 8">
            <a:extLst>
              <a:ext uri="{FF2B5EF4-FFF2-40B4-BE49-F238E27FC236}">
                <a16:creationId xmlns:a16="http://schemas.microsoft.com/office/drawing/2014/main" id="{7FB1786B-4731-3498-3CF8-B9A326510800}"/>
              </a:ext>
            </a:extLst>
          </p:cNvPr>
          <p:cNvGraphicFramePr>
            <a:graphicFrameLocks noGrp="1"/>
          </p:cNvGraphicFramePr>
          <p:nvPr>
            <p:extLst>
              <p:ext uri="{D42A27DB-BD31-4B8C-83A1-F6EECF244321}">
                <p14:modId xmlns:p14="http://schemas.microsoft.com/office/powerpoint/2010/main" val="1805205019"/>
              </p:ext>
            </p:extLst>
          </p:nvPr>
        </p:nvGraphicFramePr>
        <p:xfrm>
          <a:off x="309756" y="4022198"/>
          <a:ext cx="2879939" cy="1739040"/>
        </p:xfrm>
        <a:graphic>
          <a:graphicData uri="http://schemas.openxmlformats.org/drawingml/2006/table">
            <a:tbl>
              <a:tblPr firstRow="1" bandRow="1">
                <a:tableStyleId>{5C22544A-7EE6-4342-B048-85BDC9FD1C3A}</a:tableStyleId>
              </a:tblPr>
              <a:tblGrid>
                <a:gridCol w="1600493">
                  <a:extLst>
                    <a:ext uri="{9D8B030D-6E8A-4147-A177-3AD203B41FA5}">
                      <a16:colId xmlns:a16="http://schemas.microsoft.com/office/drawing/2014/main" val="459008562"/>
                    </a:ext>
                  </a:extLst>
                </a:gridCol>
                <a:gridCol w="1279446">
                  <a:extLst>
                    <a:ext uri="{9D8B030D-6E8A-4147-A177-3AD203B41FA5}">
                      <a16:colId xmlns:a16="http://schemas.microsoft.com/office/drawing/2014/main" val="1386810682"/>
                    </a:ext>
                  </a:extLst>
                </a:gridCol>
              </a:tblGrid>
              <a:tr h="373694">
                <a:tc>
                  <a:txBody>
                    <a:bodyPr/>
                    <a:lstStyle/>
                    <a:p>
                      <a:r>
                        <a:rPr lang="en-US" sz="1400" dirty="0"/>
                        <a:t>Model</a:t>
                      </a:r>
                      <a:endParaRPr lang="en-IN" sz="1400" dirty="0"/>
                    </a:p>
                  </a:txBody>
                  <a:tcPr/>
                </a:tc>
                <a:tc>
                  <a:txBody>
                    <a:bodyPr/>
                    <a:lstStyle/>
                    <a:p>
                      <a:r>
                        <a:rPr lang="en-US" sz="1400" dirty="0"/>
                        <a:t>RMSE</a:t>
                      </a:r>
                      <a:endParaRPr lang="en-IN" sz="1400" dirty="0"/>
                    </a:p>
                  </a:txBody>
                  <a:tcPr/>
                </a:tc>
                <a:extLst>
                  <a:ext uri="{0D108BD9-81ED-4DB2-BD59-A6C34878D82A}">
                    <a16:rowId xmlns:a16="http://schemas.microsoft.com/office/drawing/2014/main" val="1446327774"/>
                  </a:ext>
                </a:extLst>
              </a:tr>
              <a:tr h="30620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400" b="0" kern="100" dirty="0">
                          <a:effectLst/>
                        </a:rPr>
                        <a:t>Prophet</a:t>
                      </a:r>
                      <a:endParaRPr lang="en-IN" sz="14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lnSpc>
                          <a:spcPct val="107000"/>
                        </a:lnSpc>
                        <a:spcAft>
                          <a:spcPts val="800"/>
                        </a:spcAft>
                      </a:pPr>
                      <a:r>
                        <a:rPr lang="en-US" sz="1400" kern="100" dirty="0">
                          <a:effectLst/>
                        </a:rPr>
                        <a:t>0.35</a:t>
                      </a:r>
                      <a:endParaRPr lang="en-IN"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val="3262469267"/>
                  </a:ext>
                </a:extLst>
              </a:tr>
              <a:tr h="273449">
                <a:tc>
                  <a:txBody>
                    <a:bodyPr/>
                    <a:lstStyle/>
                    <a:p>
                      <a:pPr>
                        <a:lnSpc>
                          <a:spcPct val="107000"/>
                        </a:lnSpc>
                        <a:spcAft>
                          <a:spcPts val="800"/>
                        </a:spcAft>
                      </a:pPr>
                      <a:r>
                        <a:rPr lang="en-US" sz="1400" b="0" kern="100" dirty="0">
                          <a:effectLst/>
                          <a:latin typeface="+mn-lt"/>
                          <a:ea typeface="+mn-ea"/>
                          <a:cs typeface="+mn-cs"/>
                        </a:rPr>
                        <a:t>SVR</a:t>
                      </a:r>
                      <a:endParaRPr lang="en-IN" sz="14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400" kern="100" dirty="0">
                          <a:effectLst/>
                        </a:rPr>
                        <a:t>0.55</a:t>
                      </a:r>
                      <a:endParaRPr lang="en-IN"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866475"/>
                  </a:ext>
                </a:extLst>
              </a:tr>
              <a:tr h="297361">
                <a:tc>
                  <a:txBody>
                    <a:bodyPr/>
                    <a:lstStyle/>
                    <a:p>
                      <a:pPr>
                        <a:lnSpc>
                          <a:spcPct val="107000"/>
                        </a:lnSpc>
                        <a:spcAft>
                          <a:spcPts val="800"/>
                        </a:spcAft>
                      </a:pPr>
                      <a:r>
                        <a:rPr lang="en-US" sz="1400" b="0" kern="100" dirty="0">
                          <a:effectLst/>
                          <a:latin typeface="+mn-lt"/>
                          <a:ea typeface="+mn-ea"/>
                          <a:cs typeface="+mn-cs"/>
                        </a:rPr>
                        <a:t>XGBOOST</a:t>
                      </a:r>
                      <a:endParaRPr lang="en-IN" sz="14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400" kern="100" dirty="0">
                          <a:effectLst/>
                        </a:rPr>
                        <a:t>0.55</a:t>
                      </a:r>
                      <a:endParaRPr lang="en-IN"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5669557"/>
                  </a:ext>
                </a:extLst>
              </a:tr>
              <a:tr h="244168">
                <a:tc>
                  <a:txBody>
                    <a:bodyPr/>
                    <a:lstStyle/>
                    <a:p>
                      <a:pPr>
                        <a:lnSpc>
                          <a:spcPct val="107000"/>
                        </a:lnSpc>
                        <a:spcAft>
                          <a:spcPts val="800"/>
                        </a:spcAft>
                      </a:pPr>
                      <a:r>
                        <a:rPr lang="en-US" sz="1400" b="0" kern="100" dirty="0">
                          <a:effectLst/>
                          <a:latin typeface="+mn-lt"/>
                          <a:ea typeface="+mn-ea"/>
                          <a:cs typeface="+mn-cs"/>
                        </a:rPr>
                        <a:t>RF</a:t>
                      </a:r>
                      <a:endParaRPr lang="en-IN" sz="14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400" kern="100" dirty="0">
                          <a:effectLst/>
                        </a:rPr>
                        <a:t>0.85</a:t>
                      </a:r>
                      <a:endParaRPr lang="en-IN"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3904925"/>
                  </a:ext>
                </a:extLst>
              </a:tr>
              <a:tr h="244168">
                <a:tc>
                  <a:txBody>
                    <a:bodyPr/>
                    <a:lstStyle/>
                    <a:p>
                      <a:pPr>
                        <a:lnSpc>
                          <a:spcPct val="107000"/>
                        </a:lnSpc>
                        <a:spcAft>
                          <a:spcPts val="800"/>
                        </a:spcAft>
                      </a:pPr>
                      <a:r>
                        <a:rPr lang="en-US" sz="1400" b="0" kern="100" dirty="0">
                          <a:effectLst/>
                          <a:latin typeface="+mn-lt"/>
                          <a:ea typeface="+mn-ea"/>
                          <a:cs typeface="+mn-cs"/>
                        </a:rPr>
                        <a:t>SARIMAX</a:t>
                      </a:r>
                      <a:endParaRPr lang="en-IN" sz="14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400" kern="100" dirty="0">
                          <a:effectLst/>
                        </a:rPr>
                        <a:t>0.42</a:t>
                      </a:r>
                      <a:endParaRPr lang="en-IN"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2165006"/>
                  </a:ext>
                </a:extLst>
              </a:tr>
            </a:tbl>
          </a:graphicData>
        </a:graphic>
      </p:graphicFrame>
      <p:graphicFrame>
        <p:nvGraphicFramePr>
          <p:cNvPr id="10" name="Table 9">
            <a:extLst>
              <a:ext uri="{FF2B5EF4-FFF2-40B4-BE49-F238E27FC236}">
                <a16:creationId xmlns:a16="http://schemas.microsoft.com/office/drawing/2014/main" id="{5BB22D7B-FA36-2610-A90F-0AC2775FCF97}"/>
              </a:ext>
            </a:extLst>
          </p:cNvPr>
          <p:cNvGraphicFramePr>
            <a:graphicFrameLocks noGrp="1"/>
          </p:cNvGraphicFramePr>
          <p:nvPr>
            <p:extLst>
              <p:ext uri="{D42A27DB-BD31-4B8C-83A1-F6EECF244321}">
                <p14:modId xmlns:p14="http://schemas.microsoft.com/office/powerpoint/2010/main" val="3148782428"/>
              </p:ext>
            </p:extLst>
          </p:nvPr>
        </p:nvGraphicFramePr>
        <p:xfrm>
          <a:off x="309756" y="1592931"/>
          <a:ext cx="2879939" cy="1678589"/>
        </p:xfrm>
        <a:graphic>
          <a:graphicData uri="http://schemas.openxmlformats.org/drawingml/2006/table">
            <a:tbl>
              <a:tblPr firstRow="1" bandRow="1">
                <a:tableStyleId>{5C22544A-7EE6-4342-B048-85BDC9FD1C3A}</a:tableStyleId>
              </a:tblPr>
              <a:tblGrid>
                <a:gridCol w="1600493">
                  <a:extLst>
                    <a:ext uri="{9D8B030D-6E8A-4147-A177-3AD203B41FA5}">
                      <a16:colId xmlns:a16="http://schemas.microsoft.com/office/drawing/2014/main" val="459008562"/>
                    </a:ext>
                  </a:extLst>
                </a:gridCol>
                <a:gridCol w="1279446">
                  <a:extLst>
                    <a:ext uri="{9D8B030D-6E8A-4147-A177-3AD203B41FA5}">
                      <a16:colId xmlns:a16="http://schemas.microsoft.com/office/drawing/2014/main" val="1386810682"/>
                    </a:ext>
                  </a:extLst>
                </a:gridCol>
              </a:tblGrid>
              <a:tr h="362517">
                <a:tc>
                  <a:txBody>
                    <a:bodyPr/>
                    <a:lstStyle/>
                    <a:p>
                      <a:r>
                        <a:rPr lang="en-US" sz="1400" dirty="0"/>
                        <a:t>Model</a:t>
                      </a:r>
                      <a:endParaRPr lang="en-IN" sz="1400" dirty="0"/>
                    </a:p>
                  </a:txBody>
                  <a:tcPr/>
                </a:tc>
                <a:tc>
                  <a:txBody>
                    <a:bodyPr/>
                    <a:lstStyle/>
                    <a:p>
                      <a:r>
                        <a:rPr lang="en-US" sz="1400" dirty="0"/>
                        <a:t>RMSE</a:t>
                      </a:r>
                      <a:endParaRPr lang="en-IN" sz="1400" dirty="0"/>
                    </a:p>
                  </a:txBody>
                  <a:tcPr/>
                </a:tc>
                <a:extLst>
                  <a:ext uri="{0D108BD9-81ED-4DB2-BD59-A6C34878D82A}">
                    <a16:rowId xmlns:a16="http://schemas.microsoft.com/office/drawing/2014/main" val="1446327774"/>
                  </a:ext>
                </a:extLst>
              </a:tr>
              <a:tr h="297041">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400" b="0" kern="100" dirty="0">
                          <a:effectLst/>
                        </a:rPr>
                        <a:t>Prophet</a:t>
                      </a:r>
                      <a:endParaRPr lang="en-IN" sz="14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400" kern="100" dirty="0">
                          <a:effectLst/>
                          <a:latin typeface="+mn-lt"/>
                          <a:ea typeface="+mn-ea"/>
                          <a:cs typeface="+mn-cs"/>
                        </a:rPr>
                        <a:t>0.58</a:t>
                      </a:r>
                      <a:endParaRPr lang="en-IN"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2469267"/>
                  </a:ext>
                </a:extLst>
              </a:tr>
              <a:tr h="265270">
                <a:tc>
                  <a:txBody>
                    <a:bodyPr/>
                    <a:lstStyle/>
                    <a:p>
                      <a:pPr>
                        <a:lnSpc>
                          <a:spcPct val="107000"/>
                        </a:lnSpc>
                        <a:spcAft>
                          <a:spcPts val="800"/>
                        </a:spcAft>
                      </a:pPr>
                      <a:r>
                        <a:rPr lang="en-US" sz="1400" b="0" kern="100" dirty="0">
                          <a:effectLst/>
                          <a:latin typeface="+mn-lt"/>
                          <a:ea typeface="+mn-ea"/>
                          <a:cs typeface="+mn-cs"/>
                        </a:rPr>
                        <a:t>SVR</a:t>
                      </a:r>
                      <a:endParaRPr lang="en-IN" sz="14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400" kern="100" dirty="0">
                          <a:effectLst/>
                          <a:latin typeface="+mn-lt"/>
                          <a:ea typeface="+mn-ea"/>
                          <a:cs typeface="+mn-cs"/>
                        </a:rPr>
                        <a:t>0.77</a:t>
                      </a:r>
                      <a:endParaRPr lang="en-IN"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866475"/>
                  </a:ext>
                </a:extLst>
              </a:tr>
              <a:tr h="288467">
                <a:tc>
                  <a:txBody>
                    <a:bodyPr/>
                    <a:lstStyle/>
                    <a:p>
                      <a:pPr>
                        <a:lnSpc>
                          <a:spcPct val="107000"/>
                        </a:lnSpc>
                        <a:spcAft>
                          <a:spcPts val="800"/>
                        </a:spcAft>
                      </a:pPr>
                      <a:r>
                        <a:rPr lang="en-US" sz="1400" b="0" kern="100" dirty="0">
                          <a:effectLst/>
                          <a:latin typeface="+mn-lt"/>
                          <a:ea typeface="+mn-ea"/>
                          <a:cs typeface="+mn-cs"/>
                        </a:rPr>
                        <a:t>XGBOOST</a:t>
                      </a:r>
                      <a:endParaRPr lang="en-IN" sz="14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lnSpc>
                          <a:spcPct val="107000"/>
                        </a:lnSpc>
                        <a:spcAft>
                          <a:spcPts val="800"/>
                        </a:spcAft>
                      </a:pPr>
                      <a:r>
                        <a:rPr lang="en-US" sz="1400" kern="100" dirty="0">
                          <a:effectLst/>
                        </a:rPr>
                        <a:t>0.32</a:t>
                      </a:r>
                      <a:endParaRPr lang="en-IN"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val="4245669557"/>
                  </a:ext>
                </a:extLst>
              </a:tr>
              <a:tr h="232647">
                <a:tc>
                  <a:txBody>
                    <a:bodyPr/>
                    <a:lstStyle/>
                    <a:p>
                      <a:pPr>
                        <a:lnSpc>
                          <a:spcPct val="107000"/>
                        </a:lnSpc>
                        <a:spcAft>
                          <a:spcPts val="800"/>
                        </a:spcAft>
                      </a:pPr>
                      <a:r>
                        <a:rPr lang="en-US" sz="1400" b="0" kern="100" dirty="0">
                          <a:effectLst/>
                          <a:latin typeface="+mn-lt"/>
                          <a:ea typeface="+mn-ea"/>
                          <a:cs typeface="+mn-cs"/>
                        </a:rPr>
                        <a:t>RF</a:t>
                      </a:r>
                      <a:endParaRPr lang="en-IN" sz="14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400" kern="100" dirty="0">
                          <a:effectLst/>
                        </a:rPr>
                        <a:t>0.96</a:t>
                      </a:r>
                      <a:endParaRPr lang="en-IN"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3904925"/>
                  </a:ext>
                </a:extLst>
              </a:tr>
              <a:tr h="232647">
                <a:tc>
                  <a:txBody>
                    <a:bodyPr/>
                    <a:lstStyle/>
                    <a:p>
                      <a:pPr>
                        <a:lnSpc>
                          <a:spcPct val="107000"/>
                        </a:lnSpc>
                        <a:spcAft>
                          <a:spcPts val="800"/>
                        </a:spcAft>
                      </a:pPr>
                      <a:r>
                        <a:rPr lang="en-US" sz="1400" b="0" kern="100" dirty="0">
                          <a:effectLst/>
                          <a:latin typeface="+mn-lt"/>
                          <a:ea typeface="+mn-ea"/>
                          <a:cs typeface="+mn-cs"/>
                        </a:rPr>
                        <a:t>SARIMAX</a:t>
                      </a:r>
                      <a:endParaRPr lang="en-IN" sz="14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400" kern="100" dirty="0">
                          <a:effectLst/>
                        </a:rPr>
                        <a:t>0.87</a:t>
                      </a:r>
                      <a:endParaRPr lang="en-IN"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2165006"/>
                  </a:ext>
                </a:extLst>
              </a:tr>
            </a:tbl>
          </a:graphicData>
        </a:graphic>
      </p:graphicFrame>
      <p:pic>
        <p:nvPicPr>
          <p:cNvPr id="11" name="Picture 2">
            <a:extLst>
              <a:ext uri="{FF2B5EF4-FFF2-40B4-BE49-F238E27FC236}">
                <a16:creationId xmlns:a16="http://schemas.microsoft.com/office/drawing/2014/main" id="{B20CE220-01B0-A433-9CB0-3DBE7D0665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2" t="5098" r="1722" b="4394"/>
          <a:stretch/>
        </p:blipFill>
        <p:spPr bwMode="auto">
          <a:xfrm>
            <a:off x="3461664" y="1573124"/>
            <a:ext cx="7819391" cy="169839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3F382686-2A88-C003-0C76-D16A2042F7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1663" y="3980403"/>
            <a:ext cx="7819392" cy="17808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603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37CC13-ADFB-2EE8-D2A8-A6A520F15C8A}"/>
              </a:ext>
            </a:extLst>
          </p:cNvPr>
          <p:cNvSpPr txBox="1"/>
          <p:nvPr/>
        </p:nvSpPr>
        <p:spPr>
          <a:xfrm>
            <a:off x="-150962" y="1011308"/>
            <a:ext cx="7377262" cy="2667397"/>
          </a:xfrm>
          <a:prstGeom prst="rect">
            <a:avLst/>
          </a:prstGeom>
          <a:noFill/>
        </p:spPr>
        <p:txBody>
          <a:bodyPr wrap="square">
            <a:spAutoFit/>
          </a:bodyPr>
          <a:lstStyle/>
          <a:p>
            <a:pPr lvl="1">
              <a:lnSpc>
                <a:spcPts val="2000"/>
              </a:lnSpc>
              <a:spcAft>
                <a:spcPts val="800"/>
              </a:spcAft>
            </a:pPr>
            <a:r>
              <a:rPr lang="en-US" sz="1600" b="1" kern="100" dirty="0">
                <a:ea typeface="Calibri" panose="020F0502020204030204" pitchFamily="34" charset="0"/>
                <a:cs typeface="Mangal" panose="02040503050203030202" pitchFamily="18" charset="0"/>
              </a:rPr>
              <a:t>Datasets: </a:t>
            </a:r>
            <a:r>
              <a:rPr lang="en-US" sz="1400" kern="100" dirty="0">
                <a:ea typeface="Calibri" panose="020F0502020204030204" pitchFamily="34" charset="0"/>
                <a:cs typeface="Mangal" panose="02040503050203030202" pitchFamily="18" charset="0"/>
              </a:rPr>
              <a:t>Collected over the period of two years (2022-2023)</a:t>
            </a:r>
          </a:p>
          <a:p>
            <a:pPr lvl="1">
              <a:lnSpc>
                <a:spcPts val="1000"/>
              </a:lnSpc>
              <a:spcAft>
                <a:spcPts val="800"/>
              </a:spcAft>
            </a:pPr>
            <a:endParaRPr lang="en-US" sz="800" dirty="0"/>
          </a:p>
          <a:p>
            <a:pPr marL="742950" lvl="1" indent="-285750">
              <a:lnSpc>
                <a:spcPts val="1000"/>
              </a:lnSpc>
              <a:spcAft>
                <a:spcPts val="800"/>
              </a:spcAft>
              <a:buFont typeface="Arial" panose="020B0604020202020204" pitchFamily="34" charset="0"/>
              <a:buChar char="•"/>
            </a:pPr>
            <a:r>
              <a:rPr lang="en-US" sz="1400" dirty="0"/>
              <a:t>SG(MU)</a:t>
            </a:r>
          </a:p>
          <a:p>
            <a:pPr marL="742950" lvl="1" indent="-285750">
              <a:lnSpc>
                <a:spcPts val="1000"/>
              </a:lnSpc>
              <a:spcAft>
                <a:spcPts val="800"/>
              </a:spcAft>
              <a:buFont typeface="Arial" panose="020B0604020202020204" pitchFamily="34" charset="0"/>
              <a:buChar char="•"/>
            </a:pPr>
            <a:r>
              <a:rPr lang="en-US" sz="1400" dirty="0"/>
              <a:t>DC(MU)</a:t>
            </a:r>
          </a:p>
          <a:p>
            <a:pPr marL="742950" lvl="1" indent="-285750">
              <a:lnSpc>
                <a:spcPts val="1000"/>
              </a:lnSpc>
              <a:spcAft>
                <a:spcPts val="800"/>
              </a:spcAft>
              <a:buFont typeface="Arial" panose="020B0604020202020204" pitchFamily="34" charset="0"/>
              <a:buChar char="•"/>
            </a:pPr>
            <a:r>
              <a:rPr lang="en-US" sz="1400" dirty="0"/>
              <a:t>Allocation</a:t>
            </a:r>
          </a:p>
          <a:p>
            <a:pPr marL="742950" lvl="1" indent="-285750">
              <a:lnSpc>
                <a:spcPts val="1000"/>
              </a:lnSpc>
              <a:spcAft>
                <a:spcPts val="800"/>
              </a:spcAft>
              <a:buFont typeface="Arial" panose="020B0604020202020204" pitchFamily="34" charset="0"/>
              <a:buChar char="•"/>
            </a:pPr>
            <a:r>
              <a:rPr lang="en-US" sz="1400" dirty="0"/>
              <a:t>Planned Outages</a:t>
            </a:r>
          </a:p>
          <a:p>
            <a:pPr marL="742950" lvl="1" indent="-285750">
              <a:lnSpc>
                <a:spcPts val="1000"/>
              </a:lnSpc>
              <a:spcAft>
                <a:spcPts val="800"/>
              </a:spcAft>
              <a:buFont typeface="Arial" panose="020B0604020202020204" pitchFamily="34" charset="0"/>
              <a:buChar char="•"/>
            </a:pPr>
            <a:r>
              <a:rPr lang="en-US" sz="1400" dirty="0"/>
              <a:t>Energy Met for RE, Thermal and Others for state wise</a:t>
            </a:r>
          </a:p>
          <a:p>
            <a:pPr marL="742950" lvl="1" indent="-285750">
              <a:lnSpc>
                <a:spcPts val="1000"/>
              </a:lnSpc>
              <a:spcAft>
                <a:spcPts val="800"/>
              </a:spcAft>
              <a:buFont typeface="Arial" panose="020B0604020202020204" pitchFamily="34" charset="0"/>
              <a:buChar char="•"/>
            </a:pPr>
            <a:r>
              <a:rPr lang="en-US" sz="1400" dirty="0"/>
              <a:t>ECR (Energy Charge Rate)</a:t>
            </a:r>
          </a:p>
          <a:p>
            <a:pPr lvl="1">
              <a:lnSpc>
                <a:spcPts val="200"/>
              </a:lnSpc>
            </a:pPr>
            <a:endParaRPr lang="en-US" altLang="en-US" sz="1050" b="1" dirty="0" bmk=""/>
          </a:p>
          <a:p>
            <a:pPr lvl="1">
              <a:lnSpc>
                <a:spcPts val="2000"/>
              </a:lnSpc>
              <a:spcAft>
                <a:spcPts val="800"/>
              </a:spcAft>
            </a:pPr>
            <a:r>
              <a:rPr lang="en-US" altLang="en-US" sz="1600" b="1" dirty="0" bmk=""/>
              <a:t>Data Understanding:</a:t>
            </a:r>
            <a:endParaRPr lang="en-US" sz="1600" dirty="0">
              <a:ea typeface="Times New Roman" panose="02020603050405020304" pitchFamily="18" charset="0"/>
              <a:cs typeface="Times New Roman" panose="02020603050405020304" pitchFamily="18" charset="0"/>
            </a:endParaRPr>
          </a:p>
          <a:p>
            <a:pPr lvl="1">
              <a:spcAft>
                <a:spcPts val="800"/>
              </a:spcAft>
            </a:pPr>
            <a:r>
              <a:rPr lang="en-US" sz="1400" dirty="0"/>
              <a:t>From the trend of Figure-5, it can be observed that data is Non-Linear</a:t>
            </a:r>
            <a:endParaRPr lang="en-IN" sz="1400" dirty="0"/>
          </a:p>
        </p:txBody>
      </p:sp>
      <p:sp>
        <p:nvSpPr>
          <p:cNvPr id="5" name="Title 4"/>
          <p:cNvSpPr>
            <a:spLocks noGrp="1"/>
          </p:cNvSpPr>
          <p:nvPr>
            <p:ph type="title"/>
          </p:nvPr>
        </p:nvSpPr>
        <p:spPr/>
        <p:txBody>
          <a:bodyPr>
            <a:normAutofit/>
          </a:bodyPr>
          <a:lstStyle/>
          <a:p>
            <a:r>
              <a:rPr lang="en-US" dirty="0"/>
              <a:t>Phase3: NTPC Generations Forecasts</a:t>
            </a:r>
            <a:r>
              <a:rPr lang="en-US" dirty="0">
                <a:ea typeface="Calibri" panose="020F0502020204030204" pitchFamily="34" charset="0"/>
              </a:rPr>
              <a:t> </a:t>
            </a:r>
            <a:endParaRPr lang="en-IN" dirty="0"/>
          </a:p>
        </p:txBody>
      </p:sp>
      <p:pic>
        <p:nvPicPr>
          <p:cNvPr id="10" name="Picture 9">
            <a:extLst>
              <a:ext uri="{FF2B5EF4-FFF2-40B4-BE49-F238E27FC236}">
                <a16:creationId xmlns:a16="http://schemas.microsoft.com/office/drawing/2014/main" id="{E8FA669E-778F-56AF-8BB7-3DADB7A22306}"/>
              </a:ext>
            </a:extLst>
          </p:cNvPr>
          <p:cNvPicPr>
            <a:picLocks noChangeAspect="1"/>
          </p:cNvPicPr>
          <p:nvPr/>
        </p:nvPicPr>
        <p:blipFill>
          <a:blip r:embed="rId2"/>
          <a:stretch>
            <a:fillRect/>
          </a:stretch>
        </p:blipFill>
        <p:spPr>
          <a:xfrm>
            <a:off x="1056579" y="3809626"/>
            <a:ext cx="10078843" cy="2184301"/>
          </a:xfrm>
          <a:prstGeom prst="rect">
            <a:avLst/>
          </a:prstGeom>
          <a:ln>
            <a:solidFill>
              <a:schemeClr val="tx1"/>
            </a:solidFill>
          </a:ln>
        </p:spPr>
      </p:pic>
      <p:sp>
        <p:nvSpPr>
          <p:cNvPr id="2" name="TextBox 1">
            <a:extLst>
              <a:ext uri="{FF2B5EF4-FFF2-40B4-BE49-F238E27FC236}">
                <a16:creationId xmlns:a16="http://schemas.microsoft.com/office/drawing/2014/main" id="{5E3C5C8A-615E-39E1-7222-B6CA628AE22A}"/>
              </a:ext>
            </a:extLst>
          </p:cNvPr>
          <p:cNvSpPr txBox="1"/>
          <p:nvPr/>
        </p:nvSpPr>
        <p:spPr>
          <a:xfrm>
            <a:off x="5257800" y="5993927"/>
            <a:ext cx="695575" cy="276999"/>
          </a:xfrm>
          <a:prstGeom prst="rect">
            <a:avLst/>
          </a:prstGeom>
          <a:noFill/>
        </p:spPr>
        <p:txBody>
          <a:bodyPr wrap="none" rtlCol="0">
            <a:spAutoFit/>
          </a:bodyPr>
          <a:lstStyle/>
          <a:p>
            <a:r>
              <a:rPr lang="en-US" sz="1200" dirty="0"/>
              <a:t>Figure-5</a:t>
            </a:r>
            <a:endParaRPr lang="en-IN" sz="1200" dirty="0"/>
          </a:p>
        </p:txBody>
      </p:sp>
    </p:spTree>
    <p:extLst>
      <p:ext uri="{BB962C8B-B14F-4D97-AF65-F5344CB8AC3E}">
        <p14:creationId xmlns:p14="http://schemas.microsoft.com/office/powerpoint/2010/main" val="491805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9A2F7D-8973-01E7-F218-2A984B45CFB2}"/>
              </a:ext>
            </a:extLst>
          </p:cNvPr>
          <p:cNvSpPr txBox="1"/>
          <p:nvPr/>
        </p:nvSpPr>
        <p:spPr>
          <a:xfrm>
            <a:off x="309756" y="984207"/>
            <a:ext cx="5786244" cy="1754326"/>
          </a:xfrm>
          <a:prstGeom prst="rect">
            <a:avLst/>
          </a:prstGeom>
          <a:noFill/>
        </p:spPr>
        <p:txBody>
          <a:bodyPr wrap="square" rtlCol="0">
            <a:spAutoFit/>
          </a:bodyPr>
          <a:lstStyle/>
          <a:p>
            <a:pPr marL="0" lvl="1" algn="just">
              <a:lnSpc>
                <a:spcPct val="150000"/>
              </a:lnSpc>
            </a:pPr>
            <a:r>
              <a:rPr lang="en-US" altLang="en-US" sz="1600" b="1" dirty="0" bmk=""/>
              <a:t>Model Training Pipeline:</a:t>
            </a:r>
            <a:endParaRPr lang="en-US" sz="1600" b="1" kern="100" dirty="0">
              <a:effectLst/>
              <a:ea typeface="Calibri" panose="020F0502020204030204" pitchFamily="34" charset="0"/>
              <a:cs typeface="Mangal" panose="02040503050203030202" pitchFamily="18" charset="0"/>
            </a:endParaRPr>
          </a:p>
          <a:p>
            <a:pPr algn="just">
              <a:spcAft>
                <a:spcPts val="1800"/>
              </a:spcAft>
            </a:pPr>
            <a:r>
              <a:rPr lang="en-US" sz="1400" kern="100" dirty="0">
                <a:effectLst/>
                <a:ea typeface="Calibri" panose="020F0502020204030204" pitchFamily="34" charset="0"/>
                <a:cs typeface="Mangal" panose="02040503050203030202" pitchFamily="18" charset="0"/>
              </a:rPr>
              <a:t>The prediction variable is the SG for each plant, while the input variables include plant, DC, Allocation, ECR, Energy Met, RE. The dataset is partitioned into training and testing sets with an 80:20 ratio. Basing on the data, Multiple models are constructed which includes RF, SVR, XGBoost, and LSTM  and stores the model metrics into data lake. This pipeline runs for every month as part of Model Retraining</a:t>
            </a:r>
          </a:p>
        </p:txBody>
      </p:sp>
      <p:cxnSp>
        <p:nvCxnSpPr>
          <p:cNvPr id="18" name="Connector: Elbow 17">
            <a:extLst>
              <a:ext uri="{FF2B5EF4-FFF2-40B4-BE49-F238E27FC236}">
                <a16:creationId xmlns:a16="http://schemas.microsoft.com/office/drawing/2014/main" id="{BDBB1DE8-7991-8C78-CEF1-DF7AFA2D0DFB}"/>
              </a:ext>
            </a:extLst>
          </p:cNvPr>
          <p:cNvCxnSpPr>
            <a:cxnSpLocks/>
          </p:cNvCxnSpPr>
          <p:nvPr/>
        </p:nvCxnSpPr>
        <p:spPr>
          <a:xfrm>
            <a:off x="8487564" y="3246013"/>
            <a:ext cx="1243038" cy="2429"/>
          </a:xfrm>
          <a:prstGeom prst="bentConnector3">
            <a:avLst/>
          </a:prstGeom>
          <a:ln>
            <a:no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6" name="Table 35">
            <a:extLst>
              <a:ext uri="{FF2B5EF4-FFF2-40B4-BE49-F238E27FC236}">
                <a16:creationId xmlns:a16="http://schemas.microsoft.com/office/drawing/2014/main" id="{C4B0CED4-416D-4F78-4008-FE99EED89AD3}"/>
              </a:ext>
            </a:extLst>
          </p:cNvPr>
          <p:cNvGraphicFramePr>
            <a:graphicFrameLocks noGrp="1"/>
          </p:cNvGraphicFramePr>
          <p:nvPr>
            <p:extLst>
              <p:ext uri="{D42A27DB-BD31-4B8C-83A1-F6EECF244321}">
                <p14:modId xmlns:p14="http://schemas.microsoft.com/office/powerpoint/2010/main" val="429987588"/>
              </p:ext>
            </p:extLst>
          </p:nvPr>
        </p:nvGraphicFramePr>
        <p:xfrm>
          <a:off x="6783201" y="1536835"/>
          <a:ext cx="3408726" cy="1453370"/>
        </p:xfrm>
        <a:graphic>
          <a:graphicData uri="http://schemas.openxmlformats.org/drawingml/2006/table">
            <a:tbl>
              <a:tblPr firstRow="1" firstCol="1" bandRow="1">
                <a:tableStyleId>{5C22544A-7EE6-4342-B048-85BDC9FD1C3A}</a:tableStyleId>
              </a:tblPr>
              <a:tblGrid>
                <a:gridCol w="1703094">
                  <a:extLst>
                    <a:ext uri="{9D8B030D-6E8A-4147-A177-3AD203B41FA5}">
                      <a16:colId xmlns:a16="http://schemas.microsoft.com/office/drawing/2014/main" val="117761538"/>
                    </a:ext>
                  </a:extLst>
                </a:gridCol>
                <a:gridCol w="1705632">
                  <a:extLst>
                    <a:ext uri="{9D8B030D-6E8A-4147-A177-3AD203B41FA5}">
                      <a16:colId xmlns:a16="http://schemas.microsoft.com/office/drawing/2014/main" val="402022247"/>
                    </a:ext>
                  </a:extLst>
                </a:gridCol>
              </a:tblGrid>
              <a:tr h="199420">
                <a:tc>
                  <a:txBody>
                    <a:bodyPr/>
                    <a:lstStyle/>
                    <a:p>
                      <a:pPr algn="l">
                        <a:lnSpc>
                          <a:spcPct val="107000"/>
                        </a:lnSpc>
                        <a:spcAft>
                          <a:spcPts val="800"/>
                        </a:spcAft>
                      </a:pPr>
                      <a:r>
                        <a:rPr lang="en-US" sz="1400" kern="100" dirty="0">
                          <a:effectLst/>
                        </a:rPr>
                        <a:t>Model</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l">
                        <a:lnSpc>
                          <a:spcPct val="107000"/>
                        </a:lnSpc>
                        <a:spcAft>
                          <a:spcPts val="800"/>
                        </a:spcAft>
                      </a:pPr>
                      <a:r>
                        <a:rPr lang="en-US" sz="1400" kern="100" dirty="0">
                          <a:effectLst/>
                        </a:rPr>
                        <a:t>RMSE</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extLst>
                  <a:ext uri="{0D108BD9-81ED-4DB2-BD59-A6C34878D82A}">
                    <a16:rowId xmlns:a16="http://schemas.microsoft.com/office/drawing/2014/main" val="1105728751"/>
                  </a:ext>
                </a:extLst>
              </a:tr>
              <a:tr h="308796">
                <a:tc>
                  <a:txBody>
                    <a:bodyPr/>
                    <a:lstStyle/>
                    <a:p>
                      <a:pPr algn="l">
                        <a:lnSpc>
                          <a:spcPct val="107000"/>
                        </a:lnSpc>
                        <a:spcAft>
                          <a:spcPts val="800"/>
                        </a:spcAft>
                      </a:pPr>
                      <a:r>
                        <a:rPr lang="en-US" sz="1400" b="0" kern="100" dirty="0">
                          <a:effectLst/>
                        </a:rPr>
                        <a:t>SVR</a:t>
                      </a:r>
                      <a:endParaRPr lang="en-IN" sz="1800" b="0" kern="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l">
                        <a:lnSpc>
                          <a:spcPct val="107000"/>
                        </a:lnSpc>
                        <a:spcAft>
                          <a:spcPts val="800"/>
                        </a:spcAft>
                      </a:pPr>
                      <a:r>
                        <a:rPr lang="en-US" sz="1400" kern="100" dirty="0">
                          <a:effectLst/>
                        </a:rPr>
                        <a:t>1.90</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extLst>
                  <a:ext uri="{0D108BD9-81ED-4DB2-BD59-A6C34878D82A}">
                    <a16:rowId xmlns:a16="http://schemas.microsoft.com/office/drawing/2014/main" val="1172870229"/>
                  </a:ext>
                </a:extLst>
              </a:tr>
              <a:tr h="308796">
                <a:tc>
                  <a:txBody>
                    <a:bodyPr/>
                    <a:lstStyle/>
                    <a:p>
                      <a:pPr algn="l">
                        <a:lnSpc>
                          <a:spcPct val="107000"/>
                        </a:lnSpc>
                        <a:spcAft>
                          <a:spcPts val="800"/>
                        </a:spcAft>
                      </a:pPr>
                      <a:r>
                        <a:rPr lang="en-US" sz="1400" b="0" kern="100" dirty="0" err="1">
                          <a:effectLst/>
                        </a:rPr>
                        <a:t>XGBoost</a:t>
                      </a:r>
                      <a:endParaRPr lang="en-IN" sz="1800" b="0" kern="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solidFill>
                      <a:schemeClr val="accent4"/>
                    </a:solidFill>
                  </a:tcPr>
                </a:tc>
                <a:tc>
                  <a:txBody>
                    <a:bodyPr/>
                    <a:lstStyle/>
                    <a:p>
                      <a:pPr algn="l">
                        <a:lnSpc>
                          <a:spcPct val="107000"/>
                        </a:lnSpc>
                        <a:spcAft>
                          <a:spcPts val="800"/>
                        </a:spcAft>
                      </a:pPr>
                      <a:r>
                        <a:rPr lang="en-US" sz="1400" kern="100" dirty="0">
                          <a:effectLst/>
                        </a:rPr>
                        <a:t>0.04</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solidFill>
                      <a:schemeClr val="accent4"/>
                    </a:solidFill>
                  </a:tcPr>
                </a:tc>
                <a:extLst>
                  <a:ext uri="{0D108BD9-81ED-4DB2-BD59-A6C34878D82A}">
                    <a16:rowId xmlns:a16="http://schemas.microsoft.com/office/drawing/2014/main" val="3530576159"/>
                  </a:ext>
                </a:extLst>
              </a:tr>
              <a:tr h="308796">
                <a:tc>
                  <a:txBody>
                    <a:bodyPr/>
                    <a:lstStyle/>
                    <a:p>
                      <a:pPr algn="l">
                        <a:lnSpc>
                          <a:spcPct val="107000"/>
                        </a:lnSpc>
                        <a:spcAft>
                          <a:spcPts val="800"/>
                        </a:spcAft>
                      </a:pPr>
                      <a:r>
                        <a:rPr lang="en-US" sz="1400" b="0" kern="100" dirty="0">
                          <a:effectLst/>
                        </a:rPr>
                        <a:t>RF</a:t>
                      </a:r>
                      <a:endParaRPr lang="en-IN" sz="1800" b="0" kern="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l">
                        <a:lnSpc>
                          <a:spcPct val="107000"/>
                        </a:lnSpc>
                        <a:spcAft>
                          <a:spcPts val="800"/>
                        </a:spcAft>
                      </a:pPr>
                      <a:r>
                        <a:rPr lang="en-US" sz="1400" kern="100">
                          <a:effectLst/>
                        </a:rPr>
                        <a:t>0.78</a:t>
                      </a:r>
                      <a:endParaRPr lang="en-IN" sz="1800" kern="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extLst>
                  <a:ext uri="{0D108BD9-81ED-4DB2-BD59-A6C34878D82A}">
                    <a16:rowId xmlns:a16="http://schemas.microsoft.com/office/drawing/2014/main" val="4099212252"/>
                  </a:ext>
                </a:extLst>
              </a:tr>
              <a:tr h="308796">
                <a:tc>
                  <a:txBody>
                    <a:bodyPr/>
                    <a:lstStyle/>
                    <a:p>
                      <a:pPr algn="l">
                        <a:lnSpc>
                          <a:spcPct val="107000"/>
                        </a:lnSpc>
                        <a:spcAft>
                          <a:spcPts val="800"/>
                        </a:spcAft>
                      </a:pPr>
                      <a:r>
                        <a:rPr lang="en-US" sz="1400" b="0" kern="100" dirty="0">
                          <a:effectLst/>
                        </a:rPr>
                        <a:t>LSTM</a:t>
                      </a:r>
                      <a:endParaRPr lang="en-IN" sz="1800" b="0" kern="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l">
                        <a:lnSpc>
                          <a:spcPct val="107000"/>
                        </a:lnSpc>
                        <a:spcAft>
                          <a:spcPts val="800"/>
                        </a:spcAft>
                      </a:pPr>
                      <a:r>
                        <a:rPr lang="en-US" sz="1400" kern="100" dirty="0">
                          <a:effectLst/>
                        </a:rPr>
                        <a:t>0.56</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extLst>
                  <a:ext uri="{0D108BD9-81ED-4DB2-BD59-A6C34878D82A}">
                    <a16:rowId xmlns:a16="http://schemas.microsoft.com/office/drawing/2014/main" val="729668913"/>
                  </a:ext>
                </a:extLst>
              </a:tr>
            </a:tbl>
          </a:graphicData>
        </a:graphic>
      </p:graphicFrame>
      <p:sp>
        <p:nvSpPr>
          <p:cNvPr id="6" name="Title 5"/>
          <p:cNvSpPr>
            <a:spLocks noGrp="1"/>
          </p:cNvSpPr>
          <p:nvPr>
            <p:ph type="title"/>
          </p:nvPr>
        </p:nvSpPr>
        <p:spPr/>
        <p:txBody>
          <a:bodyPr>
            <a:normAutofit/>
          </a:bodyPr>
          <a:lstStyle/>
          <a:p>
            <a:r>
              <a:rPr lang="en-US" dirty="0"/>
              <a:t>Phase3: NTPC Generations Forecasts</a:t>
            </a:r>
            <a:r>
              <a:rPr lang="en-US" dirty="0">
                <a:ea typeface="Calibri" panose="020F0502020204030204" pitchFamily="34" charset="0"/>
              </a:rPr>
              <a:t> </a:t>
            </a:r>
            <a:endParaRPr lang="en-IN" dirty="0"/>
          </a:p>
        </p:txBody>
      </p:sp>
      <p:sp>
        <p:nvSpPr>
          <p:cNvPr id="7" name="Rectangle: Rounded Corners 6">
            <a:extLst>
              <a:ext uri="{FF2B5EF4-FFF2-40B4-BE49-F238E27FC236}">
                <a16:creationId xmlns:a16="http://schemas.microsoft.com/office/drawing/2014/main" id="{96C934BD-BEE2-547D-36E3-B5ABF82AAF69}"/>
              </a:ext>
            </a:extLst>
          </p:cNvPr>
          <p:cNvSpPr/>
          <p:nvPr/>
        </p:nvSpPr>
        <p:spPr>
          <a:xfrm>
            <a:off x="179124" y="3369124"/>
            <a:ext cx="9304020" cy="2720339"/>
          </a:xfrm>
          <a:prstGeom prst="roundRect">
            <a:avLst>
              <a:gd name="adj" fmla="val 438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nvGrpSpPr>
          <p:cNvPr id="78" name="Group 77"/>
          <p:cNvGrpSpPr/>
          <p:nvPr/>
        </p:nvGrpSpPr>
        <p:grpSpPr>
          <a:xfrm>
            <a:off x="587190" y="3539413"/>
            <a:ext cx="8487888" cy="2379750"/>
            <a:chOff x="2715262" y="3727439"/>
            <a:chExt cx="7273108" cy="2039162"/>
          </a:xfrm>
        </p:grpSpPr>
        <p:sp>
          <p:nvSpPr>
            <p:cNvPr id="24" name="Flowchart: Magnetic Disk 23">
              <a:extLst>
                <a:ext uri="{FF2B5EF4-FFF2-40B4-BE49-F238E27FC236}">
                  <a16:creationId xmlns:a16="http://schemas.microsoft.com/office/drawing/2014/main" id="{5897F1E8-1A6E-C6B0-C09B-9104932941DB}"/>
                </a:ext>
              </a:extLst>
            </p:cNvPr>
            <p:cNvSpPr/>
            <p:nvPr/>
          </p:nvSpPr>
          <p:spPr>
            <a:xfrm>
              <a:off x="8618196" y="4389869"/>
              <a:ext cx="1370174" cy="719085"/>
            </a:xfrm>
            <a:prstGeom prst="flowChartMagneticDisk">
              <a:avLst/>
            </a:prstGeom>
            <a:solidFill>
              <a:srgbClr val="0060A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ML Zone of Data Lake</a:t>
              </a:r>
            </a:p>
          </p:txBody>
        </p:sp>
        <p:cxnSp>
          <p:nvCxnSpPr>
            <p:cNvPr id="32" name="Straight Arrow Connector 31"/>
            <p:cNvCxnSpPr/>
            <p:nvPr/>
          </p:nvCxnSpPr>
          <p:spPr>
            <a:xfrm>
              <a:off x="4752068" y="4747020"/>
              <a:ext cx="756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540810" y="4747020"/>
              <a:ext cx="1080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5212E51-19B1-14F7-6FC4-43ACDF7AFCCE}"/>
                </a:ext>
              </a:extLst>
            </p:cNvPr>
            <p:cNvSpPr txBox="1"/>
            <p:nvPr/>
          </p:nvSpPr>
          <p:spPr>
            <a:xfrm>
              <a:off x="7655486" y="4602229"/>
              <a:ext cx="795411" cy="338554"/>
            </a:xfrm>
            <a:prstGeom prst="rect">
              <a:avLst/>
            </a:prstGeom>
            <a:noFill/>
          </p:spPr>
          <p:txBody>
            <a:bodyPr wrap="none" rtlCol="0">
              <a:spAutoFit/>
            </a:bodyPr>
            <a:lstStyle/>
            <a:p>
              <a:pPr algn="ctr"/>
              <a:r>
                <a:rPr lang="en-US" sz="800" dirty="0"/>
                <a:t>Save the </a:t>
              </a:r>
            </a:p>
            <a:p>
              <a:pPr algn="ctr"/>
              <a:r>
                <a:rPr lang="en-US" sz="800" dirty="0"/>
                <a:t>Model Metrics</a:t>
              </a:r>
            </a:p>
          </p:txBody>
        </p:sp>
        <p:grpSp>
          <p:nvGrpSpPr>
            <p:cNvPr id="66" name="Group 65"/>
            <p:cNvGrpSpPr/>
            <p:nvPr/>
          </p:nvGrpSpPr>
          <p:grpSpPr>
            <a:xfrm>
              <a:off x="2715262" y="3727439"/>
              <a:ext cx="2019230" cy="2039162"/>
              <a:chOff x="3333010" y="3918976"/>
              <a:chExt cx="2019230" cy="2039162"/>
            </a:xfrm>
          </p:grpSpPr>
          <p:sp>
            <p:nvSpPr>
              <p:cNvPr id="19" name="Rounded Rectangle 18">
                <a:extLst>
                  <a:ext uri="{FF2B5EF4-FFF2-40B4-BE49-F238E27FC236}">
                    <a16:creationId xmlns:a16="http://schemas.microsoft.com/office/drawing/2014/main" id="{43B31FC0-92C7-8792-2A79-9FD89BCEAEED}"/>
                  </a:ext>
                </a:extLst>
              </p:cNvPr>
              <p:cNvSpPr/>
              <p:nvPr/>
            </p:nvSpPr>
            <p:spPr>
              <a:xfrm>
                <a:off x="3345070" y="3918976"/>
                <a:ext cx="1995110" cy="2039162"/>
              </a:xfrm>
              <a:prstGeom prst="roundRect">
                <a:avLst>
                  <a:gd name="adj" fmla="val 2720"/>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65" name="Group 64"/>
              <p:cNvGrpSpPr/>
              <p:nvPr/>
            </p:nvGrpSpPr>
            <p:grpSpPr>
              <a:xfrm>
                <a:off x="3333010" y="4006537"/>
                <a:ext cx="2019230" cy="1864041"/>
                <a:chOff x="2763046" y="3844221"/>
                <a:chExt cx="2019230" cy="1864041"/>
              </a:xfrm>
            </p:grpSpPr>
            <p:sp>
              <p:nvSpPr>
                <p:cNvPr id="20" name="TextBox 19">
                  <a:extLst>
                    <a:ext uri="{FF2B5EF4-FFF2-40B4-BE49-F238E27FC236}">
                      <a16:creationId xmlns:a16="http://schemas.microsoft.com/office/drawing/2014/main" id="{73E0E48B-A6EF-89F6-6EBA-9F2ABB62FBF1}"/>
                    </a:ext>
                  </a:extLst>
                </p:cNvPr>
                <p:cNvSpPr txBox="1"/>
                <p:nvPr/>
              </p:nvSpPr>
              <p:spPr>
                <a:xfrm>
                  <a:off x="2763046" y="3844221"/>
                  <a:ext cx="2019230" cy="461665"/>
                </a:xfrm>
                <a:prstGeom prst="rect">
                  <a:avLst/>
                </a:prstGeom>
                <a:noFill/>
              </p:spPr>
              <p:txBody>
                <a:bodyPr wrap="square" rtlCol="0">
                  <a:spAutoFit/>
                </a:bodyPr>
                <a:lstStyle/>
                <a:p>
                  <a:r>
                    <a:rPr lang="en-US" sz="1200" b="1" dirty="0"/>
                    <a:t>Historical Data for last2 years</a:t>
                  </a:r>
                </a:p>
              </p:txBody>
            </p:sp>
            <p:sp>
              <p:nvSpPr>
                <p:cNvPr id="59" name="Rectangle: Rounded Corners 25">
                  <a:extLst>
                    <a:ext uri="{FF2B5EF4-FFF2-40B4-BE49-F238E27FC236}">
                      <a16:creationId xmlns:a16="http://schemas.microsoft.com/office/drawing/2014/main" id="{C2ADCD54-D731-8ABC-E1BC-26DBBEA7F1AE}"/>
                    </a:ext>
                  </a:extLst>
                </p:cNvPr>
                <p:cNvSpPr/>
                <p:nvPr/>
              </p:nvSpPr>
              <p:spPr>
                <a:xfrm>
                  <a:off x="2955017" y="4169384"/>
                  <a:ext cx="1684650" cy="269244"/>
                </a:xfrm>
                <a:prstGeom prst="round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Energy Met</a:t>
                  </a:r>
                </a:p>
              </p:txBody>
            </p:sp>
            <p:sp>
              <p:nvSpPr>
                <p:cNvPr id="60" name="Rectangle: Rounded Corners 25">
                  <a:extLst>
                    <a:ext uri="{FF2B5EF4-FFF2-40B4-BE49-F238E27FC236}">
                      <a16:creationId xmlns:a16="http://schemas.microsoft.com/office/drawing/2014/main" id="{C2ADCD54-D731-8ABC-E1BC-26DBBEA7F1AE}"/>
                    </a:ext>
                  </a:extLst>
                </p:cNvPr>
                <p:cNvSpPr/>
                <p:nvPr/>
              </p:nvSpPr>
              <p:spPr>
                <a:xfrm>
                  <a:off x="2955017" y="4486792"/>
                  <a:ext cx="1684650" cy="269244"/>
                </a:xfrm>
                <a:prstGeom prst="round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RE</a:t>
                  </a:r>
                </a:p>
              </p:txBody>
            </p:sp>
            <p:sp>
              <p:nvSpPr>
                <p:cNvPr id="61" name="Rectangle: Rounded Corners 25">
                  <a:extLst>
                    <a:ext uri="{FF2B5EF4-FFF2-40B4-BE49-F238E27FC236}">
                      <a16:creationId xmlns:a16="http://schemas.microsoft.com/office/drawing/2014/main" id="{C2ADCD54-D731-8ABC-E1BC-26DBBEA7F1AE}"/>
                    </a:ext>
                  </a:extLst>
                </p:cNvPr>
                <p:cNvSpPr/>
                <p:nvPr/>
              </p:nvSpPr>
              <p:spPr>
                <a:xfrm>
                  <a:off x="2955017" y="4804200"/>
                  <a:ext cx="1684650" cy="269244"/>
                </a:xfrm>
                <a:prstGeom prst="round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ECR</a:t>
                  </a:r>
                </a:p>
              </p:txBody>
            </p:sp>
            <p:sp>
              <p:nvSpPr>
                <p:cNvPr id="62" name="Rectangle: Rounded Corners 25">
                  <a:extLst>
                    <a:ext uri="{FF2B5EF4-FFF2-40B4-BE49-F238E27FC236}">
                      <a16:creationId xmlns:a16="http://schemas.microsoft.com/office/drawing/2014/main" id="{C2ADCD54-D731-8ABC-E1BC-26DBBEA7F1AE}"/>
                    </a:ext>
                  </a:extLst>
                </p:cNvPr>
                <p:cNvSpPr/>
                <p:nvPr/>
              </p:nvSpPr>
              <p:spPr>
                <a:xfrm>
                  <a:off x="2955017" y="5121608"/>
                  <a:ext cx="1684650" cy="269244"/>
                </a:xfrm>
                <a:prstGeom prst="round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Share and Allocation</a:t>
                  </a:r>
                </a:p>
              </p:txBody>
            </p:sp>
            <p:sp>
              <p:nvSpPr>
                <p:cNvPr id="63" name="Rectangle: Rounded Corners 25">
                  <a:extLst>
                    <a:ext uri="{FF2B5EF4-FFF2-40B4-BE49-F238E27FC236}">
                      <a16:creationId xmlns:a16="http://schemas.microsoft.com/office/drawing/2014/main" id="{C2ADCD54-D731-8ABC-E1BC-26DBBEA7F1AE}"/>
                    </a:ext>
                  </a:extLst>
                </p:cNvPr>
                <p:cNvSpPr/>
                <p:nvPr/>
              </p:nvSpPr>
              <p:spPr>
                <a:xfrm>
                  <a:off x="2955017" y="5439018"/>
                  <a:ext cx="1684650" cy="269244"/>
                </a:xfrm>
                <a:prstGeom prst="round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DC</a:t>
                  </a:r>
                </a:p>
              </p:txBody>
            </p:sp>
          </p:grpSp>
        </p:grpSp>
        <p:grpSp>
          <p:nvGrpSpPr>
            <p:cNvPr id="77" name="Group 76"/>
            <p:cNvGrpSpPr/>
            <p:nvPr/>
          </p:nvGrpSpPr>
          <p:grpSpPr>
            <a:xfrm>
              <a:off x="5504729" y="3727439"/>
              <a:ext cx="2019230" cy="2039162"/>
              <a:chOff x="5468730" y="3727439"/>
              <a:chExt cx="2019230" cy="2039162"/>
            </a:xfrm>
          </p:grpSpPr>
          <p:sp>
            <p:nvSpPr>
              <p:cNvPr id="68" name="Rounded Rectangle 67">
                <a:extLst>
                  <a:ext uri="{FF2B5EF4-FFF2-40B4-BE49-F238E27FC236}">
                    <a16:creationId xmlns:a16="http://schemas.microsoft.com/office/drawing/2014/main" id="{43B31FC0-92C7-8792-2A79-9FD89BCEAEED}"/>
                  </a:ext>
                </a:extLst>
              </p:cNvPr>
              <p:cNvSpPr/>
              <p:nvPr/>
            </p:nvSpPr>
            <p:spPr>
              <a:xfrm>
                <a:off x="5480790" y="3727439"/>
                <a:ext cx="1995110" cy="2039162"/>
              </a:xfrm>
              <a:prstGeom prst="roundRect">
                <a:avLst>
                  <a:gd name="adj" fmla="val 2720"/>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76" name="Group 75"/>
              <p:cNvGrpSpPr/>
              <p:nvPr/>
            </p:nvGrpSpPr>
            <p:grpSpPr>
              <a:xfrm>
                <a:off x="5468730" y="3815000"/>
                <a:ext cx="2019230" cy="1864041"/>
                <a:chOff x="5468730" y="3815000"/>
                <a:chExt cx="2019230" cy="1864041"/>
              </a:xfrm>
            </p:grpSpPr>
            <p:sp>
              <p:nvSpPr>
                <p:cNvPr id="70" name="TextBox 69">
                  <a:extLst>
                    <a:ext uri="{FF2B5EF4-FFF2-40B4-BE49-F238E27FC236}">
                      <a16:creationId xmlns:a16="http://schemas.microsoft.com/office/drawing/2014/main" id="{73E0E48B-A6EF-89F6-6EBA-9F2ABB62FBF1}"/>
                    </a:ext>
                  </a:extLst>
                </p:cNvPr>
                <p:cNvSpPr txBox="1"/>
                <p:nvPr/>
              </p:nvSpPr>
              <p:spPr>
                <a:xfrm>
                  <a:off x="5468730" y="3815000"/>
                  <a:ext cx="2019230" cy="276999"/>
                </a:xfrm>
                <a:prstGeom prst="rect">
                  <a:avLst/>
                </a:prstGeom>
                <a:noFill/>
              </p:spPr>
              <p:txBody>
                <a:bodyPr wrap="square" rtlCol="0">
                  <a:spAutoFit/>
                </a:bodyPr>
                <a:lstStyle/>
                <a:p>
                  <a:pPr algn="ctr"/>
                  <a:r>
                    <a:rPr lang="en-US" sz="1200" b="1" dirty="0"/>
                    <a:t>Model Training</a:t>
                  </a:r>
                </a:p>
              </p:txBody>
            </p:sp>
            <p:sp>
              <p:nvSpPr>
                <p:cNvPr id="71" name="Rectangle: Rounded Corners 25">
                  <a:extLst>
                    <a:ext uri="{FF2B5EF4-FFF2-40B4-BE49-F238E27FC236}">
                      <a16:creationId xmlns:a16="http://schemas.microsoft.com/office/drawing/2014/main" id="{C2ADCD54-D731-8ABC-E1BC-26DBBEA7F1AE}"/>
                    </a:ext>
                  </a:extLst>
                </p:cNvPr>
                <p:cNvSpPr/>
                <p:nvPr/>
              </p:nvSpPr>
              <p:spPr>
                <a:xfrm>
                  <a:off x="5660701" y="4351769"/>
                  <a:ext cx="1684650" cy="269244"/>
                </a:xfrm>
                <a:prstGeom prst="round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RF</a:t>
                  </a:r>
                </a:p>
              </p:txBody>
            </p:sp>
            <p:sp>
              <p:nvSpPr>
                <p:cNvPr id="73" name="Rectangle: Rounded Corners 25">
                  <a:extLst>
                    <a:ext uri="{FF2B5EF4-FFF2-40B4-BE49-F238E27FC236}">
                      <a16:creationId xmlns:a16="http://schemas.microsoft.com/office/drawing/2014/main" id="{C2ADCD54-D731-8ABC-E1BC-26DBBEA7F1AE}"/>
                    </a:ext>
                  </a:extLst>
                </p:cNvPr>
                <p:cNvSpPr/>
                <p:nvPr/>
              </p:nvSpPr>
              <p:spPr>
                <a:xfrm>
                  <a:off x="5660701" y="4880783"/>
                  <a:ext cx="1684650" cy="269244"/>
                </a:xfrm>
                <a:prstGeom prst="round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Prophet</a:t>
                  </a:r>
                </a:p>
              </p:txBody>
            </p:sp>
            <p:sp>
              <p:nvSpPr>
                <p:cNvPr id="75" name="Rectangle: Rounded Corners 25">
                  <a:extLst>
                    <a:ext uri="{FF2B5EF4-FFF2-40B4-BE49-F238E27FC236}">
                      <a16:creationId xmlns:a16="http://schemas.microsoft.com/office/drawing/2014/main" id="{C2ADCD54-D731-8ABC-E1BC-26DBBEA7F1AE}"/>
                    </a:ext>
                  </a:extLst>
                </p:cNvPr>
                <p:cNvSpPr/>
                <p:nvPr/>
              </p:nvSpPr>
              <p:spPr>
                <a:xfrm>
                  <a:off x="5660701" y="5409797"/>
                  <a:ext cx="1684650" cy="269244"/>
                </a:xfrm>
                <a:prstGeom prst="round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LSTM </a:t>
                  </a:r>
                </a:p>
              </p:txBody>
            </p:sp>
          </p:grpSp>
        </p:grpSp>
      </p:grpSp>
      <p:sp>
        <p:nvSpPr>
          <p:cNvPr id="8" name="TextBox 7">
            <a:extLst>
              <a:ext uri="{FF2B5EF4-FFF2-40B4-BE49-F238E27FC236}">
                <a16:creationId xmlns:a16="http://schemas.microsoft.com/office/drawing/2014/main" id="{C8E27107-7EE9-851D-4BDB-ED5BDC89693E}"/>
              </a:ext>
            </a:extLst>
          </p:cNvPr>
          <p:cNvSpPr txBox="1"/>
          <p:nvPr/>
        </p:nvSpPr>
        <p:spPr>
          <a:xfrm>
            <a:off x="6783201" y="1137459"/>
            <a:ext cx="2626232" cy="338554"/>
          </a:xfrm>
          <a:prstGeom prst="rect">
            <a:avLst/>
          </a:prstGeom>
          <a:noFill/>
        </p:spPr>
        <p:txBody>
          <a:bodyPr wrap="none" rtlCol="0">
            <a:spAutoFit/>
          </a:bodyPr>
          <a:lstStyle/>
          <a:p>
            <a:r>
              <a:rPr lang="en-US" sz="1600" b="1" dirty="0" bmk=""/>
              <a:t>Model Performance Metrics:</a:t>
            </a:r>
            <a:endParaRPr lang="en-IN" sz="1600" b="1" dirty="0" bmk=""/>
          </a:p>
        </p:txBody>
      </p:sp>
    </p:spTree>
    <p:extLst>
      <p:ext uri="{BB962C8B-B14F-4D97-AF65-F5344CB8AC3E}">
        <p14:creationId xmlns:p14="http://schemas.microsoft.com/office/powerpoint/2010/main" val="3710484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Phase3:</a:t>
            </a:r>
            <a:r>
              <a:rPr lang="en-US" dirty="0">
                <a:latin typeface="Arial" panose="020B0604020202020204" pitchFamily="34" charset="0"/>
                <a:ea typeface="Calibri" panose="020F0502020204030204" pitchFamily="34" charset="0"/>
              </a:rPr>
              <a:t> </a:t>
            </a:r>
            <a:r>
              <a:rPr lang="en-US" dirty="0"/>
              <a:t>NTPC Generations Forecasts</a:t>
            </a:r>
            <a:r>
              <a:rPr lang="en-US" dirty="0">
                <a:latin typeface="Arial" panose="020B0604020202020204" pitchFamily="34" charset="0"/>
                <a:ea typeface="Calibri" panose="020F0502020204030204" pitchFamily="34" charset="0"/>
              </a:rPr>
              <a:t> </a:t>
            </a:r>
            <a:endParaRPr lang="en-IN" dirty="0"/>
          </a:p>
        </p:txBody>
      </p:sp>
      <p:grpSp>
        <p:nvGrpSpPr>
          <p:cNvPr id="84" name="Group 83"/>
          <p:cNvGrpSpPr/>
          <p:nvPr/>
        </p:nvGrpSpPr>
        <p:grpSpPr>
          <a:xfrm>
            <a:off x="830918" y="1196560"/>
            <a:ext cx="10530164" cy="5015553"/>
            <a:chOff x="661431" y="1196560"/>
            <a:chExt cx="10530164" cy="5015553"/>
          </a:xfrm>
        </p:grpSpPr>
        <p:sp>
          <p:nvSpPr>
            <p:cNvPr id="23" name="Rectangle 22">
              <a:extLst>
                <a:ext uri="{FF2B5EF4-FFF2-40B4-BE49-F238E27FC236}">
                  <a16:creationId xmlns:a16="http://schemas.microsoft.com/office/drawing/2014/main" id="{F4F4BE68-CB97-953E-33FA-3CA27ADB80AA}"/>
                </a:ext>
              </a:extLst>
            </p:cNvPr>
            <p:cNvSpPr/>
            <p:nvPr/>
          </p:nvSpPr>
          <p:spPr>
            <a:xfrm>
              <a:off x="661431" y="3507402"/>
              <a:ext cx="1935660" cy="2704711"/>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DFF0725-DF8C-017C-7E73-96FD4E75A772}"/>
                </a:ext>
              </a:extLst>
            </p:cNvPr>
            <p:cNvSpPr/>
            <p:nvPr/>
          </p:nvSpPr>
          <p:spPr>
            <a:xfrm>
              <a:off x="661554" y="1497829"/>
              <a:ext cx="1922314" cy="179828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Connector: Elbow 13">
              <a:extLst>
                <a:ext uri="{FF2B5EF4-FFF2-40B4-BE49-F238E27FC236}">
                  <a16:creationId xmlns:a16="http://schemas.microsoft.com/office/drawing/2014/main" id="{708C4FB8-9D5E-55BF-0AAF-1C8905D6334A}"/>
                </a:ext>
              </a:extLst>
            </p:cNvPr>
            <p:cNvCxnSpPr>
              <a:cxnSpLocks/>
            </p:cNvCxnSpPr>
            <p:nvPr/>
          </p:nvCxnSpPr>
          <p:spPr>
            <a:xfrm>
              <a:off x="2593393" y="2332736"/>
              <a:ext cx="1440000" cy="167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Flowchart: Magnetic Disk 6">
              <a:extLst>
                <a:ext uri="{FF2B5EF4-FFF2-40B4-BE49-F238E27FC236}">
                  <a16:creationId xmlns:a16="http://schemas.microsoft.com/office/drawing/2014/main" id="{E6B89C5F-D6AA-F736-C155-CBE0C18C64E1}"/>
                </a:ext>
              </a:extLst>
            </p:cNvPr>
            <p:cNvSpPr/>
            <p:nvPr/>
          </p:nvSpPr>
          <p:spPr>
            <a:xfrm>
              <a:off x="4058575" y="1987799"/>
              <a:ext cx="959589" cy="723366"/>
            </a:xfrm>
            <a:prstGeom prst="flowChartMagneticDisk">
              <a:avLst/>
            </a:prstGeom>
            <a:solidFill>
              <a:schemeClr val="accent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Data Lake</a:t>
              </a:r>
            </a:p>
          </p:txBody>
        </p:sp>
        <p:sp>
          <p:nvSpPr>
            <p:cNvPr id="8" name="TextBox 7">
              <a:extLst>
                <a:ext uri="{FF2B5EF4-FFF2-40B4-BE49-F238E27FC236}">
                  <a16:creationId xmlns:a16="http://schemas.microsoft.com/office/drawing/2014/main" id="{1DA2F82C-8FF9-953D-EAFF-406B7F97BA7C}"/>
                </a:ext>
              </a:extLst>
            </p:cNvPr>
            <p:cNvSpPr txBox="1"/>
            <p:nvPr/>
          </p:nvSpPr>
          <p:spPr>
            <a:xfrm>
              <a:off x="2736329" y="1939228"/>
              <a:ext cx="1314987" cy="830997"/>
            </a:xfrm>
            <a:prstGeom prst="rect">
              <a:avLst/>
            </a:prstGeom>
            <a:noFill/>
          </p:spPr>
          <p:txBody>
            <a:bodyPr wrap="square" rtlCol="0">
              <a:spAutoFit/>
            </a:bodyPr>
            <a:lstStyle/>
            <a:p>
              <a:pPr algn="ctr"/>
              <a:r>
                <a:rPr lang="en-US" sz="1200" dirty="0"/>
                <a:t>Save the</a:t>
              </a:r>
            </a:p>
            <a:p>
              <a:pPr algn="ctr"/>
              <a:r>
                <a:rPr lang="en-US" sz="1200" dirty="0"/>
                <a:t>Forecasted DC</a:t>
              </a:r>
            </a:p>
            <a:p>
              <a:pPr algn="ctr"/>
              <a:r>
                <a:rPr lang="en-US" sz="1200" dirty="0"/>
                <a:t>data for each Stage</a:t>
              </a:r>
            </a:p>
          </p:txBody>
        </p:sp>
        <p:sp>
          <p:nvSpPr>
            <p:cNvPr id="9" name="Cube 8">
              <a:extLst>
                <a:ext uri="{FF2B5EF4-FFF2-40B4-BE49-F238E27FC236}">
                  <a16:creationId xmlns:a16="http://schemas.microsoft.com/office/drawing/2014/main" id="{943E846B-3601-A5A0-A20E-EB584BA8808D}"/>
                </a:ext>
              </a:extLst>
            </p:cNvPr>
            <p:cNvSpPr/>
            <p:nvPr/>
          </p:nvSpPr>
          <p:spPr>
            <a:xfrm>
              <a:off x="5572147" y="1983013"/>
              <a:ext cx="973021" cy="723365"/>
            </a:xfrm>
            <a:prstGeom prst="cube">
              <a:avLst/>
            </a:prstGeom>
            <a:solidFill>
              <a:srgbClr val="FFC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Cube</a:t>
              </a:r>
            </a:p>
          </p:txBody>
        </p:sp>
        <p:cxnSp>
          <p:nvCxnSpPr>
            <p:cNvPr id="10" name="Connector: Elbow 24">
              <a:extLst>
                <a:ext uri="{FF2B5EF4-FFF2-40B4-BE49-F238E27FC236}">
                  <a16:creationId xmlns:a16="http://schemas.microsoft.com/office/drawing/2014/main" id="{23884D99-4673-1485-839E-2325CC9F903D}"/>
                </a:ext>
              </a:extLst>
            </p:cNvPr>
            <p:cNvCxnSpPr>
              <a:cxnSpLocks/>
              <a:stCxn id="7" idx="4"/>
            </p:cNvCxnSpPr>
            <p:nvPr/>
          </p:nvCxnSpPr>
          <p:spPr>
            <a:xfrm flipV="1">
              <a:off x="5018163" y="2344426"/>
              <a:ext cx="540000" cy="5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25">
              <a:extLst>
                <a:ext uri="{FF2B5EF4-FFF2-40B4-BE49-F238E27FC236}">
                  <a16:creationId xmlns:a16="http://schemas.microsoft.com/office/drawing/2014/main" id="{80B39603-B262-E522-AAB8-F29801F71E4C}"/>
                </a:ext>
              </a:extLst>
            </p:cNvPr>
            <p:cNvCxnSpPr>
              <a:cxnSpLocks/>
            </p:cNvCxnSpPr>
            <p:nvPr/>
          </p:nvCxnSpPr>
          <p:spPr>
            <a:xfrm>
              <a:off x="6554665" y="2337791"/>
              <a:ext cx="648000" cy="6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267CF50-76EE-9587-C2B7-CEBAFCF0CE42}"/>
                </a:ext>
              </a:extLst>
            </p:cNvPr>
            <p:cNvSpPr txBox="1"/>
            <p:nvPr/>
          </p:nvSpPr>
          <p:spPr>
            <a:xfrm>
              <a:off x="3109027" y="1196560"/>
              <a:ext cx="3826824" cy="307777"/>
            </a:xfrm>
            <a:prstGeom prst="rect">
              <a:avLst/>
            </a:prstGeom>
            <a:noFill/>
          </p:spPr>
          <p:txBody>
            <a:bodyPr wrap="square">
              <a:spAutoFit/>
            </a:bodyPr>
            <a:lstStyle>
              <a:defPPr>
                <a:defRPr lang="en-US"/>
              </a:defPPr>
              <a:lvl2pPr marL="228600" marR="0" lvl="1" fontAlgn="base">
                <a:lnSpc>
                  <a:spcPct val="90000"/>
                </a:lnSpc>
                <a:spcBef>
                  <a:spcPct val="0"/>
                </a:spcBef>
                <a:spcAft>
                  <a:spcPts val="600"/>
                </a:spcAft>
                <a:buClrTx/>
                <a:buSzTx/>
                <a:tabLst/>
                <a:defRPr kumimoji="0" sz="1600" b="1" i="1" u="sng" strike="noStrike" cap="none" normalizeH="0" baseline="0" bmk="">
                  <a:ln>
                    <a:noFill/>
                  </a:ln>
                  <a:effectLst/>
                </a:defRPr>
              </a:lvl2pPr>
            </a:lstStyle>
            <a:p>
              <a:pPr algn="ctr"/>
              <a:r>
                <a:rPr lang="en-US" sz="1400" b="1" dirty="0"/>
                <a:t>Model Inference pipeline for DC Forecasting</a:t>
              </a:r>
              <a:endParaRPr lang="en-IN" sz="1400" b="1" dirty="0"/>
            </a:p>
          </p:txBody>
        </p:sp>
        <p:grpSp>
          <p:nvGrpSpPr>
            <p:cNvPr id="45" name="Group 44"/>
            <p:cNvGrpSpPr/>
            <p:nvPr/>
          </p:nvGrpSpPr>
          <p:grpSpPr>
            <a:xfrm>
              <a:off x="779079" y="1497829"/>
              <a:ext cx="1687266" cy="1669815"/>
              <a:chOff x="400655" y="1258232"/>
              <a:chExt cx="1836235" cy="1817243"/>
            </a:xfrm>
            <a:solidFill>
              <a:srgbClr val="EC691F"/>
            </a:solidFill>
          </p:grpSpPr>
          <p:sp>
            <p:nvSpPr>
              <p:cNvPr id="3" name="Rounded Rectangle 2">
                <a:extLst>
                  <a:ext uri="{FF2B5EF4-FFF2-40B4-BE49-F238E27FC236}">
                    <a16:creationId xmlns:a16="http://schemas.microsoft.com/office/drawing/2014/main" id="{CB19E95B-E0E9-2202-0616-070E314C7C8C}"/>
                  </a:ext>
                </a:extLst>
              </p:cNvPr>
              <p:cNvSpPr/>
              <p:nvPr/>
            </p:nvSpPr>
            <p:spPr>
              <a:xfrm>
                <a:off x="438677" y="1820647"/>
                <a:ext cx="1760191" cy="22514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APC</a:t>
                </a:r>
                <a:endParaRPr lang="en-IN" sz="1200" dirty="0">
                  <a:solidFill>
                    <a:schemeClr val="tx1"/>
                  </a:solidFill>
                </a:endParaRPr>
              </a:p>
            </p:txBody>
          </p:sp>
          <p:sp>
            <p:nvSpPr>
              <p:cNvPr id="4" name="Rounded Rectangle 3">
                <a:extLst>
                  <a:ext uri="{FF2B5EF4-FFF2-40B4-BE49-F238E27FC236}">
                    <a16:creationId xmlns:a16="http://schemas.microsoft.com/office/drawing/2014/main" id="{4394E925-E8B2-D1B5-790E-6A61299894F9}"/>
                  </a:ext>
                </a:extLst>
              </p:cNvPr>
              <p:cNvSpPr/>
              <p:nvPr/>
            </p:nvSpPr>
            <p:spPr>
              <a:xfrm>
                <a:off x="438677" y="2146542"/>
                <a:ext cx="1760191" cy="22514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APC</a:t>
                </a:r>
                <a:endParaRPr lang="en-IN" sz="1200" dirty="0">
                  <a:solidFill>
                    <a:schemeClr val="tx1"/>
                  </a:solidFill>
                </a:endParaRPr>
              </a:p>
            </p:txBody>
          </p:sp>
          <p:sp>
            <p:nvSpPr>
              <p:cNvPr id="14" name="Rounded Rectangle 13">
                <a:extLst>
                  <a:ext uri="{FF2B5EF4-FFF2-40B4-BE49-F238E27FC236}">
                    <a16:creationId xmlns:a16="http://schemas.microsoft.com/office/drawing/2014/main" id="{8F64DD98-A27F-CB76-2515-704476099EEE}"/>
                  </a:ext>
                </a:extLst>
              </p:cNvPr>
              <p:cNvSpPr/>
              <p:nvPr/>
            </p:nvSpPr>
            <p:spPr>
              <a:xfrm>
                <a:off x="444436" y="2472437"/>
                <a:ext cx="1748673" cy="22514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FO + PO</a:t>
                </a:r>
                <a:endParaRPr lang="en-IN" sz="1200" dirty="0">
                  <a:solidFill>
                    <a:schemeClr val="tx1"/>
                  </a:solidFill>
                </a:endParaRPr>
              </a:p>
            </p:txBody>
          </p:sp>
          <p:sp>
            <p:nvSpPr>
              <p:cNvPr id="15" name="Rounded Rectangle 14">
                <a:extLst>
                  <a:ext uri="{FF2B5EF4-FFF2-40B4-BE49-F238E27FC236}">
                    <a16:creationId xmlns:a16="http://schemas.microsoft.com/office/drawing/2014/main" id="{F2A4EE41-CEBD-5D61-F8E3-15F4C773948C}"/>
                  </a:ext>
                </a:extLst>
              </p:cNvPr>
              <p:cNvSpPr/>
              <p:nvPr/>
            </p:nvSpPr>
            <p:spPr>
              <a:xfrm>
                <a:off x="447582" y="2798333"/>
                <a:ext cx="1742381" cy="27714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Shut Down</a:t>
                </a:r>
                <a:endParaRPr lang="en-IN" sz="1200" dirty="0">
                  <a:solidFill>
                    <a:schemeClr val="tx1"/>
                  </a:solidFill>
                </a:endParaRPr>
              </a:p>
            </p:txBody>
          </p:sp>
          <p:sp>
            <p:nvSpPr>
              <p:cNvPr id="17" name="TextBox 16">
                <a:extLst>
                  <a:ext uri="{FF2B5EF4-FFF2-40B4-BE49-F238E27FC236}">
                    <a16:creationId xmlns:a16="http://schemas.microsoft.com/office/drawing/2014/main" id="{8B0D65CD-58B8-3A7A-935D-08294C45AF96}"/>
                  </a:ext>
                </a:extLst>
              </p:cNvPr>
              <p:cNvSpPr txBox="1"/>
              <p:nvPr/>
            </p:nvSpPr>
            <p:spPr>
              <a:xfrm>
                <a:off x="400655" y="1258232"/>
                <a:ext cx="1836235" cy="502425"/>
              </a:xfrm>
              <a:prstGeom prst="rect">
                <a:avLst/>
              </a:prstGeom>
              <a:noFill/>
            </p:spPr>
            <p:txBody>
              <a:bodyPr wrap="square" rtlCol="0">
                <a:spAutoFit/>
              </a:bodyPr>
              <a:lstStyle/>
              <a:p>
                <a:r>
                  <a:rPr lang="en-US" sz="1200" b="1" dirty="0"/>
                  <a:t>Future Data for Current</a:t>
                </a:r>
              </a:p>
              <a:p>
                <a:r>
                  <a:rPr lang="en-US" sz="1200" b="1" dirty="0"/>
                  <a:t>Financial Year for DC </a:t>
                </a:r>
                <a:endParaRPr lang="en-IN" sz="1200" b="1" dirty="0"/>
              </a:p>
            </p:txBody>
          </p:sp>
        </p:grpSp>
        <p:sp>
          <p:nvSpPr>
            <p:cNvPr id="19" name="TextBox 18">
              <a:extLst>
                <a:ext uri="{FF2B5EF4-FFF2-40B4-BE49-F238E27FC236}">
                  <a16:creationId xmlns:a16="http://schemas.microsoft.com/office/drawing/2014/main" id="{4E90C2EB-8E22-64E1-8700-C61D069005E9}"/>
                </a:ext>
              </a:extLst>
            </p:cNvPr>
            <p:cNvSpPr txBox="1"/>
            <p:nvPr/>
          </p:nvSpPr>
          <p:spPr>
            <a:xfrm>
              <a:off x="8126782" y="1225550"/>
              <a:ext cx="2130968" cy="307777"/>
            </a:xfrm>
            <a:prstGeom prst="rect">
              <a:avLst/>
            </a:prstGeom>
            <a:noFill/>
          </p:spPr>
          <p:txBody>
            <a:bodyPr wrap="none" rtlCol="0">
              <a:spAutoFit/>
            </a:bodyPr>
            <a:lstStyle/>
            <a:p>
              <a:r>
                <a:rPr lang="en-US" sz="1400" b="1" dirty="0"/>
                <a:t>DC Forecasting Dashboard</a:t>
              </a:r>
              <a:endParaRPr lang="en-IN" sz="1400" b="1" dirty="0"/>
            </a:p>
          </p:txBody>
        </p:sp>
        <p:sp>
          <p:nvSpPr>
            <p:cNvPr id="21" name="Rectangle: Rounded Corners 49">
              <a:extLst>
                <a:ext uri="{FF2B5EF4-FFF2-40B4-BE49-F238E27FC236}">
                  <a16:creationId xmlns:a16="http://schemas.microsoft.com/office/drawing/2014/main" id="{402969A5-6C1C-F7CA-39A1-41295FF9B18B}"/>
                </a:ext>
              </a:extLst>
            </p:cNvPr>
            <p:cNvSpPr/>
            <p:nvPr/>
          </p:nvSpPr>
          <p:spPr>
            <a:xfrm>
              <a:off x="789410" y="4043870"/>
              <a:ext cx="1617391" cy="33032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Energy Forecast</a:t>
              </a:r>
              <a:endParaRPr lang="en-IN" sz="1200" dirty="0">
                <a:solidFill>
                  <a:schemeClr val="tx1"/>
                </a:solidFill>
              </a:endParaRPr>
            </a:p>
          </p:txBody>
        </p:sp>
        <p:sp>
          <p:nvSpPr>
            <p:cNvPr id="22" name="Rectangle: Rounded Corners 50">
              <a:extLst>
                <a:ext uri="{FF2B5EF4-FFF2-40B4-BE49-F238E27FC236}">
                  <a16:creationId xmlns:a16="http://schemas.microsoft.com/office/drawing/2014/main" id="{6DC7B286-7F72-80F4-4C61-9F289C242783}"/>
                </a:ext>
              </a:extLst>
            </p:cNvPr>
            <p:cNvSpPr/>
            <p:nvPr/>
          </p:nvSpPr>
          <p:spPr>
            <a:xfrm>
              <a:off x="789410" y="4451096"/>
              <a:ext cx="1617391" cy="33032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solidFill>
                  <a:schemeClr val="tx1"/>
                </a:solidFill>
              </a:endParaRPr>
            </a:p>
          </p:txBody>
        </p:sp>
        <p:cxnSp>
          <p:nvCxnSpPr>
            <p:cNvPr id="24" name="Connector: Elbow 52">
              <a:extLst>
                <a:ext uri="{FF2B5EF4-FFF2-40B4-BE49-F238E27FC236}">
                  <a16:creationId xmlns:a16="http://schemas.microsoft.com/office/drawing/2014/main" id="{C3D9795A-4DB5-B8B2-5D13-3DEC4548B31C}"/>
                </a:ext>
              </a:extLst>
            </p:cNvPr>
            <p:cNvCxnSpPr>
              <a:cxnSpLocks/>
            </p:cNvCxnSpPr>
            <p:nvPr/>
          </p:nvCxnSpPr>
          <p:spPr>
            <a:xfrm>
              <a:off x="2618393" y="4895230"/>
              <a:ext cx="1440000" cy="8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BA307E9-E7A6-02AD-C063-E0FA7FC21788}"/>
                </a:ext>
              </a:extLst>
            </p:cNvPr>
            <p:cNvSpPr txBox="1"/>
            <p:nvPr/>
          </p:nvSpPr>
          <p:spPr>
            <a:xfrm>
              <a:off x="2786813" y="4487850"/>
              <a:ext cx="1020316" cy="830997"/>
            </a:xfrm>
            <a:prstGeom prst="rect">
              <a:avLst/>
            </a:prstGeom>
            <a:noFill/>
          </p:spPr>
          <p:txBody>
            <a:bodyPr wrap="square" rtlCol="0">
              <a:spAutoFit/>
            </a:bodyPr>
            <a:lstStyle/>
            <a:p>
              <a:pPr algn="ctr"/>
              <a:r>
                <a:rPr lang="en-US" sz="1200" dirty="0"/>
                <a:t>Save the </a:t>
              </a:r>
            </a:p>
            <a:p>
              <a:pPr algn="ctr"/>
              <a:r>
                <a:rPr lang="en-US" sz="1200" dirty="0"/>
                <a:t>Forecasted SG Data per each Station</a:t>
              </a:r>
            </a:p>
          </p:txBody>
        </p:sp>
        <p:cxnSp>
          <p:nvCxnSpPr>
            <p:cNvPr id="28" name="Connector: Elbow 60">
              <a:extLst>
                <a:ext uri="{FF2B5EF4-FFF2-40B4-BE49-F238E27FC236}">
                  <a16:creationId xmlns:a16="http://schemas.microsoft.com/office/drawing/2014/main" id="{310F4009-69AC-DC0B-AC92-B84899233E07}"/>
                </a:ext>
              </a:extLst>
            </p:cNvPr>
            <p:cNvCxnSpPr>
              <a:cxnSpLocks/>
            </p:cNvCxnSpPr>
            <p:nvPr/>
          </p:nvCxnSpPr>
          <p:spPr>
            <a:xfrm>
              <a:off x="5031386" y="4903223"/>
              <a:ext cx="540000" cy="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61">
              <a:extLst>
                <a:ext uri="{FF2B5EF4-FFF2-40B4-BE49-F238E27FC236}">
                  <a16:creationId xmlns:a16="http://schemas.microsoft.com/office/drawing/2014/main" id="{8EFA3039-6D63-0381-5569-5A469C55BDD1}"/>
                </a:ext>
              </a:extLst>
            </p:cNvPr>
            <p:cNvCxnSpPr>
              <a:cxnSpLocks/>
            </p:cNvCxnSpPr>
            <p:nvPr/>
          </p:nvCxnSpPr>
          <p:spPr>
            <a:xfrm>
              <a:off x="6546226" y="4841377"/>
              <a:ext cx="648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tangle: Rounded Corners 62">
              <a:extLst>
                <a:ext uri="{FF2B5EF4-FFF2-40B4-BE49-F238E27FC236}">
                  <a16:creationId xmlns:a16="http://schemas.microsoft.com/office/drawing/2014/main" id="{396797EA-2A2C-3733-2B59-7B7C3FC508C3}"/>
                </a:ext>
              </a:extLst>
            </p:cNvPr>
            <p:cNvSpPr/>
            <p:nvPr/>
          </p:nvSpPr>
          <p:spPr>
            <a:xfrm>
              <a:off x="789410" y="4858475"/>
              <a:ext cx="1617391" cy="33032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solidFill>
                  <a:schemeClr val="tx1"/>
                </a:solidFill>
              </a:endParaRPr>
            </a:p>
          </p:txBody>
        </p:sp>
        <p:pic>
          <p:nvPicPr>
            <p:cNvPr id="31" name="Picture 24" descr="Improve Demand Forecasting Accuracy - SymphonyAI">
              <a:extLst>
                <a:ext uri="{FF2B5EF4-FFF2-40B4-BE49-F238E27FC236}">
                  <a16:creationId xmlns:a16="http://schemas.microsoft.com/office/drawing/2014/main" id="{7E6FDABC-E5AA-3162-C8E8-BB44E5B3E8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2621" y="4872811"/>
              <a:ext cx="333114" cy="28682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4" descr="Improve Demand Forecasting Accuracy - SymphonyAI">
              <a:extLst>
                <a:ext uri="{FF2B5EF4-FFF2-40B4-BE49-F238E27FC236}">
                  <a16:creationId xmlns:a16="http://schemas.microsoft.com/office/drawing/2014/main" id="{15584DB0-E428-4C1E-B4C4-63C17B8A14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2621" y="4465433"/>
              <a:ext cx="333114" cy="28682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4" descr="Improve Demand Forecasting Accuracy - SymphonyAI">
              <a:extLst>
                <a:ext uri="{FF2B5EF4-FFF2-40B4-BE49-F238E27FC236}">
                  <a16:creationId xmlns:a16="http://schemas.microsoft.com/office/drawing/2014/main" id="{7DCC8DB4-7D7F-186A-0843-82CD396D5D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2621" y="4058207"/>
              <a:ext cx="333114" cy="286820"/>
            </a:xfrm>
            <a:prstGeom prst="rect">
              <a:avLst/>
            </a:prstGeom>
            <a:noFill/>
            <a:extLst>
              <a:ext uri="{909E8E84-426E-40DD-AFC4-6F175D3DCCD1}">
                <a14:hiddenFill xmlns:a14="http://schemas.microsoft.com/office/drawing/2010/main">
                  <a:solidFill>
                    <a:srgbClr val="FFFFFF"/>
                  </a:solidFill>
                </a14:hiddenFill>
              </a:ext>
            </a:extLst>
          </p:spPr>
        </p:pic>
        <p:sp>
          <p:nvSpPr>
            <p:cNvPr id="20" name="Rounded Rectangle 19">
              <a:extLst>
                <a:ext uri="{FF2B5EF4-FFF2-40B4-BE49-F238E27FC236}">
                  <a16:creationId xmlns:a16="http://schemas.microsoft.com/office/drawing/2014/main" id="{EE488818-144A-2AB3-79E0-E006FB4A8B3D}"/>
                </a:ext>
              </a:extLst>
            </p:cNvPr>
            <p:cNvSpPr/>
            <p:nvPr/>
          </p:nvSpPr>
          <p:spPr>
            <a:xfrm>
              <a:off x="789410" y="5264329"/>
              <a:ext cx="1617391" cy="206880"/>
            </a:xfrm>
            <a:prstGeom prst="roundRect">
              <a:avLst/>
            </a:prstGeom>
            <a:solidFill>
              <a:srgbClr val="EC691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ECR</a:t>
              </a:r>
              <a:endParaRPr lang="en-IN" sz="1200" dirty="0">
                <a:solidFill>
                  <a:schemeClr val="tx1"/>
                </a:solidFill>
              </a:endParaRPr>
            </a:p>
          </p:txBody>
        </p:sp>
        <p:sp>
          <p:nvSpPr>
            <p:cNvPr id="32" name="TextBox 31">
              <a:extLst>
                <a:ext uri="{FF2B5EF4-FFF2-40B4-BE49-F238E27FC236}">
                  <a16:creationId xmlns:a16="http://schemas.microsoft.com/office/drawing/2014/main" id="{407351D5-9B52-62FE-0444-FB8F6E4C8CB5}"/>
                </a:ext>
              </a:extLst>
            </p:cNvPr>
            <p:cNvSpPr txBox="1"/>
            <p:nvPr/>
          </p:nvSpPr>
          <p:spPr>
            <a:xfrm>
              <a:off x="992309" y="4895229"/>
              <a:ext cx="1202898" cy="282808"/>
            </a:xfrm>
            <a:prstGeom prst="rect">
              <a:avLst/>
            </a:prstGeom>
            <a:noFill/>
          </p:spPr>
          <p:txBody>
            <a:bodyPr wrap="square" rtlCol="0">
              <a:spAutoFit/>
            </a:bodyPr>
            <a:lstStyle/>
            <a:p>
              <a:r>
                <a:rPr lang="en-US" sz="1200" dirty="0"/>
                <a:t>DC Forecast</a:t>
              </a:r>
              <a:endParaRPr lang="en-IN" sz="1200" dirty="0"/>
            </a:p>
          </p:txBody>
        </p:sp>
        <p:sp>
          <p:nvSpPr>
            <p:cNvPr id="33" name="Rounded Rectangle 32">
              <a:extLst>
                <a:ext uri="{FF2B5EF4-FFF2-40B4-BE49-F238E27FC236}">
                  <a16:creationId xmlns:a16="http://schemas.microsoft.com/office/drawing/2014/main" id="{D4744AC9-4E24-D553-7163-E764DDD3D942}"/>
                </a:ext>
              </a:extLst>
            </p:cNvPr>
            <p:cNvSpPr/>
            <p:nvPr/>
          </p:nvSpPr>
          <p:spPr>
            <a:xfrm>
              <a:off x="794701" y="5546294"/>
              <a:ext cx="1606808" cy="206880"/>
            </a:xfrm>
            <a:prstGeom prst="roundRect">
              <a:avLst/>
            </a:prstGeom>
            <a:solidFill>
              <a:srgbClr val="EC691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Share</a:t>
              </a:r>
              <a:endParaRPr lang="en-IN" sz="1200" dirty="0">
                <a:solidFill>
                  <a:schemeClr val="tx1"/>
                </a:solidFill>
              </a:endParaRPr>
            </a:p>
          </p:txBody>
        </p:sp>
        <p:sp>
          <p:nvSpPr>
            <p:cNvPr id="34" name="Rounded Rectangle 33">
              <a:extLst>
                <a:ext uri="{FF2B5EF4-FFF2-40B4-BE49-F238E27FC236}">
                  <a16:creationId xmlns:a16="http://schemas.microsoft.com/office/drawing/2014/main" id="{F13AC8F2-2337-2AB5-CEDE-4BBB89D264BF}"/>
                </a:ext>
              </a:extLst>
            </p:cNvPr>
            <p:cNvSpPr/>
            <p:nvPr/>
          </p:nvSpPr>
          <p:spPr>
            <a:xfrm>
              <a:off x="797592" y="5837132"/>
              <a:ext cx="1601026" cy="254658"/>
            </a:xfrm>
            <a:prstGeom prst="roundRect">
              <a:avLst/>
            </a:prstGeom>
            <a:solidFill>
              <a:srgbClr val="EC691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Allocation</a:t>
              </a:r>
              <a:endParaRPr lang="en-IN" sz="1200" dirty="0">
                <a:solidFill>
                  <a:schemeClr val="tx1"/>
                </a:solidFill>
              </a:endParaRPr>
            </a:p>
          </p:txBody>
        </p:sp>
        <p:sp>
          <p:nvSpPr>
            <p:cNvPr id="37" name="TextBox 36">
              <a:extLst>
                <a:ext uri="{FF2B5EF4-FFF2-40B4-BE49-F238E27FC236}">
                  <a16:creationId xmlns:a16="http://schemas.microsoft.com/office/drawing/2014/main" id="{C4B082E3-1F0B-7934-6365-DBE1CBB87ED6}"/>
                </a:ext>
              </a:extLst>
            </p:cNvPr>
            <p:cNvSpPr txBox="1"/>
            <p:nvPr/>
          </p:nvSpPr>
          <p:spPr>
            <a:xfrm>
              <a:off x="992309" y="4487851"/>
              <a:ext cx="1202898" cy="282808"/>
            </a:xfrm>
            <a:prstGeom prst="rect">
              <a:avLst/>
            </a:prstGeom>
            <a:noFill/>
          </p:spPr>
          <p:txBody>
            <a:bodyPr wrap="square" rtlCol="0">
              <a:spAutoFit/>
            </a:bodyPr>
            <a:lstStyle/>
            <a:p>
              <a:r>
                <a:rPr lang="en-US" sz="1200" dirty="0"/>
                <a:t>RE Forecast</a:t>
              </a:r>
              <a:endParaRPr lang="en-IN" sz="1200" dirty="0"/>
            </a:p>
          </p:txBody>
        </p:sp>
        <p:sp>
          <p:nvSpPr>
            <p:cNvPr id="40" name="TextBox 39">
              <a:extLst>
                <a:ext uri="{FF2B5EF4-FFF2-40B4-BE49-F238E27FC236}">
                  <a16:creationId xmlns:a16="http://schemas.microsoft.com/office/drawing/2014/main" id="{27ECCC42-BBF6-971E-949D-F37152A1CA4A}"/>
                </a:ext>
              </a:extLst>
            </p:cNvPr>
            <p:cNvSpPr txBox="1"/>
            <p:nvPr/>
          </p:nvSpPr>
          <p:spPr>
            <a:xfrm>
              <a:off x="754472" y="3507403"/>
              <a:ext cx="1687266" cy="461665"/>
            </a:xfrm>
            <a:prstGeom prst="rect">
              <a:avLst/>
            </a:prstGeom>
            <a:noFill/>
          </p:spPr>
          <p:txBody>
            <a:bodyPr wrap="square" rtlCol="0">
              <a:spAutoFit/>
            </a:bodyPr>
            <a:lstStyle/>
            <a:p>
              <a:pPr algn="ctr"/>
              <a:r>
                <a:rPr lang="en-US" sz="1200" b="1" dirty="0"/>
                <a:t>Future Data for Current</a:t>
              </a:r>
            </a:p>
            <a:p>
              <a:pPr algn="ctr"/>
              <a:r>
                <a:rPr lang="en-US" sz="1200" b="1" dirty="0"/>
                <a:t>Financial Year for SG</a:t>
              </a:r>
              <a:endParaRPr lang="en-IN" sz="1200" b="1" dirty="0"/>
            </a:p>
          </p:txBody>
        </p:sp>
        <p:sp>
          <p:nvSpPr>
            <p:cNvPr id="42" name="TextBox 41">
              <a:extLst>
                <a:ext uri="{FF2B5EF4-FFF2-40B4-BE49-F238E27FC236}">
                  <a16:creationId xmlns:a16="http://schemas.microsoft.com/office/drawing/2014/main" id="{17AE3DC8-6035-EA43-BC48-5D36E2A45483}"/>
                </a:ext>
              </a:extLst>
            </p:cNvPr>
            <p:cNvSpPr txBox="1"/>
            <p:nvPr/>
          </p:nvSpPr>
          <p:spPr>
            <a:xfrm>
              <a:off x="8131591" y="3762024"/>
              <a:ext cx="2121350" cy="307777"/>
            </a:xfrm>
            <a:prstGeom prst="rect">
              <a:avLst/>
            </a:prstGeom>
            <a:noFill/>
          </p:spPr>
          <p:txBody>
            <a:bodyPr wrap="none" rtlCol="0">
              <a:spAutoFit/>
            </a:bodyPr>
            <a:lstStyle/>
            <a:p>
              <a:r>
                <a:rPr lang="en-US" sz="1400" b="1" dirty="0"/>
                <a:t>SG Forecasting Dashboard</a:t>
              </a:r>
              <a:endParaRPr lang="en-IN" sz="1400" b="1" dirty="0"/>
            </a:p>
          </p:txBody>
        </p:sp>
        <p:pic>
          <p:nvPicPr>
            <p:cNvPr id="43" name="Picture 42">
              <a:extLst>
                <a:ext uri="{FF2B5EF4-FFF2-40B4-BE49-F238E27FC236}">
                  <a16:creationId xmlns:a16="http://schemas.microsoft.com/office/drawing/2014/main" id="{F4203912-2A9C-C136-82C0-9F413965814B}"/>
                </a:ext>
              </a:extLst>
            </p:cNvPr>
            <p:cNvPicPr>
              <a:picLocks noChangeAspect="1"/>
            </p:cNvPicPr>
            <p:nvPr/>
          </p:nvPicPr>
          <p:blipFill>
            <a:blip r:embed="rId3"/>
            <a:stretch>
              <a:fillRect/>
            </a:stretch>
          </p:blipFill>
          <p:spPr>
            <a:xfrm>
              <a:off x="7197347" y="1532075"/>
              <a:ext cx="3989839" cy="1798388"/>
            </a:xfrm>
            <a:prstGeom prst="rect">
              <a:avLst/>
            </a:prstGeom>
            <a:effectLst/>
          </p:spPr>
        </p:pic>
        <p:pic>
          <p:nvPicPr>
            <p:cNvPr id="44" name="Picture 43">
              <a:extLst>
                <a:ext uri="{FF2B5EF4-FFF2-40B4-BE49-F238E27FC236}">
                  <a16:creationId xmlns:a16="http://schemas.microsoft.com/office/drawing/2014/main" id="{633A066B-E0F0-A11D-C61B-0DCC6FC838EA}"/>
                </a:ext>
              </a:extLst>
            </p:cNvPr>
            <p:cNvPicPr>
              <a:picLocks noChangeAspect="1"/>
            </p:cNvPicPr>
            <p:nvPr/>
          </p:nvPicPr>
          <p:blipFill>
            <a:blip r:embed="rId4"/>
            <a:stretch>
              <a:fillRect/>
            </a:stretch>
          </p:blipFill>
          <p:spPr>
            <a:xfrm>
              <a:off x="7192938" y="4066421"/>
              <a:ext cx="3998657" cy="1796962"/>
            </a:xfrm>
            <a:prstGeom prst="rect">
              <a:avLst/>
            </a:prstGeom>
            <a:effectLst/>
          </p:spPr>
        </p:pic>
        <p:sp>
          <p:nvSpPr>
            <p:cNvPr id="82" name="Flowchart: Magnetic Disk 81">
              <a:extLst>
                <a:ext uri="{FF2B5EF4-FFF2-40B4-BE49-F238E27FC236}">
                  <a16:creationId xmlns:a16="http://schemas.microsoft.com/office/drawing/2014/main" id="{E6B89C5F-D6AA-F736-C155-CBE0C18C64E1}"/>
                </a:ext>
              </a:extLst>
            </p:cNvPr>
            <p:cNvSpPr/>
            <p:nvPr/>
          </p:nvSpPr>
          <p:spPr>
            <a:xfrm>
              <a:off x="4057152" y="4483980"/>
              <a:ext cx="959589" cy="723366"/>
            </a:xfrm>
            <a:prstGeom prst="flowChartMagneticDisk">
              <a:avLst/>
            </a:prstGeom>
            <a:solidFill>
              <a:schemeClr val="accent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Data Lake</a:t>
              </a:r>
            </a:p>
          </p:txBody>
        </p:sp>
        <p:sp>
          <p:nvSpPr>
            <p:cNvPr id="83" name="Cube 82">
              <a:extLst>
                <a:ext uri="{FF2B5EF4-FFF2-40B4-BE49-F238E27FC236}">
                  <a16:creationId xmlns:a16="http://schemas.microsoft.com/office/drawing/2014/main" id="{943E846B-3601-A5A0-A20E-EB584BA8808D}"/>
                </a:ext>
              </a:extLst>
            </p:cNvPr>
            <p:cNvSpPr/>
            <p:nvPr/>
          </p:nvSpPr>
          <p:spPr>
            <a:xfrm>
              <a:off x="5572146" y="4483981"/>
              <a:ext cx="973021" cy="723365"/>
            </a:xfrm>
            <a:prstGeom prst="cube">
              <a:avLst/>
            </a:prstGeom>
            <a:solidFill>
              <a:srgbClr val="FFC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Cube</a:t>
              </a:r>
            </a:p>
          </p:txBody>
        </p:sp>
        <p:sp>
          <p:nvSpPr>
            <p:cNvPr id="50" name="Rectangle 49"/>
            <p:cNvSpPr/>
            <p:nvPr/>
          </p:nvSpPr>
          <p:spPr>
            <a:xfrm>
              <a:off x="3393822" y="3673893"/>
              <a:ext cx="3432414" cy="307777"/>
            </a:xfrm>
            <a:prstGeom prst="rect">
              <a:avLst/>
            </a:prstGeom>
          </p:spPr>
          <p:txBody>
            <a:bodyPr wrap="none">
              <a:spAutoFit/>
            </a:bodyPr>
            <a:lstStyle/>
            <a:p>
              <a:r>
                <a:rPr lang="en-US" sz="1400" b="1" dirty="0"/>
                <a:t>Model Inference pipeline for SG Forecasting</a:t>
              </a:r>
              <a:endParaRPr lang="en-IN" sz="1400" b="1" dirty="0"/>
            </a:p>
          </p:txBody>
        </p:sp>
      </p:grpSp>
    </p:spTree>
    <p:extLst>
      <p:ext uri="{BB962C8B-B14F-4D97-AF65-F5344CB8AC3E}">
        <p14:creationId xmlns:p14="http://schemas.microsoft.com/office/powerpoint/2010/main" val="1024829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Phase3:</a:t>
            </a:r>
            <a:r>
              <a:rPr lang="en-US" dirty="0">
                <a:latin typeface="Arial" panose="020B0604020202020204" pitchFamily="34" charset="0"/>
                <a:ea typeface="Calibri" panose="020F0502020204030204" pitchFamily="34" charset="0"/>
              </a:rPr>
              <a:t> </a:t>
            </a:r>
            <a:r>
              <a:rPr lang="en-US" dirty="0"/>
              <a:t>NTPC Generations Forecasts</a:t>
            </a:r>
            <a:r>
              <a:rPr lang="en-US" dirty="0">
                <a:latin typeface="Arial" panose="020B0604020202020204" pitchFamily="34" charset="0"/>
                <a:ea typeface="Calibri" panose="020F0502020204030204" pitchFamily="34" charset="0"/>
              </a:rPr>
              <a:t> </a:t>
            </a:r>
            <a:endParaRPr lang="en-IN" dirty="0"/>
          </a:p>
        </p:txBody>
      </p:sp>
      <p:pic>
        <p:nvPicPr>
          <p:cNvPr id="3" name="Picture 2">
            <a:extLst>
              <a:ext uri="{FF2B5EF4-FFF2-40B4-BE49-F238E27FC236}">
                <a16:creationId xmlns:a16="http://schemas.microsoft.com/office/drawing/2014/main" id="{CA9F7C07-893E-9219-478E-FAE2D6896F05}"/>
              </a:ext>
            </a:extLst>
          </p:cNvPr>
          <p:cNvPicPr>
            <a:picLocks noChangeAspect="1"/>
          </p:cNvPicPr>
          <p:nvPr/>
        </p:nvPicPr>
        <p:blipFill>
          <a:blip r:embed="rId2"/>
          <a:stretch>
            <a:fillRect/>
          </a:stretch>
        </p:blipFill>
        <p:spPr>
          <a:xfrm>
            <a:off x="515203" y="1232243"/>
            <a:ext cx="5404578" cy="2366347"/>
          </a:xfrm>
          <a:prstGeom prst="rect">
            <a:avLst/>
          </a:prstGeom>
          <a:ln>
            <a:solidFill>
              <a:schemeClr val="tx1"/>
            </a:solidFill>
          </a:ln>
          <a:effectLst>
            <a:outerShdw blurRad="50800" dist="38100" dir="8100000" algn="tr" rotWithShape="0">
              <a:prstClr val="black">
                <a:alpha val="40000"/>
              </a:prstClr>
            </a:outerShdw>
          </a:effectLst>
        </p:spPr>
      </p:pic>
      <p:pic>
        <p:nvPicPr>
          <p:cNvPr id="4" name="Picture 3">
            <a:extLst>
              <a:ext uri="{FF2B5EF4-FFF2-40B4-BE49-F238E27FC236}">
                <a16:creationId xmlns:a16="http://schemas.microsoft.com/office/drawing/2014/main" id="{8A245524-2612-84E5-44C4-9FBEC4AA4DE1}"/>
              </a:ext>
            </a:extLst>
          </p:cNvPr>
          <p:cNvPicPr>
            <a:picLocks noChangeAspect="1"/>
          </p:cNvPicPr>
          <p:nvPr/>
        </p:nvPicPr>
        <p:blipFill>
          <a:blip r:embed="rId3"/>
          <a:stretch>
            <a:fillRect/>
          </a:stretch>
        </p:blipFill>
        <p:spPr>
          <a:xfrm>
            <a:off x="6218089" y="1244920"/>
            <a:ext cx="5515858" cy="2366347"/>
          </a:xfrm>
          <a:prstGeom prst="rect">
            <a:avLst/>
          </a:prstGeom>
          <a:ln>
            <a:solidFill>
              <a:schemeClr val="tx1"/>
            </a:solidFill>
          </a:ln>
          <a:effectLst>
            <a:outerShdw blurRad="50800" dist="38100" dir="8100000" algn="tr" rotWithShape="0">
              <a:prstClr val="black">
                <a:alpha val="40000"/>
              </a:prstClr>
            </a:outerShdw>
          </a:effectLst>
        </p:spPr>
      </p:pic>
      <p:pic>
        <p:nvPicPr>
          <p:cNvPr id="5" name="Picture 4">
            <a:extLst>
              <a:ext uri="{FF2B5EF4-FFF2-40B4-BE49-F238E27FC236}">
                <a16:creationId xmlns:a16="http://schemas.microsoft.com/office/drawing/2014/main" id="{F692DC82-0B9F-EA24-6858-F5E4365CFE16}"/>
              </a:ext>
            </a:extLst>
          </p:cNvPr>
          <p:cNvPicPr>
            <a:picLocks noChangeAspect="1"/>
          </p:cNvPicPr>
          <p:nvPr/>
        </p:nvPicPr>
        <p:blipFill>
          <a:blip r:embed="rId4"/>
          <a:stretch>
            <a:fillRect/>
          </a:stretch>
        </p:blipFill>
        <p:spPr>
          <a:xfrm>
            <a:off x="527884" y="4116280"/>
            <a:ext cx="5379216" cy="2186222"/>
          </a:xfrm>
          <a:prstGeom prst="rect">
            <a:avLst/>
          </a:prstGeom>
          <a:ln>
            <a:solidFill>
              <a:schemeClr val="tx1"/>
            </a:solidFill>
          </a:ln>
          <a:effectLst>
            <a:outerShdw blurRad="50800" dist="38100" dir="8100000" algn="tr" rotWithShape="0">
              <a:prstClr val="black">
                <a:alpha val="40000"/>
              </a:prstClr>
            </a:outerShdw>
          </a:effectLst>
        </p:spPr>
      </p:pic>
      <p:pic>
        <p:nvPicPr>
          <p:cNvPr id="6" name="Picture 5">
            <a:extLst>
              <a:ext uri="{FF2B5EF4-FFF2-40B4-BE49-F238E27FC236}">
                <a16:creationId xmlns:a16="http://schemas.microsoft.com/office/drawing/2014/main" id="{910CC7DB-2DAF-175E-1412-88A6CF0377C1}"/>
              </a:ext>
            </a:extLst>
          </p:cNvPr>
          <p:cNvPicPr>
            <a:picLocks noChangeAspect="1"/>
          </p:cNvPicPr>
          <p:nvPr/>
        </p:nvPicPr>
        <p:blipFill>
          <a:blip r:embed="rId5"/>
          <a:stretch>
            <a:fillRect/>
          </a:stretch>
        </p:blipFill>
        <p:spPr>
          <a:xfrm>
            <a:off x="6218089" y="4128961"/>
            <a:ext cx="5515858" cy="2186221"/>
          </a:xfrm>
          <a:prstGeom prst="rect">
            <a:avLst/>
          </a:prstGeom>
          <a:ln>
            <a:solidFill>
              <a:schemeClr val="tx1"/>
            </a:solidFill>
          </a:ln>
          <a:effectLst>
            <a:outerShdw blurRad="50800" dist="38100" dir="8100000" algn="tr" rotWithShape="0">
              <a:prstClr val="black">
                <a:alpha val="40000"/>
              </a:prstClr>
            </a:outerShdw>
          </a:effectLst>
        </p:spPr>
      </p:pic>
      <p:sp>
        <p:nvSpPr>
          <p:cNvPr id="8" name="TextBox 7">
            <a:extLst>
              <a:ext uri="{FF2B5EF4-FFF2-40B4-BE49-F238E27FC236}">
                <a16:creationId xmlns:a16="http://schemas.microsoft.com/office/drawing/2014/main" id="{AA5C337A-956E-55AE-F777-9C603A2BE5C5}"/>
              </a:ext>
            </a:extLst>
          </p:cNvPr>
          <p:cNvSpPr txBox="1"/>
          <p:nvPr/>
        </p:nvSpPr>
        <p:spPr>
          <a:xfrm>
            <a:off x="1806561" y="913745"/>
            <a:ext cx="2821863" cy="307777"/>
          </a:xfrm>
          <a:prstGeom prst="rect">
            <a:avLst/>
          </a:prstGeom>
          <a:noFill/>
        </p:spPr>
        <p:txBody>
          <a:bodyPr wrap="none" rtlCol="0">
            <a:spAutoFit/>
          </a:bodyPr>
          <a:lstStyle/>
          <a:p>
            <a:r>
              <a:rPr lang="en-US" sz="1400" b="1" dirty="0"/>
              <a:t>SG Actual Vs Forecast at NTPC Level</a:t>
            </a:r>
            <a:endParaRPr lang="en-IN" sz="1400" b="1" dirty="0"/>
          </a:p>
        </p:txBody>
      </p:sp>
      <p:sp>
        <p:nvSpPr>
          <p:cNvPr id="9" name="TextBox 8">
            <a:extLst>
              <a:ext uri="{FF2B5EF4-FFF2-40B4-BE49-F238E27FC236}">
                <a16:creationId xmlns:a16="http://schemas.microsoft.com/office/drawing/2014/main" id="{1BF455BE-5F4A-6FC5-04FC-DE65A66FFC51}"/>
              </a:ext>
            </a:extLst>
          </p:cNvPr>
          <p:cNvSpPr txBox="1"/>
          <p:nvPr/>
        </p:nvSpPr>
        <p:spPr>
          <a:xfrm>
            <a:off x="7508693" y="946274"/>
            <a:ext cx="2934650" cy="307777"/>
          </a:xfrm>
          <a:prstGeom prst="rect">
            <a:avLst/>
          </a:prstGeom>
          <a:noFill/>
        </p:spPr>
        <p:txBody>
          <a:bodyPr wrap="none" rtlCol="0">
            <a:spAutoFit/>
          </a:bodyPr>
          <a:lstStyle/>
          <a:p>
            <a:r>
              <a:rPr lang="en-US" sz="1400" b="1" dirty="0"/>
              <a:t>SG Actual Vs Forecast at Region Level</a:t>
            </a:r>
            <a:endParaRPr lang="en-IN" sz="1400" b="1" dirty="0"/>
          </a:p>
        </p:txBody>
      </p:sp>
      <p:sp>
        <p:nvSpPr>
          <p:cNvPr id="10" name="TextBox 9">
            <a:extLst>
              <a:ext uri="{FF2B5EF4-FFF2-40B4-BE49-F238E27FC236}">
                <a16:creationId xmlns:a16="http://schemas.microsoft.com/office/drawing/2014/main" id="{A0EBED70-BFCB-7668-44CA-ADD6E4525E49}"/>
              </a:ext>
            </a:extLst>
          </p:cNvPr>
          <p:cNvSpPr txBox="1"/>
          <p:nvPr/>
        </p:nvSpPr>
        <p:spPr>
          <a:xfrm>
            <a:off x="7346566" y="3797651"/>
            <a:ext cx="3258905" cy="307777"/>
          </a:xfrm>
          <a:prstGeom prst="rect">
            <a:avLst/>
          </a:prstGeom>
          <a:noFill/>
        </p:spPr>
        <p:txBody>
          <a:bodyPr wrap="none" rtlCol="0">
            <a:spAutoFit/>
          </a:bodyPr>
          <a:lstStyle/>
          <a:p>
            <a:r>
              <a:rPr lang="en-US" sz="1400" b="1" dirty="0"/>
              <a:t>SG Actual Vs Forecast at Beneficiary Level</a:t>
            </a:r>
            <a:endParaRPr lang="en-IN" sz="1400" b="1" dirty="0"/>
          </a:p>
        </p:txBody>
      </p:sp>
      <p:sp>
        <p:nvSpPr>
          <p:cNvPr id="11" name="TextBox 10">
            <a:extLst>
              <a:ext uri="{FF2B5EF4-FFF2-40B4-BE49-F238E27FC236}">
                <a16:creationId xmlns:a16="http://schemas.microsoft.com/office/drawing/2014/main" id="{81DCBDFF-0BC5-EAF7-C431-BA6EB227FC03}"/>
              </a:ext>
            </a:extLst>
          </p:cNvPr>
          <p:cNvSpPr txBox="1"/>
          <p:nvPr/>
        </p:nvSpPr>
        <p:spPr>
          <a:xfrm>
            <a:off x="1801977" y="3760964"/>
            <a:ext cx="2831031" cy="307777"/>
          </a:xfrm>
          <a:prstGeom prst="rect">
            <a:avLst/>
          </a:prstGeom>
          <a:noFill/>
        </p:spPr>
        <p:txBody>
          <a:bodyPr wrap="none" rtlCol="0">
            <a:spAutoFit/>
          </a:bodyPr>
          <a:lstStyle/>
          <a:p>
            <a:r>
              <a:rPr lang="en-US" sz="1400" b="1" dirty="0"/>
              <a:t>SG Actual Vs Forecast at Stage Level</a:t>
            </a:r>
            <a:endParaRPr lang="en-IN" sz="1400" b="1" dirty="0"/>
          </a:p>
        </p:txBody>
      </p:sp>
    </p:spTree>
    <p:extLst>
      <p:ext uri="{BB962C8B-B14F-4D97-AF65-F5344CB8AC3E}">
        <p14:creationId xmlns:p14="http://schemas.microsoft.com/office/powerpoint/2010/main" val="4252481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Current Implementation:</a:t>
            </a:r>
            <a:r>
              <a:rPr lang="en-US" dirty="0">
                <a:ea typeface="Calibri" panose="020F0502020204030204" pitchFamily="34" charset="0"/>
              </a:rPr>
              <a:t> Optimum </a:t>
            </a:r>
            <a:r>
              <a:rPr lang="en-US" dirty="0"/>
              <a:t>Coal Stock Prediction</a:t>
            </a:r>
            <a:endParaRPr lang="en-IN" dirty="0"/>
          </a:p>
        </p:txBody>
      </p:sp>
      <p:sp>
        <p:nvSpPr>
          <p:cNvPr id="3" name="TextBox 2">
            <a:extLst>
              <a:ext uri="{FF2B5EF4-FFF2-40B4-BE49-F238E27FC236}">
                <a16:creationId xmlns:a16="http://schemas.microsoft.com/office/drawing/2014/main" id="{AFBA150E-18D9-C556-9E8C-77408C7C01DA}"/>
              </a:ext>
            </a:extLst>
          </p:cNvPr>
          <p:cNvSpPr txBox="1"/>
          <p:nvPr/>
        </p:nvSpPr>
        <p:spPr>
          <a:xfrm>
            <a:off x="309757" y="1049441"/>
            <a:ext cx="5235915" cy="3970318"/>
          </a:xfrm>
          <a:prstGeom prst="rect">
            <a:avLst/>
          </a:prstGeom>
          <a:noFill/>
        </p:spPr>
        <p:txBody>
          <a:bodyPr wrap="square">
            <a:spAutoFit/>
          </a:bodyPr>
          <a:lstStyle/>
          <a:p>
            <a:pPr marL="285750" indent="-285750">
              <a:buFont typeface="Wingdings" panose="05000000000000000000" pitchFamily="2" charset="2"/>
              <a:buChar char="§"/>
            </a:pPr>
            <a:r>
              <a:rPr lang="en-US" sz="1400" kern="100" dirty="0">
                <a:effectLst/>
                <a:ea typeface="Calibri" panose="020F0502020204030204" pitchFamily="34" charset="0"/>
                <a:cs typeface="Mangal" panose="02040503050203030202" pitchFamily="18" charset="0"/>
              </a:rPr>
              <a:t>Daily coal requirement for both Pithead and Non-Pithead plants would be estimated @85% PLF and number of days for which stock needs to be maintained would vary from 12 to 17 days for Pithead plants and 20 to 26 days for non-pithead plants with month-wise variation based on coal dispatch/coal consumption pattern. </a:t>
            </a:r>
          </a:p>
          <a:p>
            <a:endParaRPr lang="en-US" sz="1400" kern="100" dirty="0">
              <a:effectLst/>
              <a:ea typeface="Calibri" panose="020F0502020204030204" pitchFamily="34" charset="0"/>
              <a:cs typeface="Mangal" panose="02040503050203030202" pitchFamily="18" charset="0"/>
            </a:endParaRPr>
          </a:p>
          <a:p>
            <a:pPr marL="285750" indent="-285750">
              <a:buFont typeface="Wingdings" panose="05000000000000000000" pitchFamily="2" charset="2"/>
              <a:buChar char="§"/>
            </a:pPr>
            <a:r>
              <a:rPr lang="en-US" sz="1400" kern="100" dirty="0">
                <a:effectLst/>
                <a:ea typeface="Calibri" panose="020F0502020204030204" pitchFamily="34" charset="0"/>
                <a:cs typeface="Mangal" panose="02040503050203030202" pitchFamily="18" charset="0"/>
              </a:rPr>
              <a:t>The framework provides the configuration screen for end User to select the no. of days for coal required to available at for each Thermal plant. </a:t>
            </a:r>
          </a:p>
          <a:p>
            <a:endParaRPr lang="en-US" sz="1400" kern="100" dirty="0">
              <a:effectLst/>
              <a:ea typeface="Calibri" panose="020F0502020204030204" pitchFamily="34" charset="0"/>
              <a:cs typeface="Mangal" panose="02040503050203030202" pitchFamily="18" charset="0"/>
            </a:endParaRPr>
          </a:p>
          <a:p>
            <a:pPr marL="285750" indent="-285750">
              <a:buFont typeface="Wingdings" panose="05000000000000000000" pitchFamily="2" charset="2"/>
              <a:buChar char="§"/>
            </a:pPr>
            <a:r>
              <a:rPr lang="en-US" sz="1400" kern="100" dirty="0">
                <a:ea typeface="Calibri" panose="020F0502020204030204" pitchFamily="34" charset="0"/>
                <a:cs typeface="Mangal" panose="02040503050203030202" pitchFamily="18" charset="0"/>
              </a:rPr>
              <a:t>The Specific Coal Consumption for SG for each plant will achieve by dividing the Specific Coal Consumption with APC in percentage. </a:t>
            </a:r>
          </a:p>
          <a:p>
            <a:endParaRPr lang="en-US" sz="1400" kern="100" dirty="0">
              <a:ea typeface="Calibri" panose="020F0502020204030204" pitchFamily="34" charset="0"/>
              <a:cs typeface="Mangal" panose="02040503050203030202" pitchFamily="18" charset="0"/>
            </a:endParaRPr>
          </a:p>
          <a:p>
            <a:pPr marL="285750" indent="-285750">
              <a:buFont typeface="Wingdings" panose="05000000000000000000" pitchFamily="2" charset="2"/>
              <a:buChar char="§"/>
            </a:pPr>
            <a:r>
              <a:rPr lang="en-US" sz="1400" kern="100" dirty="0">
                <a:ea typeface="Calibri" panose="020F0502020204030204" pitchFamily="34" charset="0"/>
                <a:cs typeface="Mangal" panose="02040503050203030202" pitchFamily="18" charset="0"/>
              </a:rPr>
              <a:t>The Coal Requirement in Million Tons will be calculated by multiplying the Specific Coal Consumption for SG with Forecasted SG (MU) and Number of days required.</a:t>
            </a:r>
            <a:endParaRPr lang="en-IN" sz="1400" kern="100" dirty="0">
              <a:ea typeface="Calibri" panose="020F0502020204030204" pitchFamily="34" charset="0"/>
              <a:cs typeface="Mangal" panose="02040503050203030202" pitchFamily="18" charset="0"/>
            </a:endParaRPr>
          </a:p>
        </p:txBody>
      </p:sp>
      <p:grpSp>
        <p:nvGrpSpPr>
          <p:cNvPr id="43" name="Group 42"/>
          <p:cNvGrpSpPr/>
          <p:nvPr/>
        </p:nvGrpSpPr>
        <p:grpSpPr>
          <a:xfrm>
            <a:off x="5820194" y="1049381"/>
            <a:ext cx="5711406" cy="2882900"/>
            <a:chOff x="6565900" y="1143000"/>
            <a:chExt cx="5334000" cy="2692400"/>
          </a:xfrm>
        </p:grpSpPr>
        <p:sp>
          <p:nvSpPr>
            <p:cNvPr id="42" name="Rounded Rectangle 41"/>
            <p:cNvSpPr/>
            <p:nvPr/>
          </p:nvSpPr>
          <p:spPr>
            <a:xfrm>
              <a:off x="6565900" y="1143000"/>
              <a:ext cx="5334000" cy="2692400"/>
            </a:xfrm>
            <a:prstGeom prst="roundRect">
              <a:avLst>
                <a:gd name="adj" fmla="val 6975"/>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1" name="Group 40"/>
            <p:cNvGrpSpPr/>
            <p:nvPr/>
          </p:nvGrpSpPr>
          <p:grpSpPr>
            <a:xfrm>
              <a:off x="6750555" y="1363736"/>
              <a:ext cx="4964690" cy="2254250"/>
              <a:chOff x="6603999" y="1773913"/>
              <a:chExt cx="5365272" cy="2436137"/>
            </a:xfrm>
          </p:grpSpPr>
          <p:sp>
            <p:nvSpPr>
              <p:cNvPr id="11" name="Rectangle: Rounded Corners 24">
                <a:extLst>
                  <a:ext uri="{FF2B5EF4-FFF2-40B4-BE49-F238E27FC236}">
                    <a16:creationId xmlns:a16="http://schemas.microsoft.com/office/drawing/2014/main" id="{4B4A3234-997C-66D7-9AA4-8E20FCAF9616}"/>
                  </a:ext>
                </a:extLst>
              </p:cNvPr>
              <p:cNvSpPr/>
              <p:nvPr/>
            </p:nvSpPr>
            <p:spPr>
              <a:xfrm>
                <a:off x="8714209" y="3208166"/>
                <a:ext cx="1491591" cy="716948"/>
              </a:xfrm>
              <a:prstGeom prst="roundRect">
                <a:avLst>
                  <a:gd name="adj" fmla="val 10748"/>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Coal Requirement</a:t>
                </a:r>
              </a:p>
              <a:p>
                <a:pPr algn="ctr"/>
                <a:r>
                  <a:rPr lang="en-US" sz="1200" dirty="0"/>
                  <a:t>(MT)</a:t>
                </a:r>
                <a:endParaRPr lang="en-IN" sz="1200" dirty="0"/>
              </a:p>
            </p:txBody>
          </p:sp>
          <p:sp>
            <p:nvSpPr>
              <p:cNvPr id="17" name="Rectangle: Rounded Corners 24">
                <a:extLst>
                  <a:ext uri="{FF2B5EF4-FFF2-40B4-BE49-F238E27FC236}">
                    <a16:creationId xmlns:a16="http://schemas.microsoft.com/office/drawing/2014/main" id="{4B4A3234-997C-66D7-9AA4-8E20FCAF9616}"/>
                  </a:ext>
                </a:extLst>
              </p:cNvPr>
              <p:cNvSpPr/>
              <p:nvPr/>
            </p:nvSpPr>
            <p:spPr>
              <a:xfrm>
                <a:off x="10477680" y="3208166"/>
                <a:ext cx="1491591" cy="716948"/>
              </a:xfrm>
              <a:prstGeom prst="roundRect">
                <a:avLst>
                  <a:gd name="adj" fmla="val 10748"/>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ea typeface="Times New Roman" panose="02020603050405020304" pitchFamily="18" charset="0"/>
                    <a:cs typeface="Times New Roman" panose="02020603050405020304" pitchFamily="18" charset="0"/>
                  </a:rPr>
                  <a:t>Optimum Coal Stock to be maintained</a:t>
                </a:r>
                <a:endParaRPr lang="en-IN" sz="1200" dirty="0"/>
              </a:p>
            </p:txBody>
          </p:sp>
          <p:sp>
            <p:nvSpPr>
              <p:cNvPr id="18" name="Rectangle: Rounded Corners 24">
                <a:extLst>
                  <a:ext uri="{FF2B5EF4-FFF2-40B4-BE49-F238E27FC236}">
                    <a16:creationId xmlns:a16="http://schemas.microsoft.com/office/drawing/2014/main" id="{4B4A3234-997C-66D7-9AA4-8E20FCAF9616}"/>
                  </a:ext>
                </a:extLst>
              </p:cNvPr>
              <p:cNvSpPr/>
              <p:nvPr/>
            </p:nvSpPr>
            <p:spPr>
              <a:xfrm>
                <a:off x="8714208" y="1773913"/>
                <a:ext cx="1491591" cy="716948"/>
              </a:xfrm>
              <a:prstGeom prst="roundRect">
                <a:avLst>
                  <a:gd name="adj" fmla="val 10748"/>
                </a:avLst>
              </a:prstGeom>
              <a:solidFill>
                <a:srgbClr val="E277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No. of Days</a:t>
                </a:r>
              </a:p>
              <a:p>
                <a:pPr algn="ctr"/>
                <a:r>
                  <a:rPr lang="en-US" sz="1200" dirty="0"/>
                  <a:t>(Pit Head/ </a:t>
                </a:r>
              </a:p>
              <a:p>
                <a:pPr algn="ctr"/>
                <a:r>
                  <a:rPr lang="en-US" sz="1200" dirty="0"/>
                  <a:t>Non-Pit Head)</a:t>
                </a:r>
                <a:endParaRPr lang="en-IN" sz="1200" dirty="0"/>
              </a:p>
            </p:txBody>
          </p:sp>
          <p:sp>
            <p:nvSpPr>
              <p:cNvPr id="16" name="Rounded Rectangle 15"/>
              <p:cNvSpPr/>
              <p:nvPr/>
            </p:nvSpPr>
            <p:spPr>
              <a:xfrm>
                <a:off x="6603999" y="2921000"/>
                <a:ext cx="1778001" cy="1289050"/>
              </a:xfrm>
              <a:prstGeom prst="roundRect">
                <a:avLst>
                  <a:gd name="adj" fmla="val 672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0" name="Group 39"/>
              <p:cNvGrpSpPr/>
              <p:nvPr/>
            </p:nvGrpSpPr>
            <p:grpSpPr>
              <a:xfrm>
                <a:off x="6752401" y="3083400"/>
                <a:ext cx="1481196" cy="964251"/>
                <a:chOff x="6756568" y="3084515"/>
                <a:chExt cx="1481196" cy="964251"/>
              </a:xfrm>
            </p:grpSpPr>
            <p:grpSp>
              <p:nvGrpSpPr>
                <p:cNvPr id="36" name="Group 35"/>
                <p:cNvGrpSpPr/>
                <p:nvPr/>
              </p:nvGrpSpPr>
              <p:grpSpPr>
                <a:xfrm>
                  <a:off x="6756568" y="3084515"/>
                  <a:ext cx="1481196" cy="434611"/>
                  <a:chOff x="6756568" y="2963865"/>
                  <a:chExt cx="1481196" cy="434611"/>
                </a:xfrm>
              </p:grpSpPr>
              <p:sp>
                <p:nvSpPr>
                  <p:cNvPr id="7" name="Rectangle: Rounded Corners 15">
                    <a:extLst>
                      <a:ext uri="{FF2B5EF4-FFF2-40B4-BE49-F238E27FC236}">
                        <a16:creationId xmlns:a16="http://schemas.microsoft.com/office/drawing/2014/main" id="{120768E3-87CB-33D2-D195-3591E4645223}"/>
                      </a:ext>
                    </a:extLst>
                  </p:cNvPr>
                  <p:cNvSpPr/>
                  <p:nvPr/>
                </p:nvSpPr>
                <p:spPr>
                  <a:xfrm>
                    <a:off x="6756568" y="2963865"/>
                    <a:ext cx="1481196" cy="434611"/>
                  </a:xfrm>
                  <a:prstGeom prst="roundRect">
                    <a:avLst>
                      <a:gd name="adj" fmla="val 710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300"/>
                      </a:lnSpc>
                    </a:pPr>
                    <a:r>
                      <a:rPr lang="en-US" sz="1200" dirty="0">
                        <a:solidFill>
                          <a:schemeClr val="tx1"/>
                        </a:solidFill>
                      </a:rPr>
                      <a:t>Forecasted SG</a:t>
                    </a:r>
                    <a:endParaRPr lang="en-IN" sz="1200" dirty="0">
                      <a:solidFill>
                        <a:schemeClr val="tx1"/>
                      </a:solidFill>
                    </a:endParaRPr>
                  </a:p>
                </p:txBody>
              </p:sp>
              <p:pic>
                <p:nvPicPr>
                  <p:cNvPr id="8" name="Picture 24" descr="Improve Demand Forecasting Accuracy - SymphonyAI">
                    <a:extLst>
                      <a:ext uri="{FF2B5EF4-FFF2-40B4-BE49-F238E27FC236}">
                        <a16:creationId xmlns:a16="http://schemas.microsoft.com/office/drawing/2014/main" id="{EE45E5A9-B954-522D-7FF4-A2D3446D36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7715" y="3035609"/>
                    <a:ext cx="281555" cy="291122"/>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Rectangle: Rounded Corners 15">
                  <a:extLst>
                    <a:ext uri="{FF2B5EF4-FFF2-40B4-BE49-F238E27FC236}">
                      <a16:creationId xmlns:a16="http://schemas.microsoft.com/office/drawing/2014/main" id="{120768E3-87CB-33D2-D195-3591E4645223}"/>
                    </a:ext>
                  </a:extLst>
                </p:cNvPr>
                <p:cNvSpPr/>
                <p:nvPr/>
              </p:nvSpPr>
              <p:spPr>
                <a:xfrm>
                  <a:off x="6762336" y="3614155"/>
                  <a:ext cx="1469659" cy="434611"/>
                </a:xfrm>
                <a:prstGeom prst="roundRect">
                  <a:avLst>
                    <a:gd name="adj" fmla="val 7104"/>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Specific Coal Consumption</a:t>
                  </a:r>
                  <a:endParaRPr lang="en-IN" sz="1200" dirty="0">
                    <a:solidFill>
                      <a:schemeClr val="bg1"/>
                    </a:solidFill>
                  </a:endParaRPr>
                </a:p>
              </p:txBody>
            </p:sp>
          </p:grpSp>
          <p:cxnSp>
            <p:nvCxnSpPr>
              <p:cNvPr id="30" name="Straight Arrow Connector 29"/>
              <p:cNvCxnSpPr>
                <a:stCxn id="16" idx="3"/>
                <a:endCxn id="11" idx="1"/>
              </p:cNvCxnSpPr>
              <p:nvPr/>
            </p:nvCxnSpPr>
            <p:spPr>
              <a:xfrm>
                <a:off x="8382000" y="3565525"/>
                <a:ext cx="332209" cy="1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0205799" y="3559500"/>
                <a:ext cx="2718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8" idx="2"/>
                <a:endCxn id="11" idx="0"/>
              </p:cNvCxnSpPr>
              <p:nvPr/>
            </p:nvCxnSpPr>
            <p:spPr>
              <a:xfrm>
                <a:off x="9460004" y="2490861"/>
                <a:ext cx="1" cy="7173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160559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endParaRPr lang="en-IN" dirty="0"/>
          </a:p>
        </p:txBody>
      </p:sp>
      <p:sp>
        <p:nvSpPr>
          <p:cNvPr id="3" name="TextBox 2">
            <a:extLst>
              <a:ext uri="{FF2B5EF4-FFF2-40B4-BE49-F238E27FC236}">
                <a16:creationId xmlns:a16="http://schemas.microsoft.com/office/drawing/2014/main" id="{B16AF8C8-7B06-FF84-019D-A3F8B5BEEE27}"/>
              </a:ext>
            </a:extLst>
          </p:cNvPr>
          <p:cNvSpPr txBox="1"/>
          <p:nvPr/>
        </p:nvSpPr>
        <p:spPr>
          <a:xfrm>
            <a:off x="309756" y="947940"/>
            <a:ext cx="11399644" cy="2303772"/>
          </a:xfrm>
          <a:prstGeom prst="rect">
            <a:avLst/>
          </a:prstGeom>
          <a:noFill/>
        </p:spPr>
        <p:txBody>
          <a:bodyPr wrap="square">
            <a:spAutoFit/>
          </a:bodyPr>
          <a:lstStyle/>
          <a:p>
            <a:pPr marL="285750" indent="-285750">
              <a:lnSpc>
                <a:spcPts val="2500"/>
              </a:lnSpc>
              <a:buFont typeface="Wingdings" panose="05000000000000000000" pitchFamily="2" charset="2"/>
              <a:buChar char="Ø"/>
            </a:pPr>
            <a:r>
              <a:rPr lang="en-US" sz="1400" dirty="0"/>
              <a:t>The novel solution of implementing the machine learning models proves to be a transformative approach for forecasting the schedule generation and optimum coal stock required at NTPC Ltd.</a:t>
            </a:r>
          </a:p>
          <a:p>
            <a:pPr marL="285750" indent="-285750">
              <a:lnSpc>
                <a:spcPts val="2500"/>
              </a:lnSpc>
              <a:buFont typeface="Wingdings" panose="05000000000000000000" pitchFamily="2" charset="2"/>
              <a:buChar char="Ø"/>
            </a:pPr>
            <a:r>
              <a:rPr lang="en-US" sz="1400" dirty="0"/>
              <a:t>Benefiting in planning the small Outages, RSD, Generation Sold out, Coal Maintenance &amp; deliverables and resources which enhances the operational efficiency and cost management.</a:t>
            </a:r>
          </a:p>
          <a:p>
            <a:pPr marL="285750" indent="-285750">
              <a:lnSpc>
                <a:spcPts val="2500"/>
              </a:lnSpc>
              <a:buFont typeface="Wingdings" panose="05000000000000000000" pitchFamily="2" charset="2"/>
              <a:buChar char="Ø"/>
            </a:pPr>
            <a:r>
              <a:rPr lang="en-US" sz="1400" dirty="0"/>
              <a:t>This Model is under Observation and implemented with retraining framework for improving accuracy. </a:t>
            </a:r>
          </a:p>
          <a:p>
            <a:pPr marL="285750" indent="-285750">
              <a:lnSpc>
                <a:spcPts val="2500"/>
              </a:lnSpc>
              <a:buFont typeface="Wingdings" panose="05000000000000000000" pitchFamily="2" charset="2"/>
              <a:buChar char="Ø"/>
            </a:pPr>
            <a:r>
              <a:rPr lang="en-US" sz="1400" dirty="0"/>
              <a:t>The next phase is </a:t>
            </a:r>
            <a:r>
              <a:rPr lang="en-US" sz="1400" b="1" dirty="0"/>
              <a:t>Block wise scheduling </a:t>
            </a:r>
            <a:r>
              <a:rPr lang="en-US" sz="1400" dirty="0"/>
              <a:t>with providing maximum and minimum schedules which will provide insights and planning for stations to participate in different available platforms of power exchange</a:t>
            </a:r>
            <a:endParaRPr lang="en-IN" sz="1400" dirty="0"/>
          </a:p>
        </p:txBody>
      </p:sp>
    </p:spTree>
    <p:extLst>
      <p:ext uri="{BB962C8B-B14F-4D97-AF65-F5344CB8AC3E}">
        <p14:creationId xmlns:p14="http://schemas.microsoft.com/office/powerpoint/2010/main" val="3044824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E2E0F-1347-C4AA-6632-9BB1B5DA339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7D2E211-899A-6036-AECB-357110065309}"/>
              </a:ext>
            </a:extLst>
          </p:cNvPr>
          <p:cNvSpPr/>
          <p:nvPr/>
        </p:nvSpPr>
        <p:spPr>
          <a:xfrm>
            <a:off x="0" y="5384800"/>
            <a:ext cx="12192000" cy="10795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Thank you</a:t>
            </a:r>
            <a:endParaRPr lang="en-IN" sz="5400" dirty="0">
              <a:solidFill>
                <a:schemeClr val="tx1"/>
              </a:solidFill>
            </a:endParaRPr>
          </a:p>
        </p:txBody>
      </p:sp>
      <p:pic>
        <p:nvPicPr>
          <p:cNvPr id="4" name="Picture 3">
            <a:extLst>
              <a:ext uri="{FF2B5EF4-FFF2-40B4-BE49-F238E27FC236}">
                <a16:creationId xmlns:a16="http://schemas.microsoft.com/office/drawing/2014/main" id="{AA8F68BA-E1D4-70A5-3E67-D6777859CA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1849" y="1950973"/>
            <a:ext cx="3108053" cy="2330993"/>
          </a:xfrm>
          <a:prstGeom prst="rect">
            <a:avLst/>
          </a:prstGeom>
        </p:spPr>
      </p:pic>
      <p:sp>
        <p:nvSpPr>
          <p:cNvPr id="15" name="Title 1">
            <a:extLst>
              <a:ext uri="{FF2B5EF4-FFF2-40B4-BE49-F238E27FC236}">
                <a16:creationId xmlns:a16="http://schemas.microsoft.com/office/drawing/2014/main" id="{4C98A37D-99E1-4957-307B-2D29129E12DC}"/>
              </a:ext>
            </a:extLst>
          </p:cNvPr>
          <p:cNvSpPr>
            <a:spLocks noGrp="1"/>
          </p:cNvSpPr>
          <p:nvPr>
            <p:ph type="title"/>
          </p:nvPr>
        </p:nvSpPr>
        <p:spPr>
          <a:xfrm>
            <a:off x="309756" y="285638"/>
            <a:ext cx="8688470" cy="562501"/>
          </a:xfrm>
        </p:spPr>
        <p:txBody>
          <a:bodyPr/>
          <a:lstStyle/>
          <a:p>
            <a:r>
              <a:rPr lang="en-US" dirty="0"/>
              <a:t>Question &amp; Answer</a:t>
            </a:r>
            <a:endParaRPr lang="en-IN" dirty="0"/>
          </a:p>
        </p:txBody>
      </p:sp>
    </p:spTree>
    <p:extLst>
      <p:ext uri="{BB962C8B-B14F-4D97-AF65-F5344CB8AC3E}">
        <p14:creationId xmlns:p14="http://schemas.microsoft.com/office/powerpoint/2010/main" val="1011247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05567E-7633-2A93-1AB1-08594D89CF9C}"/>
              </a:ext>
            </a:extLst>
          </p:cNvPr>
          <p:cNvSpPr txBox="1"/>
          <p:nvPr/>
        </p:nvSpPr>
        <p:spPr>
          <a:xfrm>
            <a:off x="309756" y="2985425"/>
            <a:ext cx="5700517" cy="3139321"/>
          </a:xfrm>
          <a:prstGeom prst="rect">
            <a:avLst/>
          </a:prstGeom>
          <a:noFill/>
        </p:spPr>
        <p:txBody>
          <a:bodyPr wrap="square">
            <a:spAutoFit/>
          </a:bodyPr>
          <a:lstStyle/>
          <a:p>
            <a:pPr algn="just"/>
            <a:endParaRPr lang="en-US" sz="1400" dirty="0">
              <a:effectLst/>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Ø"/>
            </a:pPr>
            <a:r>
              <a:rPr lang="en-US" sz="1400" dirty="0">
                <a:effectLst/>
                <a:ea typeface="Calibri" panose="020F0502020204030204" pitchFamily="34" charset="0"/>
                <a:cs typeface="Arial" panose="020B0604020202020204" pitchFamily="34" charset="0"/>
              </a:rPr>
              <a:t>Plants faces the challenge of optimizing partial outages and resource allocation for effective cost management. The need for a proactive approach to O&amp;M is imperative, particularly in the context of scheduling maintenance activities.</a:t>
            </a:r>
          </a:p>
          <a:p>
            <a:pPr algn="just"/>
            <a:endParaRPr lang="en-US" sz="1600" dirty="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Ø"/>
            </a:pPr>
            <a:r>
              <a:rPr lang="en-US" sz="1400" dirty="0">
                <a:effectLst/>
                <a:ea typeface="Calibri" panose="020F0502020204030204" pitchFamily="34" charset="0"/>
                <a:cs typeface="Arial" panose="020B0604020202020204" pitchFamily="34" charset="0"/>
              </a:rPr>
              <a:t>The Digitalization </a:t>
            </a:r>
            <a:r>
              <a:rPr lang="en-US" sz="1400" dirty="0">
                <a:ea typeface="Calibri" panose="020F0502020204030204" pitchFamily="34" charset="0"/>
                <a:cs typeface="Arial" panose="020B0604020202020204" pitchFamily="34" charset="0"/>
              </a:rPr>
              <a:t>and </a:t>
            </a:r>
            <a:r>
              <a:rPr lang="en-US" sz="1400" dirty="0">
                <a:effectLst/>
                <a:ea typeface="Calibri" panose="020F0502020204030204" pitchFamily="34" charset="0"/>
                <a:cs typeface="Arial" panose="020B0604020202020204" pitchFamily="34" charset="0"/>
              </a:rPr>
              <a:t>integration of advanced analytics offers a promising avenue for improving the accuracy of </a:t>
            </a:r>
            <a:r>
              <a:rPr lang="en-US" sz="1400" dirty="0">
                <a:ea typeface="Calibri" panose="020F0502020204030204" pitchFamily="34" charset="0"/>
                <a:cs typeface="Arial" panose="020B0604020202020204" pitchFamily="34" charset="0"/>
              </a:rPr>
              <a:t>forecasting of </a:t>
            </a:r>
            <a:r>
              <a:rPr lang="en-US" sz="1400" dirty="0">
                <a:effectLst/>
                <a:ea typeface="Calibri" panose="020F0502020204030204" pitchFamily="34" charset="0"/>
                <a:cs typeface="Arial" panose="020B0604020202020204" pitchFamily="34" charset="0"/>
              </a:rPr>
              <a:t>schedule generation and optimum coal stock enables better planning and scheduling of coal deliveries, optimizing the use of resources, and minimizing downtime</a:t>
            </a:r>
            <a:r>
              <a:rPr lang="en-US" sz="1400" dirty="0">
                <a:ea typeface="Calibri" panose="020F0502020204030204" pitchFamily="34" charset="0"/>
                <a:cs typeface="Arial" panose="020B0604020202020204" pitchFamily="34" charset="0"/>
              </a:rPr>
              <a:t> </a:t>
            </a:r>
            <a:r>
              <a:rPr lang="en-US" sz="1400" dirty="0">
                <a:effectLst/>
                <a:ea typeface="Calibri" panose="020F0502020204030204" pitchFamily="34" charset="0"/>
                <a:cs typeface="Arial" panose="020B0604020202020204" pitchFamily="34" charset="0"/>
              </a:rPr>
              <a:t>with the actual operational needs of the thermal plant.</a:t>
            </a:r>
          </a:p>
          <a:p>
            <a:pPr marL="285750" indent="-285750" algn="just">
              <a:buFont typeface="Wingdings" panose="05000000000000000000" pitchFamily="2" charset="2"/>
              <a:buChar char="Ø"/>
            </a:pPr>
            <a:endParaRPr lang="en-US" sz="1400" dirty="0">
              <a:effectLst/>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Ø"/>
            </a:pPr>
            <a:endParaRPr lang="en-US" sz="1400" dirty="0">
              <a:effectLst/>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4334FDF-FB68-6058-A5F4-4CABA4BB4BC3}"/>
              </a:ext>
            </a:extLst>
          </p:cNvPr>
          <p:cNvSpPr txBox="1"/>
          <p:nvPr/>
        </p:nvSpPr>
        <p:spPr>
          <a:xfrm>
            <a:off x="309756" y="5773343"/>
            <a:ext cx="11882244" cy="523220"/>
          </a:xfrm>
          <a:prstGeom prst="rect">
            <a:avLst/>
          </a:prstGeom>
          <a:noFill/>
        </p:spPr>
        <p:txBody>
          <a:bodyPr wrap="square">
            <a:spAutoFit/>
          </a:bodyPr>
          <a:lstStyle/>
          <a:p>
            <a:pPr marL="285750" indent="-285750" algn="just">
              <a:buFont typeface="Wingdings" panose="05000000000000000000" pitchFamily="2" charset="2"/>
              <a:buChar char="Ø"/>
            </a:pPr>
            <a:endParaRPr lang="en-US" sz="1400" dirty="0">
              <a:effectLst/>
              <a:ea typeface="Calibri" panose="020F0502020204030204" pitchFamily="34" charset="0"/>
              <a:cs typeface="Arial" panose="020B0604020202020204" pitchFamily="34" charset="0"/>
            </a:endParaRPr>
          </a:p>
          <a:p>
            <a:pPr marL="285750" indent="-285750">
              <a:buFont typeface="Wingdings" panose="05000000000000000000" pitchFamily="2" charset="2"/>
              <a:buChar char="Ø"/>
            </a:pPr>
            <a:r>
              <a:rPr lang="en-US" sz="1400" dirty="0">
                <a:effectLst/>
                <a:ea typeface="Calibri" panose="020F0502020204030204" pitchFamily="34" charset="0"/>
                <a:cs typeface="Arial" panose="020B0604020202020204" pitchFamily="34" charset="0"/>
              </a:rPr>
              <a:t>This paper discusses about pioneering initiatives undertaken at NTPC Ltd under the Project named “</a:t>
            </a:r>
            <a:r>
              <a:rPr lang="en-US" sz="1400" b="1" dirty="0">
                <a:effectLst/>
                <a:ea typeface="Calibri" panose="020F0502020204030204" pitchFamily="34" charset="0"/>
                <a:cs typeface="Arial" panose="020B0604020202020204" pitchFamily="34" charset="0"/>
              </a:rPr>
              <a:t>Advanced Data Analytics and Visualization Platform</a:t>
            </a:r>
            <a:r>
              <a:rPr lang="en-US" sz="1400" dirty="0">
                <a:effectLst/>
                <a:ea typeface="Calibri" panose="020F0502020204030204" pitchFamily="34" charset="0"/>
                <a:cs typeface="Arial" panose="020B0604020202020204" pitchFamily="34" charset="0"/>
              </a:rPr>
              <a:t>”</a:t>
            </a:r>
            <a:endParaRPr lang="en-IN" sz="1400" dirty="0">
              <a:cs typeface="Arial" panose="020B0604020202020204" pitchFamily="34" charset="0"/>
            </a:endParaRPr>
          </a:p>
        </p:txBody>
      </p:sp>
      <p:sp>
        <p:nvSpPr>
          <p:cNvPr id="12" name="TextBox 11">
            <a:extLst>
              <a:ext uri="{FF2B5EF4-FFF2-40B4-BE49-F238E27FC236}">
                <a16:creationId xmlns:a16="http://schemas.microsoft.com/office/drawing/2014/main" id="{C82E98D7-5483-7197-9EED-BE965DFE6508}"/>
              </a:ext>
            </a:extLst>
          </p:cNvPr>
          <p:cNvSpPr txBox="1"/>
          <p:nvPr/>
        </p:nvSpPr>
        <p:spPr>
          <a:xfrm>
            <a:off x="309756" y="1136231"/>
            <a:ext cx="11321950" cy="1877437"/>
          </a:xfrm>
          <a:prstGeom prst="rect">
            <a:avLst/>
          </a:prstGeom>
          <a:noFill/>
        </p:spPr>
        <p:txBody>
          <a:bodyPr wrap="square">
            <a:spAutoFit/>
          </a:bodyPr>
          <a:lstStyle>
            <a:defPPr>
              <a:defRPr lang="en-US"/>
            </a:defPPr>
            <a:lvl1pPr marL="285750" indent="-285750" algn="just">
              <a:buFont typeface="Arial" panose="020B0604020202020204" pitchFamily="34" charset="0"/>
              <a:buChar char="•"/>
              <a:defRPr sz="1600">
                <a:effectLst/>
                <a:latin typeface="Arial" panose="020B0604020202020204" pitchFamily="34" charset="0"/>
                <a:ea typeface="Calibri" panose="020F0502020204030204" pitchFamily="34" charset="0"/>
              </a:defRPr>
            </a:lvl1pPr>
          </a:lstStyle>
          <a:p>
            <a:pPr>
              <a:buFont typeface="Wingdings" panose="05000000000000000000" pitchFamily="2" charset="2"/>
              <a:buChar char="Ø"/>
            </a:pPr>
            <a:r>
              <a:rPr lang="en-US" sz="1400" dirty="0">
                <a:latin typeface="+mn-lt"/>
                <a:cs typeface="Arial" panose="020B0604020202020204" pitchFamily="34" charset="0"/>
              </a:rPr>
              <a:t>The rapidly growing population and expanding industrialization in India have led to a substantial increase in energy demand(Figure-1), necessitating comprehensive strategies for sustainable and efficient energy production and consumption. </a:t>
            </a:r>
          </a:p>
          <a:p>
            <a:pPr marL="0" indent="0">
              <a:buNone/>
            </a:pPr>
            <a:endParaRPr lang="en-US" dirty="0"/>
          </a:p>
          <a:p>
            <a:pPr>
              <a:buFont typeface="Wingdings" panose="05000000000000000000" pitchFamily="2" charset="2"/>
              <a:buChar char="Ø"/>
            </a:pPr>
            <a:r>
              <a:rPr lang="en-US" sz="1400" dirty="0">
                <a:effectLst/>
                <a:latin typeface="+mn-lt"/>
                <a:cs typeface="Arial" panose="020B0604020202020204" pitchFamily="34" charset="0"/>
              </a:rPr>
              <a:t>In this dynamic landscape of power generation in India, NTPC Ltd, stands as a key player, contributes 25% (Approx) of All India Energy demand of the country, continually seeks innovative approaches to optimize its operations. </a:t>
            </a:r>
          </a:p>
          <a:p>
            <a:pPr marL="0" indent="0">
              <a:buNone/>
            </a:pPr>
            <a:endParaRPr lang="en-US" dirty="0">
              <a:latin typeface="+mn-lt"/>
              <a:cs typeface="Arial" panose="020B0604020202020204" pitchFamily="34" charset="0"/>
            </a:endParaRPr>
          </a:p>
          <a:p>
            <a:pPr>
              <a:buFont typeface="Wingdings" panose="05000000000000000000" pitchFamily="2" charset="2"/>
              <a:buChar char="Ø"/>
            </a:pPr>
            <a:r>
              <a:rPr lang="en-US" sz="1400" dirty="0">
                <a:latin typeface="+mn-lt"/>
                <a:cs typeface="Arial" panose="020B0604020202020204" pitchFamily="34" charset="0"/>
              </a:rPr>
              <a:t>NTPC's expansive network of power plants, comprising a mix of thermal and renewable energy sources, underscores the complexity of its operational landscape. </a:t>
            </a:r>
            <a:endParaRPr lang="en-US" sz="1400" dirty="0">
              <a:effectLst/>
              <a:latin typeface="+mn-lt"/>
              <a:cs typeface="Arial" panose="020B0604020202020204" pitchFamily="34" charset="0"/>
            </a:endParaRPr>
          </a:p>
        </p:txBody>
      </p:sp>
      <p:pic>
        <p:nvPicPr>
          <p:cNvPr id="13" name="Picture 12" descr="A graph with red lines&#10;&#10;Description automatically generated">
            <a:extLst>
              <a:ext uri="{FF2B5EF4-FFF2-40B4-BE49-F238E27FC236}">
                <a16:creationId xmlns:a16="http://schemas.microsoft.com/office/drawing/2014/main" id="{E474C94B-7826-C0DD-2CA6-A7DBF4F44DB9}"/>
              </a:ext>
            </a:extLst>
          </p:cNvPr>
          <p:cNvPicPr>
            <a:picLocks noChangeAspect="1"/>
          </p:cNvPicPr>
          <p:nvPr/>
        </p:nvPicPr>
        <p:blipFill rotWithShape="1">
          <a:blip r:embed="rId2"/>
          <a:srcRect t="6659"/>
          <a:stretch/>
        </p:blipFill>
        <p:spPr>
          <a:xfrm>
            <a:off x="6161795" y="2846373"/>
            <a:ext cx="5484425" cy="2926970"/>
          </a:xfrm>
          <a:prstGeom prst="rect">
            <a:avLst/>
          </a:prstGeom>
          <a:ln w="9525">
            <a:solidFill>
              <a:schemeClr val="tx1"/>
            </a:solidFill>
          </a:ln>
        </p:spPr>
      </p:pic>
      <p:sp>
        <p:nvSpPr>
          <p:cNvPr id="3" name="Title 2"/>
          <p:cNvSpPr>
            <a:spLocks noGrp="1"/>
          </p:cNvSpPr>
          <p:nvPr>
            <p:ph type="title"/>
          </p:nvPr>
        </p:nvSpPr>
        <p:spPr/>
        <p:txBody>
          <a:bodyPr>
            <a:normAutofit/>
          </a:bodyPr>
          <a:lstStyle/>
          <a:p>
            <a:r>
              <a:rPr lang="en-US" dirty="0"/>
              <a:t>Introduction</a:t>
            </a:r>
            <a:endParaRPr lang="en-IN" dirty="0"/>
          </a:p>
        </p:txBody>
      </p:sp>
      <p:sp>
        <p:nvSpPr>
          <p:cNvPr id="4" name="TextBox 3">
            <a:extLst>
              <a:ext uri="{FF2B5EF4-FFF2-40B4-BE49-F238E27FC236}">
                <a16:creationId xmlns:a16="http://schemas.microsoft.com/office/drawing/2014/main" id="{5D23337F-0F50-869A-0297-E16B2303DB0B}"/>
              </a:ext>
            </a:extLst>
          </p:cNvPr>
          <p:cNvSpPr txBox="1"/>
          <p:nvPr/>
        </p:nvSpPr>
        <p:spPr>
          <a:xfrm>
            <a:off x="8753349" y="5774282"/>
            <a:ext cx="695575" cy="276999"/>
          </a:xfrm>
          <a:prstGeom prst="rect">
            <a:avLst/>
          </a:prstGeom>
          <a:noFill/>
        </p:spPr>
        <p:txBody>
          <a:bodyPr wrap="none" rtlCol="0">
            <a:spAutoFit/>
          </a:bodyPr>
          <a:lstStyle/>
          <a:p>
            <a:r>
              <a:rPr lang="en-US" sz="1200" dirty="0"/>
              <a:t>Figure-1</a:t>
            </a:r>
            <a:endParaRPr lang="en-IN" sz="1200" dirty="0"/>
          </a:p>
        </p:txBody>
      </p:sp>
    </p:spTree>
    <p:extLst>
      <p:ext uri="{BB962C8B-B14F-4D97-AF65-F5344CB8AC3E}">
        <p14:creationId xmlns:p14="http://schemas.microsoft.com/office/powerpoint/2010/main" val="3457745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13BEAF3-7B9F-A5A6-6D69-E21B67A1349B}"/>
              </a:ext>
            </a:extLst>
          </p:cNvPr>
          <p:cNvSpPr txBox="1"/>
          <p:nvPr/>
        </p:nvSpPr>
        <p:spPr>
          <a:xfrm>
            <a:off x="309756" y="966757"/>
            <a:ext cx="9812143" cy="4816703"/>
          </a:xfrm>
          <a:prstGeom prst="rect">
            <a:avLst/>
          </a:prstGeom>
          <a:noFill/>
        </p:spPr>
        <p:txBody>
          <a:bodyPr wrap="square">
            <a:spAutoFit/>
          </a:bodyPr>
          <a:lstStyle/>
          <a:p>
            <a:pPr algn="just"/>
            <a:r>
              <a:rPr lang="en-US" b="1" dirty="0"/>
              <a:t>Key components of this Platform:</a:t>
            </a:r>
          </a:p>
          <a:p>
            <a:pPr algn="just"/>
            <a:endParaRPr lang="en-US" sz="1600" b="1" dirty="0"/>
          </a:p>
          <a:p>
            <a:pPr algn="just"/>
            <a:r>
              <a:rPr lang="en-US" sz="1600" b="1" dirty="0"/>
              <a:t>1) Data Acquisition and Ingestion</a:t>
            </a:r>
            <a:endParaRPr lang="en-US" sz="1600" dirty="0"/>
          </a:p>
          <a:p>
            <a:pPr marL="285750" indent="-285750" algn="just">
              <a:buFont typeface="Arial" panose="020B0604020202020204" pitchFamily="34" charset="0"/>
              <a:buChar char="•"/>
            </a:pPr>
            <a:endParaRPr lang="en-US" sz="800" dirty="0"/>
          </a:p>
          <a:p>
            <a:pPr marL="285750" indent="-285750" algn="just">
              <a:buFont typeface="Arial" panose="020B0604020202020204" pitchFamily="34" charset="0"/>
              <a:buChar char="•"/>
            </a:pPr>
            <a:r>
              <a:rPr lang="en-US" sz="1400" dirty="0"/>
              <a:t>Business Use case Definition</a:t>
            </a:r>
          </a:p>
          <a:p>
            <a:pPr marL="285750" indent="-285750" algn="just">
              <a:buFont typeface="Arial" panose="020B0604020202020204" pitchFamily="34" charset="0"/>
              <a:buChar char="•"/>
            </a:pPr>
            <a:r>
              <a:rPr kumimoji="0" lang="en-US" sz="1400" i="0" strike="noStrike" kern="1200" cap="none" spc="0" normalizeH="0" baseline="0" noProof="0" dirty="0">
                <a:ln>
                  <a:noFill/>
                </a:ln>
                <a:solidFill>
                  <a:schemeClr val="tx1"/>
                </a:solidFill>
                <a:effectLst/>
                <a:uLnTx/>
                <a:uFillTx/>
              </a:rPr>
              <a:t>Data Source Identification</a:t>
            </a:r>
          </a:p>
          <a:p>
            <a:pPr marL="285750" indent="-285750" algn="just">
              <a:buFont typeface="Arial" panose="020B0604020202020204" pitchFamily="34" charset="0"/>
              <a:buChar char="•"/>
            </a:pPr>
            <a:r>
              <a:rPr lang="en-US" sz="1400" dirty="0"/>
              <a:t>Data Integration of 18 Sources</a:t>
            </a:r>
          </a:p>
          <a:p>
            <a:pPr marL="285750" indent="-285750" algn="just">
              <a:buFont typeface="Arial" panose="020B0604020202020204" pitchFamily="34" charset="0"/>
              <a:buChar char="•"/>
            </a:pPr>
            <a:r>
              <a:rPr lang="en-US" sz="1400" dirty="0"/>
              <a:t>Data Validation and Quality</a:t>
            </a:r>
          </a:p>
          <a:p>
            <a:pPr algn="just"/>
            <a:endParaRPr lang="en-US" sz="1600" dirty="0"/>
          </a:p>
          <a:p>
            <a:pPr algn="just"/>
            <a:r>
              <a:rPr lang="en-US" sz="1600" b="1" dirty="0"/>
              <a:t>2) </a:t>
            </a:r>
            <a:r>
              <a:rPr lang="en-US" sz="1600" b="1" spc="-15" dirty="0">
                <a:solidFill>
                  <a:srgbClr val="000000"/>
                </a:solidFill>
              </a:rPr>
              <a:t>Big Data Platform </a:t>
            </a:r>
          </a:p>
          <a:p>
            <a:pPr algn="just"/>
            <a:endParaRPr lang="en-US" sz="800" dirty="0"/>
          </a:p>
          <a:p>
            <a:pPr marL="285750" indent="-285750" algn="just">
              <a:buFont typeface="Arial" panose="020B0604020202020204" pitchFamily="34" charset="0"/>
              <a:buChar char="•"/>
            </a:pPr>
            <a:r>
              <a:rPr lang="en-US" sz="1400" dirty="0"/>
              <a:t>Data  Lake</a:t>
            </a:r>
          </a:p>
          <a:p>
            <a:pPr marL="285750" indent="-285750" algn="just">
              <a:buFont typeface="Arial" panose="020B0604020202020204" pitchFamily="34" charset="0"/>
              <a:buChar char="•"/>
            </a:pPr>
            <a:r>
              <a:rPr lang="en-US" sz="1400" dirty="0"/>
              <a:t>Data Warehouse &amp; Data Marts</a:t>
            </a:r>
          </a:p>
          <a:p>
            <a:pPr marL="285750" indent="-285750" algn="just">
              <a:buFont typeface="Arial" panose="020B0604020202020204" pitchFamily="34" charset="0"/>
              <a:buChar char="•"/>
            </a:pPr>
            <a:r>
              <a:rPr lang="en-US" sz="1400" dirty="0"/>
              <a:t>Data Management</a:t>
            </a:r>
          </a:p>
          <a:p>
            <a:pPr marL="285750" indent="-285750" algn="just">
              <a:buFont typeface="Arial" panose="020B0604020202020204" pitchFamily="34" charset="0"/>
              <a:buChar char="•"/>
            </a:pPr>
            <a:r>
              <a:rPr lang="en-US" sz="1400" dirty="0"/>
              <a:t>In-Memory Analysis(Cubes) </a:t>
            </a:r>
          </a:p>
          <a:p>
            <a:pPr marL="285750" indent="-285750" algn="just">
              <a:buFont typeface="Arial" panose="020B0604020202020204" pitchFamily="34" charset="0"/>
              <a:buChar char="•"/>
            </a:pPr>
            <a:endParaRPr lang="en-US" sz="1600" dirty="0"/>
          </a:p>
          <a:p>
            <a:pPr algn="just"/>
            <a:r>
              <a:rPr lang="en-US" sz="1600" b="1" dirty="0"/>
              <a:t>3) </a:t>
            </a:r>
            <a:r>
              <a:rPr lang="en-US" sz="1600" b="1" spc="-15" dirty="0">
                <a:solidFill>
                  <a:srgbClr val="000000"/>
                </a:solidFill>
              </a:rPr>
              <a:t>Data Visualization and Reporting</a:t>
            </a:r>
            <a:endParaRPr lang="en-US" sz="1200" b="1" spc="-10" dirty="0">
              <a:solidFill>
                <a:srgbClr val="000000"/>
              </a:solidFill>
              <a:ea typeface="Times New Roman" panose="02020603050405020304" pitchFamily="18" charset="0"/>
            </a:endParaRPr>
          </a:p>
          <a:p>
            <a:pPr algn="just"/>
            <a:endParaRPr lang="en-US" sz="900" dirty="0"/>
          </a:p>
          <a:p>
            <a:pPr marL="285750" indent="-285750" algn="just">
              <a:buFont typeface="Arial" panose="020B0604020202020204" pitchFamily="34" charset="0"/>
              <a:buChar char="•"/>
            </a:pPr>
            <a:r>
              <a:rPr lang="en-US" sz="1400" dirty="0"/>
              <a:t>Data Discovery &amp; Investigation</a:t>
            </a:r>
          </a:p>
          <a:p>
            <a:pPr marL="285750" indent="-285750" algn="just">
              <a:buFont typeface="Arial" panose="020B0604020202020204" pitchFamily="34" charset="0"/>
              <a:buChar char="•"/>
            </a:pPr>
            <a:r>
              <a:rPr lang="en-US" sz="1400" dirty="0"/>
              <a:t>KPIs &amp; Dashboards</a:t>
            </a:r>
          </a:p>
          <a:p>
            <a:pPr marL="285750" indent="-285750" algn="just">
              <a:buFont typeface="Arial" panose="020B0604020202020204" pitchFamily="34" charset="0"/>
              <a:buChar char="•"/>
            </a:pPr>
            <a:r>
              <a:rPr lang="en-US" sz="1400" dirty="0"/>
              <a:t>Self‐service  Analytics</a:t>
            </a:r>
          </a:p>
          <a:p>
            <a:pPr marL="285750" indent="-285750" algn="just">
              <a:buFont typeface="Arial" panose="020B0604020202020204" pitchFamily="34" charset="0"/>
              <a:buChar char="•"/>
            </a:pPr>
            <a:r>
              <a:rPr lang="en-US" sz="1400" dirty="0"/>
              <a:t>Deviation Alerts</a:t>
            </a:r>
          </a:p>
        </p:txBody>
      </p:sp>
      <p:sp>
        <p:nvSpPr>
          <p:cNvPr id="20" name="TextBox 19">
            <a:extLst>
              <a:ext uri="{FF2B5EF4-FFF2-40B4-BE49-F238E27FC236}">
                <a16:creationId xmlns:a16="http://schemas.microsoft.com/office/drawing/2014/main" id="{04E2EC3B-51D0-32D1-8393-B3408E377F53}"/>
              </a:ext>
            </a:extLst>
          </p:cNvPr>
          <p:cNvSpPr txBox="1"/>
          <p:nvPr/>
        </p:nvSpPr>
        <p:spPr>
          <a:xfrm>
            <a:off x="4475516" y="1472715"/>
            <a:ext cx="3342775" cy="1451679"/>
          </a:xfrm>
          <a:prstGeom prst="rect">
            <a:avLst/>
          </a:prstGeom>
          <a:noFill/>
        </p:spPr>
        <p:txBody>
          <a:bodyPr wrap="square">
            <a:spAutoFit/>
          </a:bodyPr>
          <a:lstStyle/>
          <a:p>
            <a:pPr algn="just">
              <a:spcBef>
                <a:spcPts val="225"/>
              </a:spcBef>
              <a:defRPr/>
            </a:pPr>
            <a:r>
              <a:rPr lang="en-US" sz="1600" b="1" dirty="0"/>
              <a:t>4) </a:t>
            </a:r>
            <a:r>
              <a:rPr lang="en-US" sz="1600" b="1" spc="-15" dirty="0">
                <a:solidFill>
                  <a:srgbClr val="000000"/>
                </a:solidFill>
              </a:rPr>
              <a:t>AI &amp; ML – Advanced Analytics </a:t>
            </a:r>
            <a:endParaRPr lang="en-US" sz="1100" b="1" spc="-10" dirty="0">
              <a:solidFill>
                <a:srgbClr val="000000"/>
              </a:solidFill>
              <a:ea typeface="Times New Roman" panose="02020603050405020304" pitchFamily="18" charset="0"/>
            </a:endParaRPr>
          </a:p>
          <a:p>
            <a:pPr marR="0" lvl="0" algn="just" fontAlgn="auto">
              <a:lnSpc>
                <a:spcPct val="100000"/>
              </a:lnSpc>
              <a:spcBef>
                <a:spcPts val="225"/>
              </a:spcBef>
              <a:spcAft>
                <a:spcPts val="0"/>
              </a:spcAft>
              <a:buClrTx/>
              <a:buSzTx/>
              <a:tabLst/>
              <a:defRPr/>
            </a:pPr>
            <a:endParaRPr lang="en-US" sz="800" dirty="0"/>
          </a:p>
          <a:p>
            <a:pPr marL="285750" marR="0" lvl="0" indent="-285750" algn="just" fontAlgn="auto">
              <a:lnSpc>
                <a:spcPct val="100000"/>
              </a:lnSpc>
              <a:spcBef>
                <a:spcPts val="225"/>
              </a:spcBef>
              <a:spcAft>
                <a:spcPts val="0"/>
              </a:spcAft>
              <a:buClrTx/>
              <a:buSzTx/>
              <a:buFont typeface="Arial" panose="020B0604020202020204" pitchFamily="34" charset="0"/>
              <a:buChar char="•"/>
              <a:tabLst/>
              <a:defRPr/>
            </a:pPr>
            <a:r>
              <a:rPr lang="en-US" sz="1400" dirty="0"/>
              <a:t>Predictive Analytics</a:t>
            </a:r>
          </a:p>
          <a:p>
            <a:pPr marL="285750" marR="0" lvl="0" indent="-285750" algn="just" fontAlgn="auto">
              <a:lnSpc>
                <a:spcPct val="100000"/>
              </a:lnSpc>
              <a:spcBef>
                <a:spcPts val="225"/>
              </a:spcBef>
              <a:spcAft>
                <a:spcPts val="0"/>
              </a:spcAft>
              <a:buClrTx/>
              <a:buSzTx/>
              <a:buFont typeface="Arial" panose="020B0604020202020204" pitchFamily="34" charset="0"/>
              <a:buChar char="•"/>
              <a:tabLst/>
              <a:defRPr/>
            </a:pPr>
            <a:r>
              <a:rPr lang="en-US" sz="1400" dirty="0"/>
              <a:t>Augmented analytics</a:t>
            </a:r>
          </a:p>
          <a:p>
            <a:pPr marL="285750" marR="0" lvl="0" indent="-285750" algn="just" fontAlgn="auto">
              <a:lnSpc>
                <a:spcPct val="100000"/>
              </a:lnSpc>
              <a:spcBef>
                <a:spcPts val="225"/>
              </a:spcBef>
              <a:spcAft>
                <a:spcPts val="0"/>
              </a:spcAft>
              <a:buClrTx/>
              <a:buSzTx/>
              <a:buFont typeface="Arial" panose="020B0604020202020204" pitchFamily="34" charset="0"/>
              <a:buChar char="•"/>
              <a:tabLst/>
              <a:defRPr/>
            </a:pPr>
            <a:r>
              <a:rPr lang="en-US" sz="1400" dirty="0"/>
              <a:t>Correlation &amp; Root cause analysis </a:t>
            </a:r>
          </a:p>
          <a:p>
            <a:pPr marL="285750" marR="0" lvl="0" indent="-285750" algn="just" fontAlgn="auto">
              <a:lnSpc>
                <a:spcPct val="100000"/>
              </a:lnSpc>
              <a:spcBef>
                <a:spcPts val="225"/>
              </a:spcBef>
              <a:spcAft>
                <a:spcPts val="0"/>
              </a:spcAft>
              <a:buClrTx/>
              <a:buSzTx/>
              <a:buFont typeface="Arial" panose="020B0604020202020204" pitchFamily="34" charset="0"/>
              <a:buChar char="•"/>
              <a:tabLst/>
              <a:defRPr/>
            </a:pPr>
            <a:r>
              <a:rPr lang="en-US" sz="1400" dirty="0"/>
              <a:t>Speech Recognition </a:t>
            </a:r>
          </a:p>
        </p:txBody>
      </p:sp>
      <p:pic>
        <p:nvPicPr>
          <p:cNvPr id="21" name="Picture 20">
            <a:extLst>
              <a:ext uri="{FF2B5EF4-FFF2-40B4-BE49-F238E27FC236}">
                <a16:creationId xmlns:a16="http://schemas.microsoft.com/office/drawing/2014/main" id="{718F08FC-A7A7-1D99-7A12-63545360CC9C}"/>
              </a:ext>
            </a:extLst>
          </p:cNvPr>
          <p:cNvPicPr>
            <a:picLocks noChangeAspect="1"/>
          </p:cNvPicPr>
          <p:nvPr/>
        </p:nvPicPr>
        <p:blipFill>
          <a:blip r:embed="rId3"/>
          <a:stretch>
            <a:fillRect/>
          </a:stretch>
        </p:blipFill>
        <p:spPr>
          <a:xfrm>
            <a:off x="4475516" y="3033486"/>
            <a:ext cx="6363913" cy="3136198"/>
          </a:xfrm>
          <a:prstGeom prst="rect">
            <a:avLst/>
          </a:prstGeom>
        </p:spPr>
      </p:pic>
      <p:sp>
        <p:nvSpPr>
          <p:cNvPr id="2" name="Title 1"/>
          <p:cNvSpPr>
            <a:spLocks noGrp="1"/>
          </p:cNvSpPr>
          <p:nvPr>
            <p:ph type="title"/>
          </p:nvPr>
        </p:nvSpPr>
        <p:spPr/>
        <p:txBody>
          <a:bodyPr>
            <a:normAutofit/>
          </a:bodyPr>
          <a:lstStyle/>
          <a:p>
            <a:r>
              <a:rPr lang="en-US" dirty="0"/>
              <a:t>Advanced Data Analytics and Visualization Platform</a:t>
            </a:r>
            <a:endParaRPr lang="en-IN" dirty="0"/>
          </a:p>
        </p:txBody>
      </p:sp>
    </p:spTree>
    <p:extLst>
      <p:ext uri="{BB962C8B-B14F-4D97-AF65-F5344CB8AC3E}">
        <p14:creationId xmlns:p14="http://schemas.microsoft.com/office/powerpoint/2010/main" val="99326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C4B1C3C-7E19-60C7-C273-080C3A52C5AD}"/>
              </a:ext>
            </a:extLst>
          </p:cNvPr>
          <p:cNvSpPr txBox="1"/>
          <p:nvPr/>
        </p:nvSpPr>
        <p:spPr>
          <a:xfrm>
            <a:off x="309756" y="1001751"/>
            <a:ext cx="7934358" cy="375552"/>
          </a:xfrm>
          <a:prstGeom prst="rect">
            <a:avLst/>
          </a:prstGeom>
          <a:noFill/>
        </p:spPr>
        <p:txBody>
          <a:bodyPr wrap="square">
            <a:spAutoFit/>
          </a:bodyPr>
          <a:lstStyle/>
          <a:p>
            <a:pPr algn="just">
              <a:lnSpc>
                <a:spcPct val="107000"/>
              </a:lnSpc>
              <a:spcAft>
                <a:spcPts val="800"/>
              </a:spcAft>
            </a:pPr>
            <a:r>
              <a:rPr lang="en-US" sz="1800" b="1" dirty="0">
                <a:effectLst/>
                <a:ea typeface="Calibri" panose="020F0502020204030204" pitchFamily="34" charset="0"/>
                <a:cs typeface="Calibri" panose="020F0502020204030204" pitchFamily="34" charset="0"/>
              </a:rPr>
              <a:t>Fluentgrid </a:t>
            </a:r>
            <a:r>
              <a:rPr lang="en-US" b="1" dirty="0">
                <a:ea typeface="Calibri" panose="020F0502020204030204" pitchFamily="34" charset="0"/>
                <a:cs typeface="Calibri" panose="020F0502020204030204" pitchFamily="34" charset="0"/>
              </a:rPr>
              <a:t>follows below Steps for </a:t>
            </a:r>
            <a:r>
              <a:rPr lang="en-US" sz="1800" b="1" dirty="0">
                <a:effectLst/>
                <a:ea typeface="Calibri" panose="020F0502020204030204" pitchFamily="34" charset="0"/>
              </a:rPr>
              <a:t>AI/ML Use Case Implementation:</a:t>
            </a:r>
            <a:endParaRPr lang="en-IN" sz="1800" b="1" dirty="0">
              <a:effectLst/>
              <a:ea typeface="Calibri" panose="020F0502020204030204" pitchFamily="34" charset="0"/>
              <a:cs typeface="Vrinda" panose="020B0502040204020203" pitchFamily="34" charset="0"/>
            </a:endParaRPr>
          </a:p>
        </p:txBody>
      </p:sp>
      <p:sp>
        <p:nvSpPr>
          <p:cNvPr id="9" name="TextBox 8">
            <a:extLst>
              <a:ext uri="{FF2B5EF4-FFF2-40B4-BE49-F238E27FC236}">
                <a16:creationId xmlns:a16="http://schemas.microsoft.com/office/drawing/2014/main" id="{0531CA8B-B29D-FDE1-443A-22B6ADE00358}"/>
              </a:ext>
            </a:extLst>
          </p:cNvPr>
          <p:cNvSpPr txBox="1"/>
          <p:nvPr/>
        </p:nvSpPr>
        <p:spPr>
          <a:xfrm>
            <a:off x="4409106" y="1339531"/>
            <a:ext cx="3652624" cy="5162952"/>
          </a:xfrm>
          <a:prstGeom prst="rect">
            <a:avLst/>
          </a:prstGeom>
          <a:noFill/>
        </p:spPr>
        <p:txBody>
          <a:bodyPr wrap="square">
            <a:spAutoFit/>
          </a:bodyPr>
          <a:lstStyle/>
          <a:p>
            <a:r>
              <a:rPr lang="en-US" sz="1400" b="1" dirty="0"/>
              <a:t>1) Business Understanding </a:t>
            </a:r>
          </a:p>
          <a:p>
            <a:endParaRPr lang="en-US" sz="800" dirty="0"/>
          </a:p>
          <a:p>
            <a:pPr marL="285750" indent="-285750">
              <a:buFont typeface="Arial" panose="020B0604020202020204" pitchFamily="34" charset="0"/>
              <a:buChar char="•"/>
            </a:pPr>
            <a:r>
              <a:rPr lang="en-US" sz="1400" dirty="0"/>
              <a:t>Understand the Problem Statement</a:t>
            </a:r>
          </a:p>
          <a:p>
            <a:pPr marL="285750" indent="-285750">
              <a:buFont typeface="Arial" panose="020B0604020202020204" pitchFamily="34" charset="0"/>
              <a:buChar char="•"/>
            </a:pPr>
            <a:r>
              <a:rPr lang="en-US" sz="1400" dirty="0"/>
              <a:t>Define the Clear Objectives and goals </a:t>
            </a:r>
          </a:p>
          <a:p>
            <a:endParaRPr lang="en-US" sz="800" b="1" dirty="0"/>
          </a:p>
          <a:p>
            <a:r>
              <a:rPr lang="en-US" sz="1400" b="1" dirty="0"/>
              <a:t>2) Data Understanding</a:t>
            </a:r>
            <a:endParaRPr lang="en-US" sz="1400" dirty="0"/>
          </a:p>
          <a:p>
            <a:endParaRPr lang="en-US" sz="800" dirty="0"/>
          </a:p>
          <a:p>
            <a:pPr marL="285750" indent="-285750">
              <a:buFont typeface="Arial" panose="020B0604020202020204" pitchFamily="34" charset="0"/>
              <a:buChar char="•"/>
            </a:pPr>
            <a:r>
              <a:rPr lang="en-US" sz="1400" dirty="0"/>
              <a:t>Data Collection</a:t>
            </a:r>
          </a:p>
          <a:p>
            <a:pPr marL="285750" indent="-285750">
              <a:buFont typeface="Arial" panose="020B0604020202020204" pitchFamily="34" charset="0"/>
              <a:buChar char="•"/>
            </a:pPr>
            <a:r>
              <a:rPr lang="en-US" sz="1400" dirty="0"/>
              <a:t>Univariate, Bivariate and Segmented</a:t>
            </a:r>
          </a:p>
          <a:p>
            <a:r>
              <a:rPr lang="en-US" sz="1400" dirty="0"/>
              <a:t>       variate Analysis</a:t>
            </a:r>
          </a:p>
          <a:p>
            <a:endParaRPr lang="en-US" sz="1050" dirty="0"/>
          </a:p>
          <a:p>
            <a:r>
              <a:rPr lang="en-US" sz="1400" b="1" dirty="0">
                <a:cs typeface="Arial" panose="020B0604020202020204" pitchFamily="34" charset="0"/>
              </a:rPr>
              <a:t>3) Data Preparation</a:t>
            </a:r>
          </a:p>
          <a:p>
            <a:endParaRPr lang="en-US" sz="800" dirty="0">
              <a:cs typeface="Arial" panose="020B0604020202020204" pitchFamily="34" charset="0"/>
            </a:endParaRPr>
          </a:p>
          <a:p>
            <a:pPr marL="285750" indent="-285750">
              <a:buFont typeface="Arial" panose="020B0604020202020204" pitchFamily="34" charset="0"/>
              <a:buChar char="•"/>
            </a:pPr>
            <a:r>
              <a:rPr lang="en-US" sz="1400" dirty="0">
                <a:cs typeface="Arial" panose="020B0604020202020204" pitchFamily="34" charset="0"/>
              </a:rPr>
              <a:t>Handling Outliers</a:t>
            </a:r>
          </a:p>
          <a:p>
            <a:pPr marL="285750" indent="-285750">
              <a:buFont typeface="Arial" panose="020B0604020202020204" pitchFamily="34" charset="0"/>
              <a:buChar char="•"/>
            </a:pPr>
            <a:r>
              <a:rPr lang="en-US" sz="1400" dirty="0">
                <a:cs typeface="Arial" panose="020B0604020202020204" pitchFamily="34" charset="0"/>
              </a:rPr>
              <a:t>Handling Missing</a:t>
            </a:r>
          </a:p>
          <a:p>
            <a:pPr marL="285750" indent="-285750">
              <a:buFont typeface="Arial" panose="020B0604020202020204" pitchFamily="34" charset="0"/>
              <a:buChar char="•"/>
            </a:pPr>
            <a:r>
              <a:rPr lang="en-US" sz="1400" dirty="0">
                <a:cs typeface="Arial" panose="020B0604020202020204" pitchFamily="34" charset="0"/>
              </a:rPr>
              <a:t>Perform feature engineering to create</a:t>
            </a:r>
          </a:p>
          <a:p>
            <a:pPr marL="285750" indent="-285750">
              <a:buFont typeface="Arial" panose="020B0604020202020204" pitchFamily="34" charset="0"/>
              <a:buChar char="•"/>
            </a:pPr>
            <a:r>
              <a:rPr lang="en-US" sz="1400" dirty="0">
                <a:cs typeface="Arial" panose="020B0604020202020204" pitchFamily="34" charset="0"/>
              </a:rPr>
              <a:t>new meaningful features.</a:t>
            </a:r>
          </a:p>
          <a:p>
            <a:pPr marL="285750" indent="-285750">
              <a:buFont typeface="Arial" panose="020B0604020202020204" pitchFamily="34" charset="0"/>
              <a:buChar char="•"/>
            </a:pPr>
            <a:r>
              <a:rPr lang="en-US" sz="1400" dirty="0">
                <a:cs typeface="Arial" panose="020B0604020202020204" pitchFamily="34" charset="0"/>
              </a:rPr>
              <a:t>Split the data into training and testing</a:t>
            </a:r>
          </a:p>
          <a:p>
            <a:r>
              <a:rPr lang="en-US" sz="1400" dirty="0">
                <a:cs typeface="Arial" panose="020B0604020202020204" pitchFamily="34" charset="0"/>
              </a:rPr>
              <a:t>       Sets with 80:20 ratio in most cases</a:t>
            </a:r>
          </a:p>
          <a:p>
            <a:endParaRPr lang="en-IN" sz="800" dirty="0"/>
          </a:p>
          <a:p>
            <a:r>
              <a:rPr lang="en-US" sz="1400" b="1" dirty="0">
                <a:cs typeface="Arial" panose="020B0604020202020204" pitchFamily="34" charset="0"/>
              </a:rPr>
              <a:t>4) Modeling</a:t>
            </a:r>
          </a:p>
          <a:p>
            <a:endParaRPr lang="en-US" sz="800" dirty="0">
              <a:cs typeface="Arial" panose="020B0604020202020204" pitchFamily="34" charset="0"/>
            </a:endParaRPr>
          </a:p>
          <a:p>
            <a:pPr marL="285750" indent="-285750">
              <a:buFont typeface="Arial" panose="020B0604020202020204" pitchFamily="34" charset="0"/>
              <a:buChar char="•"/>
            </a:pPr>
            <a:r>
              <a:rPr lang="en-US" sz="1400" dirty="0">
                <a:cs typeface="Arial" panose="020B0604020202020204" pitchFamily="34" charset="0"/>
              </a:rPr>
              <a:t>Select the Algorithm</a:t>
            </a:r>
          </a:p>
          <a:p>
            <a:pPr marL="285750" indent="-285750">
              <a:buFont typeface="Arial" panose="020B0604020202020204" pitchFamily="34" charset="0"/>
              <a:buChar char="•"/>
            </a:pPr>
            <a:r>
              <a:rPr lang="en-IN" sz="1400" dirty="0"/>
              <a:t>Train the selected models</a:t>
            </a:r>
            <a:endParaRPr lang="en-US" sz="1400" dirty="0">
              <a:cs typeface="Arial" panose="020B0604020202020204" pitchFamily="34" charset="0"/>
            </a:endParaRPr>
          </a:p>
          <a:p>
            <a:pPr marL="285750" indent="-285750">
              <a:buFont typeface="Arial" panose="020B0604020202020204" pitchFamily="34" charset="0"/>
              <a:buChar char="•"/>
            </a:pPr>
            <a:r>
              <a:rPr lang="en-IN" sz="1400" dirty="0"/>
              <a:t>Optimize model hyperparameters</a:t>
            </a:r>
          </a:p>
          <a:p>
            <a:pPr marL="285750" indent="-285750">
              <a:buFont typeface="Arial" panose="020B0604020202020204" pitchFamily="34" charset="0"/>
              <a:buChar char="•"/>
            </a:pPr>
            <a:r>
              <a:rPr lang="en-IN" sz="1400" dirty="0"/>
              <a:t>Validate the models </a:t>
            </a:r>
            <a:endParaRPr lang="en-US" sz="1400" dirty="0">
              <a:cs typeface="Arial" panose="020B0604020202020204" pitchFamily="34" charset="0"/>
            </a:endParaRPr>
          </a:p>
        </p:txBody>
      </p:sp>
      <p:sp>
        <p:nvSpPr>
          <p:cNvPr id="11" name="TextBox 10">
            <a:extLst>
              <a:ext uri="{FF2B5EF4-FFF2-40B4-BE49-F238E27FC236}">
                <a16:creationId xmlns:a16="http://schemas.microsoft.com/office/drawing/2014/main" id="{89DE0A3C-9525-EC67-860A-76A837F47C04}"/>
              </a:ext>
            </a:extLst>
          </p:cNvPr>
          <p:cNvSpPr txBox="1"/>
          <p:nvPr/>
        </p:nvSpPr>
        <p:spPr>
          <a:xfrm>
            <a:off x="8064642" y="1339531"/>
            <a:ext cx="3661192" cy="4124206"/>
          </a:xfrm>
          <a:prstGeom prst="rect">
            <a:avLst/>
          </a:prstGeom>
          <a:noFill/>
        </p:spPr>
        <p:txBody>
          <a:bodyPr wrap="square">
            <a:spAutoFit/>
          </a:bodyPr>
          <a:lstStyle/>
          <a:p>
            <a:r>
              <a:rPr lang="en-US" sz="1400" b="1" dirty="0">
                <a:cs typeface="Arial" panose="020B0604020202020204" pitchFamily="34" charset="0"/>
              </a:rPr>
              <a:t>5) Model Evaluation</a:t>
            </a:r>
          </a:p>
          <a:p>
            <a:endParaRPr lang="en-IN" sz="800" b="0" i="0" dirty="0">
              <a:effectLst/>
            </a:endParaRPr>
          </a:p>
          <a:p>
            <a:pPr marL="285750" indent="-285750">
              <a:buFont typeface="Arial" panose="020B0604020202020204" pitchFamily="34" charset="0"/>
              <a:buChar char="•"/>
            </a:pPr>
            <a:r>
              <a:rPr lang="en-IN" sz="1400" b="0" i="0" dirty="0">
                <a:effectLst/>
              </a:rPr>
              <a:t>Evaluate model performance using appropriate metrics</a:t>
            </a:r>
          </a:p>
          <a:p>
            <a:pPr marL="285750" indent="-285750">
              <a:buFont typeface="Arial" panose="020B0604020202020204" pitchFamily="34" charset="0"/>
              <a:buChar char="•"/>
            </a:pPr>
            <a:r>
              <a:rPr lang="en-US" sz="1400" b="0" i="0" dirty="0">
                <a:effectLst/>
              </a:rPr>
              <a:t>Compare multiple models to select the best-performing one</a:t>
            </a:r>
            <a:endParaRPr lang="en-IN" sz="1400" dirty="0"/>
          </a:p>
          <a:p>
            <a:pPr marL="285750" indent="-285750">
              <a:buFont typeface="Arial" panose="020B0604020202020204" pitchFamily="34" charset="0"/>
              <a:buChar char="•"/>
            </a:pPr>
            <a:r>
              <a:rPr lang="en-US" sz="1400" b="0" i="0" dirty="0">
                <a:effectLst/>
              </a:rPr>
              <a:t>Validate the model's robustness using cross-validation techniques</a:t>
            </a:r>
          </a:p>
          <a:p>
            <a:endParaRPr lang="en-US" sz="800" dirty="0">
              <a:cs typeface="Arial" panose="020B0604020202020204" pitchFamily="34" charset="0"/>
            </a:endParaRPr>
          </a:p>
          <a:p>
            <a:r>
              <a:rPr lang="en-US" sz="1400" b="1" dirty="0">
                <a:cs typeface="Arial" panose="020B0604020202020204" pitchFamily="34" charset="0"/>
              </a:rPr>
              <a:t>6) Model Deployment</a:t>
            </a:r>
          </a:p>
          <a:p>
            <a:endParaRPr lang="en-US" sz="1050" dirty="0"/>
          </a:p>
          <a:p>
            <a:pPr marL="285750" indent="-285750">
              <a:buFont typeface="Arial" panose="020B0604020202020204" pitchFamily="34" charset="0"/>
              <a:buChar char="•"/>
            </a:pPr>
            <a:r>
              <a:rPr lang="en-US" sz="1400" dirty="0"/>
              <a:t>Deployment in a production environment</a:t>
            </a:r>
          </a:p>
          <a:p>
            <a:pPr marL="285750" indent="-285750">
              <a:buFont typeface="Arial" panose="020B0604020202020204" pitchFamily="34" charset="0"/>
              <a:buChar char="•"/>
            </a:pPr>
            <a:r>
              <a:rPr lang="en-US" sz="1400" dirty="0"/>
              <a:t>Integrate to model into existing business Systems</a:t>
            </a:r>
          </a:p>
          <a:p>
            <a:endParaRPr lang="en-US" sz="800" dirty="0"/>
          </a:p>
          <a:p>
            <a:r>
              <a:rPr lang="en-US" sz="1400" b="1" dirty="0">
                <a:cs typeface="Arial" panose="020B0604020202020204" pitchFamily="34" charset="0"/>
              </a:rPr>
              <a:t>7) Monitoring and Maintenance</a:t>
            </a:r>
          </a:p>
          <a:p>
            <a:endParaRPr lang="en-US" sz="1050" dirty="0"/>
          </a:p>
          <a:p>
            <a:pPr marL="285750" indent="-285750">
              <a:buFont typeface="Arial" panose="020B0604020202020204" pitchFamily="34" charset="0"/>
              <a:buChar char="•"/>
            </a:pPr>
            <a:r>
              <a:rPr lang="en-US" sz="1400" dirty="0"/>
              <a:t>Dashboard for monitoring the model's performance</a:t>
            </a:r>
          </a:p>
          <a:p>
            <a:pPr marL="285750" indent="-285750">
              <a:buFont typeface="Arial" panose="020B0604020202020204" pitchFamily="34" charset="0"/>
              <a:buChar char="•"/>
            </a:pPr>
            <a:r>
              <a:rPr lang="en-US" sz="1400" dirty="0"/>
              <a:t>Model retraining or updates with New data</a:t>
            </a:r>
            <a:endParaRPr lang="en-IN" sz="1400" dirty="0"/>
          </a:p>
        </p:txBody>
      </p:sp>
      <p:graphicFrame>
        <p:nvGraphicFramePr>
          <p:cNvPr id="14" name="Diagram 13">
            <a:extLst>
              <a:ext uri="{FF2B5EF4-FFF2-40B4-BE49-F238E27FC236}">
                <a16:creationId xmlns:a16="http://schemas.microsoft.com/office/drawing/2014/main" id="{BB496C4A-75D5-BC1F-DF80-958E4797B4E8}"/>
              </a:ext>
            </a:extLst>
          </p:cNvPr>
          <p:cNvGraphicFramePr/>
          <p:nvPr>
            <p:extLst>
              <p:ext uri="{D42A27DB-BD31-4B8C-83A1-F6EECF244321}">
                <p14:modId xmlns:p14="http://schemas.microsoft.com/office/powerpoint/2010/main" val="2322107007"/>
              </p:ext>
            </p:extLst>
          </p:nvPr>
        </p:nvGraphicFramePr>
        <p:xfrm>
          <a:off x="-522514" y="1714157"/>
          <a:ext cx="5617028" cy="3918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rmAutofit/>
          </a:bodyPr>
          <a:lstStyle/>
          <a:p>
            <a:r>
              <a:rPr lang="en-US" dirty="0"/>
              <a:t>Implementation Methodology</a:t>
            </a:r>
            <a:endParaRPr lang="en-IN" dirty="0"/>
          </a:p>
        </p:txBody>
      </p:sp>
    </p:spTree>
    <p:extLst>
      <p:ext uri="{BB962C8B-B14F-4D97-AF65-F5344CB8AC3E}">
        <p14:creationId xmlns:p14="http://schemas.microsoft.com/office/powerpoint/2010/main" val="1486475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796DEFC-A6B7-F673-366D-567BFC5E6C13}"/>
              </a:ext>
            </a:extLst>
          </p:cNvPr>
          <p:cNvSpPr txBox="1"/>
          <p:nvPr/>
        </p:nvSpPr>
        <p:spPr>
          <a:xfrm>
            <a:off x="309756" y="1015374"/>
            <a:ext cx="5989550" cy="1477328"/>
          </a:xfrm>
          <a:prstGeom prst="rect">
            <a:avLst/>
          </a:prstGeom>
          <a:noFill/>
        </p:spPr>
        <p:txBody>
          <a:bodyPr wrap="square" rtlCol="0">
            <a:spAutoFit/>
          </a:bodyPr>
          <a:lstStyle/>
          <a:p>
            <a:r>
              <a:rPr lang="en-US" sz="1600" b="1" dirty="0"/>
              <a:t>Problem Statement:</a:t>
            </a:r>
            <a:r>
              <a:rPr lang="en-US" sz="1600" dirty="0"/>
              <a:t> </a:t>
            </a:r>
            <a:r>
              <a:rPr lang="en-IN" sz="1400" dirty="0"/>
              <a:t>NTPC Generation Forecasts for Thermal Plants</a:t>
            </a:r>
          </a:p>
          <a:p>
            <a:endParaRPr lang="en-IN" sz="1400" dirty="0"/>
          </a:p>
          <a:p>
            <a:r>
              <a:rPr lang="en-US" sz="1600" b="1" dirty="0"/>
              <a:t>Objective:</a:t>
            </a:r>
            <a:r>
              <a:rPr lang="en-US" sz="1600" dirty="0"/>
              <a:t> </a:t>
            </a:r>
            <a:r>
              <a:rPr lang="en-US" sz="1400" dirty="0"/>
              <a:t>Forecasting of Schedule Generation </a:t>
            </a:r>
            <a:r>
              <a:rPr lang="en-US" sz="1400" dirty="0">
                <a:ea typeface="Times New Roman" panose="02020603050405020304" pitchFamily="18" charset="0"/>
                <a:cs typeface="Times New Roman" panose="02020603050405020304" pitchFamily="18" charset="0"/>
              </a:rPr>
              <a:t>for each of the commercial 	stage of NTPC</a:t>
            </a:r>
          </a:p>
          <a:p>
            <a:endParaRPr lang="en-IN" sz="1400" dirty="0"/>
          </a:p>
          <a:p>
            <a:r>
              <a:rPr lang="en-US" sz="1600" b="1" dirty="0">
                <a:ea typeface="Calibri" panose="020F0502020204030204" pitchFamily="34" charset="0"/>
              </a:rPr>
              <a:t>Methodology:</a:t>
            </a:r>
            <a:endParaRPr lang="en-US" sz="1600" dirty="0">
              <a:ea typeface="Calibri" panose="020F0502020204030204" pitchFamily="34" charset="0"/>
            </a:endParaRPr>
          </a:p>
        </p:txBody>
      </p:sp>
      <p:graphicFrame>
        <p:nvGraphicFramePr>
          <p:cNvPr id="8" name="Diagram 7">
            <a:extLst>
              <a:ext uri="{FF2B5EF4-FFF2-40B4-BE49-F238E27FC236}">
                <a16:creationId xmlns:a16="http://schemas.microsoft.com/office/drawing/2014/main" id="{1016796C-5665-DD48-708F-8E0F76FDE20D}"/>
              </a:ext>
            </a:extLst>
          </p:cNvPr>
          <p:cNvGraphicFramePr/>
          <p:nvPr>
            <p:extLst>
              <p:ext uri="{D42A27DB-BD31-4B8C-83A1-F6EECF244321}">
                <p14:modId xmlns:p14="http://schemas.microsoft.com/office/powerpoint/2010/main" val="2060445575"/>
              </p:ext>
            </p:extLst>
          </p:nvPr>
        </p:nvGraphicFramePr>
        <p:xfrm>
          <a:off x="424056" y="2645147"/>
          <a:ext cx="5443344" cy="3543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2DAC47F5-A964-6713-39CA-A6DA17CC9C8B}"/>
              </a:ext>
            </a:extLst>
          </p:cNvPr>
          <p:cNvSpPr txBox="1"/>
          <p:nvPr/>
        </p:nvSpPr>
        <p:spPr>
          <a:xfrm>
            <a:off x="6154163" y="1015374"/>
            <a:ext cx="5413082" cy="2165914"/>
          </a:xfrm>
          <a:prstGeom prst="rect">
            <a:avLst/>
          </a:prstGeom>
          <a:noFill/>
        </p:spPr>
        <p:txBody>
          <a:bodyPr wrap="square" anchor="t">
            <a:spAutoFit/>
          </a:bodyPr>
          <a:lstStyle/>
          <a:p>
            <a:pPr algn="just">
              <a:lnSpc>
                <a:spcPts val="2000"/>
              </a:lnSpc>
            </a:pPr>
            <a:r>
              <a:rPr lang="en-US" sz="1600" b="1" dirty="0"/>
              <a:t>Benefits:</a:t>
            </a:r>
          </a:p>
          <a:p>
            <a:pPr marL="285750" indent="-285750">
              <a:lnSpc>
                <a:spcPts val="2000"/>
              </a:lnSpc>
              <a:buFont typeface="Wingdings" panose="05000000000000000000" pitchFamily="2" charset="2"/>
              <a:buChar char="§"/>
            </a:pPr>
            <a:r>
              <a:rPr lang="en-US" sz="1400" dirty="0"/>
              <a:t>By forecasting of SG, NTPC will know the demand of beneficiary in coming Mid-Term accordingly plan for the small Outages as well as resources</a:t>
            </a:r>
          </a:p>
          <a:p>
            <a:pPr marL="69750">
              <a:lnSpc>
                <a:spcPts val="300"/>
              </a:lnSpc>
            </a:pPr>
            <a:endParaRPr lang="en-US" sz="1400" dirty="0"/>
          </a:p>
          <a:p>
            <a:pPr marL="285750" indent="-285750">
              <a:lnSpc>
                <a:spcPts val="2000"/>
              </a:lnSpc>
              <a:buFont typeface="Wingdings" panose="05000000000000000000" pitchFamily="2" charset="2"/>
              <a:buChar char="§"/>
            </a:pPr>
            <a:r>
              <a:rPr lang="en-US" sz="1400" dirty="0"/>
              <a:t>Based on the forecasting accuracy, various critical decisions can be taken. For Example, If beneficiaries not scheduled, NPTC can decide whether to RSD of Plants or able to decide how much generation can be    sold out in the market</a:t>
            </a:r>
          </a:p>
        </p:txBody>
      </p:sp>
      <p:sp>
        <p:nvSpPr>
          <p:cNvPr id="2" name="Title 1"/>
          <p:cNvSpPr>
            <a:spLocks noGrp="1"/>
          </p:cNvSpPr>
          <p:nvPr>
            <p:ph type="title"/>
          </p:nvPr>
        </p:nvSpPr>
        <p:spPr/>
        <p:txBody>
          <a:bodyPr>
            <a:normAutofit/>
          </a:bodyPr>
          <a:lstStyle/>
          <a:p>
            <a:r>
              <a:rPr lang="en-US" dirty="0"/>
              <a:t>Problem Statement and Approach</a:t>
            </a:r>
            <a:endParaRPr lang="en-IN" dirty="0"/>
          </a:p>
        </p:txBody>
      </p:sp>
    </p:spTree>
    <p:extLst>
      <p:ext uri="{BB962C8B-B14F-4D97-AF65-F5344CB8AC3E}">
        <p14:creationId xmlns:p14="http://schemas.microsoft.com/office/powerpoint/2010/main" val="3027546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60BC03-4AB0-B4FD-4C85-BDC75810A866}"/>
              </a:ext>
            </a:extLst>
          </p:cNvPr>
          <p:cNvSpPr txBox="1"/>
          <p:nvPr/>
        </p:nvSpPr>
        <p:spPr>
          <a:xfrm>
            <a:off x="309756" y="1006596"/>
            <a:ext cx="10180444" cy="2339102"/>
          </a:xfrm>
          <a:prstGeom prst="rect">
            <a:avLst/>
          </a:prstGeom>
          <a:noFill/>
        </p:spPr>
        <p:txBody>
          <a:bodyPr wrap="square">
            <a:spAutoFit/>
          </a:bodyPr>
          <a:lstStyle/>
          <a:p>
            <a:pPr indent="-228600" fontAlgn="base">
              <a:lnSpc>
                <a:spcPts val="2000"/>
              </a:lnSpc>
              <a:spcBef>
                <a:spcPct val="0"/>
              </a:spcBef>
              <a:spcAft>
                <a:spcPts val="600"/>
              </a:spcAft>
            </a:pPr>
            <a:r>
              <a:rPr kumimoji="0" lang="en-US" altLang="en-US" sz="1600" b="1" strike="noStrike" cap="none" normalizeH="0" baseline="0" dirty="0" bmk="">
                <a:ln>
                  <a:noFill/>
                </a:ln>
                <a:effectLst/>
              </a:rPr>
              <a:t>Data </a:t>
            </a:r>
            <a:r>
              <a:rPr lang="en-US" altLang="en-US" sz="1600" b="1" dirty="0" bmk=""/>
              <a:t>Collection</a:t>
            </a:r>
            <a:r>
              <a:rPr lang="en-US" altLang="en-US" sz="2000" b="1" i="1" dirty="0" bmk=""/>
              <a:t>:</a:t>
            </a:r>
            <a:r>
              <a:rPr lang="en-US" altLang="en-US" sz="2000" dirty="0" bmk=""/>
              <a:t>  </a:t>
            </a:r>
            <a:r>
              <a:rPr lang="en-US" altLang="en-US" sz="1600" dirty="0" bmk=""/>
              <a:t> </a:t>
            </a:r>
            <a:r>
              <a:rPr lang="en-US" altLang="en-US" sz="1400" dirty="0" bmk=""/>
              <a:t>Last 3 Years</a:t>
            </a:r>
            <a:endParaRPr lang="en-IN" sz="1400" dirty="0">
              <a:effectLst/>
              <a:ea typeface="Times New Roman" panose="02020603050405020304" pitchFamily="18" charset="0"/>
              <a:cs typeface="Times New Roman" panose="02020603050405020304" pitchFamily="18" charset="0"/>
            </a:endParaRPr>
          </a:p>
          <a:p>
            <a:pPr marL="285750" indent="-285750">
              <a:lnSpc>
                <a:spcPts val="2000"/>
              </a:lnSpc>
              <a:spcAft>
                <a:spcPts val="800"/>
              </a:spcAft>
              <a:buFont typeface="Arial" panose="020B0604020202020204" pitchFamily="34" charset="0"/>
              <a:buChar char="•"/>
            </a:pPr>
            <a:r>
              <a:rPr lang="en-US" sz="1400" dirty="0"/>
              <a:t>Energy Met data of each of the state</a:t>
            </a:r>
            <a:r>
              <a:rPr lang="en-US" sz="1400" dirty="0">
                <a:effectLst/>
                <a:ea typeface="Times New Roman" panose="02020603050405020304" pitchFamily="18" charset="0"/>
                <a:cs typeface="Times New Roman" panose="02020603050405020304" pitchFamily="18" charset="0"/>
              </a:rPr>
              <a:t> </a:t>
            </a:r>
          </a:p>
          <a:p>
            <a:pPr marL="285750" indent="-285750">
              <a:lnSpc>
                <a:spcPts val="2000"/>
              </a:lnSpc>
              <a:spcAft>
                <a:spcPts val="800"/>
              </a:spcAft>
              <a:buFont typeface="Arial" panose="020B0604020202020204" pitchFamily="34" charset="0"/>
              <a:buChar char="•"/>
            </a:pPr>
            <a:r>
              <a:rPr lang="en-US" sz="1400" dirty="0"/>
              <a:t>Historical weather data</a:t>
            </a:r>
            <a:r>
              <a:rPr lang="en-US" sz="1400" dirty="0">
                <a:effectLst/>
                <a:ea typeface="Times New Roman" panose="02020603050405020304" pitchFamily="18" charset="0"/>
                <a:cs typeface="Times New Roman" panose="02020603050405020304" pitchFamily="18" charset="0"/>
              </a:rPr>
              <a:t> </a:t>
            </a:r>
            <a:r>
              <a:rPr lang="en-US" sz="1400" dirty="0"/>
              <a:t>from multiple locations in the state</a:t>
            </a:r>
            <a:endParaRPr lang="en-US" sz="1400" dirty="0">
              <a:effectLst/>
              <a:ea typeface="Times New Roman" panose="02020603050405020304" pitchFamily="18" charset="0"/>
              <a:cs typeface="Times New Roman" panose="02020603050405020304" pitchFamily="18" charset="0"/>
            </a:endParaRPr>
          </a:p>
          <a:p>
            <a:pPr marL="285750" indent="-285750">
              <a:lnSpc>
                <a:spcPts val="2000"/>
              </a:lnSpc>
              <a:spcAft>
                <a:spcPts val="800"/>
              </a:spcAft>
              <a:buFont typeface="Arial" panose="020B0604020202020204" pitchFamily="34" charset="0"/>
              <a:buChar char="•"/>
            </a:pPr>
            <a:r>
              <a:rPr lang="en-US" sz="1400" dirty="0">
                <a:effectLst/>
                <a:ea typeface="Times New Roman" panose="02020603050405020304" pitchFamily="18" charset="0"/>
                <a:cs typeface="Times New Roman" panose="02020603050405020304" pitchFamily="18" charset="0"/>
              </a:rPr>
              <a:t>State and National Holidays and events</a:t>
            </a:r>
          </a:p>
          <a:p>
            <a:pPr marL="285750" indent="-285750">
              <a:lnSpc>
                <a:spcPts val="2000"/>
              </a:lnSpc>
              <a:spcAft>
                <a:spcPts val="800"/>
              </a:spcAft>
              <a:buFont typeface="Arial" panose="020B0604020202020204" pitchFamily="34" charset="0"/>
              <a:buChar char="•"/>
            </a:pPr>
            <a:r>
              <a:rPr lang="en-US" sz="1400" dirty="0">
                <a:effectLst/>
                <a:ea typeface="Times New Roman" panose="02020603050405020304" pitchFamily="18" charset="0"/>
                <a:cs typeface="Times New Roman" panose="02020603050405020304" pitchFamily="18" charset="0"/>
              </a:rPr>
              <a:t>GDP Growth data</a:t>
            </a:r>
            <a:endParaRPr lang="en-US" sz="1000" dirty="0"/>
          </a:p>
          <a:p>
            <a:pPr marL="0" lvl="1">
              <a:lnSpc>
                <a:spcPts val="1200"/>
              </a:lnSpc>
              <a:spcAft>
                <a:spcPts val="600"/>
              </a:spcAft>
            </a:pPr>
            <a:endParaRPr lang="en-US" altLang="en-US" sz="1400" b="1" dirty="0" bmk=""/>
          </a:p>
          <a:p>
            <a:r>
              <a:rPr lang="en-US" altLang="en-US" sz="1600" b="1" dirty="0" bmk=""/>
              <a:t>Data Understanding: </a:t>
            </a:r>
            <a:r>
              <a:rPr lang="en-US" sz="1600" dirty="0"/>
              <a:t>From the below Figure-2, it can be observed that data is Linear and Time Series</a:t>
            </a:r>
            <a:endParaRPr lang="en-IN" sz="1600" dirty="0"/>
          </a:p>
        </p:txBody>
      </p:sp>
      <p:sp>
        <p:nvSpPr>
          <p:cNvPr id="3" name="Title 2"/>
          <p:cNvSpPr>
            <a:spLocks noGrp="1"/>
          </p:cNvSpPr>
          <p:nvPr>
            <p:ph type="title"/>
          </p:nvPr>
        </p:nvSpPr>
        <p:spPr/>
        <p:txBody>
          <a:bodyPr/>
          <a:lstStyle/>
          <a:p>
            <a:r>
              <a:rPr lang="en-US" dirty="0"/>
              <a:t>Phase1:</a:t>
            </a:r>
            <a:r>
              <a:rPr lang="en-US" dirty="0">
                <a:latin typeface="Arial" panose="020B0604020202020204" pitchFamily="34" charset="0"/>
                <a:ea typeface="Calibri" panose="020F0502020204030204" pitchFamily="34" charset="0"/>
              </a:rPr>
              <a:t> </a:t>
            </a:r>
            <a:r>
              <a:rPr lang="en-US" dirty="0"/>
              <a:t>Demand Forecasting for States and India level</a:t>
            </a:r>
            <a:endParaRPr lang="en-IN" dirty="0"/>
          </a:p>
        </p:txBody>
      </p:sp>
      <p:pic>
        <p:nvPicPr>
          <p:cNvPr id="12" name="Picture 11">
            <a:extLst>
              <a:ext uri="{FF2B5EF4-FFF2-40B4-BE49-F238E27FC236}">
                <a16:creationId xmlns:a16="http://schemas.microsoft.com/office/drawing/2014/main" id="{DCF9C238-E8A4-DC83-1287-552D12619569}"/>
              </a:ext>
            </a:extLst>
          </p:cNvPr>
          <p:cNvPicPr>
            <a:picLocks noChangeAspect="1"/>
          </p:cNvPicPr>
          <p:nvPr/>
        </p:nvPicPr>
        <p:blipFill rotWithShape="1">
          <a:blip r:embed="rId2"/>
          <a:srcRect l="1067"/>
          <a:stretch/>
        </p:blipFill>
        <p:spPr>
          <a:xfrm>
            <a:off x="492853" y="3380514"/>
            <a:ext cx="11206293" cy="2737540"/>
          </a:xfrm>
          <a:prstGeom prst="rect">
            <a:avLst/>
          </a:prstGeom>
          <a:ln>
            <a:solidFill>
              <a:schemeClr val="tx1"/>
            </a:solidFill>
          </a:ln>
        </p:spPr>
      </p:pic>
      <p:sp>
        <p:nvSpPr>
          <p:cNvPr id="2" name="TextBox 1">
            <a:extLst>
              <a:ext uri="{FF2B5EF4-FFF2-40B4-BE49-F238E27FC236}">
                <a16:creationId xmlns:a16="http://schemas.microsoft.com/office/drawing/2014/main" id="{449F7272-036E-3E5F-C714-25BE6E99464B}"/>
              </a:ext>
            </a:extLst>
          </p:cNvPr>
          <p:cNvSpPr txBox="1"/>
          <p:nvPr/>
        </p:nvSpPr>
        <p:spPr>
          <a:xfrm>
            <a:off x="5399978" y="6118054"/>
            <a:ext cx="695575" cy="276999"/>
          </a:xfrm>
          <a:prstGeom prst="rect">
            <a:avLst/>
          </a:prstGeom>
          <a:noFill/>
        </p:spPr>
        <p:txBody>
          <a:bodyPr wrap="none" rtlCol="0">
            <a:spAutoFit/>
          </a:bodyPr>
          <a:lstStyle/>
          <a:p>
            <a:r>
              <a:rPr lang="en-US" sz="1200" dirty="0"/>
              <a:t>Figure-2</a:t>
            </a:r>
            <a:endParaRPr lang="en-IN" sz="1200" dirty="0"/>
          </a:p>
        </p:txBody>
      </p:sp>
    </p:spTree>
    <p:extLst>
      <p:ext uri="{BB962C8B-B14F-4D97-AF65-F5344CB8AC3E}">
        <p14:creationId xmlns:p14="http://schemas.microsoft.com/office/powerpoint/2010/main" val="4102378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AD4F33AF-FA70-4BED-293A-F733B527A3B1}"/>
              </a:ext>
            </a:extLst>
          </p:cNvPr>
          <p:cNvSpPr txBox="1"/>
          <p:nvPr/>
        </p:nvSpPr>
        <p:spPr>
          <a:xfrm>
            <a:off x="87352" y="1281764"/>
            <a:ext cx="4958714" cy="3839513"/>
          </a:xfrm>
          <a:prstGeom prst="rect">
            <a:avLst/>
          </a:prstGeom>
          <a:noFill/>
        </p:spPr>
        <p:txBody>
          <a:bodyPr wrap="square" rtlCol="0">
            <a:spAutoFit/>
          </a:bodyPr>
          <a:lstStyle/>
          <a:p>
            <a:pPr marL="0" lvl="1" algn="just"/>
            <a:r>
              <a:rPr lang="en-US" altLang="en-US" sz="1600" b="1" dirty="0" bmk=""/>
              <a:t>Model Training Pipeline:</a:t>
            </a:r>
          </a:p>
          <a:p>
            <a:pPr marL="0" lvl="1" algn="just"/>
            <a:endParaRPr lang="en-US" sz="1050" dirty="0"/>
          </a:p>
          <a:p>
            <a:pPr marL="285750" indent="-285750" algn="just">
              <a:buFont typeface="Arial" panose="020B0604020202020204" pitchFamily="34" charset="0"/>
              <a:buChar char="•"/>
            </a:pPr>
            <a:r>
              <a:rPr lang="en-US" sz="1400" dirty="0"/>
              <a:t>As data is Linear and Time Series, we have considered the following Algorithms like:</a:t>
            </a:r>
          </a:p>
          <a:p>
            <a:pPr algn="just"/>
            <a:r>
              <a:rPr lang="en-US" sz="1400" dirty="0"/>
              <a:t> </a:t>
            </a:r>
          </a:p>
          <a:p>
            <a:pPr marL="742950" lvl="1" indent="-285750" algn="just">
              <a:buFont typeface="Wingdings" panose="05000000000000000000" pitchFamily="2" charset="2"/>
              <a:buChar char="ü"/>
            </a:pPr>
            <a:r>
              <a:rPr lang="en-US" sz="1400" dirty="0"/>
              <a:t>Linear Models 		: Lasso, Ridge, </a:t>
            </a:r>
            <a:r>
              <a:rPr lang="en-US" sz="1400" dirty="0" err="1"/>
              <a:t>Elasticnet</a:t>
            </a:r>
            <a:endParaRPr lang="en-US" sz="1400" dirty="0"/>
          </a:p>
          <a:p>
            <a:pPr marL="742950" lvl="1" indent="-285750" algn="just">
              <a:buFont typeface="Wingdings" panose="05000000000000000000" pitchFamily="2" charset="2"/>
              <a:buChar char="ü"/>
            </a:pPr>
            <a:r>
              <a:rPr lang="en-US" sz="1400" dirty="0"/>
              <a:t>Time Series Models	: SARIMAX, Prophet</a:t>
            </a:r>
          </a:p>
          <a:p>
            <a:pPr marL="742950" lvl="1" indent="-285750" algn="just">
              <a:buFont typeface="Wingdings" panose="05000000000000000000" pitchFamily="2" charset="2"/>
              <a:buChar char="ü"/>
            </a:pPr>
            <a:r>
              <a:rPr lang="en-US" sz="1400" dirty="0"/>
              <a:t>Deep Learning Models 	: LSTM </a:t>
            </a:r>
          </a:p>
          <a:p>
            <a:pPr lvl="1" algn="just"/>
            <a:endParaRPr lang="en-US" sz="1050" dirty="0"/>
          </a:p>
          <a:p>
            <a:pPr marL="285750" indent="-285750" algn="just">
              <a:buFont typeface="Arial" panose="020B0604020202020204" pitchFamily="34" charset="0"/>
              <a:buChar char="•"/>
            </a:pPr>
            <a:r>
              <a:rPr lang="en-US" sz="1400" dirty="0"/>
              <a:t>This Pipeline gets the historical data from the data lake and applies the above algorithms and calculate the Model Metrics and stores in the ML Zone of Data lake. This pipeline can be seen in the Figure-3. This Pipeline runs for every month as part of Model Re-Training.</a:t>
            </a:r>
          </a:p>
          <a:p>
            <a:pPr algn="just"/>
            <a:endParaRPr lang="en-US" sz="1050" dirty="0"/>
          </a:p>
          <a:p>
            <a:pPr marL="285750" indent="-285750" algn="just">
              <a:buFont typeface="Arial" panose="020B0604020202020204" pitchFamily="34" charset="0"/>
              <a:buChar char="•"/>
            </a:pPr>
            <a:r>
              <a:rPr lang="en-US" sz="1400" dirty="0"/>
              <a:t>The Model Metrics of all the States will be given as Input and built the Hybrid Model for All India. The Figure-4, represents the Hybrid Models of this Framework</a:t>
            </a:r>
            <a:endParaRPr lang="en-IN" sz="1400" dirty="0"/>
          </a:p>
        </p:txBody>
      </p:sp>
      <p:grpSp>
        <p:nvGrpSpPr>
          <p:cNvPr id="90" name="Group 89"/>
          <p:cNvGrpSpPr/>
          <p:nvPr/>
        </p:nvGrpSpPr>
        <p:grpSpPr>
          <a:xfrm>
            <a:off x="5285761" y="3262220"/>
            <a:ext cx="6466242" cy="2898547"/>
            <a:chOff x="6457886" y="1334567"/>
            <a:chExt cx="5080000" cy="3145314"/>
          </a:xfrm>
        </p:grpSpPr>
        <p:sp>
          <p:nvSpPr>
            <p:cNvPr id="69" name="Rectangle 68"/>
            <p:cNvSpPr/>
            <p:nvPr/>
          </p:nvSpPr>
          <p:spPr>
            <a:xfrm>
              <a:off x="6457886" y="1334567"/>
              <a:ext cx="5080000" cy="314531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p>
          </p:txBody>
        </p:sp>
        <p:grpSp>
          <p:nvGrpSpPr>
            <p:cNvPr id="89" name="Group 88"/>
            <p:cNvGrpSpPr/>
            <p:nvPr/>
          </p:nvGrpSpPr>
          <p:grpSpPr>
            <a:xfrm>
              <a:off x="6610375" y="1483345"/>
              <a:ext cx="4775023" cy="2847759"/>
              <a:chOff x="6635839" y="1360930"/>
              <a:chExt cx="4775023" cy="2847759"/>
            </a:xfrm>
          </p:grpSpPr>
          <p:sp>
            <p:nvSpPr>
              <p:cNvPr id="8" name="Rectangle: Rounded Corners 7">
                <a:extLst>
                  <a:ext uri="{FF2B5EF4-FFF2-40B4-BE49-F238E27FC236}">
                    <a16:creationId xmlns:a16="http://schemas.microsoft.com/office/drawing/2014/main" id="{2B45C1CF-ACE2-8F35-3014-9369D01EEFBF}"/>
                  </a:ext>
                </a:extLst>
              </p:cNvPr>
              <p:cNvSpPr/>
              <p:nvPr/>
            </p:nvSpPr>
            <p:spPr>
              <a:xfrm>
                <a:off x="6635839" y="2651192"/>
                <a:ext cx="947966" cy="378793"/>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Best Model for  AP</a:t>
                </a:r>
                <a:endParaRPr lang="en-IN" sz="1200" dirty="0"/>
              </a:p>
            </p:txBody>
          </p:sp>
          <p:sp>
            <p:nvSpPr>
              <p:cNvPr id="9" name="Rectangle: Rounded Corners 8">
                <a:extLst>
                  <a:ext uri="{FF2B5EF4-FFF2-40B4-BE49-F238E27FC236}">
                    <a16:creationId xmlns:a16="http://schemas.microsoft.com/office/drawing/2014/main" id="{11E44EF6-FA32-24B8-D8BC-0B53735A8A1F}"/>
                  </a:ext>
                </a:extLst>
              </p:cNvPr>
              <p:cNvSpPr/>
              <p:nvPr/>
            </p:nvSpPr>
            <p:spPr>
              <a:xfrm>
                <a:off x="7809488" y="2652738"/>
                <a:ext cx="1072530" cy="37570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Best Model for Jharkhand</a:t>
                </a:r>
                <a:endParaRPr lang="en-IN" sz="1200" dirty="0"/>
              </a:p>
            </p:txBody>
          </p:sp>
          <p:sp>
            <p:nvSpPr>
              <p:cNvPr id="10" name="Rectangle: Rounded Corners 9">
                <a:extLst>
                  <a:ext uri="{FF2B5EF4-FFF2-40B4-BE49-F238E27FC236}">
                    <a16:creationId xmlns:a16="http://schemas.microsoft.com/office/drawing/2014/main" id="{3D88B3A3-D32C-4038-1A35-0F5FA63D1CEE}"/>
                  </a:ext>
                </a:extLst>
              </p:cNvPr>
              <p:cNvSpPr/>
              <p:nvPr/>
            </p:nvSpPr>
            <p:spPr>
              <a:xfrm>
                <a:off x="10189623" y="2651191"/>
                <a:ext cx="1221239" cy="378794"/>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Best Model of State-N</a:t>
                </a:r>
                <a:endParaRPr lang="en-IN" sz="1200" dirty="0"/>
              </a:p>
            </p:txBody>
          </p:sp>
          <p:cxnSp>
            <p:nvCxnSpPr>
              <p:cNvPr id="15" name="Connector: Elbow 14">
                <a:extLst>
                  <a:ext uri="{FF2B5EF4-FFF2-40B4-BE49-F238E27FC236}">
                    <a16:creationId xmlns:a16="http://schemas.microsoft.com/office/drawing/2014/main" id="{F3C6C44F-86C9-70E2-5114-B2382972715D}"/>
                  </a:ext>
                </a:extLst>
              </p:cNvPr>
              <p:cNvCxnSpPr>
                <a:cxnSpLocks/>
                <a:stCxn id="8" idx="2"/>
              </p:cNvCxnSpPr>
              <p:nvPr/>
            </p:nvCxnSpPr>
            <p:spPr>
              <a:xfrm rot="16200000" flipH="1">
                <a:off x="7680313" y="2459493"/>
                <a:ext cx="789988" cy="1930971"/>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6" name="Connector: Elbow 15">
                <a:extLst>
                  <a:ext uri="{FF2B5EF4-FFF2-40B4-BE49-F238E27FC236}">
                    <a16:creationId xmlns:a16="http://schemas.microsoft.com/office/drawing/2014/main" id="{A5D0E13C-A4C8-8F7C-F637-F1520809BC47}"/>
                  </a:ext>
                </a:extLst>
              </p:cNvPr>
              <p:cNvCxnSpPr>
                <a:cxnSpLocks/>
                <a:stCxn id="10" idx="2"/>
              </p:cNvCxnSpPr>
              <p:nvPr/>
            </p:nvCxnSpPr>
            <p:spPr>
              <a:xfrm rot="5400000">
                <a:off x="9525524" y="2545254"/>
                <a:ext cx="789988" cy="1759450"/>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7" name="Connector: Elbow 16">
                <a:extLst>
                  <a:ext uri="{FF2B5EF4-FFF2-40B4-BE49-F238E27FC236}">
                    <a16:creationId xmlns:a16="http://schemas.microsoft.com/office/drawing/2014/main" id="{7B47B2E4-DBB8-351F-77EA-C95CA55DC93F}"/>
                  </a:ext>
                </a:extLst>
              </p:cNvPr>
              <p:cNvCxnSpPr>
                <a:cxnSpLocks/>
                <a:stCxn id="9" idx="2"/>
              </p:cNvCxnSpPr>
              <p:nvPr/>
            </p:nvCxnSpPr>
            <p:spPr>
              <a:xfrm rot="16200000" flipH="1">
                <a:off x="8297506" y="3076685"/>
                <a:ext cx="791535" cy="695040"/>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19" name="Rectangle: Rounded Corners 18">
                <a:extLst>
                  <a:ext uri="{FF2B5EF4-FFF2-40B4-BE49-F238E27FC236}">
                    <a16:creationId xmlns:a16="http://schemas.microsoft.com/office/drawing/2014/main" id="{AE0B5E46-FD37-7855-53DD-BCB5739368BD}"/>
                  </a:ext>
                </a:extLst>
              </p:cNvPr>
              <p:cNvSpPr/>
              <p:nvPr/>
            </p:nvSpPr>
            <p:spPr>
              <a:xfrm>
                <a:off x="6873241" y="1360930"/>
                <a:ext cx="4290060" cy="552523"/>
              </a:xfrm>
              <a:prstGeom prst="roundRect">
                <a:avLst>
                  <a:gd name="adj" fmla="val 8235"/>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a:p>
            </p:txBody>
          </p:sp>
          <p:cxnSp>
            <p:nvCxnSpPr>
              <p:cNvPr id="20" name="Connector: Elbow 19">
                <a:extLst>
                  <a:ext uri="{FF2B5EF4-FFF2-40B4-BE49-F238E27FC236}">
                    <a16:creationId xmlns:a16="http://schemas.microsoft.com/office/drawing/2014/main" id="{263D9188-6563-701F-B10B-C06B51B7E405}"/>
                  </a:ext>
                </a:extLst>
              </p:cNvPr>
              <p:cNvCxnSpPr>
                <a:cxnSpLocks/>
                <a:stCxn id="19" idx="2"/>
                <a:endCxn id="8" idx="0"/>
              </p:cNvCxnSpPr>
              <p:nvPr/>
            </p:nvCxnSpPr>
            <p:spPr>
              <a:xfrm rot="5400000">
                <a:off x="7695178" y="1328098"/>
                <a:ext cx="737739" cy="1908449"/>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21" name="Connector: Elbow 20">
                <a:extLst>
                  <a:ext uri="{FF2B5EF4-FFF2-40B4-BE49-F238E27FC236}">
                    <a16:creationId xmlns:a16="http://schemas.microsoft.com/office/drawing/2014/main" id="{212F1A27-24FB-9DA5-AC51-6F14D26790D7}"/>
                  </a:ext>
                </a:extLst>
              </p:cNvPr>
              <p:cNvCxnSpPr>
                <a:cxnSpLocks/>
                <a:stCxn id="19" idx="2"/>
                <a:endCxn id="9" idx="0"/>
              </p:cNvCxnSpPr>
              <p:nvPr/>
            </p:nvCxnSpPr>
            <p:spPr>
              <a:xfrm rot="5400000">
                <a:off x="8312370" y="1946836"/>
                <a:ext cx="739285" cy="672518"/>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22" name="Connector: Elbow 21">
                <a:extLst>
                  <a:ext uri="{FF2B5EF4-FFF2-40B4-BE49-F238E27FC236}">
                    <a16:creationId xmlns:a16="http://schemas.microsoft.com/office/drawing/2014/main" id="{B82BC9DF-2E15-8993-7C39-BE7FB3053FBF}"/>
                  </a:ext>
                </a:extLst>
              </p:cNvPr>
              <p:cNvCxnSpPr>
                <a:cxnSpLocks/>
                <a:stCxn id="19" idx="2"/>
                <a:endCxn id="10" idx="0"/>
              </p:cNvCxnSpPr>
              <p:nvPr/>
            </p:nvCxnSpPr>
            <p:spPr>
              <a:xfrm rot="16200000" flipH="1">
                <a:off x="9540388" y="1391336"/>
                <a:ext cx="737738" cy="1781972"/>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36" name="Connector: Elbow 35">
                <a:extLst>
                  <a:ext uri="{FF2B5EF4-FFF2-40B4-BE49-F238E27FC236}">
                    <a16:creationId xmlns:a16="http://schemas.microsoft.com/office/drawing/2014/main" id="{C44BC8D3-DBFB-DDCA-DC1D-D9BF4D7D6CAE}"/>
                  </a:ext>
                </a:extLst>
              </p:cNvPr>
              <p:cNvCxnSpPr>
                <a:cxnSpLocks/>
              </p:cNvCxnSpPr>
              <p:nvPr/>
            </p:nvCxnSpPr>
            <p:spPr>
              <a:xfrm>
                <a:off x="9463080" y="2414311"/>
                <a:ext cx="1243038" cy="2429"/>
              </a:xfrm>
              <a:prstGeom prst="bentConnector3">
                <a:avLst/>
              </a:prstGeom>
              <a:ln>
                <a:noFill/>
                <a:tailEnd type="triangle"/>
              </a:ln>
            </p:spPr>
            <p:style>
              <a:lnRef idx="1">
                <a:schemeClr val="accent1"/>
              </a:lnRef>
              <a:fillRef idx="0">
                <a:schemeClr val="accent1"/>
              </a:fillRef>
              <a:effectRef idx="0">
                <a:schemeClr val="accent1"/>
              </a:effectRef>
              <a:fontRef idx="minor">
                <a:schemeClr val="tx1"/>
              </a:fontRef>
            </p:style>
          </p:cxnSp>
          <p:sp>
            <p:nvSpPr>
              <p:cNvPr id="76" name="Rounded Rectangle 75"/>
              <p:cNvSpPr/>
              <p:nvPr/>
            </p:nvSpPr>
            <p:spPr>
              <a:xfrm>
                <a:off x="7666981" y="3832452"/>
                <a:ext cx="2771775" cy="376237"/>
              </a:xfrm>
              <a:prstGeom prst="roundRect">
                <a:avLst/>
              </a:prstGeom>
              <a:solidFill>
                <a:schemeClr val="accent2"/>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Hybrid Model : an ensemble of all states</a:t>
                </a:r>
                <a:endParaRPr lang="en-IN" sz="1200" dirty="0"/>
              </a:p>
            </p:txBody>
          </p:sp>
          <p:grpSp>
            <p:nvGrpSpPr>
              <p:cNvPr id="82" name="Group 81"/>
              <p:cNvGrpSpPr/>
              <p:nvPr/>
            </p:nvGrpSpPr>
            <p:grpSpPr>
              <a:xfrm>
                <a:off x="7050489" y="1529694"/>
                <a:ext cx="3935564" cy="214995"/>
                <a:chOff x="7345237" y="1395656"/>
                <a:chExt cx="3935564" cy="214995"/>
              </a:xfrm>
            </p:grpSpPr>
            <p:sp>
              <p:nvSpPr>
                <p:cNvPr id="78" name="Rounded Rectangle 77"/>
                <p:cNvSpPr/>
                <p:nvPr/>
              </p:nvSpPr>
              <p:spPr>
                <a:xfrm>
                  <a:off x="7345237" y="1395656"/>
                  <a:ext cx="836985" cy="2149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Lasso</a:t>
                  </a:r>
                  <a:endParaRPr lang="en-IN" sz="1200" dirty="0"/>
                </a:p>
              </p:txBody>
            </p:sp>
            <p:sp>
              <p:nvSpPr>
                <p:cNvPr id="79" name="Rounded Rectangle 78"/>
                <p:cNvSpPr/>
                <p:nvPr/>
              </p:nvSpPr>
              <p:spPr>
                <a:xfrm>
                  <a:off x="8378097" y="1395656"/>
                  <a:ext cx="836985" cy="2149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Elasticnet</a:t>
                  </a:r>
                  <a:endParaRPr lang="en-IN" sz="1200" dirty="0"/>
                </a:p>
              </p:txBody>
            </p:sp>
            <p:sp>
              <p:nvSpPr>
                <p:cNvPr id="80" name="Rounded Rectangle 79"/>
                <p:cNvSpPr/>
                <p:nvPr/>
              </p:nvSpPr>
              <p:spPr>
                <a:xfrm>
                  <a:off x="9410957" y="1395656"/>
                  <a:ext cx="836985" cy="2149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Prophet</a:t>
                  </a:r>
                  <a:endParaRPr lang="en-IN" sz="1200" dirty="0"/>
                </a:p>
              </p:txBody>
            </p:sp>
            <p:sp>
              <p:nvSpPr>
                <p:cNvPr id="81" name="Rounded Rectangle 80"/>
                <p:cNvSpPr/>
                <p:nvPr/>
              </p:nvSpPr>
              <p:spPr>
                <a:xfrm>
                  <a:off x="10443816" y="1395656"/>
                  <a:ext cx="836985" cy="2149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LSTM</a:t>
                  </a:r>
                  <a:endParaRPr lang="en-IN" sz="1200" dirty="0"/>
                </a:p>
              </p:txBody>
            </p:sp>
          </p:grpSp>
        </p:grpSp>
      </p:grpSp>
      <p:grpSp>
        <p:nvGrpSpPr>
          <p:cNvPr id="112" name="Group 111"/>
          <p:cNvGrpSpPr/>
          <p:nvPr/>
        </p:nvGrpSpPr>
        <p:grpSpPr>
          <a:xfrm>
            <a:off x="5219950" y="1006729"/>
            <a:ext cx="6466242" cy="1843721"/>
            <a:chOff x="2728558" y="4434892"/>
            <a:chExt cx="6734885" cy="1920319"/>
          </a:xfrm>
        </p:grpSpPr>
        <p:sp>
          <p:nvSpPr>
            <p:cNvPr id="25" name="Rectangle: Rounded Corners 24">
              <a:extLst>
                <a:ext uri="{FF2B5EF4-FFF2-40B4-BE49-F238E27FC236}">
                  <a16:creationId xmlns:a16="http://schemas.microsoft.com/office/drawing/2014/main" id="{67DA9C91-67FD-F089-AD9E-AA616E0B9200}"/>
                </a:ext>
              </a:extLst>
            </p:cNvPr>
            <p:cNvSpPr/>
            <p:nvPr/>
          </p:nvSpPr>
          <p:spPr>
            <a:xfrm>
              <a:off x="2728558" y="4434892"/>
              <a:ext cx="6734885" cy="1920319"/>
            </a:xfrm>
            <a:prstGeom prst="roundRect">
              <a:avLst>
                <a:gd name="adj" fmla="val 4386"/>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11" name="Group 110"/>
            <p:cNvGrpSpPr/>
            <p:nvPr/>
          </p:nvGrpSpPr>
          <p:grpSpPr>
            <a:xfrm>
              <a:off x="2992719" y="4554756"/>
              <a:ext cx="6272703" cy="1680591"/>
              <a:chOff x="2992719" y="4529138"/>
              <a:chExt cx="6272703" cy="1680591"/>
            </a:xfrm>
          </p:grpSpPr>
          <p:grpSp>
            <p:nvGrpSpPr>
              <p:cNvPr id="108" name="Group 107"/>
              <p:cNvGrpSpPr/>
              <p:nvPr/>
            </p:nvGrpSpPr>
            <p:grpSpPr>
              <a:xfrm>
                <a:off x="2992719" y="4529138"/>
                <a:ext cx="1708764" cy="1680591"/>
                <a:chOff x="2992719" y="4529138"/>
                <a:chExt cx="1708764" cy="1680591"/>
              </a:xfrm>
            </p:grpSpPr>
            <p:sp>
              <p:nvSpPr>
                <p:cNvPr id="37" name="Rounded Rectangle 36">
                  <a:extLst>
                    <a:ext uri="{FF2B5EF4-FFF2-40B4-BE49-F238E27FC236}">
                      <a16:creationId xmlns:a16="http://schemas.microsoft.com/office/drawing/2014/main" id="{3CC65481-4D7A-B727-4938-81EE87D8404E}"/>
                    </a:ext>
                  </a:extLst>
                </p:cNvPr>
                <p:cNvSpPr/>
                <p:nvPr/>
              </p:nvSpPr>
              <p:spPr>
                <a:xfrm>
                  <a:off x="2992719" y="4529138"/>
                  <a:ext cx="1708764" cy="1680591"/>
                </a:xfrm>
                <a:prstGeom prst="roundRect">
                  <a:avLst>
                    <a:gd name="adj" fmla="val 6162"/>
                  </a:avLst>
                </a:prstGeom>
                <a:solidFill>
                  <a:srgbClr val="DEEBF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06" name="Group 105"/>
                <p:cNvGrpSpPr/>
                <p:nvPr/>
              </p:nvGrpSpPr>
              <p:grpSpPr>
                <a:xfrm>
                  <a:off x="3116488" y="4545058"/>
                  <a:ext cx="1461227" cy="1587791"/>
                  <a:chOff x="3116488" y="4580373"/>
                  <a:chExt cx="1461227" cy="1587791"/>
                </a:xfrm>
              </p:grpSpPr>
              <p:sp>
                <p:nvSpPr>
                  <p:cNvPr id="26" name="Rectangle: Rounded Corners 25">
                    <a:extLst>
                      <a:ext uri="{FF2B5EF4-FFF2-40B4-BE49-F238E27FC236}">
                        <a16:creationId xmlns:a16="http://schemas.microsoft.com/office/drawing/2014/main" id="{6F3295A4-A202-76EC-990C-76709E7C3893}"/>
                      </a:ext>
                    </a:extLst>
                  </p:cNvPr>
                  <p:cNvSpPr/>
                  <p:nvPr/>
                </p:nvSpPr>
                <p:spPr>
                  <a:xfrm>
                    <a:off x="3116488" y="5088175"/>
                    <a:ext cx="1461227" cy="255034"/>
                  </a:xfrm>
                  <a:prstGeom prst="roundRect">
                    <a:avLst/>
                  </a:prstGeom>
                  <a:solidFill>
                    <a:srgbClr val="2F5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Energy Met Data</a:t>
                    </a:r>
                  </a:p>
                </p:txBody>
              </p:sp>
              <p:sp>
                <p:nvSpPr>
                  <p:cNvPr id="27" name="Rectangle: Rounded Corners 26">
                    <a:extLst>
                      <a:ext uri="{FF2B5EF4-FFF2-40B4-BE49-F238E27FC236}">
                        <a16:creationId xmlns:a16="http://schemas.microsoft.com/office/drawing/2014/main" id="{B7F07488-1A46-A96B-E78A-59511C1AF7E9}"/>
                      </a:ext>
                    </a:extLst>
                  </p:cNvPr>
                  <p:cNvSpPr/>
                  <p:nvPr/>
                </p:nvSpPr>
                <p:spPr>
                  <a:xfrm>
                    <a:off x="3116535" y="5389346"/>
                    <a:ext cx="1461132" cy="234116"/>
                  </a:xfrm>
                  <a:prstGeom prst="roundRect">
                    <a:avLst/>
                  </a:prstGeom>
                  <a:solidFill>
                    <a:srgbClr val="2F5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GDP</a:t>
                    </a:r>
                  </a:p>
                </p:txBody>
              </p:sp>
              <p:sp>
                <p:nvSpPr>
                  <p:cNvPr id="28" name="Rectangle: Rounded Corners 27">
                    <a:extLst>
                      <a:ext uri="{FF2B5EF4-FFF2-40B4-BE49-F238E27FC236}">
                        <a16:creationId xmlns:a16="http://schemas.microsoft.com/office/drawing/2014/main" id="{0CF33713-23EB-4BF2-F5C2-6D1574BBF7CD}"/>
                      </a:ext>
                    </a:extLst>
                  </p:cNvPr>
                  <p:cNvSpPr/>
                  <p:nvPr/>
                </p:nvSpPr>
                <p:spPr>
                  <a:xfrm>
                    <a:off x="3116535" y="5669599"/>
                    <a:ext cx="1461133" cy="227861"/>
                  </a:xfrm>
                  <a:prstGeom prst="roundRect">
                    <a:avLst/>
                  </a:prstGeom>
                  <a:solidFill>
                    <a:srgbClr val="2F5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Weather Data</a:t>
                    </a:r>
                  </a:p>
                </p:txBody>
              </p:sp>
              <p:sp>
                <p:nvSpPr>
                  <p:cNvPr id="29" name="Rectangle: Rounded Corners 28">
                    <a:extLst>
                      <a:ext uri="{FF2B5EF4-FFF2-40B4-BE49-F238E27FC236}">
                        <a16:creationId xmlns:a16="http://schemas.microsoft.com/office/drawing/2014/main" id="{853F7C72-71DA-3618-A18A-27F8F7A00428}"/>
                      </a:ext>
                    </a:extLst>
                  </p:cNvPr>
                  <p:cNvSpPr/>
                  <p:nvPr/>
                </p:nvSpPr>
                <p:spPr>
                  <a:xfrm>
                    <a:off x="3116535" y="5943598"/>
                    <a:ext cx="1461133" cy="224566"/>
                  </a:xfrm>
                  <a:prstGeom prst="roundRect">
                    <a:avLst/>
                  </a:prstGeom>
                  <a:solidFill>
                    <a:srgbClr val="2F5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Holiday Data</a:t>
                    </a:r>
                  </a:p>
                </p:txBody>
              </p:sp>
              <p:sp>
                <p:nvSpPr>
                  <p:cNvPr id="38" name="TextBox 37">
                    <a:extLst>
                      <a:ext uri="{FF2B5EF4-FFF2-40B4-BE49-F238E27FC236}">
                        <a16:creationId xmlns:a16="http://schemas.microsoft.com/office/drawing/2014/main" id="{6089ED30-728A-0B25-8FD6-A2A06325E278}"/>
                      </a:ext>
                    </a:extLst>
                  </p:cNvPr>
                  <p:cNvSpPr txBox="1"/>
                  <p:nvPr/>
                </p:nvSpPr>
                <p:spPr>
                  <a:xfrm>
                    <a:off x="3281786" y="4580373"/>
                    <a:ext cx="1197838" cy="480845"/>
                  </a:xfrm>
                  <a:prstGeom prst="rect">
                    <a:avLst/>
                  </a:prstGeom>
                  <a:noFill/>
                </p:spPr>
                <p:txBody>
                  <a:bodyPr wrap="none" rtlCol="0">
                    <a:spAutoFit/>
                  </a:bodyPr>
                  <a:lstStyle/>
                  <a:p>
                    <a:pPr algn="ctr"/>
                    <a:r>
                      <a:rPr lang="en-US" sz="1200" b="1" dirty="0"/>
                      <a:t>Historical Data</a:t>
                    </a:r>
                  </a:p>
                  <a:p>
                    <a:pPr algn="ctr"/>
                    <a:r>
                      <a:rPr lang="en-US" sz="1200" b="1" dirty="0"/>
                      <a:t> for last 3 years</a:t>
                    </a:r>
                  </a:p>
                </p:txBody>
              </p:sp>
            </p:grpSp>
          </p:grpSp>
          <p:sp>
            <p:nvSpPr>
              <p:cNvPr id="42" name="Flowchart: Magnetic Disk 41">
                <a:extLst>
                  <a:ext uri="{FF2B5EF4-FFF2-40B4-BE49-F238E27FC236}">
                    <a16:creationId xmlns:a16="http://schemas.microsoft.com/office/drawing/2014/main" id="{29EA7FFB-1BA4-3480-F6FB-152B2FDC556B}"/>
                  </a:ext>
                </a:extLst>
              </p:cNvPr>
              <p:cNvSpPr/>
              <p:nvPr/>
            </p:nvSpPr>
            <p:spPr>
              <a:xfrm>
                <a:off x="8149385" y="5046064"/>
                <a:ext cx="1116037" cy="744229"/>
              </a:xfrm>
              <a:prstGeom prst="flowChartMagneticDisk">
                <a:avLst/>
              </a:prstGeom>
              <a:solidFill>
                <a:srgbClr val="0060A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sz="1050" dirty="0">
                    <a:solidFill>
                      <a:schemeClr val="bg1"/>
                    </a:solidFill>
                  </a:rPr>
                  <a:t>ML Zone of Data Lake</a:t>
                </a:r>
              </a:p>
            </p:txBody>
          </p:sp>
          <p:sp>
            <p:nvSpPr>
              <p:cNvPr id="43" name="TextBox 42">
                <a:extLst>
                  <a:ext uri="{FF2B5EF4-FFF2-40B4-BE49-F238E27FC236}">
                    <a16:creationId xmlns:a16="http://schemas.microsoft.com/office/drawing/2014/main" id="{6A98FB3F-265E-3BDB-6428-17DB939C1E7E}"/>
                  </a:ext>
                </a:extLst>
              </p:cNvPr>
              <p:cNvSpPr txBox="1"/>
              <p:nvPr/>
            </p:nvSpPr>
            <p:spPr>
              <a:xfrm>
                <a:off x="6826242" y="5197617"/>
                <a:ext cx="1099148" cy="461665"/>
              </a:xfrm>
              <a:prstGeom prst="rect">
                <a:avLst/>
              </a:prstGeom>
              <a:noFill/>
            </p:spPr>
            <p:txBody>
              <a:bodyPr wrap="none" rtlCol="0">
                <a:spAutoFit/>
              </a:bodyPr>
              <a:lstStyle/>
              <a:p>
                <a:pPr algn="ctr"/>
                <a:r>
                  <a:rPr lang="en-US" sz="1200" dirty="0"/>
                  <a:t>Save the </a:t>
                </a:r>
              </a:p>
              <a:p>
                <a:pPr algn="ctr"/>
                <a:r>
                  <a:rPr lang="en-US" sz="1200" dirty="0"/>
                  <a:t>Model Metrics</a:t>
                </a:r>
              </a:p>
            </p:txBody>
          </p:sp>
          <p:cxnSp>
            <p:nvCxnSpPr>
              <p:cNvPr id="30" name="Straight Arrow Connector 29"/>
              <p:cNvCxnSpPr/>
              <p:nvPr/>
            </p:nvCxnSpPr>
            <p:spPr>
              <a:xfrm flipV="1">
                <a:off x="6610375" y="5420473"/>
                <a:ext cx="1537321" cy="100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07" name="Group 106"/>
              <p:cNvGrpSpPr/>
              <p:nvPr/>
            </p:nvGrpSpPr>
            <p:grpSpPr>
              <a:xfrm>
                <a:off x="4881122" y="4529138"/>
                <a:ext cx="1708764" cy="1680591"/>
                <a:chOff x="4881122" y="4529138"/>
                <a:chExt cx="1708764" cy="1680591"/>
              </a:xfrm>
            </p:grpSpPr>
            <p:sp>
              <p:nvSpPr>
                <p:cNvPr id="92" name="Rounded Rectangle 91">
                  <a:extLst>
                    <a:ext uri="{FF2B5EF4-FFF2-40B4-BE49-F238E27FC236}">
                      <a16:creationId xmlns:a16="http://schemas.microsoft.com/office/drawing/2014/main" id="{3CC65481-4D7A-B727-4938-81EE87D8404E}"/>
                    </a:ext>
                  </a:extLst>
                </p:cNvPr>
                <p:cNvSpPr/>
                <p:nvPr/>
              </p:nvSpPr>
              <p:spPr>
                <a:xfrm>
                  <a:off x="4881122" y="4529138"/>
                  <a:ext cx="1708764" cy="1680591"/>
                </a:xfrm>
                <a:prstGeom prst="roundRect">
                  <a:avLst>
                    <a:gd name="adj" fmla="val 4729"/>
                  </a:avLst>
                </a:prstGeom>
                <a:solidFill>
                  <a:srgbClr val="DEEBF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96" name="Group 95"/>
                <p:cNvGrpSpPr/>
                <p:nvPr/>
              </p:nvGrpSpPr>
              <p:grpSpPr>
                <a:xfrm>
                  <a:off x="5004891" y="4698033"/>
                  <a:ext cx="1461227" cy="1342800"/>
                  <a:chOff x="4971988" y="4758192"/>
                  <a:chExt cx="1461227" cy="1342800"/>
                </a:xfrm>
              </p:grpSpPr>
              <p:sp>
                <p:nvSpPr>
                  <p:cNvPr id="91" name="Rectangle: Rounded Corners 25">
                    <a:extLst>
                      <a:ext uri="{FF2B5EF4-FFF2-40B4-BE49-F238E27FC236}">
                        <a16:creationId xmlns:a16="http://schemas.microsoft.com/office/drawing/2014/main" id="{6F3295A4-A202-76EC-990C-76709E7C3893}"/>
                      </a:ext>
                    </a:extLst>
                  </p:cNvPr>
                  <p:cNvSpPr/>
                  <p:nvPr/>
                </p:nvSpPr>
                <p:spPr>
                  <a:xfrm>
                    <a:off x="4971988" y="5135424"/>
                    <a:ext cx="1461227" cy="255034"/>
                  </a:xfrm>
                  <a:prstGeom prst="roundRect">
                    <a:avLst/>
                  </a:prstGeom>
                  <a:solidFill>
                    <a:srgbClr val="2F5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Linear</a:t>
                    </a:r>
                  </a:p>
                </p:txBody>
              </p:sp>
              <p:sp>
                <p:nvSpPr>
                  <p:cNvPr id="93" name="Rectangle: Rounded Corners 25">
                    <a:extLst>
                      <a:ext uri="{FF2B5EF4-FFF2-40B4-BE49-F238E27FC236}">
                        <a16:creationId xmlns:a16="http://schemas.microsoft.com/office/drawing/2014/main" id="{6F3295A4-A202-76EC-990C-76709E7C3893}"/>
                      </a:ext>
                    </a:extLst>
                  </p:cNvPr>
                  <p:cNvSpPr/>
                  <p:nvPr/>
                </p:nvSpPr>
                <p:spPr>
                  <a:xfrm>
                    <a:off x="4971988" y="5490691"/>
                    <a:ext cx="1461227" cy="255034"/>
                  </a:xfrm>
                  <a:prstGeom prst="roundRect">
                    <a:avLst/>
                  </a:prstGeom>
                  <a:solidFill>
                    <a:srgbClr val="2F5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Prophet</a:t>
                    </a:r>
                  </a:p>
                </p:txBody>
              </p:sp>
              <p:sp>
                <p:nvSpPr>
                  <p:cNvPr id="94" name="Rectangle: Rounded Corners 25">
                    <a:extLst>
                      <a:ext uri="{FF2B5EF4-FFF2-40B4-BE49-F238E27FC236}">
                        <a16:creationId xmlns:a16="http://schemas.microsoft.com/office/drawing/2014/main" id="{6F3295A4-A202-76EC-990C-76709E7C3893}"/>
                      </a:ext>
                    </a:extLst>
                  </p:cNvPr>
                  <p:cNvSpPr/>
                  <p:nvPr/>
                </p:nvSpPr>
                <p:spPr>
                  <a:xfrm>
                    <a:off x="4971988" y="5845958"/>
                    <a:ext cx="1461227" cy="255034"/>
                  </a:xfrm>
                  <a:prstGeom prst="roundRect">
                    <a:avLst/>
                  </a:prstGeom>
                  <a:solidFill>
                    <a:srgbClr val="2F5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Ensemble </a:t>
                    </a:r>
                  </a:p>
                </p:txBody>
              </p:sp>
              <p:sp>
                <p:nvSpPr>
                  <p:cNvPr id="95" name="TextBox 94">
                    <a:extLst>
                      <a:ext uri="{FF2B5EF4-FFF2-40B4-BE49-F238E27FC236}">
                        <a16:creationId xmlns:a16="http://schemas.microsoft.com/office/drawing/2014/main" id="{69653F01-2102-4B74-EDB9-B79956BCB077}"/>
                      </a:ext>
                    </a:extLst>
                  </p:cNvPr>
                  <p:cNvSpPr txBox="1"/>
                  <p:nvPr/>
                </p:nvSpPr>
                <p:spPr>
                  <a:xfrm>
                    <a:off x="5143729" y="4758192"/>
                    <a:ext cx="1197371" cy="288507"/>
                  </a:xfrm>
                  <a:prstGeom prst="rect">
                    <a:avLst/>
                  </a:prstGeom>
                  <a:noFill/>
                </p:spPr>
                <p:txBody>
                  <a:bodyPr wrap="none" rtlCol="0">
                    <a:spAutoFit/>
                  </a:bodyPr>
                  <a:lstStyle/>
                  <a:p>
                    <a:pPr algn="ctr"/>
                    <a:r>
                      <a:rPr lang="en-US" sz="1200" b="1" dirty="0"/>
                      <a:t>Model Training</a:t>
                    </a:r>
                  </a:p>
                </p:txBody>
              </p:sp>
            </p:grpSp>
          </p:grpSp>
          <p:cxnSp>
            <p:nvCxnSpPr>
              <p:cNvPr id="114" name="Straight Arrow Connector 113"/>
              <p:cNvCxnSpPr/>
              <p:nvPr/>
            </p:nvCxnSpPr>
            <p:spPr>
              <a:xfrm flipV="1">
                <a:off x="4701435" y="5428449"/>
                <a:ext cx="187478" cy="6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
        <p:nvSpPr>
          <p:cNvPr id="2" name="TextBox 1">
            <a:extLst>
              <a:ext uri="{FF2B5EF4-FFF2-40B4-BE49-F238E27FC236}">
                <a16:creationId xmlns:a16="http://schemas.microsoft.com/office/drawing/2014/main" id="{0422304C-9D74-7F6B-626D-7D985572F3BD}"/>
              </a:ext>
            </a:extLst>
          </p:cNvPr>
          <p:cNvSpPr txBox="1"/>
          <p:nvPr/>
        </p:nvSpPr>
        <p:spPr>
          <a:xfrm>
            <a:off x="7846303" y="2827942"/>
            <a:ext cx="695575" cy="276999"/>
          </a:xfrm>
          <a:prstGeom prst="rect">
            <a:avLst/>
          </a:prstGeom>
          <a:noFill/>
        </p:spPr>
        <p:txBody>
          <a:bodyPr wrap="none" rtlCol="0">
            <a:spAutoFit/>
          </a:bodyPr>
          <a:lstStyle/>
          <a:p>
            <a:r>
              <a:rPr lang="en-US" sz="1200" dirty="0"/>
              <a:t>Figure-3</a:t>
            </a:r>
            <a:endParaRPr lang="en-IN" sz="1200" dirty="0"/>
          </a:p>
        </p:txBody>
      </p:sp>
      <p:sp>
        <p:nvSpPr>
          <p:cNvPr id="3" name="TextBox 2">
            <a:extLst>
              <a:ext uri="{FF2B5EF4-FFF2-40B4-BE49-F238E27FC236}">
                <a16:creationId xmlns:a16="http://schemas.microsoft.com/office/drawing/2014/main" id="{E4597014-BC7E-90CF-E7F3-8BA4ABB1CAAE}"/>
              </a:ext>
            </a:extLst>
          </p:cNvPr>
          <p:cNvSpPr txBox="1"/>
          <p:nvPr/>
        </p:nvSpPr>
        <p:spPr>
          <a:xfrm>
            <a:off x="8075062" y="6160767"/>
            <a:ext cx="695575" cy="276999"/>
          </a:xfrm>
          <a:prstGeom prst="rect">
            <a:avLst/>
          </a:prstGeom>
          <a:noFill/>
        </p:spPr>
        <p:txBody>
          <a:bodyPr wrap="none" rtlCol="0">
            <a:spAutoFit/>
          </a:bodyPr>
          <a:lstStyle/>
          <a:p>
            <a:r>
              <a:rPr lang="en-US" sz="1200" dirty="0"/>
              <a:t>Figure-4</a:t>
            </a:r>
            <a:endParaRPr lang="en-IN" sz="1200" dirty="0"/>
          </a:p>
        </p:txBody>
      </p:sp>
      <p:sp>
        <p:nvSpPr>
          <p:cNvPr id="6" name="Title 2">
            <a:extLst>
              <a:ext uri="{FF2B5EF4-FFF2-40B4-BE49-F238E27FC236}">
                <a16:creationId xmlns:a16="http://schemas.microsoft.com/office/drawing/2014/main" id="{303F5B65-1524-D77A-EE60-6A4ABE58BCAA}"/>
              </a:ext>
            </a:extLst>
          </p:cNvPr>
          <p:cNvSpPr>
            <a:spLocks noGrp="1"/>
          </p:cNvSpPr>
          <p:nvPr>
            <p:ph type="title"/>
          </p:nvPr>
        </p:nvSpPr>
        <p:spPr>
          <a:xfrm>
            <a:off x="309756" y="285638"/>
            <a:ext cx="8688470" cy="562501"/>
          </a:xfrm>
        </p:spPr>
        <p:txBody>
          <a:bodyPr/>
          <a:lstStyle/>
          <a:p>
            <a:r>
              <a:rPr lang="en-US" dirty="0"/>
              <a:t>Phase1:</a:t>
            </a:r>
            <a:r>
              <a:rPr lang="en-US" dirty="0">
                <a:latin typeface="Arial" panose="020B0604020202020204" pitchFamily="34" charset="0"/>
                <a:ea typeface="Calibri" panose="020F0502020204030204" pitchFamily="34" charset="0"/>
              </a:rPr>
              <a:t> </a:t>
            </a:r>
            <a:r>
              <a:rPr lang="en-US" dirty="0"/>
              <a:t>Demand Forecasting for States and India level</a:t>
            </a:r>
            <a:endParaRPr lang="en-IN" dirty="0"/>
          </a:p>
        </p:txBody>
      </p:sp>
    </p:spTree>
    <p:extLst>
      <p:ext uri="{BB962C8B-B14F-4D97-AF65-F5344CB8AC3E}">
        <p14:creationId xmlns:p14="http://schemas.microsoft.com/office/powerpoint/2010/main" val="2385753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D7F7DFB-761E-8F92-8850-9C35F26064F5}"/>
              </a:ext>
            </a:extLst>
          </p:cNvPr>
          <p:cNvSpPr txBox="1"/>
          <p:nvPr/>
        </p:nvSpPr>
        <p:spPr>
          <a:xfrm>
            <a:off x="309756" y="1006972"/>
            <a:ext cx="8298543" cy="344069"/>
          </a:xfrm>
          <a:prstGeom prst="rect">
            <a:avLst/>
          </a:prstGeom>
          <a:noFill/>
        </p:spPr>
        <p:txBody>
          <a:bodyPr wrap="square">
            <a:spAutoFit/>
          </a:bodyPr>
          <a:lstStyle>
            <a:defPPr>
              <a:defRPr lang="en-US"/>
            </a:defPPr>
            <a:lvl1pPr>
              <a:defRPr sz="1600" b="1"/>
            </a:lvl1pPr>
            <a:lvl2pPr marL="228600" marR="0" lvl="1" fontAlgn="base">
              <a:lnSpc>
                <a:spcPct val="90000"/>
              </a:lnSpc>
              <a:spcBef>
                <a:spcPct val="0"/>
              </a:spcBef>
              <a:spcAft>
                <a:spcPts val="600"/>
              </a:spcAft>
              <a:buClrTx/>
              <a:buSzTx/>
              <a:tabLst/>
              <a:defRPr kumimoji="0" sz="1600" b="1" i="1" u="sng" strike="noStrike" cap="none" normalizeH="0" baseline="0" bmk="">
                <a:ln>
                  <a:noFill/>
                </a:ln>
                <a:effectLst/>
              </a:defRPr>
            </a:lvl2pPr>
          </a:lstStyle>
          <a:p>
            <a:r>
              <a:rPr lang="en-US" dirty="0"/>
              <a:t>Model Performance Metrics:</a:t>
            </a:r>
            <a:endParaRPr lang="en-IN" dirty="0"/>
          </a:p>
        </p:txBody>
      </p:sp>
      <p:sp>
        <p:nvSpPr>
          <p:cNvPr id="34" name="TextBox 33">
            <a:extLst>
              <a:ext uri="{FF2B5EF4-FFF2-40B4-BE49-F238E27FC236}">
                <a16:creationId xmlns:a16="http://schemas.microsoft.com/office/drawing/2014/main" id="{92BC9A0D-A953-3D21-772E-413FB1E59207}"/>
              </a:ext>
            </a:extLst>
          </p:cNvPr>
          <p:cNvSpPr txBox="1"/>
          <p:nvPr/>
        </p:nvSpPr>
        <p:spPr>
          <a:xfrm>
            <a:off x="309756" y="3598072"/>
            <a:ext cx="4236844" cy="338554"/>
          </a:xfrm>
          <a:prstGeom prst="rect">
            <a:avLst/>
          </a:prstGeom>
          <a:noFill/>
        </p:spPr>
        <p:txBody>
          <a:bodyPr wrap="square">
            <a:spAutoFit/>
          </a:bodyPr>
          <a:lstStyle>
            <a:defPPr>
              <a:defRPr lang="en-US"/>
            </a:defPPr>
            <a:lvl2pPr marL="228600" marR="0" lvl="1" fontAlgn="base">
              <a:lnSpc>
                <a:spcPct val="90000"/>
              </a:lnSpc>
              <a:spcBef>
                <a:spcPct val="0"/>
              </a:spcBef>
              <a:spcAft>
                <a:spcPts val="600"/>
              </a:spcAft>
              <a:buClrTx/>
              <a:buSzTx/>
              <a:tabLst/>
              <a:defRPr kumimoji="0" sz="1600" b="1" i="1" u="sng" strike="noStrike" cap="none" normalizeH="0" baseline="0" bmk="">
                <a:ln>
                  <a:noFill/>
                </a:ln>
                <a:effectLst/>
              </a:defRPr>
            </a:lvl2pPr>
          </a:lstStyle>
          <a:p>
            <a:r>
              <a:rPr lang="en-US" sz="1600" b="1" dirty="0"/>
              <a:t>Model Inference pipeline for Energy Forecasting</a:t>
            </a:r>
            <a:endParaRPr lang="en-IN" sz="1600" b="1" dirty="0"/>
          </a:p>
        </p:txBody>
      </p:sp>
      <p:sp>
        <p:nvSpPr>
          <p:cNvPr id="2" name="Title 1"/>
          <p:cNvSpPr>
            <a:spLocks noGrp="1"/>
          </p:cNvSpPr>
          <p:nvPr>
            <p:ph type="title"/>
          </p:nvPr>
        </p:nvSpPr>
        <p:spPr/>
        <p:txBody>
          <a:bodyPr>
            <a:normAutofit/>
          </a:bodyPr>
          <a:lstStyle/>
          <a:p>
            <a:r>
              <a:rPr lang="en-US" dirty="0"/>
              <a:t>Phase1:</a:t>
            </a:r>
            <a:r>
              <a:rPr lang="en-US" dirty="0">
                <a:latin typeface="Arial" panose="020B0604020202020204" pitchFamily="34" charset="0"/>
                <a:ea typeface="Calibri" panose="020F0502020204030204" pitchFamily="34" charset="0"/>
              </a:rPr>
              <a:t> </a:t>
            </a:r>
            <a:r>
              <a:rPr lang="en-US" dirty="0"/>
              <a:t>Demand Forecasting for States and India level</a:t>
            </a:r>
            <a:endParaRPr lang="en-IN" dirty="0"/>
          </a:p>
        </p:txBody>
      </p:sp>
      <p:grpSp>
        <p:nvGrpSpPr>
          <p:cNvPr id="62" name="Group 61"/>
          <p:cNvGrpSpPr/>
          <p:nvPr/>
        </p:nvGrpSpPr>
        <p:grpSpPr>
          <a:xfrm>
            <a:off x="309756" y="3949704"/>
            <a:ext cx="11177394" cy="2285996"/>
            <a:chOff x="309756" y="3886204"/>
            <a:chExt cx="11177394" cy="2285996"/>
          </a:xfrm>
        </p:grpSpPr>
        <p:sp>
          <p:nvSpPr>
            <p:cNvPr id="47" name="Rectangle 46"/>
            <p:cNvSpPr/>
            <p:nvPr/>
          </p:nvSpPr>
          <p:spPr>
            <a:xfrm>
              <a:off x="309756" y="3886204"/>
              <a:ext cx="11177394" cy="228599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61" name="Group 60"/>
            <p:cNvGrpSpPr/>
            <p:nvPr/>
          </p:nvGrpSpPr>
          <p:grpSpPr>
            <a:xfrm>
              <a:off x="485968" y="3886204"/>
              <a:ext cx="10824971" cy="2219667"/>
              <a:chOff x="455430" y="3886204"/>
              <a:chExt cx="10824971" cy="2219667"/>
            </a:xfrm>
          </p:grpSpPr>
          <p:sp>
            <p:nvSpPr>
              <p:cNvPr id="26" name="TextBox 25">
                <a:extLst>
                  <a:ext uri="{FF2B5EF4-FFF2-40B4-BE49-F238E27FC236}">
                    <a16:creationId xmlns:a16="http://schemas.microsoft.com/office/drawing/2014/main" id="{3F70F580-2563-C396-5B34-5E30E07F49AE}"/>
                  </a:ext>
                </a:extLst>
              </p:cNvPr>
              <p:cNvSpPr txBox="1"/>
              <p:nvPr/>
            </p:nvSpPr>
            <p:spPr>
              <a:xfrm>
                <a:off x="2494752" y="4583557"/>
                <a:ext cx="1255477" cy="646331"/>
              </a:xfrm>
              <a:prstGeom prst="rect">
                <a:avLst/>
              </a:prstGeom>
              <a:noFill/>
            </p:spPr>
            <p:txBody>
              <a:bodyPr wrap="square" rtlCol="0">
                <a:spAutoFit/>
              </a:bodyPr>
              <a:lstStyle/>
              <a:p>
                <a:pPr algn="ctr"/>
                <a:r>
                  <a:rPr lang="en-US" sz="1200" dirty="0"/>
                  <a:t>Save the</a:t>
                </a:r>
              </a:p>
              <a:p>
                <a:pPr algn="ctr"/>
                <a:r>
                  <a:rPr lang="en-US" sz="1200" dirty="0"/>
                  <a:t>Forecasted</a:t>
                </a:r>
              </a:p>
              <a:p>
                <a:pPr algn="ctr"/>
                <a:r>
                  <a:rPr lang="en-US" sz="1200" dirty="0"/>
                  <a:t>Energy Demand</a:t>
                </a:r>
              </a:p>
            </p:txBody>
          </p:sp>
          <p:grpSp>
            <p:nvGrpSpPr>
              <p:cNvPr id="9" name="Group 8"/>
              <p:cNvGrpSpPr/>
              <p:nvPr/>
            </p:nvGrpSpPr>
            <p:grpSpPr>
              <a:xfrm>
                <a:off x="455430" y="4196526"/>
                <a:ext cx="2087326" cy="1753874"/>
                <a:chOff x="503376" y="3941579"/>
                <a:chExt cx="2162491" cy="1753874"/>
              </a:xfrm>
            </p:grpSpPr>
            <p:sp>
              <p:nvSpPr>
                <p:cNvPr id="56" name="Rounded Rectangle 55">
                  <a:extLst>
                    <a:ext uri="{FF2B5EF4-FFF2-40B4-BE49-F238E27FC236}">
                      <a16:creationId xmlns:a16="http://schemas.microsoft.com/office/drawing/2014/main" id="{F7E368B7-8658-723E-C8A7-4A6D611D16F5}"/>
                    </a:ext>
                  </a:extLst>
                </p:cNvPr>
                <p:cNvSpPr/>
                <p:nvPr/>
              </p:nvSpPr>
              <p:spPr>
                <a:xfrm>
                  <a:off x="503376" y="3941579"/>
                  <a:ext cx="2162491" cy="1753874"/>
                </a:xfrm>
                <a:prstGeom prst="roundRect">
                  <a:avLst>
                    <a:gd name="adj" fmla="val 6529"/>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8" name="Group 7"/>
                <p:cNvGrpSpPr/>
                <p:nvPr/>
              </p:nvGrpSpPr>
              <p:grpSpPr>
                <a:xfrm>
                  <a:off x="559469" y="4023811"/>
                  <a:ext cx="2050304" cy="1589410"/>
                  <a:chOff x="555616" y="4014535"/>
                  <a:chExt cx="2050304" cy="1589410"/>
                </a:xfrm>
              </p:grpSpPr>
              <p:sp>
                <p:nvSpPr>
                  <p:cNvPr id="37" name="Rounded Rectangle 36">
                    <a:extLst>
                      <a:ext uri="{FF2B5EF4-FFF2-40B4-BE49-F238E27FC236}">
                        <a16:creationId xmlns:a16="http://schemas.microsoft.com/office/drawing/2014/main" id="{71C5A431-743A-F6AB-231C-DCA77693937C}"/>
                      </a:ext>
                    </a:extLst>
                  </p:cNvPr>
                  <p:cNvSpPr/>
                  <p:nvPr/>
                </p:nvSpPr>
                <p:spPr>
                  <a:xfrm>
                    <a:off x="700673" y="4914059"/>
                    <a:ext cx="1760191" cy="29796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GDP</a:t>
                    </a:r>
                    <a:endParaRPr lang="en-IN" sz="1200" dirty="0"/>
                  </a:p>
                </p:txBody>
              </p:sp>
              <p:grpSp>
                <p:nvGrpSpPr>
                  <p:cNvPr id="7" name="Group 6"/>
                  <p:cNvGrpSpPr/>
                  <p:nvPr/>
                </p:nvGrpSpPr>
                <p:grpSpPr>
                  <a:xfrm>
                    <a:off x="700673" y="4385491"/>
                    <a:ext cx="1760191" cy="434611"/>
                    <a:chOff x="700672" y="4385491"/>
                    <a:chExt cx="1760191" cy="434611"/>
                  </a:xfrm>
                </p:grpSpPr>
                <p:sp>
                  <p:nvSpPr>
                    <p:cNvPr id="36" name="Rectangle: Rounded Corners 35">
                      <a:extLst>
                        <a:ext uri="{FF2B5EF4-FFF2-40B4-BE49-F238E27FC236}">
                          <a16:creationId xmlns:a16="http://schemas.microsoft.com/office/drawing/2014/main" id="{96EB94E3-6658-26AC-77C4-58B79B63DE92}"/>
                        </a:ext>
                      </a:extLst>
                    </p:cNvPr>
                    <p:cNvSpPr/>
                    <p:nvPr/>
                  </p:nvSpPr>
                  <p:spPr>
                    <a:xfrm>
                      <a:off x="700672" y="4385491"/>
                      <a:ext cx="1760191" cy="43461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Weather Data</a:t>
                      </a:r>
                      <a:endParaRPr lang="en-IN" sz="1200" dirty="0">
                        <a:solidFill>
                          <a:schemeClr val="tx1"/>
                        </a:solidFill>
                      </a:endParaRPr>
                    </a:p>
                  </p:txBody>
                </p:sp>
                <p:pic>
                  <p:nvPicPr>
                    <p:cNvPr id="38" name="Picture 24" descr="Improve Demand Forecasting Accuracy - SymphonyAI">
                      <a:extLst>
                        <a:ext uri="{FF2B5EF4-FFF2-40B4-BE49-F238E27FC236}">
                          <a16:creationId xmlns:a16="http://schemas.microsoft.com/office/drawing/2014/main" id="{0D69D370-53ED-10A1-6855-FE394472C7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5338" y="4417427"/>
                      <a:ext cx="430579" cy="370739"/>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Rounded Rectangle 45">
                    <a:extLst>
                      <a:ext uri="{FF2B5EF4-FFF2-40B4-BE49-F238E27FC236}">
                        <a16:creationId xmlns:a16="http://schemas.microsoft.com/office/drawing/2014/main" id="{ACC07150-1D64-3B73-B263-711A8B21144A}"/>
                      </a:ext>
                    </a:extLst>
                  </p:cNvPr>
                  <p:cNvSpPr/>
                  <p:nvPr/>
                </p:nvSpPr>
                <p:spPr>
                  <a:xfrm>
                    <a:off x="700673" y="5305981"/>
                    <a:ext cx="1760191" cy="29796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Holiday Data</a:t>
                    </a:r>
                    <a:endParaRPr lang="en-IN" sz="1200" dirty="0"/>
                  </a:p>
                </p:txBody>
              </p:sp>
              <p:sp>
                <p:nvSpPr>
                  <p:cNvPr id="58" name="TextBox 57">
                    <a:extLst>
                      <a:ext uri="{FF2B5EF4-FFF2-40B4-BE49-F238E27FC236}">
                        <a16:creationId xmlns:a16="http://schemas.microsoft.com/office/drawing/2014/main" id="{724C0A65-7988-B848-F1EB-8FA55A3CC82E}"/>
                      </a:ext>
                    </a:extLst>
                  </p:cNvPr>
                  <p:cNvSpPr txBox="1"/>
                  <p:nvPr/>
                </p:nvSpPr>
                <p:spPr>
                  <a:xfrm>
                    <a:off x="555616" y="4014535"/>
                    <a:ext cx="2050304" cy="276999"/>
                  </a:xfrm>
                  <a:prstGeom prst="rect">
                    <a:avLst/>
                  </a:prstGeom>
                  <a:noFill/>
                </p:spPr>
                <p:txBody>
                  <a:bodyPr wrap="none" rtlCol="0">
                    <a:spAutoFit/>
                  </a:bodyPr>
                  <a:lstStyle/>
                  <a:p>
                    <a:r>
                      <a:rPr lang="en-US" sz="1200" b="1" dirty="0"/>
                      <a:t>Future Data for Next 365days</a:t>
                    </a:r>
                    <a:endParaRPr lang="en-IN" sz="1200" b="1" dirty="0"/>
                  </a:p>
                </p:txBody>
              </p:sp>
            </p:grpSp>
          </p:grpSp>
          <p:sp>
            <p:nvSpPr>
              <p:cNvPr id="25" name="Flowchart: Magnetic Disk 24">
                <a:extLst>
                  <a:ext uri="{FF2B5EF4-FFF2-40B4-BE49-F238E27FC236}">
                    <a16:creationId xmlns:a16="http://schemas.microsoft.com/office/drawing/2014/main" id="{4B6A2625-B0BF-B44B-22E3-AA9D773FA004}"/>
                  </a:ext>
                </a:extLst>
              </p:cNvPr>
              <p:cNvSpPr/>
              <p:nvPr/>
            </p:nvSpPr>
            <p:spPr>
              <a:xfrm>
                <a:off x="3767761" y="4685681"/>
                <a:ext cx="965701" cy="645002"/>
              </a:xfrm>
              <a:prstGeom prst="flowChartMagneticDisk">
                <a:avLst/>
              </a:prstGeom>
              <a:solidFill>
                <a:srgbClr val="0060A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Data Lake</a:t>
                </a:r>
              </a:p>
            </p:txBody>
          </p:sp>
          <p:sp>
            <p:nvSpPr>
              <p:cNvPr id="30" name="Cube 29">
                <a:extLst>
                  <a:ext uri="{FF2B5EF4-FFF2-40B4-BE49-F238E27FC236}">
                    <a16:creationId xmlns:a16="http://schemas.microsoft.com/office/drawing/2014/main" id="{611E44A7-EEDB-2699-0EC4-98265C1A1B77}"/>
                  </a:ext>
                </a:extLst>
              </p:cNvPr>
              <p:cNvSpPr/>
              <p:nvPr/>
            </p:nvSpPr>
            <p:spPr>
              <a:xfrm>
                <a:off x="5442840" y="4681650"/>
                <a:ext cx="918749" cy="649033"/>
              </a:xfrm>
              <a:prstGeom prst="cube">
                <a:avLst/>
              </a:prstGeom>
              <a:solidFill>
                <a:srgbClr val="EC691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Cube</a:t>
                </a:r>
              </a:p>
            </p:txBody>
          </p:sp>
          <p:cxnSp>
            <p:nvCxnSpPr>
              <p:cNvPr id="22" name="Straight Arrow Connector 21"/>
              <p:cNvCxnSpPr>
                <a:endCxn id="25" idx="2"/>
              </p:cNvCxnSpPr>
              <p:nvPr/>
            </p:nvCxnSpPr>
            <p:spPr>
              <a:xfrm>
                <a:off x="2347688" y="5008182"/>
                <a:ext cx="14200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724144" y="5008182"/>
                <a:ext cx="720000"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6362700" y="4982416"/>
                <a:ext cx="82800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4" name="Picture 53">
                <a:extLst>
                  <a:ext uri="{FF2B5EF4-FFF2-40B4-BE49-F238E27FC236}">
                    <a16:creationId xmlns:a16="http://schemas.microsoft.com/office/drawing/2014/main" id="{4327E427-2AC0-B2CF-A2E8-26AFAE56620B}"/>
                  </a:ext>
                </a:extLst>
              </p:cNvPr>
              <p:cNvPicPr>
                <a:picLocks noChangeAspect="1"/>
              </p:cNvPicPr>
              <p:nvPr/>
            </p:nvPicPr>
            <p:blipFill rotWithShape="1">
              <a:blip r:embed="rId4"/>
              <a:srcRect t="10455"/>
              <a:stretch/>
            </p:blipFill>
            <p:spPr>
              <a:xfrm>
                <a:off x="7143600" y="4196526"/>
                <a:ext cx="4136801" cy="1909345"/>
              </a:xfrm>
              <a:prstGeom prst="rect">
                <a:avLst/>
              </a:prstGeom>
              <a:effectLst/>
            </p:spPr>
          </p:pic>
          <p:sp>
            <p:nvSpPr>
              <p:cNvPr id="55" name="TextBox 54">
                <a:extLst>
                  <a:ext uri="{FF2B5EF4-FFF2-40B4-BE49-F238E27FC236}">
                    <a16:creationId xmlns:a16="http://schemas.microsoft.com/office/drawing/2014/main" id="{E18989BE-BD5A-EA33-16F1-2EE520B26267}"/>
                  </a:ext>
                </a:extLst>
              </p:cNvPr>
              <p:cNvSpPr txBox="1"/>
              <p:nvPr/>
            </p:nvSpPr>
            <p:spPr>
              <a:xfrm>
                <a:off x="7935721" y="3886204"/>
                <a:ext cx="2552558" cy="307777"/>
              </a:xfrm>
              <a:prstGeom prst="rect">
                <a:avLst/>
              </a:prstGeom>
              <a:noFill/>
            </p:spPr>
            <p:txBody>
              <a:bodyPr wrap="none" rtlCol="0">
                <a:spAutoFit/>
              </a:bodyPr>
              <a:lstStyle/>
              <a:p>
                <a:r>
                  <a:rPr lang="en-US" sz="1400" b="1" dirty="0"/>
                  <a:t>Demand Forecasting Dashboard</a:t>
                </a:r>
                <a:endParaRPr lang="en-IN" sz="1400" b="1" dirty="0"/>
              </a:p>
            </p:txBody>
          </p:sp>
        </p:grpSp>
      </p:grpSp>
      <p:graphicFrame>
        <p:nvGraphicFramePr>
          <p:cNvPr id="63" name="Table 62">
            <a:extLst>
              <a:ext uri="{FF2B5EF4-FFF2-40B4-BE49-F238E27FC236}">
                <a16:creationId xmlns:a16="http://schemas.microsoft.com/office/drawing/2014/main" id="{158A5B59-F8DB-7261-36FC-C23EBB7A17E9}"/>
              </a:ext>
            </a:extLst>
          </p:cNvPr>
          <p:cNvGraphicFramePr>
            <a:graphicFrameLocks noGrp="1"/>
          </p:cNvGraphicFramePr>
          <p:nvPr>
            <p:extLst>
              <p:ext uri="{D42A27DB-BD31-4B8C-83A1-F6EECF244321}">
                <p14:modId xmlns:p14="http://schemas.microsoft.com/office/powerpoint/2010/main" val="1700315463"/>
              </p:ext>
            </p:extLst>
          </p:nvPr>
        </p:nvGraphicFramePr>
        <p:xfrm>
          <a:off x="315692" y="1382977"/>
          <a:ext cx="3547285" cy="1549404"/>
        </p:xfrm>
        <a:graphic>
          <a:graphicData uri="http://schemas.openxmlformats.org/drawingml/2006/table">
            <a:tbl>
              <a:tblPr firstRow="1" bandRow="1">
                <a:tableStyleId>{5C22544A-7EE6-4342-B048-85BDC9FD1C3A}</a:tableStyleId>
              </a:tblPr>
              <a:tblGrid>
                <a:gridCol w="1644751">
                  <a:extLst>
                    <a:ext uri="{9D8B030D-6E8A-4147-A177-3AD203B41FA5}">
                      <a16:colId xmlns:a16="http://schemas.microsoft.com/office/drawing/2014/main" val="3487162102"/>
                    </a:ext>
                  </a:extLst>
                </a:gridCol>
                <a:gridCol w="1902534">
                  <a:extLst>
                    <a:ext uri="{9D8B030D-6E8A-4147-A177-3AD203B41FA5}">
                      <a16:colId xmlns:a16="http://schemas.microsoft.com/office/drawing/2014/main" val="419752769"/>
                    </a:ext>
                  </a:extLst>
                </a:gridCol>
              </a:tblGrid>
              <a:tr h="258234">
                <a:tc>
                  <a:txBody>
                    <a:bodyPr/>
                    <a:lstStyle/>
                    <a:p>
                      <a:pPr algn="l">
                        <a:lnSpc>
                          <a:spcPct val="107000"/>
                        </a:lnSpc>
                        <a:spcAft>
                          <a:spcPts val="800"/>
                        </a:spcAft>
                      </a:pPr>
                      <a:r>
                        <a:rPr lang="en-US" sz="1400" kern="100" dirty="0">
                          <a:effectLst/>
                          <a:latin typeface="+mn-lt"/>
                          <a:ea typeface="Calibri" panose="020F0502020204030204" pitchFamily="34" charset="0"/>
                          <a:cs typeface="Times New Roman" panose="02020603050405020304" pitchFamily="18" charset="0"/>
                        </a:rPr>
                        <a:t>Model</a:t>
                      </a:r>
                      <a:endParaRPr lang="en-IN" sz="14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1400" kern="100" dirty="0">
                          <a:effectLst/>
                          <a:latin typeface="+mn-lt"/>
                        </a:rPr>
                        <a:t>RMSE</a:t>
                      </a:r>
                      <a:endParaRPr lang="en-IN" sz="14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9204504"/>
                  </a:ext>
                </a:extLst>
              </a:tr>
              <a:tr h="258234">
                <a:tc>
                  <a:txBody>
                    <a:bodyPr/>
                    <a:lstStyle/>
                    <a:p>
                      <a:pPr algn="l">
                        <a:lnSpc>
                          <a:spcPct val="107000"/>
                        </a:lnSpc>
                        <a:spcAft>
                          <a:spcPts val="800"/>
                        </a:spcAft>
                      </a:pPr>
                      <a:r>
                        <a:rPr lang="en-IN" sz="1400" b="0" kern="100" dirty="0" err="1">
                          <a:effectLst/>
                          <a:latin typeface="+mn-lt"/>
                        </a:rPr>
                        <a:t>Elasticnet</a:t>
                      </a:r>
                      <a:endParaRPr lang="en-IN" sz="1400" b="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IN" sz="1400" kern="100" dirty="0">
                          <a:effectLst/>
                          <a:latin typeface="+mn-lt"/>
                        </a:rPr>
                        <a:t>0.9</a:t>
                      </a:r>
                      <a:endParaRPr lang="en-IN" sz="14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7583172"/>
                  </a:ext>
                </a:extLst>
              </a:tr>
              <a:tr h="258234">
                <a:tc>
                  <a:txBody>
                    <a:bodyPr/>
                    <a:lstStyle/>
                    <a:p>
                      <a:pPr algn="l">
                        <a:lnSpc>
                          <a:spcPct val="107000"/>
                        </a:lnSpc>
                        <a:spcAft>
                          <a:spcPts val="800"/>
                        </a:spcAft>
                      </a:pPr>
                      <a:r>
                        <a:rPr lang="en-US" sz="1400" b="0" kern="100" dirty="0">
                          <a:effectLst/>
                          <a:latin typeface="+mn-lt"/>
                        </a:rPr>
                        <a:t>Prophet</a:t>
                      </a:r>
                      <a:endParaRPr lang="en-IN" sz="1400" b="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1400" kern="100" dirty="0">
                          <a:effectLst/>
                          <a:latin typeface="+mn-lt"/>
                        </a:rPr>
                        <a:t>0.45</a:t>
                      </a:r>
                      <a:endParaRPr lang="en-IN" sz="14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9660588"/>
                  </a:ext>
                </a:extLst>
              </a:tr>
              <a:tr h="258234">
                <a:tc>
                  <a:txBody>
                    <a:bodyPr/>
                    <a:lstStyle/>
                    <a:p>
                      <a:pPr algn="l">
                        <a:lnSpc>
                          <a:spcPct val="107000"/>
                        </a:lnSpc>
                        <a:spcAft>
                          <a:spcPts val="800"/>
                        </a:spcAft>
                      </a:pPr>
                      <a:r>
                        <a:rPr lang="en-US" sz="1400" b="0" kern="100" dirty="0">
                          <a:effectLst/>
                          <a:latin typeface="+mn-lt"/>
                          <a:ea typeface="Calibri" panose="020F0502020204030204" pitchFamily="34" charset="0"/>
                          <a:cs typeface="Times New Roman" panose="02020603050405020304" pitchFamily="18" charset="0"/>
                        </a:rPr>
                        <a:t>Hybrid</a:t>
                      </a:r>
                      <a:endParaRPr lang="en-IN" sz="1400" b="0" kern="100" dirty="0">
                        <a:effectLst/>
                        <a:latin typeface="+mn-lt"/>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lgn="l">
                        <a:lnSpc>
                          <a:spcPct val="107000"/>
                        </a:lnSpc>
                        <a:spcAft>
                          <a:spcPts val="800"/>
                        </a:spcAft>
                      </a:pPr>
                      <a:r>
                        <a:rPr lang="en-US" sz="1400" kern="100" dirty="0">
                          <a:effectLst/>
                          <a:latin typeface="+mn-lt"/>
                        </a:rPr>
                        <a:t>0.25</a:t>
                      </a:r>
                      <a:endParaRPr lang="en-IN" sz="1400" kern="100" dirty="0">
                        <a:effectLst/>
                        <a:latin typeface="+mn-lt"/>
                        <a:ea typeface="Calibri" panose="020F0502020204030204" pitchFamily="34" charset="0"/>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val="1013589151"/>
                  </a:ext>
                </a:extLst>
              </a:tr>
              <a:tr h="258234">
                <a:tc>
                  <a:txBody>
                    <a:bodyPr/>
                    <a:lstStyle/>
                    <a:p>
                      <a:pPr algn="l">
                        <a:lnSpc>
                          <a:spcPct val="107000"/>
                        </a:lnSpc>
                        <a:spcAft>
                          <a:spcPts val="800"/>
                        </a:spcAft>
                      </a:pPr>
                      <a:r>
                        <a:rPr lang="en-US" sz="1400" b="0" kern="100" dirty="0">
                          <a:effectLst/>
                          <a:latin typeface="+mn-lt"/>
                        </a:rPr>
                        <a:t>LSTM</a:t>
                      </a:r>
                      <a:endParaRPr lang="en-IN" sz="1400" b="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1400" kern="100" dirty="0">
                          <a:effectLst/>
                          <a:latin typeface="+mn-lt"/>
                        </a:rPr>
                        <a:t>0.7</a:t>
                      </a:r>
                      <a:endParaRPr lang="en-IN" sz="14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522447"/>
                  </a:ext>
                </a:extLst>
              </a:tr>
              <a:tr h="258234">
                <a:tc>
                  <a:txBody>
                    <a:bodyPr/>
                    <a:lstStyle/>
                    <a:p>
                      <a:pPr algn="l">
                        <a:lnSpc>
                          <a:spcPct val="107000"/>
                        </a:lnSpc>
                        <a:spcAft>
                          <a:spcPts val="800"/>
                        </a:spcAft>
                      </a:pPr>
                      <a:r>
                        <a:rPr lang="en-US" sz="1400" b="0" kern="100" dirty="0">
                          <a:effectLst/>
                          <a:latin typeface="+mn-lt"/>
                          <a:ea typeface="Calibri" panose="020F0502020204030204" pitchFamily="34" charset="0"/>
                          <a:cs typeface="Times New Roman" panose="02020603050405020304" pitchFamily="18" charset="0"/>
                        </a:rPr>
                        <a:t>Lasso</a:t>
                      </a:r>
                      <a:endParaRPr lang="en-IN" sz="1400" b="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1400" kern="100" dirty="0">
                          <a:effectLst/>
                          <a:latin typeface="+mn-lt"/>
                          <a:ea typeface="Calibri" panose="020F0502020204030204" pitchFamily="34" charset="0"/>
                          <a:cs typeface="Times New Roman" panose="02020603050405020304" pitchFamily="18" charset="0"/>
                        </a:rPr>
                        <a:t>0.5</a:t>
                      </a:r>
                      <a:endParaRPr lang="en-IN" sz="14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6387990"/>
                  </a:ext>
                </a:extLst>
              </a:tr>
            </a:tbl>
          </a:graphicData>
        </a:graphic>
      </p:graphicFrame>
    </p:spTree>
    <p:extLst>
      <p:ext uri="{BB962C8B-B14F-4D97-AF65-F5344CB8AC3E}">
        <p14:creationId xmlns:p14="http://schemas.microsoft.com/office/powerpoint/2010/main" val="3836887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3B9993CB-D43D-F623-D731-34DFBBA32376}"/>
              </a:ext>
            </a:extLst>
          </p:cNvPr>
          <p:cNvSpPr txBox="1"/>
          <p:nvPr/>
        </p:nvSpPr>
        <p:spPr>
          <a:xfrm>
            <a:off x="309756" y="1020929"/>
            <a:ext cx="4829431" cy="2062103"/>
          </a:xfrm>
          <a:prstGeom prst="rect">
            <a:avLst/>
          </a:prstGeom>
          <a:noFill/>
        </p:spPr>
        <p:txBody>
          <a:bodyPr wrap="square" rtlCol="0">
            <a:spAutoFit/>
          </a:bodyPr>
          <a:lstStyle/>
          <a:p>
            <a:r>
              <a:rPr lang="en-US" sz="1600" b="1" dirty="0"/>
              <a:t>Visualization: </a:t>
            </a:r>
          </a:p>
          <a:p>
            <a:r>
              <a:rPr lang="en-US" sz="1400" dirty="0"/>
              <a:t>Dashboard has following Features</a:t>
            </a:r>
            <a:endParaRPr lang="en-US" sz="1600" dirty="0"/>
          </a:p>
          <a:p>
            <a:pPr marL="285750" indent="-285750">
              <a:buFont typeface="Arial" panose="020B0604020202020204" pitchFamily="34" charset="0"/>
              <a:buChar char="•"/>
            </a:pPr>
            <a:r>
              <a:rPr lang="en-US" sz="1400" dirty="0"/>
              <a:t>All India/State wise</a:t>
            </a:r>
          </a:p>
          <a:p>
            <a:pPr marL="285750" indent="-285750">
              <a:buFont typeface="Arial" panose="020B0604020202020204" pitchFamily="34" charset="0"/>
              <a:buChar char="•"/>
            </a:pPr>
            <a:r>
              <a:rPr lang="en-US" sz="1400" dirty="0"/>
              <a:t>Daily/Monthly/Quarterly/Yearly</a:t>
            </a:r>
          </a:p>
          <a:p>
            <a:pPr marL="285750" indent="-285750">
              <a:buFont typeface="Arial" panose="020B0604020202020204" pitchFamily="34" charset="0"/>
              <a:buChar char="•"/>
            </a:pPr>
            <a:r>
              <a:rPr lang="en-US" sz="1400" dirty="0"/>
              <a:t>Min and Max Trends</a:t>
            </a:r>
          </a:p>
          <a:p>
            <a:pPr marL="285750" indent="-285750">
              <a:buFont typeface="Arial" panose="020B0604020202020204" pitchFamily="34" charset="0"/>
              <a:buChar char="•"/>
            </a:pPr>
            <a:r>
              <a:rPr lang="en-US" sz="1400" dirty="0"/>
              <a:t>Financial Year Month wise Cumulative</a:t>
            </a:r>
          </a:p>
          <a:p>
            <a:pPr marL="285750" indent="-285750">
              <a:buFont typeface="Arial" panose="020B0604020202020204" pitchFamily="34" charset="0"/>
              <a:buChar char="•"/>
            </a:pPr>
            <a:r>
              <a:rPr lang="en-US" sz="1400" dirty="0"/>
              <a:t>Model Metrics</a:t>
            </a:r>
          </a:p>
          <a:p>
            <a:pPr marL="285750" indent="-285750">
              <a:buFont typeface="Arial" panose="020B0604020202020204" pitchFamily="34" charset="0"/>
              <a:buChar char="•"/>
            </a:pPr>
            <a:r>
              <a:rPr lang="en-US" sz="1400" dirty="0"/>
              <a:t>Year to Year Comparison</a:t>
            </a:r>
          </a:p>
          <a:p>
            <a:pPr marL="285750" indent="-285750">
              <a:buFont typeface="Arial" panose="020B0604020202020204" pitchFamily="34" charset="0"/>
              <a:buChar char="•"/>
            </a:pPr>
            <a:endParaRPr lang="en-US" sz="1400" dirty="0"/>
          </a:p>
        </p:txBody>
      </p:sp>
      <p:pic>
        <p:nvPicPr>
          <p:cNvPr id="2" name="Picture 1">
            <a:extLst>
              <a:ext uri="{FF2B5EF4-FFF2-40B4-BE49-F238E27FC236}">
                <a16:creationId xmlns:a16="http://schemas.microsoft.com/office/drawing/2014/main" id="{99136989-0C73-9B4F-E868-857136D0D29E}"/>
              </a:ext>
            </a:extLst>
          </p:cNvPr>
          <p:cNvPicPr>
            <a:picLocks noChangeAspect="1"/>
          </p:cNvPicPr>
          <p:nvPr/>
        </p:nvPicPr>
        <p:blipFill rotWithShape="1">
          <a:blip r:embed="rId2"/>
          <a:srcRect t="6828" r="41705"/>
          <a:stretch/>
        </p:blipFill>
        <p:spPr>
          <a:xfrm>
            <a:off x="309756" y="3336912"/>
            <a:ext cx="4829430" cy="2550850"/>
          </a:xfrm>
          <a:prstGeom prst="rect">
            <a:avLst/>
          </a:prstGeom>
          <a:ln>
            <a:solidFill>
              <a:schemeClr val="tx1"/>
            </a:solidFill>
          </a:ln>
        </p:spPr>
      </p:pic>
      <p:sp>
        <p:nvSpPr>
          <p:cNvPr id="3" name="TextBox 2">
            <a:extLst>
              <a:ext uri="{FF2B5EF4-FFF2-40B4-BE49-F238E27FC236}">
                <a16:creationId xmlns:a16="http://schemas.microsoft.com/office/drawing/2014/main" id="{F1FB6214-44E9-BEF5-E6C3-825D7BEA0E30}"/>
              </a:ext>
            </a:extLst>
          </p:cNvPr>
          <p:cNvSpPr txBox="1"/>
          <p:nvPr/>
        </p:nvSpPr>
        <p:spPr>
          <a:xfrm>
            <a:off x="1520134" y="2932973"/>
            <a:ext cx="2408673" cy="338554"/>
          </a:xfrm>
          <a:prstGeom prst="rect">
            <a:avLst/>
          </a:prstGeom>
          <a:noFill/>
        </p:spPr>
        <p:txBody>
          <a:bodyPr wrap="none" rtlCol="0">
            <a:spAutoFit/>
          </a:bodyPr>
          <a:lstStyle/>
          <a:p>
            <a:r>
              <a:rPr lang="en-US" sz="1600" b="1" dirty="0"/>
              <a:t>FY </a:t>
            </a:r>
            <a:r>
              <a:rPr lang="en-US" sz="1600" b="1" dirty="0" err="1"/>
              <a:t>Monthwise</a:t>
            </a:r>
            <a:r>
              <a:rPr lang="en-US" sz="1600" b="1" dirty="0"/>
              <a:t> Cumulative</a:t>
            </a:r>
            <a:endParaRPr lang="en-IN" sz="1600" b="1" dirty="0"/>
          </a:p>
        </p:txBody>
      </p:sp>
      <p:pic>
        <p:nvPicPr>
          <p:cNvPr id="30" name="Picture 29">
            <a:extLst>
              <a:ext uri="{FF2B5EF4-FFF2-40B4-BE49-F238E27FC236}">
                <a16:creationId xmlns:a16="http://schemas.microsoft.com/office/drawing/2014/main" id="{F4296AE6-982A-2AE7-AEA4-872D3D34CC9B}"/>
              </a:ext>
            </a:extLst>
          </p:cNvPr>
          <p:cNvPicPr>
            <a:picLocks noChangeAspect="1"/>
          </p:cNvPicPr>
          <p:nvPr/>
        </p:nvPicPr>
        <p:blipFill rotWithShape="1">
          <a:blip r:embed="rId3"/>
          <a:srcRect l="1244" t="4111" r="1916"/>
          <a:stretch/>
        </p:blipFill>
        <p:spPr>
          <a:xfrm>
            <a:off x="5855441" y="1290353"/>
            <a:ext cx="5822208" cy="2915596"/>
          </a:xfrm>
          <a:prstGeom prst="rect">
            <a:avLst/>
          </a:prstGeom>
          <a:ln>
            <a:solidFill>
              <a:schemeClr val="tx1"/>
            </a:solidFill>
          </a:ln>
        </p:spPr>
      </p:pic>
      <p:grpSp>
        <p:nvGrpSpPr>
          <p:cNvPr id="7" name="Group 6"/>
          <p:cNvGrpSpPr/>
          <p:nvPr/>
        </p:nvGrpSpPr>
        <p:grpSpPr>
          <a:xfrm>
            <a:off x="5855441" y="4612337"/>
            <a:ext cx="5822208" cy="1510066"/>
            <a:chOff x="5610031" y="4631242"/>
            <a:chExt cx="6067618" cy="1573718"/>
          </a:xfrm>
        </p:grpSpPr>
        <p:pic>
          <p:nvPicPr>
            <p:cNvPr id="31" name="Picture 30">
              <a:extLst>
                <a:ext uri="{FF2B5EF4-FFF2-40B4-BE49-F238E27FC236}">
                  <a16:creationId xmlns:a16="http://schemas.microsoft.com/office/drawing/2014/main" id="{BE81467F-0057-C3EE-CC07-0AC75BAEB06D}"/>
                </a:ext>
              </a:extLst>
            </p:cNvPr>
            <p:cNvPicPr>
              <a:picLocks noChangeAspect="1"/>
            </p:cNvPicPr>
            <p:nvPr/>
          </p:nvPicPr>
          <p:blipFill>
            <a:blip r:embed="rId4"/>
            <a:stretch>
              <a:fillRect/>
            </a:stretch>
          </p:blipFill>
          <p:spPr>
            <a:xfrm>
              <a:off x="5610031" y="5001706"/>
              <a:ext cx="6067618" cy="1203254"/>
            </a:xfrm>
            <a:prstGeom prst="rect">
              <a:avLst/>
            </a:prstGeom>
            <a:ln>
              <a:solidFill>
                <a:schemeClr val="tx1"/>
              </a:solidFill>
            </a:ln>
          </p:spPr>
        </p:pic>
        <p:sp>
          <p:nvSpPr>
            <p:cNvPr id="32" name="TextBox 31">
              <a:extLst>
                <a:ext uri="{FF2B5EF4-FFF2-40B4-BE49-F238E27FC236}">
                  <a16:creationId xmlns:a16="http://schemas.microsoft.com/office/drawing/2014/main" id="{FC10CC5B-614F-9535-6355-1E2C0344C8B3}"/>
                </a:ext>
              </a:extLst>
            </p:cNvPr>
            <p:cNvSpPr txBox="1"/>
            <p:nvPr/>
          </p:nvSpPr>
          <p:spPr>
            <a:xfrm>
              <a:off x="6890777" y="4631242"/>
              <a:ext cx="3506127" cy="352825"/>
            </a:xfrm>
            <a:prstGeom prst="rect">
              <a:avLst/>
            </a:prstGeom>
            <a:noFill/>
          </p:spPr>
          <p:txBody>
            <a:bodyPr wrap="none" rtlCol="0">
              <a:spAutoFit/>
            </a:bodyPr>
            <a:lstStyle/>
            <a:p>
              <a:r>
                <a:rPr lang="en-US" sz="1600" b="1" dirty="0"/>
                <a:t>Min and Max Trends of Financial Year</a:t>
              </a:r>
              <a:endParaRPr lang="en-IN" sz="1600" b="1" dirty="0"/>
            </a:p>
          </p:txBody>
        </p:sp>
      </p:grpSp>
      <p:sp>
        <p:nvSpPr>
          <p:cNvPr id="4" name="TextBox 3">
            <a:extLst>
              <a:ext uri="{FF2B5EF4-FFF2-40B4-BE49-F238E27FC236}">
                <a16:creationId xmlns:a16="http://schemas.microsoft.com/office/drawing/2014/main" id="{9CE26C6D-C3EF-59A1-8BD4-A2A3B4C322E4}"/>
              </a:ext>
            </a:extLst>
          </p:cNvPr>
          <p:cNvSpPr txBox="1"/>
          <p:nvPr/>
        </p:nvSpPr>
        <p:spPr>
          <a:xfrm>
            <a:off x="6795915" y="939506"/>
            <a:ext cx="4138633" cy="338554"/>
          </a:xfrm>
          <a:prstGeom prst="rect">
            <a:avLst/>
          </a:prstGeom>
          <a:noFill/>
        </p:spPr>
        <p:txBody>
          <a:bodyPr wrap="none" rtlCol="0">
            <a:spAutoFit/>
          </a:bodyPr>
          <a:lstStyle/>
          <a:p>
            <a:r>
              <a:rPr lang="en-US" sz="1600" b="1" dirty="0"/>
              <a:t>Day wise </a:t>
            </a:r>
            <a:r>
              <a:rPr lang="en-US" sz="1600" b="1" dirty="0" err="1"/>
              <a:t>comparision</a:t>
            </a:r>
            <a:r>
              <a:rPr lang="en-US" sz="1600" b="1" dirty="0"/>
              <a:t> of Actual and Prediction</a:t>
            </a:r>
            <a:endParaRPr lang="en-IN" sz="1600" b="1" dirty="0"/>
          </a:p>
        </p:txBody>
      </p:sp>
      <p:sp>
        <p:nvSpPr>
          <p:cNvPr id="9" name="Title 1">
            <a:extLst>
              <a:ext uri="{FF2B5EF4-FFF2-40B4-BE49-F238E27FC236}">
                <a16:creationId xmlns:a16="http://schemas.microsoft.com/office/drawing/2014/main" id="{371E8FCD-BE49-E8FE-E8FE-90052248319D}"/>
              </a:ext>
            </a:extLst>
          </p:cNvPr>
          <p:cNvSpPr>
            <a:spLocks noGrp="1"/>
          </p:cNvSpPr>
          <p:nvPr>
            <p:ph type="title"/>
          </p:nvPr>
        </p:nvSpPr>
        <p:spPr>
          <a:xfrm>
            <a:off x="309756" y="285638"/>
            <a:ext cx="8688470" cy="562501"/>
          </a:xfrm>
        </p:spPr>
        <p:txBody>
          <a:bodyPr>
            <a:normAutofit/>
          </a:bodyPr>
          <a:lstStyle/>
          <a:p>
            <a:r>
              <a:rPr lang="en-US" dirty="0"/>
              <a:t>Phase1:</a:t>
            </a:r>
            <a:r>
              <a:rPr lang="en-US" dirty="0">
                <a:latin typeface="Arial" panose="020B0604020202020204" pitchFamily="34" charset="0"/>
                <a:ea typeface="Calibri" panose="020F0502020204030204" pitchFamily="34" charset="0"/>
              </a:rPr>
              <a:t> </a:t>
            </a:r>
            <a:r>
              <a:rPr lang="en-US" dirty="0"/>
              <a:t>Demand Forecasting for States and India level</a:t>
            </a:r>
            <a:endParaRPr lang="en-IN" dirty="0"/>
          </a:p>
        </p:txBody>
      </p:sp>
    </p:spTree>
    <p:extLst>
      <p:ext uri="{BB962C8B-B14F-4D97-AF65-F5344CB8AC3E}">
        <p14:creationId xmlns:p14="http://schemas.microsoft.com/office/powerpoint/2010/main" val="2733737282"/>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7192</TotalTime>
  <Words>1731</Words>
  <Application>Microsoft Office PowerPoint</Application>
  <PresentationFormat>Widescreen</PresentationFormat>
  <Paragraphs>352</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Times New Roman</vt:lpstr>
      <vt:lpstr>Wingdings</vt:lpstr>
      <vt:lpstr>3_Office Theme</vt:lpstr>
      <vt:lpstr>O&amp;M Strategies for Cost Management</vt:lpstr>
      <vt:lpstr>Introduction</vt:lpstr>
      <vt:lpstr>Advanced Data Analytics and Visualization Platform</vt:lpstr>
      <vt:lpstr>Implementation Methodology</vt:lpstr>
      <vt:lpstr>Problem Statement and Approach</vt:lpstr>
      <vt:lpstr>Phase1: Demand Forecasting for States and India level</vt:lpstr>
      <vt:lpstr>Phase1: Demand Forecasting for States and India level</vt:lpstr>
      <vt:lpstr>Phase1: Demand Forecasting for States and India level</vt:lpstr>
      <vt:lpstr>Phase1: Demand Forecasting for States and India level</vt:lpstr>
      <vt:lpstr>Phase2: Forecasting RE(Wind &amp; Solar) for States and India level</vt:lpstr>
      <vt:lpstr>Phase2: Forecasting RE(Wind &amp; Solar) for States and India level</vt:lpstr>
      <vt:lpstr>Phase3: NTPC Generations Forecasts </vt:lpstr>
      <vt:lpstr>Phase3: NTPC Generations Forecasts </vt:lpstr>
      <vt:lpstr>Phase3: NTPC Generations Forecasts </vt:lpstr>
      <vt:lpstr>Phase3: NTPC Generations Forecasts </vt:lpstr>
      <vt:lpstr>Current Implementation: Optimum Coal Stock Prediction</vt:lpstr>
      <vt:lpstr>Conclusion</vt:lpstr>
      <vt:lpstr>Question &amp; Answer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Transformative Energy &amp; Urban Technology  Solutions for a Sustainable World</dc:title>
  <dc:creator>Niranjan Parvatha Reddy</dc:creator>
  <cp:lastModifiedBy>Rajkumar Natra</cp:lastModifiedBy>
  <cp:revision>1105</cp:revision>
  <dcterms:created xsi:type="dcterms:W3CDTF">2019-05-28T05:46:35Z</dcterms:created>
  <dcterms:modified xsi:type="dcterms:W3CDTF">2024-02-02T18:07:20Z</dcterms:modified>
</cp:coreProperties>
</file>