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sldIdLst>
    <p:sldId id="256" r:id="rId2"/>
    <p:sldId id="257" r:id="rId3"/>
    <p:sldId id="283" r:id="rId4"/>
    <p:sldId id="1706" r:id="rId5"/>
    <p:sldId id="1708" r:id="rId6"/>
    <p:sldId id="258" r:id="rId7"/>
    <p:sldId id="1715" r:id="rId8"/>
    <p:sldId id="259" r:id="rId9"/>
    <p:sldId id="260" r:id="rId10"/>
    <p:sldId id="261" r:id="rId11"/>
    <p:sldId id="262" r:id="rId12"/>
    <p:sldId id="263" r:id="rId13"/>
    <p:sldId id="264" r:id="rId14"/>
    <p:sldId id="265" r:id="rId15"/>
    <p:sldId id="266" r:id="rId16"/>
    <p:sldId id="267" r:id="rId17"/>
    <p:sldId id="268" r:id="rId18"/>
    <p:sldId id="1716" r:id="rId19"/>
    <p:sldId id="270" r:id="rId20"/>
    <p:sldId id="1717" r:id="rId21"/>
    <p:sldId id="272" r:id="rId22"/>
    <p:sldId id="1718" r:id="rId23"/>
    <p:sldId id="273" r:id="rId24"/>
    <p:sldId id="274" r:id="rId25"/>
    <p:sldId id="275"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D%20drive\FGD\Paper\paper%202023\data%20ph%20densit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20drive\FGD\Paper\paper%202023\data%20ph%20densit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D%20drive\FGD\PG%20Test\Summary%20of%20FGD%20PG%20Test%20Samp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pH of Reagent slurry in </a:t>
            </a:r>
            <a:r>
              <a:rPr lang="en-US" sz="1200" b="0" i="0" u="none" strike="noStrike" kern="1200" spc="0" baseline="0" dirty="0">
                <a:solidFill>
                  <a:sysClr val="windowText" lastClr="000000">
                    <a:lumMod val="65000"/>
                    <a:lumOff val="35000"/>
                  </a:sysClr>
                </a:solidFill>
                <a:latin typeface="+mn-lt"/>
                <a:ea typeface="+mn-ea"/>
                <a:cs typeface="+mn-cs"/>
              </a:rPr>
              <a:t>Absorber</a:t>
            </a:r>
            <a:r>
              <a:rPr lang="en-US" sz="1200" dirty="0"/>
              <a:t> Tank</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14426254272173"/>
          <c:y val="0.14304181014070488"/>
          <c:w val="0.83974640759833075"/>
          <c:h val="0.75022935779816513"/>
        </c:manualLayout>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Sheet1!$C$19:$C$55</c:f>
              <c:numCache>
                <c:formatCode>General</c:formatCode>
                <c:ptCount val="37"/>
                <c:pt idx="0">
                  <c:v>5.4</c:v>
                </c:pt>
                <c:pt idx="1">
                  <c:v>5.4</c:v>
                </c:pt>
                <c:pt idx="2">
                  <c:v>5.6</c:v>
                </c:pt>
                <c:pt idx="3">
                  <c:v>5.6</c:v>
                </c:pt>
                <c:pt idx="4">
                  <c:v>5.3</c:v>
                </c:pt>
                <c:pt idx="5">
                  <c:v>5.3</c:v>
                </c:pt>
                <c:pt idx="6">
                  <c:v>5.4</c:v>
                </c:pt>
                <c:pt idx="7">
                  <c:v>5.6</c:v>
                </c:pt>
                <c:pt idx="8">
                  <c:v>6.3</c:v>
                </c:pt>
                <c:pt idx="9">
                  <c:v>5.5</c:v>
                </c:pt>
                <c:pt idx="10">
                  <c:v>5.3</c:v>
                </c:pt>
                <c:pt idx="11">
                  <c:v>5.4</c:v>
                </c:pt>
                <c:pt idx="12">
                  <c:v>6.2</c:v>
                </c:pt>
                <c:pt idx="13">
                  <c:v>5.9</c:v>
                </c:pt>
                <c:pt idx="14">
                  <c:v>5.6</c:v>
                </c:pt>
                <c:pt idx="15">
                  <c:v>6.6</c:v>
                </c:pt>
                <c:pt idx="16">
                  <c:v>5.2</c:v>
                </c:pt>
                <c:pt idx="17">
                  <c:v>5.3</c:v>
                </c:pt>
                <c:pt idx="18">
                  <c:v>5.2</c:v>
                </c:pt>
                <c:pt idx="19">
                  <c:v>5.4</c:v>
                </c:pt>
                <c:pt idx="20">
                  <c:v>5.5</c:v>
                </c:pt>
                <c:pt idx="21">
                  <c:v>6.3</c:v>
                </c:pt>
                <c:pt idx="22">
                  <c:v>5.9</c:v>
                </c:pt>
                <c:pt idx="23">
                  <c:v>5.5</c:v>
                </c:pt>
                <c:pt idx="24">
                  <c:v>5.0999999999999996</c:v>
                </c:pt>
                <c:pt idx="25">
                  <c:v>5.0999999999999996</c:v>
                </c:pt>
                <c:pt idx="26">
                  <c:v>5.3</c:v>
                </c:pt>
                <c:pt idx="27">
                  <c:v>5.8</c:v>
                </c:pt>
                <c:pt idx="28">
                  <c:v>6.1</c:v>
                </c:pt>
                <c:pt idx="29">
                  <c:v>5.3</c:v>
                </c:pt>
                <c:pt idx="30">
                  <c:v>5.7</c:v>
                </c:pt>
                <c:pt idx="31" formatCode="0.00">
                  <c:v>6</c:v>
                </c:pt>
                <c:pt idx="32">
                  <c:v>6.1</c:v>
                </c:pt>
                <c:pt idx="33" formatCode="0.00">
                  <c:v>6</c:v>
                </c:pt>
                <c:pt idx="34">
                  <c:v>5.7</c:v>
                </c:pt>
                <c:pt idx="35" formatCode="0.00">
                  <c:v>5.6</c:v>
                </c:pt>
                <c:pt idx="36">
                  <c:v>5.8</c:v>
                </c:pt>
              </c:numCache>
            </c:numRef>
          </c:yVal>
          <c:smooth val="0"/>
          <c:extLst>
            <c:ext xmlns:c16="http://schemas.microsoft.com/office/drawing/2014/chart" uri="{C3380CC4-5D6E-409C-BE32-E72D297353CC}">
              <c16:uniqueId val="{00000000-5E86-4040-8DD5-1242D2FA89CA}"/>
            </c:ext>
          </c:extLst>
        </c:ser>
        <c:dLbls>
          <c:showLegendKey val="0"/>
          <c:showVal val="0"/>
          <c:showCatName val="0"/>
          <c:showSerName val="0"/>
          <c:showPercent val="0"/>
          <c:showBubbleSize val="0"/>
        </c:dLbls>
        <c:axId val="1393257551"/>
        <c:axId val="1393256591"/>
      </c:scatterChart>
      <c:valAx>
        <c:axId val="1393257551"/>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slurry samples </a:t>
                </a:r>
              </a:p>
            </c:rich>
          </c:tx>
          <c:layout>
            <c:manualLayout>
              <c:xMode val="edge"/>
              <c:yMode val="edge"/>
              <c:x val="0.39082082365603582"/>
              <c:y val="0.9034648478573206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crossAx val="1393256591"/>
        <c:crosses val="autoZero"/>
        <c:crossBetween val="midCat"/>
      </c:valAx>
      <c:valAx>
        <c:axId val="13932565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3257551"/>
        <c:crosses val="autoZero"/>
        <c:crossBetween val="midCat"/>
      </c:valAx>
      <c:spPr>
        <a:noFill/>
        <a:ln>
          <a:solidFill>
            <a:srgbClr val="FFFF00"/>
          </a:solidFill>
        </a:ln>
        <a:effectLst/>
      </c:spPr>
    </c:plotArea>
    <c:plotVisOnly val="1"/>
    <c:dispBlanksAs val="gap"/>
    <c:showDLblsOverMax val="0"/>
  </c:chart>
  <c:spPr>
    <a:solidFill>
      <a:schemeClr val="bg1"/>
    </a:solidFill>
    <a:ln w="9525" cap="flat" cmpd="sng" algn="ctr">
      <a:solidFill>
        <a:srgbClr val="FF000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a:t> Density of Reagent slurry in </a:t>
            </a:r>
            <a:r>
              <a:rPr lang="en-US" sz="1100" b="0" i="0" u="none" strike="noStrike" kern="1200" spc="0" baseline="0">
                <a:solidFill>
                  <a:sysClr val="windowText" lastClr="000000">
                    <a:lumMod val="65000"/>
                    <a:lumOff val="35000"/>
                  </a:sysClr>
                </a:solidFill>
                <a:latin typeface="+mn-lt"/>
                <a:ea typeface="+mn-ea"/>
                <a:cs typeface="+mn-cs"/>
              </a:rPr>
              <a:t>Absorber</a:t>
            </a:r>
            <a:r>
              <a:rPr lang="en-US" sz="1100"/>
              <a:t> Tank</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2"/>
              </a:solidFill>
              <a:round/>
            </a:ln>
            <a:effectLst/>
          </c:spPr>
          <c:marker>
            <c:symbol val="circle"/>
            <c:size val="5"/>
            <c:spPr>
              <a:solidFill>
                <a:schemeClr val="accent2"/>
              </a:solidFill>
              <a:ln w="9525">
                <a:solidFill>
                  <a:schemeClr val="accent2"/>
                </a:solidFill>
              </a:ln>
              <a:effectLst/>
            </c:spPr>
          </c:marker>
          <c:dPt>
            <c:idx val="33"/>
            <c:marker>
              <c:symbol val="circle"/>
              <c:size val="5"/>
              <c:spPr>
                <a:solidFill>
                  <a:schemeClr val="accent2"/>
                </a:solidFill>
                <a:ln w="9525">
                  <a:solidFill>
                    <a:schemeClr val="accent2"/>
                  </a:solidFill>
                </a:ln>
                <a:effectLst/>
              </c:spPr>
            </c:marker>
            <c:bubble3D val="0"/>
            <c:extLst>
              <c:ext xmlns:c16="http://schemas.microsoft.com/office/drawing/2014/chart" uri="{C3380CC4-5D6E-409C-BE32-E72D297353CC}">
                <c16:uniqueId val="{00000000-35BC-4894-A03C-430ABD5B9054}"/>
              </c:ext>
            </c:extLst>
          </c:dPt>
          <c:yVal>
            <c:numRef>
              <c:f>Sheet1!$D$19:$D$55</c:f>
              <c:numCache>
                <c:formatCode>General</c:formatCode>
                <c:ptCount val="37"/>
                <c:pt idx="0">
                  <c:v>1158</c:v>
                </c:pt>
                <c:pt idx="1">
                  <c:v>1167</c:v>
                </c:pt>
                <c:pt idx="2">
                  <c:v>1180</c:v>
                </c:pt>
                <c:pt idx="3">
                  <c:v>1174</c:v>
                </c:pt>
                <c:pt idx="4">
                  <c:v>1175</c:v>
                </c:pt>
                <c:pt idx="5">
                  <c:v>1190</c:v>
                </c:pt>
                <c:pt idx="6">
                  <c:v>1188</c:v>
                </c:pt>
                <c:pt idx="7">
                  <c:v>1130</c:v>
                </c:pt>
                <c:pt idx="8">
                  <c:v>1138</c:v>
                </c:pt>
                <c:pt idx="9">
                  <c:v>1168</c:v>
                </c:pt>
                <c:pt idx="10">
                  <c:v>1224</c:v>
                </c:pt>
                <c:pt idx="11">
                  <c:v>1123</c:v>
                </c:pt>
                <c:pt idx="12">
                  <c:v>1137</c:v>
                </c:pt>
                <c:pt idx="13">
                  <c:v>1110</c:v>
                </c:pt>
                <c:pt idx="14">
                  <c:v>1127</c:v>
                </c:pt>
                <c:pt idx="15">
                  <c:v>1160</c:v>
                </c:pt>
                <c:pt idx="16">
                  <c:v>1121</c:v>
                </c:pt>
                <c:pt idx="17">
                  <c:v>1130</c:v>
                </c:pt>
                <c:pt idx="18">
                  <c:v>1131</c:v>
                </c:pt>
                <c:pt idx="19">
                  <c:v>1134</c:v>
                </c:pt>
                <c:pt idx="20">
                  <c:v>1120</c:v>
                </c:pt>
                <c:pt idx="21">
                  <c:v>1129</c:v>
                </c:pt>
                <c:pt idx="22">
                  <c:v>1167</c:v>
                </c:pt>
                <c:pt idx="23">
                  <c:v>1073</c:v>
                </c:pt>
                <c:pt idx="24">
                  <c:v>1132</c:v>
                </c:pt>
                <c:pt idx="25">
                  <c:v>1121</c:v>
                </c:pt>
                <c:pt idx="26">
                  <c:v>1124</c:v>
                </c:pt>
                <c:pt idx="27">
                  <c:v>1061</c:v>
                </c:pt>
                <c:pt idx="28">
                  <c:v>1150</c:v>
                </c:pt>
                <c:pt idx="29">
                  <c:v>1136</c:v>
                </c:pt>
                <c:pt idx="30">
                  <c:v>1087</c:v>
                </c:pt>
                <c:pt idx="31">
                  <c:v>1330</c:v>
                </c:pt>
                <c:pt idx="32">
                  <c:v>1137</c:v>
                </c:pt>
                <c:pt idx="33">
                  <c:v>1135</c:v>
                </c:pt>
                <c:pt idx="34">
                  <c:v>1137</c:v>
                </c:pt>
                <c:pt idx="35">
                  <c:v>1156</c:v>
                </c:pt>
                <c:pt idx="36">
                  <c:v>1142</c:v>
                </c:pt>
              </c:numCache>
            </c:numRef>
          </c:yVal>
          <c:smooth val="0"/>
          <c:extLst>
            <c:ext xmlns:c16="http://schemas.microsoft.com/office/drawing/2014/chart" uri="{C3380CC4-5D6E-409C-BE32-E72D297353CC}">
              <c16:uniqueId val="{00000001-35BC-4894-A03C-430ABD5B9054}"/>
            </c:ext>
          </c:extLst>
        </c:ser>
        <c:dLbls>
          <c:showLegendKey val="0"/>
          <c:showVal val="0"/>
          <c:showCatName val="0"/>
          <c:showSerName val="0"/>
          <c:showPercent val="0"/>
          <c:showBubbleSize val="0"/>
        </c:dLbls>
        <c:axId val="140612784"/>
        <c:axId val="140609424"/>
      </c:scatterChart>
      <c:valAx>
        <c:axId val="140612784"/>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Slurry samples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crossAx val="140609424"/>
        <c:crosses val="autoZero"/>
        <c:crossBetween val="midCat"/>
      </c:valAx>
      <c:valAx>
        <c:axId val="140609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30000"/>
                  <a:t>density in Kg/M3</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612784"/>
        <c:crosses val="autoZero"/>
        <c:crossBetween val="midCat"/>
      </c:valAx>
      <c:spPr>
        <a:noFill/>
        <a:ln>
          <a:solidFill>
            <a:srgbClr val="FFFF00"/>
          </a:solidFill>
        </a:ln>
        <a:effectLst/>
      </c:spPr>
    </c:plotArea>
    <c:plotVisOnly val="1"/>
    <c:dispBlanksAs val="gap"/>
    <c:showDLblsOverMax val="0"/>
  </c:chart>
  <c:spPr>
    <a:solidFill>
      <a:schemeClr val="bg1"/>
    </a:solidFill>
    <a:ln w="9525" cap="flat" cmpd="sng" algn="ctr">
      <a:solidFill>
        <a:srgbClr val="FF0000"/>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27584103854237"/>
          <c:y val="7.3696771510118608E-2"/>
          <c:w val="0.74914329219094589"/>
          <c:h val="0.73213071895424842"/>
        </c:manualLayout>
      </c:layout>
      <c:barChart>
        <c:barDir val="col"/>
        <c:grouping val="clustered"/>
        <c:varyColors val="0"/>
        <c:ser>
          <c:idx val="0"/>
          <c:order val="0"/>
          <c:tx>
            <c:v>LSS/01</c:v>
          </c:tx>
          <c:spPr>
            <a:solidFill>
              <a:schemeClr val="accent1"/>
            </a:solidFill>
            <a:ln>
              <a:noFill/>
            </a:ln>
            <a:effectLst/>
          </c:spPr>
          <c:invertIfNegative val="0"/>
          <c:val>
            <c:numRef>
              <c:f>'PSD Report'!$C$7:$C$62</c:f>
              <c:numCache>
                <c:formatCode>0.00</c:formatCode>
                <c:ptCount val="5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1.48</c:v>
                </c:pt>
                <c:pt idx="21">
                  <c:v>3.64</c:v>
                </c:pt>
                <c:pt idx="22">
                  <c:v>4.72</c:v>
                </c:pt>
                <c:pt idx="23">
                  <c:v>4.38</c:v>
                </c:pt>
                <c:pt idx="24">
                  <c:v>4.33</c:v>
                </c:pt>
                <c:pt idx="25">
                  <c:v>5.32</c:v>
                </c:pt>
                <c:pt idx="26">
                  <c:v>6.31</c:v>
                </c:pt>
                <c:pt idx="27">
                  <c:v>7.63</c:v>
                </c:pt>
                <c:pt idx="28">
                  <c:v>7.37</c:v>
                </c:pt>
                <c:pt idx="29">
                  <c:v>5.53</c:v>
                </c:pt>
                <c:pt idx="30">
                  <c:v>5.8</c:v>
                </c:pt>
                <c:pt idx="31">
                  <c:v>10.01</c:v>
                </c:pt>
                <c:pt idx="32">
                  <c:v>7.24</c:v>
                </c:pt>
                <c:pt idx="33">
                  <c:v>4.09</c:v>
                </c:pt>
                <c:pt idx="34">
                  <c:v>5.91</c:v>
                </c:pt>
                <c:pt idx="35">
                  <c:v>8.1999999999999993</c:v>
                </c:pt>
                <c:pt idx="36">
                  <c:v>4.1100000000000003</c:v>
                </c:pt>
                <c:pt idx="37">
                  <c:v>2.83</c:v>
                </c:pt>
                <c:pt idx="38">
                  <c:v>1.1000000000000001</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numCache>
            </c:numRef>
          </c:val>
          <c:extLst>
            <c:ext xmlns:c16="http://schemas.microsoft.com/office/drawing/2014/chart" uri="{C3380CC4-5D6E-409C-BE32-E72D297353CC}">
              <c16:uniqueId val="{00000000-3FCF-47D2-9465-2285F56F87FA}"/>
            </c:ext>
          </c:extLst>
        </c:ser>
        <c:ser>
          <c:idx val="1"/>
          <c:order val="1"/>
          <c:tx>
            <c:v>LSS/02</c:v>
          </c:tx>
          <c:spPr>
            <a:solidFill>
              <a:schemeClr val="accent2"/>
            </a:solidFill>
            <a:ln>
              <a:noFill/>
            </a:ln>
            <a:effectLst/>
          </c:spPr>
          <c:invertIfNegative val="0"/>
          <c:val>
            <c:numRef>
              <c:f>'PSD Report'!$E$7:$E$62</c:f>
              <c:numCache>
                <c:formatCode>0.00</c:formatCode>
                <c:ptCount val="5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0.42</c:v>
                </c:pt>
                <c:pt idx="20">
                  <c:v>1.1299999999999999</c:v>
                </c:pt>
                <c:pt idx="21">
                  <c:v>2.0499999999999998</c:v>
                </c:pt>
                <c:pt idx="22">
                  <c:v>3.41</c:v>
                </c:pt>
                <c:pt idx="23">
                  <c:v>5.63</c:v>
                </c:pt>
                <c:pt idx="24">
                  <c:v>7.27</c:v>
                </c:pt>
                <c:pt idx="25">
                  <c:v>7.24</c:v>
                </c:pt>
                <c:pt idx="26">
                  <c:v>6.83</c:v>
                </c:pt>
                <c:pt idx="27">
                  <c:v>6.32</c:v>
                </c:pt>
                <c:pt idx="28">
                  <c:v>5.56</c:v>
                </c:pt>
                <c:pt idx="29">
                  <c:v>6.82</c:v>
                </c:pt>
                <c:pt idx="30">
                  <c:v>6.24</c:v>
                </c:pt>
                <c:pt idx="31">
                  <c:v>6.37</c:v>
                </c:pt>
                <c:pt idx="32">
                  <c:v>8.32</c:v>
                </c:pt>
                <c:pt idx="33">
                  <c:v>5.61</c:v>
                </c:pt>
                <c:pt idx="34">
                  <c:v>3.07</c:v>
                </c:pt>
                <c:pt idx="35">
                  <c:v>4.32</c:v>
                </c:pt>
                <c:pt idx="36">
                  <c:v>5.61</c:v>
                </c:pt>
                <c:pt idx="37">
                  <c:v>5.66</c:v>
                </c:pt>
                <c:pt idx="38">
                  <c:v>1.66</c:v>
                </c:pt>
                <c:pt idx="39">
                  <c:v>0.46</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numCache>
            </c:numRef>
          </c:val>
          <c:extLst>
            <c:ext xmlns:c16="http://schemas.microsoft.com/office/drawing/2014/chart" uri="{C3380CC4-5D6E-409C-BE32-E72D297353CC}">
              <c16:uniqueId val="{00000001-3FCF-47D2-9465-2285F56F87FA}"/>
            </c:ext>
          </c:extLst>
        </c:ser>
        <c:ser>
          <c:idx val="2"/>
          <c:order val="2"/>
          <c:tx>
            <c:v>LSS/03</c:v>
          </c:tx>
          <c:spPr>
            <a:solidFill>
              <a:schemeClr val="accent3"/>
            </a:solidFill>
            <a:ln>
              <a:noFill/>
            </a:ln>
            <a:effectLst/>
          </c:spPr>
          <c:invertIfNegative val="0"/>
          <c:val>
            <c:numLit>
              <c:formatCode>General</c:formatCode>
              <c:ptCount val="1"/>
              <c:pt idx="0">
                <c:v>1</c:v>
              </c:pt>
            </c:numLit>
          </c:val>
          <c:extLst>
            <c:ext xmlns:c16="http://schemas.microsoft.com/office/drawing/2014/chart" uri="{C3380CC4-5D6E-409C-BE32-E72D297353CC}">
              <c16:uniqueId val="{00000002-3FCF-47D2-9465-2285F56F87FA}"/>
            </c:ext>
          </c:extLst>
        </c:ser>
        <c:dLbls>
          <c:showLegendKey val="0"/>
          <c:showVal val="0"/>
          <c:showCatName val="0"/>
          <c:showSerName val="0"/>
          <c:showPercent val="0"/>
          <c:showBubbleSize val="0"/>
        </c:dLbls>
        <c:gapWidth val="219"/>
        <c:overlap val="-27"/>
        <c:axId val="1940220016"/>
        <c:axId val="1940220496"/>
      </c:barChart>
      <c:catAx>
        <c:axId val="19402200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Particle Size (micron)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220496"/>
        <c:crosses val="autoZero"/>
        <c:auto val="1"/>
        <c:lblAlgn val="ctr"/>
        <c:lblOffset val="100"/>
        <c:noMultiLvlLbl val="0"/>
      </c:catAx>
      <c:valAx>
        <c:axId val="1940220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r>
                  <a:rPr lang="en-US" baseline="0"/>
                  <a:t> change in Distribution</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220016"/>
        <c:crosses val="autoZero"/>
        <c:crossBetween val="between"/>
      </c:valAx>
      <c:spPr>
        <a:noFill/>
        <a:ln>
          <a:solidFill>
            <a:schemeClr val="bg1"/>
          </a:solidFill>
        </a:ln>
        <a:effectLst/>
      </c:spPr>
    </c:plotArea>
    <c:legend>
      <c:legendPos val="r"/>
      <c:layout>
        <c:manualLayout>
          <c:xMode val="edge"/>
          <c:yMode val="edge"/>
          <c:x val="0.86195729080895889"/>
          <c:y val="0.28244019970689782"/>
          <c:w val="0.1192187221999247"/>
          <c:h val="0.3771812236414716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FF0000"/>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86138296917148"/>
          <c:y val="0.20364613246873553"/>
          <c:w val="0.69300902954805421"/>
          <c:h val="0.59046807384371069"/>
        </c:manualLayout>
      </c:layout>
      <c:barChart>
        <c:barDir val="col"/>
        <c:grouping val="clustered"/>
        <c:varyColors val="0"/>
        <c:ser>
          <c:idx val="0"/>
          <c:order val="0"/>
          <c:tx>
            <c:strRef>
              <c:f>Sheet1!$B$1</c:f>
              <c:strCache>
                <c:ptCount val="1"/>
                <c:pt idx="0">
                  <c:v>Gypsum Purity</c:v>
                </c:pt>
              </c:strCache>
            </c:strRef>
          </c:tx>
          <c:spPr>
            <a:solidFill>
              <a:schemeClr val="accent4">
                <a:lumMod val="75000"/>
              </a:schemeClr>
            </a:solidFill>
            <a:ln>
              <a:noFill/>
            </a:ln>
            <a:effectLst/>
          </c:spPr>
          <c:invertIfNegative val="0"/>
          <c:cat>
            <c:numRef>
              <c:f>Sheet1!$A$2:$A$8</c:f>
              <c:numCache>
                <c:formatCode>General</c:formatCode>
                <c:ptCount val="7"/>
              </c:numCache>
            </c:numRef>
          </c:cat>
          <c:val>
            <c:numRef>
              <c:f>Sheet1!$B$2:$B$8</c:f>
              <c:numCache>
                <c:formatCode>General</c:formatCode>
                <c:ptCount val="7"/>
                <c:pt idx="0">
                  <c:v>86</c:v>
                </c:pt>
                <c:pt idx="1">
                  <c:v>88</c:v>
                </c:pt>
                <c:pt idx="2">
                  <c:v>85</c:v>
                </c:pt>
                <c:pt idx="3">
                  <c:v>84</c:v>
                </c:pt>
                <c:pt idx="4">
                  <c:v>92</c:v>
                </c:pt>
                <c:pt idx="5">
                  <c:v>90</c:v>
                </c:pt>
                <c:pt idx="6">
                  <c:v>88</c:v>
                </c:pt>
              </c:numCache>
            </c:numRef>
          </c:val>
          <c:extLst>
            <c:ext xmlns:c16="http://schemas.microsoft.com/office/drawing/2014/chart" uri="{C3380CC4-5D6E-409C-BE32-E72D297353CC}">
              <c16:uniqueId val="{00000000-D08A-4DC0-BBF3-7FB761C90A6A}"/>
            </c:ext>
          </c:extLst>
        </c:ser>
        <c:ser>
          <c:idx val="1"/>
          <c:order val="1"/>
          <c:tx>
            <c:strRef>
              <c:f>Sheet1!$C$1</c:f>
              <c:strCache>
                <c:ptCount val="1"/>
                <c:pt idx="0">
                  <c:v>Reactivity of Limestone</c:v>
                </c:pt>
              </c:strCache>
            </c:strRef>
          </c:tx>
          <c:spPr>
            <a:solidFill>
              <a:srgbClr val="92D050"/>
            </a:solidFill>
            <a:ln>
              <a:solidFill>
                <a:srgbClr val="92D050"/>
              </a:solidFill>
            </a:ln>
            <a:effectLst/>
          </c:spPr>
          <c:invertIfNegative val="0"/>
          <c:cat>
            <c:numRef>
              <c:f>Sheet1!$A$2:$A$8</c:f>
              <c:numCache>
                <c:formatCode>General</c:formatCode>
                <c:ptCount val="7"/>
              </c:numCache>
            </c:numRef>
          </c:cat>
          <c:val>
            <c:numRef>
              <c:f>Sheet1!$C$2:$C$8</c:f>
              <c:numCache>
                <c:formatCode>General</c:formatCode>
                <c:ptCount val="7"/>
                <c:pt idx="0">
                  <c:v>76</c:v>
                </c:pt>
                <c:pt idx="1">
                  <c:v>79</c:v>
                </c:pt>
                <c:pt idx="2">
                  <c:v>75</c:v>
                </c:pt>
                <c:pt idx="3">
                  <c:v>74</c:v>
                </c:pt>
                <c:pt idx="4">
                  <c:v>86</c:v>
                </c:pt>
                <c:pt idx="5">
                  <c:v>87</c:v>
                </c:pt>
                <c:pt idx="6">
                  <c:v>83</c:v>
                </c:pt>
              </c:numCache>
            </c:numRef>
          </c:val>
          <c:extLst>
            <c:ext xmlns:c16="http://schemas.microsoft.com/office/drawing/2014/chart" uri="{C3380CC4-5D6E-409C-BE32-E72D297353CC}">
              <c16:uniqueId val="{00000001-D08A-4DC0-BBF3-7FB761C90A6A}"/>
            </c:ext>
          </c:extLst>
        </c:ser>
        <c:dLbls>
          <c:showLegendKey val="0"/>
          <c:showVal val="0"/>
          <c:showCatName val="0"/>
          <c:showSerName val="0"/>
          <c:showPercent val="0"/>
          <c:showBubbleSize val="0"/>
        </c:dLbls>
        <c:gapWidth val="150"/>
        <c:axId val="1539878975"/>
        <c:axId val="1539881471"/>
      </c:barChart>
      <c:catAx>
        <c:axId val="1539878975"/>
        <c:scaling>
          <c:orientation val="minMax"/>
        </c:scaling>
        <c:delete val="1"/>
        <c:axPos val="b"/>
        <c:numFmt formatCode="General" sourceLinked="1"/>
        <c:majorTickMark val="none"/>
        <c:minorTickMark val="none"/>
        <c:tickLblPos val="nextTo"/>
        <c:crossAx val="1539881471"/>
        <c:crosses val="autoZero"/>
        <c:auto val="1"/>
        <c:lblAlgn val="ctr"/>
        <c:lblOffset val="100"/>
        <c:noMultiLvlLbl val="0"/>
      </c:catAx>
      <c:valAx>
        <c:axId val="15398814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9878975"/>
        <c:crosses val="autoZero"/>
        <c:crossBetween val="between"/>
      </c:valAx>
      <c:spPr>
        <a:noFill/>
        <a:ln>
          <a:noFill/>
        </a:ln>
        <a:effectLst/>
      </c:spPr>
    </c:plotArea>
    <c:legend>
      <c:legendPos val="r"/>
      <c:layout>
        <c:manualLayout>
          <c:xMode val="edge"/>
          <c:yMode val="edge"/>
          <c:x val="3.0630975292689312E-2"/>
          <c:y val="0.81764520611394165"/>
          <c:w val="0.9247483008600127"/>
          <c:h val="0.1781544365777807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22225" cap="flat" cmpd="sng" algn="ctr">
      <a:solidFill>
        <a:srgbClr val="FF000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9E668-0978-42C4-AD16-576DFE5404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DAA6FAB7-2B81-46C9-BB23-1E8C13F9EB86}">
      <dgm:prSet phldrT="[Text]">
        <dgm:style>
          <a:lnRef idx="2">
            <a:schemeClr val="accent3">
              <a:shade val="50000"/>
            </a:schemeClr>
          </a:lnRef>
          <a:fillRef idx="1">
            <a:schemeClr val="accent3"/>
          </a:fillRef>
          <a:effectRef idx="0">
            <a:schemeClr val="accent3"/>
          </a:effectRef>
          <a:fontRef idx="minor">
            <a:schemeClr val="lt1"/>
          </a:fontRef>
        </dgm:style>
      </dgm:prSet>
      <dgm:spPr>
        <a:solidFill>
          <a:srgbClr val="FFBC37"/>
        </a:solidFill>
        <a:ln w="19050">
          <a:solidFill>
            <a:schemeClr val="tx1"/>
          </a:solidFill>
        </a:ln>
      </dgm:spPr>
      <dgm:t>
        <a:bodyPr/>
        <a:lstStyle/>
        <a:p>
          <a:r>
            <a:rPr lang="en-IN" dirty="0">
              <a:solidFill>
                <a:schemeClr val="tx1"/>
              </a:solidFill>
            </a:rPr>
            <a:t>Limestone </a:t>
          </a:r>
          <a:r>
            <a:rPr lang="en-IN" baseline="0" dirty="0">
              <a:solidFill>
                <a:schemeClr val="tx1"/>
              </a:solidFill>
            </a:rPr>
            <a:t>Quality</a:t>
          </a:r>
        </a:p>
      </dgm:t>
    </dgm:pt>
    <dgm:pt modelId="{0D80F211-A470-472E-91DB-E92BD8A614AF}" type="parTrans" cxnId="{89059E3D-456C-47BC-9FAB-0EB4B6644A5D}">
      <dgm:prSet/>
      <dgm:spPr/>
      <dgm:t>
        <a:bodyPr/>
        <a:lstStyle/>
        <a:p>
          <a:endParaRPr lang="en-IN"/>
        </a:p>
      </dgm:t>
    </dgm:pt>
    <dgm:pt modelId="{6E409EB5-613D-4C0E-8C6D-E2E1DB272805}" type="sibTrans" cxnId="{89059E3D-456C-47BC-9FAB-0EB4B6644A5D}">
      <dgm:prSet/>
      <dgm:spPr/>
      <dgm:t>
        <a:bodyPr/>
        <a:lstStyle/>
        <a:p>
          <a:endParaRPr lang="en-IN"/>
        </a:p>
      </dgm:t>
    </dgm:pt>
    <dgm:pt modelId="{6DAAE441-303D-47A0-9DB9-1B133CBD5DEB}">
      <dgm:prSet phldrT="[Text]"/>
      <dgm:spPr>
        <a:solidFill>
          <a:srgbClr val="92D050"/>
        </a:solidFill>
        <a:ln w="19050">
          <a:solidFill>
            <a:schemeClr val="tx1"/>
          </a:solidFill>
        </a:ln>
      </dgm:spPr>
      <dgm:t>
        <a:bodyPr/>
        <a:lstStyle/>
        <a:p>
          <a:r>
            <a:rPr lang="en-IN" dirty="0">
              <a:solidFill>
                <a:schemeClr val="tx1"/>
              </a:solidFill>
            </a:rPr>
            <a:t>Purity </a:t>
          </a:r>
        </a:p>
      </dgm:t>
    </dgm:pt>
    <dgm:pt modelId="{47AAACBD-8FA0-4DB5-9F20-7D5DFAF53FD6}" type="parTrans" cxnId="{DF9C9EC9-DF5E-453F-8F99-528C41B71F11}">
      <dgm:prSet/>
      <dgm:spPr>
        <a:ln w="28575"/>
      </dgm:spPr>
      <dgm:t>
        <a:bodyPr/>
        <a:lstStyle/>
        <a:p>
          <a:endParaRPr lang="en-IN"/>
        </a:p>
      </dgm:t>
    </dgm:pt>
    <dgm:pt modelId="{58132252-5BC3-4E43-B19C-2C93A41FE257}" type="sibTrans" cxnId="{DF9C9EC9-DF5E-453F-8F99-528C41B71F11}">
      <dgm:prSet/>
      <dgm:spPr/>
      <dgm:t>
        <a:bodyPr/>
        <a:lstStyle/>
        <a:p>
          <a:endParaRPr lang="en-IN"/>
        </a:p>
      </dgm:t>
    </dgm:pt>
    <dgm:pt modelId="{1DE28CE1-8E9D-4C46-B602-95BECDD0534B}">
      <dgm:prSet phldrT="[Text]"/>
      <dgm:spPr>
        <a:solidFill>
          <a:srgbClr val="92D050"/>
        </a:solidFill>
        <a:ln w="19050">
          <a:solidFill>
            <a:schemeClr val="tx1"/>
          </a:solidFill>
        </a:ln>
      </dgm:spPr>
      <dgm:t>
        <a:bodyPr/>
        <a:lstStyle/>
        <a:p>
          <a:r>
            <a:rPr lang="en-IN" dirty="0">
              <a:solidFill>
                <a:schemeClr val="tx1"/>
              </a:solidFill>
            </a:rPr>
            <a:t>Reactivity</a:t>
          </a:r>
        </a:p>
      </dgm:t>
    </dgm:pt>
    <dgm:pt modelId="{E3378332-3BD8-4D69-BC6A-506D62D5F2A3}" type="parTrans" cxnId="{1BB8905D-E707-41CA-BDB8-28A7DCF112FE}">
      <dgm:prSet/>
      <dgm:spPr>
        <a:ln w="28575"/>
      </dgm:spPr>
      <dgm:t>
        <a:bodyPr/>
        <a:lstStyle/>
        <a:p>
          <a:endParaRPr lang="en-IN"/>
        </a:p>
      </dgm:t>
    </dgm:pt>
    <dgm:pt modelId="{A1915E0E-C6BE-4071-B6B2-FC852ABFBDB4}" type="sibTrans" cxnId="{1BB8905D-E707-41CA-BDB8-28A7DCF112FE}">
      <dgm:prSet/>
      <dgm:spPr/>
      <dgm:t>
        <a:bodyPr/>
        <a:lstStyle/>
        <a:p>
          <a:endParaRPr lang="en-IN"/>
        </a:p>
      </dgm:t>
    </dgm:pt>
    <dgm:pt modelId="{FC633DB7-073C-477C-AF44-B9E2106EC494}">
      <dgm:prSet/>
      <dgm:spPr>
        <a:ln w="19050">
          <a:solidFill>
            <a:schemeClr val="tx1"/>
          </a:solidFill>
        </a:ln>
      </dgm:spPr>
      <dgm:t>
        <a:bodyPr/>
        <a:lstStyle/>
        <a:p>
          <a:r>
            <a:rPr lang="en-IN" dirty="0">
              <a:solidFill>
                <a:schemeClr val="bg1"/>
              </a:solidFill>
            </a:rPr>
            <a:t>Measure of time taken for Neutralization of Acidic solution by limestone</a:t>
          </a:r>
        </a:p>
      </dgm:t>
    </dgm:pt>
    <dgm:pt modelId="{422E2AD7-5B26-4239-99E5-DDF1AF4AE9A2}" type="parTrans" cxnId="{377E6E52-7A30-4B50-8CC1-44213CE874A6}">
      <dgm:prSet/>
      <dgm:spPr>
        <a:ln w="28575"/>
      </dgm:spPr>
      <dgm:t>
        <a:bodyPr/>
        <a:lstStyle/>
        <a:p>
          <a:endParaRPr lang="en-IN"/>
        </a:p>
      </dgm:t>
    </dgm:pt>
    <dgm:pt modelId="{69439A79-8F65-49CF-9EAB-01BA6C8788D2}" type="sibTrans" cxnId="{377E6E52-7A30-4B50-8CC1-44213CE874A6}">
      <dgm:prSet/>
      <dgm:spPr/>
      <dgm:t>
        <a:bodyPr/>
        <a:lstStyle/>
        <a:p>
          <a:endParaRPr lang="en-IN"/>
        </a:p>
      </dgm:t>
    </dgm:pt>
    <dgm:pt modelId="{4DF3D567-8129-4301-BFD6-501291534E53}">
      <dgm:prSet/>
      <dgm:spPr>
        <a:ln w="19050">
          <a:solidFill>
            <a:schemeClr val="tx1"/>
          </a:solidFill>
        </a:ln>
      </dgm:spPr>
      <dgm:t>
        <a:bodyPr/>
        <a:lstStyle/>
        <a:p>
          <a:r>
            <a:rPr lang="en-IN" dirty="0">
              <a:solidFill>
                <a:schemeClr val="bg1"/>
              </a:solidFill>
            </a:rPr>
            <a:t>Calcium Carbonate (CaCO3) Concentration  </a:t>
          </a:r>
        </a:p>
      </dgm:t>
    </dgm:pt>
    <dgm:pt modelId="{CEE218B0-510E-4234-995E-F619C138E84C}" type="parTrans" cxnId="{FADB2D41-112C-4B99-97B0-7929D5E73DAE}">
      <dgm:prSet/>
      <dgm:spPr>
        <a:ln w="28575"/>
      </dgm:spPr>
      <dgm:t>
        <a:bodyPr/>
        <a:lstStyle/>
        <a:p>
          <a:endParaRPr lang="en-IN"/>
        </a:p>
      </dgm:t>
    </dgm:pt>
    <dgm:pt modelId="{6502655E-9CC7-46D8-8FCB-8FF66E417B9B}" type="sibTrans" cxnId="{FADB2D41-112C-4B99-97B0-7929D5E73DAE}">
      <dgm:prSet/>
      <dgm:spPr/>
      <dgm:t>
        <a:bodyPr/>
        <a:lstStyle/>
        <a:p>
          <a:endParaRPr lang="en-IN"/>
        </a:p>
      </dgm:t>
    </dgm:pt>
    <dgm:pt modelId="{93DFC53D-1951-4762-835B-886152DFBEB7}" type="pres">
      <dgm:prSet presAssocID="{B869E668-0978-42C4-AD16-576DFE54047D}" presName="hierChild1" presStyleCnt="0">
        <dgm:presLayoutVars>
          <dgm:orgChart val="1"/>
          <dgm:chPref val="1"/>
          <dgm:dir/>
          <dgm:animOne val="branch"/>
          <dgm:animLvl val="lvl"/>
          <dgm:resizeHandles/>
        </dgm:presLayoutVars>
      </dgm:prSet>
      <dgm:spPr/>
    </dgm:pt>
    <dgm:pt modelId="{D10544C2-4753-4072-A73C-045B8982B441}" type="pres">
      <dgm:prSet presAssocID="{DAA6FAB7-2B81-46C9-BB23-1E8C13F9EB86}" presName="hierRoot1" presStyleCnt="0">
        <dgm:presLayoutVars>
          <dgm:hierBranch val="init"/>
        </dgm:presLayoutVars>
      </dgm:prSet>
      <dgm:spPr/>
    </dgm:pt>
    <dgm:pt modelId="{E295408D-72EE-41E5-A469-258CAE3B815B}" type="pres">
      <dgm:prSet presAssocID="{DAA6FAB7-2B81-46C9-BB23-1E8C13F9EB86}" presName="rootComposite1" presStyleCnt="0"/>
      <dgm:spPr/>
    </dgm:pt>
    <dgm:pt modelId="{DD949B0B-8C56-4F1B-8AE5-B54310E7604F}" type="pres">
      <dgm:prSet presAssocID="{DAA6FAB7-2B81-46C9-BB23-1E8C13F9EB86}" presName="rootText1" presStyleLbl="node0" presStyleIdx="0" presStyleCnt="1" custScaleY="53023">
        <dgm:presLayoutVars>
          <dgm:chPref val="3"/>
        </dgm:presLayoutVars>
      </dgm:prSet>
      <dgm:spPr>
        <a:prstGeom prst="roundRect">
          <a:avLst/>
        </a:prstGeom>
      </dgm:spPr>
    </dgm:pt>
    <dgm:pt modelId="{DB284B4A-5CC2-438F-9BDB-D76E8CA4DEC4}" type="pres">
      <dgm:prSet presAssocID="{DAA6FAB7-2B81-46C9-BB23-1E8C13F9EB86}" presName="rootConnector1" presStyleLbl="node1" presStyleIdx="0" presStyleCnt="0"/>
      <dgm:spPr/>
    </dgm:pt>
    <dgm:pt modelId="{B9460D21-F77B-4E6D-96FF-5BA2B42559B6}" type="pres">
      <dgm:prSet presAssocID="{DAA6FAB7-2B81-46C9-BB23-1E8C13F9EB86}" presName="hierChild2" presStyleCnt="0"/>
      <dgm:spPr/>
    </dgm:pt>
    <dgm:pt modelId="{5D3AC7E1-F49F-401D-9921-DAD0331F4CDC}" type="pres">
      <dgm:prSet presAssocID="{47AAACBD-8FA0-4DB5-9F20-7D5DFAF53FD6}" presName="Name37" presStyleLbl="parChTrans1D2" presStyleIdx="0" presStyleCnt="2"/>
      <dgm:spPr/>
    </dgm:pt>
    <dgm:pt modelId="{8F16E0C7-3309-4139-ABCC-17084FCC199B}" type="pres">
      <dgm:prSet presAssocID="{6DAAE441-303D-47A0-9DB9-1B133CBD5DEB}" presName="hierRoot2" presStyleCnt="0">
        <dgm:presLayoutVars>
          <dgm:hierBranch val="init"/>
        </dgm:presLayoutVars>
      </dgm:prSet>
      <dgm:spPr/>
    </dgm:pt>
    <dgm:pt modelId="{43DBB1D0-F73E-4284-BF0A-E9836FC54093}" type="pres">
      <dgm:prSet presAssocID="{6DAAE441-303D-47A0-9DB9-1B133CBD5DEB}" presName="rootComposite" presStyleCnt="0"/>
      <dgm:spPr/>
    </dgm:pt>
    <dgm:pt modelId="{E1E172FB-5612-405E-B063-6813F3AB5568}" type="pres">
      <dgm:prSet presAssocID="{6DAAE441-303D-47A0-9DB9-1B133CBD5DEB}" presName="rootText" presStyleLbl="node2" presStyleIdx="0" presStyleCnt="2" custScaleX="69562" custScaleY="48136">
        <dgm:presLayoutVars>
          <dgm:chPref val="3"/>
        </dgm:presLayoutVars>
      </dgm:prSet>
      <dgm:spPr>
        <a:prstGeom prst="roundRect">
          <a:avLst/>
        </a:prstGeom>
      </dgm:spPr>
    </dgm:pt>
    <dgm:pt modelId="{456B9687-714A-44F9-AF96-1AE1F356519A}" type="pres">
      <dgm:prSet presAssocID="{6DAAE441-303D-47A0-9DB9-1B133CBD5DEB}" presName="rootConnector" presStyleLbl="node2" presStyleIdx="0" presStyleCnt="2"/>
      <dgm:spPr/>
    </dgm:pt>
    <dgm:pt modelId="{EA097FAE-2458-4E82-8A6F-1C5D0C2CE701}" type="pres">
      <dgm:prSet presAssocID="{6DAAE441-303D-47A0-9DB9-1B133CBD5DEB}" presName="hierChild4" presStyleCnt="0"/>
      <dgm:spPr/>
    </dgm:pt>
    <dgm:pt modelId="{E3269637-83F2-4ADD-8974-862FE1EE9FDA}" type="pres">
      <dgm:prSet presAssocID="{CEE218B0-510E-4234-995E-F619C138E84C}" presName="Name37" presStyleLbl="parChTrans1D3" presStyleIdx="0" presStyleCnt="2"/>
      <dgm:spPr/>
    </dgm:pt>
    <dgm:pt modelId="{2D0F6A41-1967-41F8-A51A-A96ED216C2FA}" type="pres">
      <dgm:prSet presAssocID="{4DF3D567-8129-4301-BFD6-501291534E53}" presName="hierRoot2" presStyleCnt="0">
        <dgm:presLayoutVars>
          <dgm:hierBranch val="init"/>
        </dgm:presLayoutVars>
      </dgm:prSet>
      <dgm:spPr/>
    </dgm:pt>
    <dgm:pt modelId="{5A5302E0-CF6E-4899-BEC5-72A6F8AC5128}" type="pres">
      <dgm:prSet presAssocID="{4DF3D567-8129-4301-BFD6-501291534E53}" presName="rootComposite" presStyleCnt="0"/>
      <dgm:spPr/>
    </dgm:pt>
    <dgm:pt modelId="{6961781D-FA53-4AF8-A5B3-F6003670926C}" type="pres">
      <dgm:prSet presAssocID="{4DF3D567-8129-4301-BFD6-501291534E53}" presName="rootText" presStyleLbl="node3" presStyleIdx="0" presStyleCnt="2">
        <dgm:presLayoutVars>
          <dgm:chPref val="3"/>
        </dgm:presLayoutVars>
      </dgm:prSet>
      <dgm:spPr>
        <a:prstGeom prst="roundRect">
          <a:avLst/>
        </a:prstGeom>
      </dgm:spPr>
    </dgm:pt>
    <dgm:pt modelId="{E29A89E1-6486-4B6E-9B2E-18E64C2C7512}" type="pres">
      <dgm:prSet presAssocID="{4DF3D567-8129-4301-BFD6-501291534E53}" presName="rootConnector" presStyleLbl="node3" presStyleIdx="0" presStyleCnt="2"/>
      <dgm:spPr/>
    </dgm:pt>
    <dgm:pt modelId="{8E0CB836-28E8-4041-9973-8D98C64D471F}" type="pres">
      <dgm:prSet presAssocID="{4DF3D567-8129-4301-BFD6-501291534E53}" presName="hierChild4" presStyleCnt="0"/>
      <dgm:spPr/>
    </dgm:pt>
    <dgm:pt modelId="{ADC51E12-30CC-482C-AEE2-E6285F9F957C}" type="pres">
      <dgm:prSet presAssocID="{4DF3D567-8129-4301-BFD6-501291534E53}" presName="hierChild5" presStyleCnt="0"/>
      <dgm:spPr/>
    </dgm:pt>
    <dgm:pt modelId="{786C88D7-18D1-4707-9BED-66EF2072F5C6}" type="pres">
      <dgm:prSet presAssocID="{6DAAE441-303D-47A0-9DB9-1B133CBD5DEB}" presName="hierChild5" presStyleCnt="0"/>
      <dgm:spPr/>
    </dgm:pt>
    <dgm:pt modelId="{D345B465-E079-4FB0-9501-315764054EB0}" type="pres">
      <dgm:prSet presAssocID="{E3378332-3BD8-4D69-BC6A-506D62D5F2A3}" presName="Name37" presStyleLbl="parChTrans1D2" presStyleIdx="1" presStyleCnt="2"/>
      <dgm:spPr/>
    </dgm:pt>
    <dgm:pt modelId="{2C4CD2E7-9370-4076-96C8-C2C0736579F6}" type="pres">
      <dgm:prSet presAssocID="{1DE28CE1-8E9D-4C46-B602-95BECDD0534B}" presName="hierRoot2" presStyleCnt="0">
        <dgm:presLayoutVars>
          <dgm:hierBranch val="init"/>
        </dgm:presLayoutVars>
      </dgm:prSet>
      <dgm:spPr/>
    </dgm:pt>
    <dgm:pt modelId="{7A03C7DE-648A-4410-9768-32421BBA517B}" type="pres">
      <dgm:prSet presAssocID="{1DE28CE1-8E9D-4C46-B602-95BECDD0534B}" presName="rootComposite" presStyleCnt="0"/>
      <dgm:spPr/>
    </dgm:pt>
    <dgm:pt modelId="{65589BC0-CA87-4BF6-9540-617403746536}" type="pres">
      <dgm:prSet presAssocID="{1DE28CE1-8E9D-4C46-B602-95BECDD0534B}" presName="rootText" presStyleLbl="node2" presStyleIdx="1" presStyleCnt="2" custScaleX="77698" custScaleY="50056">
        <dgm:presLayoutVars>
          <dgm:chPref val="3"/>
        </dgm:presLayoutVars>
      </dgm:prSet>
      <dgm:spPr>
        <a:prstGeom prst="roundRect">
          <a:avLst/>
        </a:prstGeom>
      </dgm:spPr>
    </dgm:pt>
    <dgm:pt modelId="{E7AE1729-9974-434F-96D5-00F519632891}" type="pres">
      <dgm:prSet presAssocID="{1DE28CE1-8E9D-4C46-B602-95BECDD0534B}" presName="rootConnector" presStyleLbl="node2" presStyleIdx="1" presStyleCnt="2"/>
      <dgm:spPr/>
    </dgm:pt>
    <dgm:pt modelId="{4E0C13F6-933C-4B4B-A7FC-A37857BACDC5}" type="pres">
      <dgm:prSet presAssocID="{1DE28CE1-8E9D-4C46-B602-95BECDD0534B}" presName="hierChild4" presStyleCnt="0"/>
      <dgm:spPr/>
    </dgm:pt>
    <dgm:pt modelId="{CEC855BC-5337-4667-BE5C-4963DBB13395}" type="pres">
      <dgm:prSet presAssocID="{422E2AD7-5B26-4239-99E5-DDF1AF4AE9A2}" presName="Name37" presStyleLbl="parChTrans1D3" presStyleIdx="1" presStyleCnt="2"/>
      <dgm:spPr/>
    </dgm:pt>
    <dgm:pt modelId="{10C39387-4DEB-4718-8330-1F6EAA358A6E}" type="pres">
      <dgm:prSet presAssocID="{FC633DB7-073C-477C-AF44-B9E2106EC494}" presName="hierRoot2" presStyleCnt="0">
        <dgm:presLayoutVars>
          <dgm:hierBranch val="init"/>
        </dgm:presLayoutVars>
      </dgm:prSet>
      <dgm:spPr/>
    </dgm:pt>
    <dgm:pt modelId="{9CF6DB27-93F8-4E77-985A-94456174B675}" type="pres">
      <dgm:prSet presAssocID="{FC633DB7-073C-477C-AF44-B9E2106EC494}" presName="rootComposite" presStyleCnt="0"/>
      <dgm:spPr/>
    </dgm:pt>
    <dgm:pt modelId="{194259E3-FB08-4710-A9DB-43705D7FAADB}" type="pres">
      <dgm:prSet presAssocID="{FC633DB7-073C-477C-AF44-B9E2106EC494}" presName="rootText" presStyleLbl="node3" presStyleIdx="1" presStyleCnt="2">
        <dgm:presLayoutVars>
          <dgm:chPref val="3"/>
        </dgm:presLayoutVars>
      </dgm:prSet>
      <dgm:spPr>
        <a:prstGeom prst="roundRect">
          <a:avLst/>
        </a:prstGeom>
      </dgm:spPr>
    </dgm:pt>
    <dgm:pt modelId="{71E82D77-D2E3-4C7A-A74B-E22808A6F385}" type="pres">
      <dgm:prSet presAssocID="{FC633DB7-073C-477C-AF44-B9E2106EC494}" presName="rootConnector" presStyleLbl="node3" presStyleIdx="1" presStyleCnt="2"/>
      <dgm:spPr/>
    </dgm:pt>
    <dgm:pt modelId="{86047111-E9BB-49E4-918A-3031C75F1515}" type="pres">
      <dgm:prSet presAssocID="{FC633DB7-073C-477C-AF44-B9E2106EC494}" presName="hierChild4" presStyleCnt="0"/>
      <dgm:spPr/>
    </dgm:pt>
    <dgm:pt modelId="{79BCC2FA-3445-41B6-8F4B-2E2B005CB880}" type="pres">
      <dgm:prSet presAssocID="{FC633DB7-073C-477C-AF44-B9E2106EC494}" presName="hierChild5" presStyleCnt="0"/>
      <dgm:spPr/>
    </dgm:pt>
    <dgm:pt modelId="{5CDADED0-AAE2-4210-87DC-7BD6A841B5B8}" type="pres">
      <dgm:prSet presAssocID="{1DE28CE1-8E9D-4C46-B602-95BECDD0534B}" presName="hierChild5" presStyleCnt="0"/>
      <dgm:spPr/>
    </dgm:pt>
    <dgm:pt modelId="{DB25E391-A0E5-4735-9356-F175DACBC622}" type="pres">
      <dgm:prSet presAssocID="{DAA6FAB7-2B81-46C9-BB23-1E8C13F9EB86}" presName="hierChild3" presStyleCnt="0"/>
      <dgm:spPr/>
    </dgm:pt>
  </dgm:ptLst>
  <dgm:cxnLst>
    <dgm:cxn modelId="{3C734101-6DF7-4D86-8806-F8D278358ED2}" type="presOf" srcId="{4DF3D567-8129-4301-BFD6-501291534E53}" destId="{6961781D-FA53-4AF8-A5B3-F6003670926C}" srcOrd="0" destOrd="0" presId="urn:microsoft.com/office/officeart/2005/8/layout/orgChart1"/>
    <dgm:cxn modelId="{7A92BD15-5AC1-4608-9149-B6E1CC597221}" type="presOf" srcId="{FC633DB7-073C-477C-AF44-B9E2106EC494}" destId="{71E82D77-D2E3-4C7A-A74B-E22808A6F385}" srcOrd="1" destOrd="0" presId="urn:microsoft.com/office/officeart/2005/8/layout/orgChart1"/>
    <dgm:cxn modelId="{C589052A-4BED-479B-B014-E63BABA1CD48}" type="presOf" srcId="{6DAAE441-303D-47A0-9DB9-1B133CBD5DEB}" destId="{E1E172FB-5612-405E-B063-6813F3AB5568}" srcOrd="0" destOrd="0" presId="urn:microsoft.com/office/officeart/2005/8/layout/orgChart1"/>
    <dgm:cxn modelId="{56044537-54C4-495A-82B2-83194CEDBC05}" type="presOf" srcId="{DAA6FAB7-2B81-46C9-BB23-1E8C13F9EB86}" destId="{DB284B4A-5CC2-438F-9BDB-D76E8CA4DEC4}" srcOrd="1" destOrd="0" presId="urn:microsoft.com/office/officeart/2005/8/layout/orgChart1"/>
    <dgm:cxn modelId="{833D343B-3080-4629-9EB7-4D1444D9BFA4}" type="presOf" srcId="{1DE28CE1-8E9D-4C46-B602-95BECDD0534B}" destId="{E7AE1729-9974-434F-96D5-00F519632891}" srcOrd="1" destOrd="0" presId="urn:microsoft.com/office/officeart/2005/8/layout/orgChart1"/>
    <dgm:cxn modelId="{89059E3D-456C-47BC-9FAB-0EB4B6644A5D}" srcId="{B869E668-0978-42C4-AD16-576DFE54047D}" destId="{DAA6FAB7-2B81-46C9-BB23-1E8C13F9EB86}" srcOrd="0" destOrd="0" parTransId="{0D80F211-A470-472E-91DB-E92BD8A614AF}" sibTransId="{6E409EB5-613D-4C0E-8C6D-E2E1DB272805}"/>
    <dgm:cxn modelId="{1BB8905D-E707-41CA-BDB8-28A7DCF112FE}" srcId="{DAA6FAB7-2B81-46C9-BB23-1E8C13F9EB86}" destId="{1DE28CE1-8E9D-4C46-B602-95BECDD0534B}" srcOrd="1" destOrd="0" parTransId="{E3378332-3BD8-4D69-BC6A-506D62D5F2A3}" sibTransId="{A1915E0E-C6BE-4071-B6B2-FC852ABFBDB4}"/>
    <dgm:cxn modelId="{FADB2D41-112C-4B99-97B0-7929D5E73DAE}" srcId="{6DAAE441-303D-47A0-9DB9-1B133CBD5DEB}" destId="{4DF3D567-8129-4301-BFD6-501291534E53}" srcOrd="0" destOrd="0" parTransId="{CEE218B0-510E-4234-995E-F619C138E84C}" sibTransId="{6502655E-9CC7-46D8-8FCB-8FF66E417B9B}"/>
    <dgm:cxn modelId="{FFCCEE47-DA91-49D8-B384-52258CD98D9C}" type="presOf" srcId="{B869E668-0978-42C4-AD16-576DFE54047D}" destId="{93DFC53D-1951-4762-835B-886152DFBEB7}" srcOrd="0" destOrd="0" presId="urn:microsoft.com/office/officeart/2005/8/layout/orgChart1"/>
    <dgm:cxn modelId="{377E6E52-7A30-4B50-8CC1-44213CE874A6}" srcId="{1DE28CE1-8E9D-4C46-B602-95BECDD0534B}" destId="{FC633DB7-073C-477C-AF44-B9E2106EC494}" srcOrd="0" destOrd="0" parTransId="{422E2AD7-5B26-4239-99E5-DDF1AF4AE9A2}" sibTransId="{69439A79-8F65-49CF-9EAB-01BA6C8788D2}"/>
    <dgm:cxn modelId="{8DEB4290-1E86-4091-8364-EA69A73011E2}" type="presOf" srcId="{6DAAE441-303D-47A0-9DB9-1B133CBD5DEB}" destId="{456B9687-714A-44F9-AF96-1AE1F356519A}" srcOrd="1" destOrd="0" presId="urn:microsoft.com/office/officeart/2005/8/layout/orgChart1"/>
    <dgm:cxn modelId="{2ACEF3BE-C21E-45FB-A63B-BA4C897C68A6}" type="presOf" srcId="{DAA6FAB7-2B81-46C9-BB23-1E8C13F9EB86}" destId="{DD949B0B-8C56-4F1B-8AE5-B54310E7604F}" srcOrd="0" destOrd="0" presId="urn:microsoft.com/office/officeart/2005/8/layout/orgChart1"/>
    <dgm:cxn modelId="{DF2679C2-87D0-49AF-8D5C-14EC93A73E3E}" type="presOf" srcId="{CEE218B0-510E-4234-995E-F619C138E84C}" destId="{E3269637-83F2-4ADD-8974-862FE1EE9FDA}" srcOrd="0" destOrd="0" presId="urn:microsoft.com/office/officeart/2005/8/layout/orgChart1"/>
    <dgm:cxn modelId="{DF9C9EC9-DF5E-453F-8F99-528C41B71F11}" srcId="{DAA6FAB7-2B81-46C9-BB23-1E8C13F9EB86}" destId="{6DAAE441-303D-47A0-9DB9-1B133CBD5DEB}" srcOrd="0" destOrd="0" parTransId="{47AAACBD-8FA0-4DB5-9F20-7D5DFAF53FD6}" sibTransId="{58132252-5BC3-4E43-B19C-2C93A41FE257}"/>
    <dgm:cxn modelId="{E9C6DFC9-3255-4FAE-83DB-E039D951D170}" type="presOf" srcId="{FC633DB7-073C-477C-AF44-B9E2106EC494}" destId="{194259E3-FB08-4710-A9DB-43705D7FAADB}" srcOrd="0" destOrd="0" presId="urn:microsoft.com/office/officeart/2005/8/layout/orgChart1"/>
    <dgm:cxn modelId="{6811ADE5-D4EA-4D5B-98FD-2128D17A06B5}" type="presOf" srcId="{4DF3D567-8129-4301-BFD6-501291534E53}" destId="{E29A89E1-6486-4B6E-9B2E-18E64C2C7512}" srcOrd="1" destOrd="0" presId="urn:microsoft.com/office/officeart/2005/8/layout/orgChart1"/>
    <dgm:cxn modelId="{A38BFCE5-C926-4020-AB4F-0EECF72E56BF}" type="presOf" srcId="{422E2AD7-5B26-4239-99E5-DDF1AF4AE9A2}" destId="{CEC855BC-5337-4667-BE5C-4963DBB13395}" srcOrd="0" destOrd="0" presId="urn:microsoft.com/office/officeart/2005/8/layout/orgChart1"/>
    <dgm:cxn modelId="{493D39E8-52BD-4B90-A48A-EEC556239AB0}" type="presOf" srcId="{47AAACBD-8FA0-4DB5-9F20-7D5DFAF53FD6}" destId="{5D3AC7E1-F49F-401D-9921-DAD0331F4CDC}" srcOrd="0" destOrd="0" presId="urn:microsoft.com/office/officeart/2005/8/layout/orgChart1"/>
    <dgm:cxn modelId="{7EBBEDED-D591-4AD4-8AFE-9CBC5EEF3645}" type="presOf" srcId="{1DE28CE1-8E9D-4C46-B602-95BECDD0534B}" destId="{65589BC0-CA87-4BF6-9540-617403746536}" srcOrd="0" destOrd="0" presId="urn:microsoft.com/office/officeart/2005/8/layout/orgChart1"/>
    <dgm:cxn modelId="{A81592F6-899B-4531-A167-6191D4290A28}" type="presOf" srcId="{E3378332-3BD8-4D69-BC6A-506D62D5F2A3}" destId="{D345B465-E079-4FB0-9501-315764054EB0}" srcOrd="0" destOrd="0" presId="urn:microsoft.com/office/officeart/2005/8/layout/orgChart1"/>
    <dgm:cxn modelId="{38C63C53-3F1A-4838-AC26-DB1ED2ADE077}" type="presParOf" srcId="{93DFC53D-1951-4762-835B-886152DFBEB7}" destId="{D10544C2-4753-4072-A73C-045B8982B441}" srcOrd="0" destOrd="0" presId="urn:microsoft.com/office/officeart/2005/8/layout/orgChart1"/>
    <dgm:cxn modelId="{441C79BD-F524-4D61-A3EF-0C8FC0AB586D}" type="presParOf" srcId="{D10544C2-4753-4072-A73C-045B8982B441}" destId="{E295408D-72EE-41E5-A469-258CAE3B815B}" srcOrd="0" destOrd="0" presId="urn:microsoft.com/office/officeart/2005/8/layout/orgChart1"/>
    <dgm:cxn modelId="{5C748DF3-B0AF-4230-971E-FF0F38CC2A8E}" type="presParOf" srcId="{E295408D-72EE-41E5-A469-258CAE3B815B}" destId="{DD949B0B-8C56-4F1B-8AE5-B54310E7604F}" srcOrd="0" destOrd="0" presId="urn:microsoft.com/office/officeart/2005/8/layout/orgChart1"/>
    <dgm:cxn modelId="{EF36E404-23D7-4174-9F38-FC3A4D311CCA}" type="presParOf" srcId="{E295408D-72EE-41E5-A469-258CAE3B815B}" destId="{DB284B4A-5CC2-438F-9BDB-D76E8CA4DEC4}" srcOrd="1" destOrd="0" presId="urn:microsoft.com/office/officeart/2005/8/layout/orgChart1"/>
    <dgm:cxn modelId="{28182A13-78FD-43FA-844B-B430493F32CD}" type="presParOf" srcId="{D10544C2-4753-4072-A73C-045B8982B441}" destId="{B9460D21-F77B-4E6D-96FF-5BA2B42559B6}" srcOrd="1" destOrd="0" presId="urn:microsoft.com/office/officeart/2005/8/layout/orgChart1"/>
    <dgm:cxn modelId="{652508BB-B3A4-4750-9E82-259681734A66}" type="presParOf" srcId="{B9460D21-F77B-4E6D-96FF-5BA2B42559B6}" destId="{5D3AC7E1-F49F-401D-9921-DAD0331F4CDC}" srcOrd="0" destOrd="0" presId="urn:microsoft.com/office/officeart/2005/8/layout/orgChart1"/>
    <dgm:cxn modelId="{5FCA215B-02E8-450F-B697-88596B22DF83}" type="presParOf" srcId="{B9460D21-F77B-4E6D-96FF-5BA2B42559B6}" destId="{8F16E0C7-3309-4139-ABCC-17084FCC199B}" srcOrd="1" destOrd="0" presId="urn:microsoft.com/office/officeart/2005/8/layout/orgChart1"/>
    <dgm:cxn modelId="{304CA39D-4C93-4DD6-AA3A-928A4C789526}" type="presParOf" srcId="{8F16E0C7-3309-4139-ABCC-17084FCC199B}" destId="{43DBB1D0-F73E-4284-BF0A-E9836FC54093}" srcOrd="0" destOrd="0" presId="urn:microsoft.com/office/officeart/2005/8/layout/orgChart1"/>
    <dgm:cxn modelId="{B7EF1A44-AE13-42BF-BAA7-4170B8E75F0A}" type="presParOf" srcId="{43DBB1D0-F73E-4284-BF0A-E9836FC54093}" destId="{E1E172FB-5612-405E-B063-6813F3AB5568}" srcOrd="0" destOrd="0" presId="urn:microsoft.com/office/officeart/2005/8/layout/orgChart1"/>
    <dgm:cxn modelId="{D88837C9-27B5-4F7F-9393-7E2B364B07C7}" type="presParOf" srcId="{43DBB1D0-F73E-4284-BF0A-E9836FC54093}" destId="{456B9687-714A-44F9-AF96-1AE1F356519A}" srcOrd="1" destOrd="0" presId="urn:microsoft.com/office/officeart/2005/8/layout/orgChart1"/>
    <dgm:cxn modelId="{E6597969-99E2-49F5-8AA3-2F9F369F107E}" type="presParOf" srcId="{8F16E0C7-3309-4139-ABCC-17084FCC199B}" destId="{EA097FAE-2458-4E82-8A6F-1C5D0C2CE701}" srcOrd="1" destOrd="0" presId="urn:microsoft.com/office/officeart/2005/8/layout/orgChart1"/>
    <dgm:cxn modelId="{2E22FF74-26C2-4C85-A5F2-5EAEB1DAE7CE}" type="presParOf" srcId="{EA097FAE-2458-4E82-8A6F-1C5D0C2CE701}" destId="{E3269637-83F2-4ADD-8974-862FE1EE9FDA}" srcOrd="0" destOrd="0" presId="urn:microsoft.com/office/officeart/2005/8/layout/orgChart1"/>
    <dgm:cxn modelId="{2D9CC209-A504-4FE0-A34B-1A799EC117E3}" type="presParOf" srcId="{EA097FAE-2458-4E82-8A6F-1C5D0C2CE701}" destId="{2D0F6A41-1967-41F8-A51A-A96ED216C2FA}" srcOrd="1" destOrd="0" presId="urn:microsoft.com/office/officeart/2005/8/layout/orgChart1"/>
    <dgm:cxn modelId="{5B08E7FD-EF40-41BC-A14C-9E681086037E}" type="presParOf" srcId="{2D0F6A41-1967-41F8-A51A-A96ED216C2FA}" destId="{5A5302E0-CF6E-4899-BEC5-72A6F8AC5128}" srcOrd="0" destOrd="0" presId="urn:microsoft.com/office/officeart/2005/8/layout/orgChart1"/>
    <dgm:cxn modelId="{F756FB1C-98ED-42CB-A5F2-070052A51402}" type="presParOf" srcId="{5A5302E0-CF6E-4899-BEC5-72A6F8AC5128}" destId="{6961781D-FA53-4AF8-A5B3-F6003670926C}" srcOrd="0" destOrd="0" presId="urn:microsoft.com/office/officeart/2005/8/layout/orgChart1"/>
    <dgm:cxn modelId="{1A398CA0-312F-4D22-8B45-9301C04C72EA}" type="presParOf" srcId="{5A5302E0-CF6E-4899-BEC5-72A6F8AC5128}" destId="{E29A89E1-6486-4B6E-9B2E-18E64C2C7512}" srcOrd="1" destOrd="0" presId="urn:microsoft.com/office/officeart/2005/8/layout/orgChart1"/>
    <dgm:cxn modelId="{629887FF-0DF9-4A94-B93F-77C0EDBE53F2}" type="presParOf" srcId="{2D0F6A41-1967-41F8-A51A-A96ED216C2FA}" destId="{8E0CB836-28E8-4041-9973-8D98C64D471F}" srcOrd="1" destOrd="0" presId="urn:microsoft.com/office/officeart/2005/8/layout/orgChart1"/>
    <dgm:cxn modelId="{30A913D3-0FB8-4426-BDA4-93E6F5B56144}" type="presParOf" srcId="{2D0F6A41-1967-41F8-A51A-A96ED216C2FA}" destId="{ADC51E12-30CC-482C-AEE2-E6285F9F957C}" srcOrd="2" destOrd="0" presId="urn:microsoft.com/office/officeart/2005/8/layout/orgChart1"/>
    <dgm:cxn modelId="{E182CD32-CE38-4F67-B6BD-6358316C1DF8}" type="presParOf" srcId="{8F16E0C7-3309-4139-ABCC-17084FCC199B}" destId="{786C88D7-18D1-4707-9BED-66EF2072F5C6}" srcOrd="2" destOrd="0" presId="urn:microsoft.com/office/officeart/2005/8/layout/orgChart1"/>
    <dgm:cxn modelId="{77C9309B-FDBE-46A3-907E-1B591FA46852}" type="presParOf" srcId="{B9460D21-F77B-4E6D-96FF-5BA2B42559B6}" destId="{D345B465-E079-4FB0-9501-315764054EB0}" srcOrd="2" destOrd="0" presId="urn:microsoft.com/office/officeart/2005/8/layout/orgChart1"/>
    <dgm:cxn modelId="{F9E23AE4-84E3-454E-98C6-FA4B03EF85DA}" type="presParOf" srcId="{B9460D21-F77B-4E6D-96FF-5BA2B42559B6}" destId="{2C4CD2E7-9370-4076-96C8-C2C0736579F6}" srcOrd="3" destOrd="0" presId="urn:microsoft.com/office/officeart/2005/8/layout/orgChart1"/>
    <dgm:cxn modelId="{4C63C6E2-49B3-455E-A2E1-3C75C600581D}" type="presParOf" srcId="{2C4CD2E7-9370-4076-96C8-C2C0736579F6}" destId="{7A03C7DE-648A-4410-9768-32421BBA517B}" srcOrd="0" destOrd="0" presId="urn:microsoft.com/office/officeart/2005/8/layout/orgChart1"/>
    <dgm:cxn modelId="{E8F5B5F3-D42F-4844-B0F3-0D0AAF5BEAA3}" type="presParOf" srcId="{7A03C7DE-648A-4410-9768-32421BBA517B}" destId="{65589BC0-CA87-4BF6-9540-617403746536}" srcOrd="0" destOrd="0" presId="urn:microsoft.com/office/officeart/2005/8/layout/orgChart1"/>
    <dgm:cxn modelId="{4EAC1B9C-2FF0-47DD-81A3-CF8CB18AF1A8}" type="presParOf" srcId="{7A03C7DE-648A-4410-9768-32421BBA517B}" destId="{E7AE1729-9974-434F-96D5-00F519632891}" srcOrd="1" destOrd="0" presId="urn:microsoft.com/office/officeart/2005/8/layout/orgChart1"/>
    <dgm:cxn modelId="{EB3D25A3-FDE9-4509-9646-899DCB851147}" type="presParOf" srcId="{2C4CD2E7-9370-4076-96C8-C2C0736579F6}" destId="{4E0C13F6-933C-4B4B-A7FC-A37857BACDC5}" srcOrd="1" destOrd="0" presId="urn:microsoft.com/office/officeart/2005/8/layout/orgChart1"/>
    <dgm:cxn modelId="{42562CA9-35C7-456D-AA37-4BFCD8D54E40}" type="presParOf" srcId="{4E0C13F6-933C-4B4B-A7FC-A37857BACDC5}" destId="{CEC855BC-5337-4667-BE5C-4963DBB13395}" srcOrd="0" destOrd="0" presId="urn:microsoft.com/office/officeart/2005/8/layout/orgChart1"/>
    <dgm:cxn modelId="{A572EE7F-8688-413D-B5BF-AE50974B74C0}" type="presParOf" srcId="{4E0C13F6-933C-4B4B-A7FC-A37857BACDC5}" destId="{10C39387-4DEB-4718-8330-1F6EAA358A6E}" srcOrd="1" destOrd="0" presId="urn:microsoft.com/office/officeart/2005/8/layout/orgChart1"/>
    <dgm:cxn modelId="{07BC15E4-A9BE-4F7C-A43A-9F0F22BD6286}" type="presParOf" srcId="{10C39387-4DEB-4718-8330-1F6EAA358A6E}" destId="{9CF6DB27-93F8-4E77-985A-94456174B675}" srcOrd="0" destOrd="0" presId="urn:microsoft.com/office/officeart/2005/8/layout/orgChart1"/>
    <dgm:cxn modelId="{B15EC289-4868-4E46-8799-4EA69C7220E0}" type="presParOf" srcId="{9CF6DB27-93F8-4E77-985A-94456174B675}" destId="{194259E3-FB08-4710-A9DB-43705D7FAADB}" srcOrd="0" destOrd="0" presId="urn:microsoft.com/office/officeart/2005/8/layout/orgChart1"/>
    <dgm:cxn modelId="{D122B395-0B6B-4CB6-879A-8BD9213F5C0F}" type="presParOf" srcId="{9CF6DB27-93F8-4E77-985A-94456174B675}" destId="{71E82D77-D2E3-4C7A-A74B-E22808A6F385}" srcOrd="1" destOrd="0" presId="urn:microsoft.com/office/officeart/2005/8/layout/orgChart1"/>
    <dgm:cxn modelId="{E4BB20AA-A169-4917-B78F-11396E324159}" type="presParOf" srcId="{10C39387-4DEB-4718-8330-1F6EAA358A6E}" destId="{86047111-E9BB-49E4-918A-3031C75F1515}" srcOrd="1" destOrd="0" presId="urn:microsoft.com/office/officeart/2005/8/layout/orgChart1"/>
    <dgm:cxn modelId="{AB7BDD5B-B3EB-40FF-A800-EBC8EAE7478E}" type="presParOf" srcId="{10C39387-4DEB-4718-8330-1F6EAA358A6E}" destId="{79BCC2FA-3445-41B6-8F4B-2E2B005CB880}" srcOrd="2" destOrd="0" presId="urn:microsoft.com/office/officeart/2005/8/layout/orgChart1"/>
    <dgm:cxn modelId="{9398A6A6-8D17-4754-B6F7-61C12AF64C5E}" type="presParOf" srcId="{2C4CD2E7-9370-4076-96C8-C2C0736579F6}" destId="{5CDADED0-AAE2-4210-87DC-7BD6A841B5B8}" srcOrd="2" destOrd="0" presId="urn:microsoft.com/office/officeart/2005/8/layout/orgChart1"/>
    <dgm:cxn modelId="{031C3841-C288-4844-B47A-56B39C8E51EA}" type="presParOf" srcId="{D10544C2-4753-4072-A73C-045B8982B441}" destId="{DB25E391-A0E5-4735-9356-F175DACBC62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95AAD5-377A-4028-889D-5B31E514C61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IN"/>
        </a:p>
      </dgm:t>
    </dgm:pt>
    <dgm:pt modelId="{3DC97085-F7AB-495F-9FA2-6886BA973291}">
      <dgm:prSet phldrT="[Text]" custT="1">
        <dgm:style>
          <a:lnRef idx="1">
            <a:schemeClr val="accent3"/>
          </a:lnRef>
          <a:fillRef idx="3">
            <a:schemeClr val="accent3"/>
          </a:fillRef>
          <a:effectRef idx="2">
            <a:schemeClr val="accent3"/>
          </a:effectRef>
          <a:fontRef idx="minor">
            <a:schemeClr val="lt1"/>
          </a:fontRef>
        </dgm:style>
      </dgm:prSet>
      <dgm:spPr>
        <a:solidFill>
          <a:srgbClr val="FFBC37"/>
        </a:solidFill>
        <a:ln w="19050">
          <a:solidFill>
            <a:schemeClr val="tx1"/>
          </a:solidFill>
        </a:ln>
      </dgm:spPr>
      <dgm:t>
        <a:bodyPr/>
        <a:lstStyle/>
        <a:p>
          <a:r>
            <a:rPr lang="en-IN" sz="2800" dirty="0">
              <a:solidFill>
                <a:schemeClr val="tx1"/>
              </a:solidFill>
            </a:rPr>
            <a:t>Impurities in Limestone</a:t>
          </a:r>
        </a:p>
      </dgm:t>
    </dgm:pt>
    <dgm:pt modelId="{CC6C25C6-DA39-4A87-ADD8-6DD89CFF938B}" type="parTrans" cxnId="{5E6DA7BD-BEBD-4AC8-8217-A297916C985B}">
      <dgm:prSet/>
      <dgm:spPr/>
      <dgm:t>
        <a:bodyPr/>
        <a:lstStyle/>
        <a:p>
          <a:endParaRPr lang="en-IN"/>
        </a:p>
      </dgm:t>
    </dgm:pt>
    <dgm:pt modelId="{CBA40C35-3275-40A5-9695-0BFE4EB5C370}" type="sibTrans" cxnId="{5E6DA7BD-BEBD-4AC8-8217-A297916C985B}">
      <dgm:prSet/>
      <dgm:spPr/>
      <dgm:t>
        <a:bodyPr/>
        <a:lstStyle/>
        <a:p>
          <a:endParaRPr lang="en-IN"/>
        </a:p>
      </dgm:t>
    </dgm:pt>
    <dgm:pt modelId="{E7A7ED1F-E5B6-4D0D-AEFB-50B80B02EF87}">
      <dgm:prSet phldrT="[Text]"/>
      <dgm:spPr>
        <a:solidFill>
          <a:srgbClr val="92D050">
            <a:alpha val="90000"/>
          </a:srgbClr>
        </a:solidFill>
        <a:ln w="19050"/>
      </dgm:spPr>
      <dgm:t>
        <a:bodyPr/>
        <a:lstStyle/>
        <a:p>
          <a:r>
            <a:rPr lang="en-IN" dirty="0"/>
            <a:t>Magnesium Carbonate MgCO3</a:t>
          </a:r>
        </a:p>
      </dgm:t>
    </dgm:pt>
    <dgm:pt modelId="{1D44BD34-587A-411B-BABC-FC6F4BE9E312}" type="parTrans" cxnId="{95FBA4C6-182F-4A6C-A8D1-AF9B6D4F3AE8}">
      <dgm:prSet/>
      <dgm:spPr>
        <a:ln w="19050"/>
      </dgm:spPr>
      <dgm:t>
        <a:bodyPr/>
        <a:lstStyle/>
        <a:p>
          <a:endParaRPr lang="en-IN"/>
        </a:p>
      </dgm:t>
    </dgm:pt>
    <dgm:pt modelId="{8EB9DC11-ADE7-462A-A2FC-404CED83DA4F}" type="sibTrans" cxnId="{95FBA4C6-182F-4A6C-A8D1-AF9B6D4F3AE8}">
      <dgm:prSet/>
      <dgm:spPr/>
      <dgm:t>
        <a:bodyPr/>
        <a:lstStyle/>
        <a:p>
          <a:endParaRPr lang="en-IN"/>
        </a:p>
      </dgm:t>
    </dgm:pt>
    <dgm:pt modelId="{2A66A44F-7B22-4C32-BDE2-59DB55405B02}">
      <dgm:prSet phldrT="[Text]"/>
      <dgm:spPr>
        <a:solidFill>
          <a:srgbClr val="92D050">
            <a:alpha val="90000"/>
          </a:srgbClr>
        </a:solidFill>
        <a:ln w="19050"/>
      </dgm:spPr>
      <dgm:t>
        <a:bodyPr/>
        <a:lstStyle/>
        <a:p>
          <a:r>
            <a:rPr lang="en-IN" dirty="0"/>
            <a:t>Aluminium Oxide</a:t>
          </a:r>
        </a:p>
        <a:p>
          <a:r>
            <a:rPr lang="en-IN" dirty="0"/>
            <a:t>Iron Oxide</a:t>
          </a:r>
        </a:p>
      </dgm:t>
    </dgm:pt>
    <dgm:pt modelId="{4137E2BB-CAF6-487B-B055-E898F0AA7AB5}" type="parTrans" cxnId="{AEB1DD1B-82F8-4203-8DA2-D7002A5C73ED}">
      <dgm:prSet/>
      <dgm:spPr>
        <a:ln w="19050"/>
      </dgm:spPr>
      <dgm:t>
        <a:bodyPr/>
        <a:lstStyle/>
        <a:p>
          <a:endParaRPr lang="en-IN"/>
        </a:p>
      </dgm:t>
    </dgm:pt>
    <dgm:pt modelId="{B3132872-476C-4FF3-9FA5-07E92CA32270}" type="sibTrans" cxnId="{AEB1DD1B-82F8-4203-8DA2-D7002A5C73ED}">
      <dgm:prSet/>
      <dgm:spPr/>
      <dgm:t>
        <a:bodyPr/>
        <a:lstStyle/>
        <a:p>
          <a:endParaRPr lang="en-IN"/>
        </a:p>
      </dgm:t>
    </dgm:pt>
    <dgm:pt modelId="{830A14D3-9576-4DB9-8CF2-5AEE28A0630B}">
      <dgm:prSet phldrT="[Text]"/>
      <dgm:spPr>
        <a:solidFill>
          <a:srgbClr val="92D050">
            <a:alpha val="90000"/>
          </a:srgbClr>
        </a:solidFill>
        <a:ln w="19050"/>
      </dgm:spPr>
      <dgm:t>
        <a:bodyPr/>
        <a:lstStyle/>
        <a:p>
          <a:r>
            <a:rPr lang="en-IN" dirty="0"/>
            <a:t>Quartz, Manganese</a:t>
          </a:r>
        </a:p>
      </dgm:t>
    </dgm:pt>
    <dgm:pt modelId="{BF93FF04-73A3-4CB6-9E77-C39467B2006E}" type="parTrans" cxnId="{F40D7CB4-9885-4B70-A034-B82D4F84347E}">
      <dgm:prSet/>
      <dgm:spPr>
        <a:ln w="28575"/>
      </dgm:spPr>
      <dgm:t>
        <a:bodyPr/>
        <a:lstStyle/>
        <a:p>
          <a:endParaRPr lang="en-IN"/>
        </a:p>
      </dgm:t>
    </dgm:pt>
    <dgm:pt modelId="{C7E130FF-87E2-4FD4-8989-93ABF746045E}" type="sibTrans" cxnId="{F40D7CB4-9885-4B70-A034-B82D4F84347E}">
      <dgm:prSet/>
      <dgm:spPr/>
      <dgm:t>
        <a:bodyPr/>
        <a:lstStyle/>
        <a:p>
          <a:endParaRPr lang="en-IN"/>
        </a:p>
      </dgm:t>
    </dgm:pt>
    <dgm:pt modelId="{C5525A17-CAAD-4B75-BAE2-B7F2DDC92F92}" type="pres">
      <dgm:prSet presAssocID="{A595AAD5-377A-4028-889D-5B31E514C61E}" presName="diagram" presStyleCnt="0">
        <dgm:presLayoutVars>
          <dgm:chPref val="1"/>
          <dgm:dir/>
          <dgm:animOne val="branch"/>
          <dgm:animLvl val="lvl"/>
          <dgm:resizeHandles/>
        </dgm:presLayoutVars>
      </dgm:prSet>
      <dgm:spPr/>
    </dgm:pt>
    <dgm:pt modelId="{1CD66601-6938-463E-8F63-AEBDF716FDC8}" type="pres">
      <dgm:prSet presAssocID="{3DC97085-F7AB-495F-9FA2-6886BA973291}" presName="root" presStyleCnt="0"/>
      <dgm:spPr/>
    </dgm:pt>
    <dgm:pt modelId="{A8FEEEE8-207B-4D81-AD00-DAFD1206B7E2}" type="pres">
      <dgm:prSet presAssocID="{3DC97085-F7AB-495F-9FA2-6886BA973291}" presName="rootComposite" presStyleCnt="0"/>
      <dgm:spPr/>
    </dgm:pt>
    <dgm:pt modelId="{6D021EA6-33DD-4EDA-A940-3DAF4516B0DD}" type="pres">
      <dgm:prSet presAssocID="{3DC97085-F7AB-495F-9FA2-6886BA973291}" presName="rootText" presStyleLbl="node1" presStyleIdx="0" presStyleCnt="1" custScaleX="136980" custLinFactNeighborX="-82863"/>
      <dgm:spPr/>
    </dgm:pt>
    <dgm:pt modelId="{4C1DD5C8-3E0C-44A9-A3C4-E7234BCB0F07}" type="pres">
      <dgm:prSet presAssocID="{3DC97085-F7AB-495F-9FA2-6886BA973291}" presName="rootConnector" presStyleLbl="node1" presStyleIdx="0" presStyleCnt="1"/>
      <dgm:spPr/>
    </dgm:pt>
    <dgm:pt modelId="{0F4BBD5F-ADD0-4277-A287-80983C57258C}" type="pres">
      <dgm:prSet presAssocID="{3DC97085-F7AB-495F-9FA2-6886BA973291}" presName="childShape" presStyleCnt="0"/>
      <dgm:spPr/>
    </dgm:pt>
    <dgm:pt modelId="{1F8CA1EC-79A0-4F0D-BA9A-98A6E43C633D}" type="pres">
      <dgm:prSet presAssocID="{1D44BD34-587A-411B-BABC-FC6F4BE9E312}" presName="Name13" presStyleLbl="parChTrans1D2" presStyleIdx="0" presStyleCnt="3"/>
      <dgm:spPr/>
    </dgm:pt>
    <dgm:pt modelId="{A02AF955-D1F4-455C-BD11-6A346D725614}" type="pres">
      <dgm:prSet presAssocID="{E7A7ED1F-E5B6-4D0D-AEFB-50B80B02EF87}" presName="childText" presStyleLbl="bgAcc1" presStyleIdx="0" presStyleCnt="3" custScaleX="138057" custLinFactNeighborX="65304">
        <dgm:presLayoutVars>
          <dgm:bulletEnabled val="1"/>
        </dgm:presLayoutVars>
      </dgm:prSet>
      <dgm:spPr/>
    </dgm:pt>
    <dgm:pt modelId="{0DA07BC2-59D2-446B-BEA8-5871A2A5B280}" type="pres">
      <dgm:prSet presAssocID="{4137E2BB-CAF6-487B-B055-E898F0AA7AB5}" presName="Name13" presStyleLbl="parChTrans1D2" presStyleIdx="1" presStyleCnt="3"/>
      <dgm:spPr/>
    </dgm:pt>
    <dgm:pt modelId="{A0825B91-3D83-4847-B367-2093F1D2A766}" type="pres">
      <dgm:prSet presAssocID="{2A66A44F-7B22-4C32-BDE2-59DB55405B02}" presName="childText" presStyleLbl="bgAcc1" presStyleIdx="1" presStyleCnt="3" custScaleX="138057" custLinFactNeighborX="65304">
        <dgm:presLayoutVars>
          <dgm:bulletEnabled val="1"/>
        </dgm:presLayoutVars>
      </dgm:prSet>
      <dgm:spPr/>
    </dgm:pt>
    <dgm:pt modelId="{79F25B13-4FEC-4FD7-8D74-B9D9A0197DDF}" type="pres">
      <dgm:prSet presAssocID="{BF93FF04-73A3-4CB6-9E77-C39467B2006E}" presName="Name13" presStyleLbl="parChTrans1D2" presStyleIdx="2" presStyleCnt="3"/>
      <dgm:spPr/>
    </dgm:pt>
    <dgm:pt modelId="{2F5A4286-A394-48FC-AC91-AA749E74CA0A}" type="pres">
      <dgm:prSet presAssocID="{830A14D3-9576-4DB9-8CF2-5AEE28A0630B}" presName="childText" presStyleLbl="bgAcc1" presStyleIdx="2" presStyleCnt="3" custScaleX="138057" custLinFactNeighborX="65304">
        <dgm:presLayoutVars>
          <dgm:bulletEnabled val="1"/>
        </dgm:presLayoutVars>
      </dgm:prSet>
      <dgm:spPr/>
    </dgm:pt>
  </dgm:ptLst>
  <dgm:cxnLst>
    <dgm:cxn modelId="{24DE2102-F8A8-4CC1-8049-20AE5992E60D}" type="presOf" srcId="{A595AAD5-377A-4028-889D-5B31E514C61E}" destId="{C5525A17-CAAD-4B75-BAE2-B7F2DDC92F92}" srcOrd="0" destOrd="0" presId="urn:microsoft.com/office/officeart/2005/8/layout/hierarchy3"/>
    <dgm:cxn modelId="{AEB1DD1B-82F8-4203-8DA2-D7002A5C73ED}" srcId="{3DC97085-F7AB-495F-9FA2-6886BA973291}" destId="{2A66A44F-7B22-4C32-BDE2-59DB55405B02}" srcOrd="1" destOrd="0" parTransId="{4137E2BB-CAF6-487B-B055-E898F0AA7AB5}" sibTransId="{B3132872-476C-4FF3-9FA5-07E92CA32270}"/>
    <dgm:cxn modelId="{678B7939-FCC2-458D-81DA-97BCF100990B}" type="presOf" srcId="{830A14D3-9576-4DB9-8CF2-5AEE28A0630B}" destId="{2F5A4286-A394-48FC-AC91-AA749E74CA0A}" srcOrd="0" destOrd="0" presId="urn:microsoft.com/office/officeart/2005/8/layout/hierarchy3"/>
    <dgm:cxn modelId="{F9A0206B-6047-4298-8FB8-B692A119A4DF}" type="presOf" srcId="{E7A7ED1F-E5B6-4D0D-AEFB-50B80B02EF87}" destId="{A02AF955-D1F4-455C-BD11-6A346D725614}" srcOrd="0" destOrd="0" presId="urn:microsoft.com/office/officeart/2005/8/layout/hierarchy3"/>
    <dgm:cxn modelId="{2B382971-6D14-4D0F-9C2D-8AA868A8B7C4}" type="presOf" srcId="{BF93FF04-73A3-4CB6-9E77-C39467B2006E}" destId="{79F25B13-4FEC-4FD7-8D74-B9D9A0197DDF}" srcOrd="0" destOrd="0" presId="urn:microsoft.com/office/officeart/2005/8/layout/hierarchy3"/>
    <dgm:cxn modelId="{16E19A52-D511-4777-97FB-479738CF2E3C}" type="presOf" srcId="{2A66A44F-7B22-4C32-BDE2-59DB55405B02}" destId="{A0825B91-3D83-4847-B367-2093F1D2A766}" srcOrd="0" destOrd="0" presId="urn:microsoft.com/office/officeart/2005/8/layout/hierarchy3"/>
    <dgm:cxn modelId="{64A7A67F-6A27-4423-B5D5-B4D1DAC51AB3}" type="presOf" srcId="{1D44BD34-587A-411B-BABC-FC6F4BE9E312}" destId="{1F8CA1EC-79A0-4F0D-BA9A-98A6E43C633D}" srcOrd="0" destOrd="0" presId="urn:microsoft.com/office/officeart/2005/8/layout/hierarchy3"/>
    <dgm:cxn modelId="{3938FB8A-6575-427C-A631-725F74FE521C}" type="presOf" srcId="{4137E2BB-CAF6-487B-B055-E898F0AA7AB5}" destId="{0DA07BC2-59D2-446B-BEA8-5871A2A5B280}" srcOrd="0" destOrd="0" presId="urn:microsoft.com/office/officeart/2005/8/layout/hierarchy3"/>
    <dgm:cxn modelId="{F40D7CB4-9885-4B70-A034-B82D4F84347E}" srcId="{3DC97085-F7AB-495F-9FA2-6886BA973291}" destId="{830A14D3-9576-4DB9-8CF2-5AEE28A0630B}" srcOrd="2" destOrd="0" parTransId="{BF93FF04-73A3-4CB6-9E77-C39467B2006E}" sibTransId="{C7E130FF-87E2-4FD4-8989-93ABF746045E}"/>
    <dgm:cxn modelId="{223142B6-77A3-46DD-81CA-E4EBBC07C8C5}" type="presOf" srcId="{3DC97085-F7AB-495F-9FA2-6886BA973291}" destId="{6D021EA6-33DD-4EDA-A940-3DAF4516B0DD}" srcOrd="0" destOrd="0" presId="urn:microsoft.com/office/officeart/2005/8/layout/hierarchy3"/>
    <dgm:cxn modelId="{5E6DA7BD-BEBD-4AC8-8217-A297916C985B}" srcId="{A595AAD5-377A-4028-889D-5B31E514C61E}" destId="{3DC97085-F7AB-495F-9FA2-6886BA973291}" srcOrd="0" destOrd="0" parTransId="{CC6C25C6-DA39-4A87-ADD8-6DD89CFF938B}" sibTransId="{CBA40C35-3275-40A5-9695-0BFE4EB5C370}"/>
    <dgm:cxn modelId="{95FBA4C6-182F-4A6C-A8D1-AF9B6D4F3AE8}" srcId="{3DC97085-F7AB-495F-9FA2-6886BA973291}" destId="{E7A7ED1F-E5B6-4D0D-AEFB-50B80B02EF87}" srcOrd="0" destOrd="0" parTransId="{1D44BD34-587A-411B-BABC-FC6F4BE9E312}" sibTransId="{8EB9DC11-ADE7-462A-A2FC-404CED83DA4F}"/>
    <dgm:cxn modelId="{513E78CA-E083-4F4D-9206-484A3E2D06AB}" type="presOf" srcId="{3DC97085-F7AB-495F-9FA2-6886BA973291}" destId="{4C1DD5C8-3E0C-44A9-A3C4-E7234BCB0F07}" srcOrd="1" destOrd="0" presId="urn:microsoft.com/office/officeart/2005/8/layout/hierarchy3"/>
    <dgm:cxn modelId="{EF047D30-8ED4-487D-A273-70C98039B4A7}" type="presParOf" srcId="{C5525A17-CAAD-4B75-BAE2-B7F2DDC92F92}" destId="{1CD66601-6938-463E-8F63-AEBDF716FDC8}" srcOrd="0" destOrd="0" presId="urn:microsoft.com/office/officeart/2005/8/layout/hierarchy3"/>
    <dgm:cxn modelId="{5FAB1E31-487E-42F9-BD20-97EFC6BF3F0D}" type="presParOf" srcId="{1CD66601-6938-463E-8F63-AEBDF716FDC8}" destId="{A8FEEEE8-207B-4D81-AD00-DAFD1206B7E2}" srcOrd="0" destOrd="0" presId="urn:microsoft.com/office/officeart/2005/8/layout/hierarchy3"/>
    <dgm:cxn modelId="{170E58D7-57E0-4379-88D7-314C95EEF8CE}" type="presParOf" srcId="{A8FEEEE8-207B-4D81-AD00-DAFD1206B7E2}" destId="{6D021EA6-33DD-4EDA-A940-3DAF4516B0DD}" srcOrd="0" destOrd="0" presId="urn:microsoft.com/office/officeart/2005/8/layout/hierarchy3"/>
    <dgm:cxn modelId="{361D78A1-2603-49F4-979D-5181AF158371}" type="presParOf" srcId="{A8FEEEE8-207B-4D81-AD00-DAFD1206B7E2}" destId="{4C1DD5C8-3E0C-44A9-A3C4-E7234BCB0F07}" srcOrd="1" destOrd="0" presId="urn:microsoft.com/office/officeart/2005/8/layout/hierarchy3"/>
    <dgm:cxn modelId="{BAD609B5-C373-40BC-A534-EA7FF6C5DC34}" type="presParOf" srcId="{1CD66601-6938-463E-8F63-AEBDF716FDC8}" destId="{0F4BBD5F-ADD0-4277-A287-80983C57258C}" srcOrd="1" destOrd="0" presId="urn:microsoft.com/office/officeart/2005/8/layout/hierarchy3"/>
    <dgm:cxn modelId="{DFCD8ACB-5509-475F-B923-A19A30DBEB04}" type="presParOf" srcId="{0F4BBD5F-ADD0-4277-A287-80983C57258C}" destId="{1F8CA1EC-79A0-4F0D-BA9A-98A6E43C633D}" srcOrd="0" destOrd="0" presId="urn:microsoft.com/office/officeart/2005/8/layout/hierarchy3"/>
    <dgm:cxn modelId="{0D582567-5EF0-4C5D-A084-1A785D207217}" type="presParOf" srcId="{0F4BBD5F-ADD0-4277-A287-80983C57258C}" destId="{A02AF955-D1F4-455C-BD11-6A346D725614}" srcOrd="1" destOrd="0" presId="urn:microsoft.com/office/officeart/2005/8/layout/hierarchy3"/>
    <dgm:cxn modelId="{3B93892E-D815-4766-9576-FD45C2884FEF}" type="presParOf" srcId="{0F4BBD5F-ADD0-4277-A287-80983C57258C}" destId="{0DA07BC2-59D2-446B-BEA8-5871A2A5B280}" srcOrd="2" destOrd="0" presId="urn:microsoft.com/office/officeart/2005/8/layout/hierarchy3"/>
    <dgm:cxn modelId="{055A9694-A6D6-42D5-AB42-85451CB869A6}" type="presParOf" srcId="{0F4BBD5F-ADD0-4277-A287-80983C57258C}" destId="{A0825B91-3D83-4847-B367-2093F1D2A766}" srcOrd="3" destOrd="0" presId="urn:microsoft.com/office/officeart/2005/8/layout/hierarchy3"/>
    <dgm:cxn modelId="{4B6AFAB0-AC82-4993-B50D-EC5507C02C2F}" type="presParOf" srcId="{0F4BBD5F-ADD0-4277-A287-80983C57258C}" destId="{79F25B13-4FEC-4FD7-8D74-B9D9A0197DDF}" srcOrd="4" destOrd="0" presId="urn:microsoft.com/office/officeart/2005/8/layout/hierarchy3"/>
    <dgm:cxn modelId="{6D5AB7BB-D930-453E-90EB-F14736CA8975}" type="presParOf" srcId="{0F4BBD5F-ADD0-4277-A287-80983C57258C}" destId="{2F5A4286-A394-48FC-AC91-AA749E74CA0A}"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A00BA6-AE96-486A-8A7F-3486CA0F394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20780154-78FE-4FB8-A6D3-C90214FE87BD}">
      <dgm:prSet phldrT="[Text]"/>
      <dgm:spPr>
        <a:solidFill>
          <a:srgbClr val="92D050"/>
        </a:solidFill>
      </dgm:spPr>
      <dgm:t>
        <a:bodyPr/>
        <a:lstStyle/>
        <a:p>
          <a:r>
            <a:rPr lang="en-IN" dirty="0" err="1"/>
            <a:t>CaO</a:t>
          </a:r>
          <a:endParaRPr lang="en-IN" dirty="0"/>
        </a:p>
      </dgm:t>
    </dgm:pt>
    <dgm:pt modelId="{3D8F45CB-0568-4401-A5EE-0B1A5CEFE632}" type="parTrans" cxnId="{68FFA4E6-5AB0-4135-A4B9-8F306D2FBE31}">
      <dgm:prSet/>
      <dgm:spPr/>
      <dgm:t>
        <a:bodyPr/>
        <a:lstStyle/>
        <a:p>
          <a:endParaRPr lang="en-IN"/>
        </a:p>
      </dgm:t>
    </dgm:pt>
    <dgm:pt modelId="{ABBA1644-F971-479B-8C6F-8592A5397E73}" type="sibTrans" cxnId="{68FFA4E6-5AB0-4135-A4B9-8F306D2FBE31}">
      <dgm:prSet/>
      <dgm:spPr/>
      <dgm:t>
        <a:bodyPr/>
        <a:lstStyle/>
        <a:p>
          <a:endParaRPr lang="en-IN"/>
        </a:p>
      </dgm:t>
    </dgm:pt>
    <dgm:pt modelId="{55B4DD32-7625-4138-A5B5-3963F25FA7EC}">
      <dgm:prSet phldrT="[Text]"/>
      <dgm:spPr/>
      <dgm:t>
        <a:bodyPr/>
        <a:lstStyle/>
        <a:p>
          <a:r>
            <a:rPr lang="en-IN" dirty="0"/>
            <a:t>47%-51 %</a:t>
          </a:r>
        </a:p>
      </dgm:t>
    </dgm:pt>
    <dgm:pt modelId="{7DD05442-0717-4F57-AA50-1C5DEC5D0D20}" type="parTrans" cxnId="{183A5556-3856-4D3C-8A3B-74C4B4AD70E8}">
      <dgm:prSet/>
      <dgm:spPr/>
      <dgm:t>
        <a:bodyPr/>
        <a:lstStyle/>
        <a:p>
          <a:endParaRPr lang="en-IN"/>
        </a:p>
      </dgm:t>
    </dgm:pt>
    <dgm:pt modelId="{1FB9B444-B130-4086-8D32-1B8C19D51ED2}" type="sibTrans" cxnId="{183A5556-3856-4D3C-8A3B-74C4B4AD70E8}">
      <dgm:prSet/>
      <dgm:spPr/>
      <dgm:t>
        <a:bodyPr/>
        <a:lstStyle/>
        <a:p>
          <a:endParaRPr lang="en-IN"/>
        </a:p>
      </dgm:t>
    </dgm:pt>
    <dgm:pt modelId="{68EA2ADE-2D43-4501-8269-ECC25E4607FE}">
      <dgm:prSet phldrT="[Text]"/>
      <dgm:spPr>
        <a:solidFill>
          <a:srgbClr val="92D050"/>
        </a:solidFill>
      </dgm:spPr>
      <dgm:t>
        <a:bodyPr/>
        <a:lstStyle/>
        <a:p>
          <a:r>
            <a:rPr lang="en-IN" dirty="0"/>
            <a:t>CaCO</a:t>
          </a:r>
          <a:r>
            <a:rPr lang="en-IN" baseline="-25000" dirty="0"/>
            <a:t>3</a:t>
          </a:r>
        </a:p>
      </dgm:t>
    </dgm:pt>
    <dgm:pt modelId="{856534FE-9615-4676-A00C-9C28060E72C4}" type="parTrans" cxnId="{443489B9-6D4F-4E09-BE37-E7EA7E1DB680}">
      <dgm:prSet/>
      <dgm:spPr/>
      <dgm:t>
        <a:bodyPr/>
        <a:lstStyle/>
        <a:p>
          <a:endParaRPr lang="en-IN"/>
        </a:p>
      </dgm:t>
    </dgm:pt>
    <dgm:pt modelId="{047EEF25-5097-4ECC-981A-66618658A6E4}" type="sibTrans" cxnId="{443489B9-6D4F-4E09-BE37-E7EA7E1DB680}">
      <dgm:prSet/>
      <dgm:spPr/>
      <dgm:t>
        <a:bodyPr/>
        <a:lstStyle/>
        <a:p>
          <a:endParaRPr lang="en-IN"/>
        </a:p>
      </dgm:t>
    </dgm:pt>
    <dgm:pt modelId="{3750AFF5-08AA-4380-9B18-71C6C47B7317}">
      <dgm:prSet phldrT="[Text]"/>
      <dgm:spPr/>
      <dgm:t>
        <a:bodyPr/>
        <a:lstStyle/>
        <a:p>
          <a:r>
            <a:rPr lang="en-IN" dirty="0"/>
            <a:t>84%- 91%</a:t>
          </a:r>
        </a:p>
      </dgm:t>
    </dgm:pt>
    <dgm:pt modelId="{E738E9D8-6624-406C-BEF8-D35516639FBF}" type="parTrans" cxnId="{1D731317-D81A-494C-BAF9-7F16118EA712}">
      <dgm:prSet/>
      <dgm:spPr/>
      <dgm:t>
        <a:bodyPr/>
        <a:lstStyle/>
        <a:p>
          <a:endParaRPr lang="en-IN"/>
        </a:p>
      </dgm:t>
    </dgm:pt>
    <dgm:pt modelId="{B89572E6-1918-418C-8CE1-71CFFE90850B}" type="sibTrans" cxnId="{1D731317-D81A-494C-BAF9-7F16118EA712}">
      <dgm:prSet/>
      <dgm:spPr/>
      <dgm:t>
        <a:bodyPr/>
        <a:lstStyle/>
        <a:p>
          <a:endParaRPr lang="en-IN"/>
        </a:p>
      </dgm:t>
    </dgm:pt>
    <dgm:pt modelId="{04D06A19-8C1E-4A31-87AB-A3E2486F0B37}">
      <dgm:prSet phldrT="[Text]"/>
      <dgm:spPr>
        <a:solidFill>
          <a:srgbClr val="92D050"/>
        </a:solidFill>
      </dgm:spPr>
      <dgm:t>
        <a:bodyPr/>
        <a:lstStyle/>
        <a:p>
          <a:r>
            <a:rPr lang="en-IN" dirty="0"/>
            <a:t>Guaranteed CaCO</a:t>
          </a:r>
          <a:r>
            <a:rPr lang="en-IN" baseline="-25000" dirty="0"/>
            <a:t>3</a:t>
          </a:r>
        </a:p>
      </dgm:t>
    </dgm:pt>
    <dgm:pt modelId="{5EE93BF4-986C-4C5F-8B09-64E3D7D07082}" type="parTrans" cxnId="{FABA4A59-9889-4AFC-ADAA-2123F949AEB4}">
      <dgm:prSet/>
      <dgm:spPr/>
      <dgm:t>
        <a:bodyPr/>
        <a:lstStyle/>
        <a:p>
          <a:endParaRPr lang="en-IN"/>
        </a:p>
      </dgm:t>
    </dgm:pt>
    <dgm:pt modelId="{6F5DF3E9-0B45-43A4-B189-EC3FCB76C390}" type="sibTrans" cxnId="{FABA4A59-9889-4AFC-ADAA-2123F949AEB4}">
      <dgm:prSet/>
      <dgm:spPr/>
      <dgm:t>
        <a:bodyPr/>
        <a:lstStyle/>
        <a:p>
          <a:endParaRPr lang="en-IN"/>
        </a:p>
      </dgm:t>
    </dgm:pt>
    <dgm:pt modelId="{AD6EA9D9-A510-46CB-9AD0-0CE1C0FB5FD4}">
      <dgm:prSet phldrT="[Text]"/>
      <dgm:spPr/>
      <dgm:t>
        <a:bodyPr/>
        <a:lstStyle/>
        <a:p>
          <a:r>
            <a:rPr lang="en-IN" dirty="0"/>
            <a:t>89 %</a:t>
          </a:r>
        </a:p>
      </dgm:t>
    </dgm:pt>
    <dgm:pt modelId="{54285484-8FB2-4EEA-9E14-CB61E2E43ED3}" type="parTrans" cxnId="{C0D89348-B692-4238-B6A8-E389C49EBB2E}">
      <dgm:prSet/>
      <dgm:spPr/>
      <dgm:t>
        <a:bodyPr/>
        <a:lstStyle/>
        <a:p>
          <a:endParaRPr lang="en-IN"/>
        </a:p>
      </dgm:t>
    </dgm:pt>
    <dgm:pt modelId="{2944BBB6-7F63-44C5-812F-127558388630}" type="sibTrans" cxnId="{C0D89348-B692-4238-B6A8-E389C49EBB2E}">
      <dgm:prSet/>
      <dgm:spPr/>
      <dgm:t>
        <a:bodyPr/>
        <a:lstStyle/>
        <a:p>
          <a:endParaRPr lang="en-IN"/>
        </a:p>
      </dgm:t>
    </dgm:pt>
    <dgm:pt modelId="{655016B6-58BC-43DE-BE29-F09FD5629E25}" type="pres">
      <dgm:prSet presAssocID="{8FA00BA6-AE96-486A-8A7F-3486CA0F394D}" presName="diagram" presStyleCnt="0">
        <dgm:presLayoutVars>
          <dgm:dir/>
          <dgm:resizeHandles val="exact"/>
        </dgm:presLayoutVars>
      </dgm:prSet>
      <dgm:spPr/>
    </dgm:pt>
    <dgm:pt modelId="{B0436B3C-4B69-4B9E-B561-BA3B094AD7B2}" type="pres">
      <dgm:prSet presAssocID="{20780154-78FE-4FB8-A6D3-C90214FE87BD}" presName="node" presStyleLbl="node1" presStyleIdx="0" presStyleCnt="6" custScaleX="110066">
        <dgm:presLayoutVars>
          <dgm:bulletEnabled val="1"/>
        </dgm:presLayoutVars>
      </dgm:prSet>
      <dgm:spPr/>
    </dgm:pt>
    <dgm:pt modelId="{1955938A-5CED-48F7-8E0A-602E38C0723A}" type="pres">
      <dgm:prSet presAssocID="{ABBA1644-F971-479B-8C6F-8592A5397E73}" presName="sibTrans" presStyleCnt="0"/>
      <dgm:spPr/>
    </dgm:pt>
    <dgm:pt modelId="{EC2688E0-09F7-453C-99D0-093A28C18355}" type="pres">
      <dgm:prSet presAssocID="{55B4DD32-7625-4138-A5B5-3963F25FA7EC}" presName="node" presStyleLbl="node1" presStyleIdx="1" presStyleCnt="6" custScaleX="134206">
        <dgm:presLayoutVars>
          <dgm:bulletEnabled val="1"/>
        </dgm:presLayoutVars>
      </dgm:prSet>
      <dgm:spPr/>
    </dgm:pt>
    <dgm:pt modelId="{5E4050C9-C313-44FE-860B-BB23984673EA}" type="pres">
      <dgm:prSet presAssocID="{1FB9B444-B130-4086-8D32-1B8C19D51ED2}" presName="sibTrans" presStyleCnt="0"/>
      <dgm:spPr/>
    </dgm:pt>
    <dgm:pt modelId="{CBAB87A5-3C10-4AB7-9881-A5E37254F1E3}" type="pres">
      <dgm:prSet presAssocID="{68EA2ADE-2D43-4501-8269-ECC25E4607FE}" presName="node" presStyleLbl="node1" presStyleIdx="2" presStyleCnt="6" custScaleX="108272">
        <dgm:presLayoutVars>
          <dgm:bulletEnabled val="1"/>
        </dgm:presLayoutVars>
      </dgm:prSet>
      <dgm:spPr/>
    </dgm:pt>
    <dgm:pt modelId="{94543655-832A-4824-91AA-074C041E8481}" type="pres">
      <dgm:prSet presAssocID="{047EEF25-5097-4ECC-981A-66618658A6E4}" presName="sibTrans" presStyleCnt="0"/>
      <dgm:spPr/>
    </dgm:pt>
    <dgm:pt modelId="{43A664AA-7B28-4B11-A621-D02A9EAD698F}" type="pres">
      <dgm:prSet presAssocID="{3750AFF5-08AA-4380-9B18-71C6C47B7317}" presName="node" presStyleLbl="node1" presStyleIdx="3" presStyleCnt="6" custScaleX="135895">
        <dgm:presLayoutVars>
          <dgm:bulletEnabled val="1"/>
        </dgm:presLayoutVars>
      </dgm:prSet>
      <dgm:spPr/>
    </dgm:pt>
    <dgm:pt modelId="{A6362BB0-44E7-4BE4-9660-63474AD9D85C}" type="pres">
      <dgm:prSet presAssocID="{B89572E6-1918-418C-8CE1-71CFFE90850B}" presName="sibTrans" presStyleCnt="0"/>
      <dgm:spPr/>
    </dgm:pt>
    <dgm:pt modelId="{2AED7DE9-2306-4F4E-B07D-FEBB66808453}" type="pres">
      <dgm:prSet presAssocID="{04D06A19-8C1E-4A31-87AB-A3E2486F0B37}" presName="node" presStyleLbl="node1" presStyleIdx="4" presStyleCnt="6" custScaleX="108542">
        <dgm:presLayoutVars>
          <dgm:bulletEnabled val="1"/>
        </dgm:presLayoutVars>
      </dgm:prSet>
      <dgm:spPr/>
    </dgm:pt>
    <dgm:pt modelId="{0C6EC58E-2B6A-4E74-A606-79A1DBA852E6}" type="pres">
      <dgm:prSet presAssocID="{6F5DF3E9-0B45-43A4-B189-EC3FCB76C390}" presName="sibTrans" presStyleCnt="0"/>
      <dgm:spPr/>
    </dgm:pt>
    <dgm:pt modelId="{5FD8A9EA-B13B-4531-862E-AF1F8F075DCE}" type="pres">
      <dgm:prSet presAssocID="{AD6EA9D9-A510-46CB-9AD0-0CE1C0FB5FD4}" presName="node" presStyleLbl="node1" presStyleIdx="5" presStyleCnt="6" custScaleX="135625">
        <dgm:presLayoutVars>
          <dgm:bulletEnabled val="1"/>
        </dgm:presLayoutVars>
      </dgm:prSet>
      <dgm:spPr/>
    </dgm:pt>
  </dgm:ptLst>
  <dgm:cxnLst>
    <dgm:cxn modelId="{930BF209-921E-4687-A09B-A8E1A19FF8A6}" type="presOf" srcId="{68EA2ADE-2D43-4501-8269-ECC25E4607FE}" destId="{CBAB87A5-3C10-4AB7-9881-A5E37254F1E3}" srcOrd="0" destOrd="0" presId="urn:microsoft.com/office/officeart/2005/8/layout/default"/>
    <dgm:cxn modelId="{1D731317-D81A-494C-BAF9-7F16118EA712}" srcId="{8FA00BA6-AE96-486A-8A7F-3486CA0F394D}" destId="{3750AFF5-08AA-4380-9B18-71C6C47B7317}" srcOrd="3" destOrd="0" parTransId="{E738E9D8-6624-406C-BEF8-D35516639FBF}" sibTransId="{B89572E6-1918-418C-8CE1-71CFFE90850B}"/>
    <dgm:cxn modelId="{16A5FB29-DAB8-4C4F-8228-5B9838874E4D}" type="presOf" srcId="{55B4DD32-7625-4138-A5B5-3963F25FA7EC}" destId="{EC2688E0-09F7-453C-99D0-093A28C18355}" srcOrd="0" destOrd="0" presId="urn:microsoft.com/office/officeart/2005/8/layout/default"/>
    <dgm:cxn modelId="{EE1E0C5F-6ED0-45D8-BF51-05D789A1C5C8}" type="presOf" srcId="{04D06A19-8C1E-4A31-87AB-A3E2486F0B37}" destId="{2AED7DE9-2306-4F4E-B07D-FEBB66808453}" srcOrd="0" destOrd="0" presId="urn:microsoft.com/office/officeart/2005/8/layout/default"/>
    <dgm:cxn modelId="{FFE35D60-A602-4FC1-89FF-49A73CF4DBB2}" type="presOf" srcId="{8FA00BA6-AE96-486A-8A7F-3486CA0F394D}" destId="{655016B6-58BC-43DE-BE29-F09FD5629E25}" srcOrd="0" destOrd="0" presId="urn:microsoft.com/office/officeart/2005/8/layout/default"/>
    <dgm:cxn modelId="{C0D89348-B692-4238-B6A8-E389C49EBB2E}" srcId="{8FA00BA6-AE96-486A-8A7F-3486CA0F394D}" destId="{AD6EA9D9-A510-46CB-9AD0-0CE1C0FB5FD4}" srcOrd="5" destOrd="0" parTransId="{54285484-8FB2-4EEA-9E14-CB61E2E43ED3}" sibTransId="{2944BBB6-7F63-44C5-812F-127558388630}"/>
    <dgm:cxn modelId="{183A5556-3856-4D3C-8A3B-74C4B4AD70E8}" srcId="{8FA00BA6-AE96-486A-8A7F-3486CA0F394D}" destId="{55B4DD32-7625-4138-A5B5-3963F25FA7EC}" srcOrd="1" destOrd="0" parTransId="{7DD05442-0717-4F57-AA50-1C5DEC5D0D20}" sibTransId="{1FB9B444-B130-4086-8D32-1B8C19D51ED2}"/>
    <dgm:cxn modelId="{E68A6979-0134-4886-A151-5A1D02E2CBB7}" type="presOf" srcId="{20780154-78FE-4FB8-A6D3-C90214FE87BD}" destId="{B0436B3C-4B69-4B9E-B561-BA3B094AD7B2}" srcOrd="0" destOrd="0" presId="urn:microsoft.com/office/officeart/2005/8/layout/default"/>
    <dgm:cxn modelId="{FABA4A59-9889-4AFC-ADAA-2123F949AEB4}" srcId="{8FA00BA6-AE96-486A-8A7F-3486CA0F394D}" destId="{04D06A19-8C1E-4A31-87AB-A3E2486F0B37}" srcOrd="4" destOrd="0" parTransId="{5EE93BF4-986C-4C5F-8B09-64E3D7D07082}" sibTransId="{6F5DF3E9-0B45-43A4-B189-EC3FCB76C390}"/>
    <dgm:cxn modelId="{443489B9-6D4F-4E09-BE37-E7EA7E1DB680}" srcId="{8FA00BA6-AE96-486A-8A7F-3486CA0F394D}" destId="{68EA2ADE-2D43-4501-8269-ECC25E4607FE}" srcOrd="2" destOrd="0" parTransId="{856534FE-9615-4676-A00C-9C28060E72C4}" sibTransId="{047EEF25-5097-4ECC-981A-66618658A6E4}"/>
    <dgm:cxn modelId="{68FFA4E6-5AB0-4135-A4B9-8F306D2FBE31}" srcId="{8FA00BA6-AE96-486A-8A7F-3486CA0F394D}" destId="{20780154-78FE-4FB8-A6D3-C90214FE87BD}" srcOrd="0" destOrd="0" parTransId="{3D8F45CB-0568-4401-A5EE-0B1A5CEFE632}" sibTransId="{ABBA1644-F971-479B-8C6F-8592A5397E73}"/>
    <dgm:cxn modelId="{E2AB66F2-D766-435D-9BBB-504C43C150A6}" type="presOf" srcId="{3750AFF5-08AA-4380-9B18-71C6C47B7317}" destId="{43A664AA-7B28-4B11-A621-D02A9EAD698F}" srcOrd="0" destOrd="0" presId="urn:microsoft.com/office/officeart/2005/8/layout/default"/>
    <dgm:cxn modelId="{CEE33BF7-9710-43A7-A454-7CCA9EE2F425}" type="presOf" srcId="{AD6EA9D9-A510-46CB-9AD0-0CE1C0FB5FD4}" destId="{5FD8A9EA-B13B-4531-862E-AF1F8F075DCE}" srcOrd="0" destOrd="0" presId="urn:microsoft.com/office/officeart/2005/8/layout/default"/>
    <dgm:cxn modelId="{C1B3F8AE-066C-4028-BDA1-23076C1EFA45}" type="presParOf" srcId="{655016B6-58BC-43DE-BE29-F09FD5629E25}" destId="{B0436B3C-4B69-4B9E-B561-BA3B094AD7B2}" srcOrd="0" destOrd="0" presId="urn:microsoft.com/office/officeart/2005/8/layout/default"/>
    <dgm:cxn modelId="{81A45A3E-A9D7-44AB-88FC-3C6D6F7EC330}" type="presParOf" srcId="{655016B6-58BC-43DE-BE29-F09FD5629E25}" destId="{1955938A-5CED-48F7-8E0A-602E38C0723A}" srcOrd="1" destOrd="0" presId="urn:microsoft.com/office/officeart/2005/8/layout/default"/>
    <dgm:cxn modelId="{0C1A529D-CEAD-4977-9DF0-E1E2B7F4712A}" type="presParOf" srcId="{655016B6-58BC-43DE-BE29-F09FD5629E25}" destId="{EC2688E0-09F7-453C-99D0-093A28C18355}" srcOrd="2" destOrd="0" presId="urn:microsoft.com/office/officeart/2005/8/layout/default"/>
    <dgm:cxn modelId="{6CC6A84F-D389-43C8-841F-74A5A6A47785}" type="presParOf" srcId="{655016B6-58BC-43DE-BE29-F09FD5629E25}" destId="{5E4050C9-C313-44FE-860B-BB23984673EA}" srcOrd="3" destOrd="0" presId="urn:microsoft.com/office/officeart/2005/8/layout/default"/>
    <dgm:cxn modelId="{AC6B0AD1-1EBD-4946-BCB1-C184CAD0AC09}" type="presParOf" srcId="{655016B6-58BC-43DE-BE29-F09FD5629E25}" destId="{CBAB87A5-3C10-4AB7-9881-A5E37254F1E3}" srcOrd="4" destOrd="0" presId="urn:microsoft.com/office/officeart/2005/8/layout/default"/>
    <dgm:cxn modelId="{09D7147C-4021-4204-B96F-E2DB16FC1228}" type="presParOf" srcId="{655016B6-58BC-43DE-BE29-F09FD5629E25}" destId="{94543655-832A-4824-91AA-074C041E8481}" srcOrd="5" destOrd="0" presId="urn:microsoft.com/office/officeart/2005/8/layout/default"/>
    <dgm:cxn modelId="{C619FF08-86FD-4AAF-B2CB-9E36E3AFC40E}" type="presParOf" srcId="{655016B6-58BC-43DE-BE29-F09FD5629E25}" destId="{43A664AA-7B28-4B11-A621-D02A9EAD698F}" srcOrd="6" destOrd="0" presId="urn:microsoft.com/office/officeart/2005/8/layout/default"/>
    <dgm:cxn modelId="{A3F6BF4E-81E6-4025-BB94-2B11C64EC91F}" type="presParOf" srcId="{655016B6-58BC-43DE-BE29-F09FD5629E25}" destId="{A6362BB0-44E7-4BE4-9660-63474AD9D85C}" srcOrd="7" destOrd="0" presId="urn:microsoft.com/office/officeart/2005/8/layout/default"/>
    <dgm:cxn modelId="{94670AC5-4ADC-4FBB-8EA3-2A721614F4BC}" type="presParOf" srcId="{655016B6-58BC-43DE-BE29-F09FD5629E25}" destId="{2AED7DE9-2306-4F4E-B07D-FEBB66808453}" srcOrd="8" destOrd="0" presId="urn:microsoft.com/office/officeart/2005/8/layout/default"/>
    <dgm:cxn modelId="{D76E6E00-CAE5-4584-92D3-2845C6D08336}" type="presParOf" srcId="{655016B6-58BC-43DE-BE29-F09FD5629E25}" destId="{0C6EC58E-2B6A-4E74-A606-79A1DBA852E6}" srcOrd="9" destOrd="0" presId="urn:microsoft.com/office/officeart/2005/8/layout/default"/>
    <dgm:cxn modelId="{B544662A-32B8-482E-94DB-B6C5AEF1CDF9}" type="presParOf" srcId="{655016B6-58BC-43DE-BE29-F09FD5629E25}" destId="{5FD8A9EA-B13B-4531-862E-AF1F8F075DC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855BC-5337-4667-BE5C-4963DBB13395}">
      <dsp:nvSpPr>
        <dsp:cNvPr id="0" name=""/>
        <dsp:cNvSpPr/>
      </dsp:nvSpPr>
      <dsp:spPr>
        <a:xfrm>
          <a:off x="4320994" y="2560428"/>
          <a:ext cx="397211" cy="1567755"/>
        </a:xfrm>
        <a:custGeom>
          <a:avLst/>
          <a:gdLst/>
          <a:ahLst/>
          <a:cxnLst/>
          <a:rect l="0" t="0" r="0" b="0"/>
          <a:pathLst>
            <a:path>
              <a:moveTo>
                <a:pt x="0" y="0"/>
              </a:moveTo>
              <a:lnTo>
                <a:pt x="0" y="1567755"/>
              </a:lnTo>
              <a:lnTo>
                <a:pt x="397211" y="1567755"/>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D345B465-E079-4FB0-9501-315764054EB0}">
      <dsp:nvSpPr>
        <dsp:cNvPr id="0" name=""/>
        <dsp:cNvSpPr/>
      </dsp:nvSpPr>
      <dsp:spPr>
        <a:xfrm>
          <a:off x="3352946" y="991719"/>
          <a:ext cx="2027278" cy="715714"/>
        </a:xfrm>
        <a:custGeom>
          <a:avLst/>
          <a:gdLst/>
          <a:ahLst/>
          <a:cxnLst/>
          <a:rect l="0" t="0" r="0" b="0"/>
          <a:pathLst>
            <a:path>
              <a:moveTo>
                <a:pt x="0" y="0"/>
              </a:moveTo>
              <a:lnTo>
                <a:pt x="0" y="357857"/>
              </a:lnTo>
              <a:lnTo>
                <a:pt x="2027278" y="357857"/>
              </a:lnTo>
              <a:lnTo>
                <a:pt x="2027278" y="715714"/>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3269637-83F2-4ADD-8974-862FE1EE9FDA}">
      <dsp:nvSpPr>
        <dsp:cNvPr id="0" name=""/>
        <dsp:cNvSpPr/>
      </dsp:nvSpPr>
      <dsp:spPr>
        <a:xfrm>
          <a:off x="238709" y="2527710"/>
          <a:ext cx="355618" cy="1567755"/>
        </a:xfrm>
        <a:custGeom>
          <a:avLst/>
          <a:gdLst/>
          <a:ahLst/>
          <a:cxnLst/>
          <a:rect l="0" t="0" r="0" b="0"/>
          <a:pathLst>
            <a:path>
              <a:moveTo>
                <a:pt x="0" y="0"/>
              </a:moveTo>
              <a:lnTo>
                <a:pt x="0" y="1567755"/>
              </a:lnTo>
              <a:lnTo>
                <a:pt x="355618" y="1567755"/>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5D3AC7E1-F49F-401D-9921-DAD0331F4CDC}">
      <dsp:nvSpPr>
        <dsp:cNvPr id="0" name=""/>
        <dsp:cNvSpPr/>
      </dsp:nvSpPr>
      <dsp:spPr>
        <a:xfrm>
          <a:off x="1187023" y="991719"/>
          <a:ext cx="2165922" cy="715714"/>
        </a:xfrm>
        <a:custGeom>
          <a:avLst/>
          <a:gdLst/>
          <a:ahLst/>
          <a:cxnLst/>
          <a:rect l="0" t="0" r="0" b="0"/>
          <a:pathLst>
            <a:path>
              <a:moveTo>
                <a:pt x="2165922" y="0"/>
              </a:moveTo>
              <a:lnTo>
                <a:pt x="2165922" y="357857"/>
              </a:lnTo>
              <a:lnTo>
                <a:pt x="0" y="357857"/>
              </a:lnTo>
              <a:lnTo>
                <a:pt x="0" y="715714"/>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DD949B0B-8C56-4F1B-8AE5-B54310E7604F}">
      <dsp:nvSpPr>
        <dsp:cNvPr id="0" name=""/>
        <dsp:cNvSpPr/>
      </dsp:nvSpPr>
      <dsp:spPr>
        <a:xfrm>
          <a:off x="1648864" y="88163"/>
          <a:ext cx="3408164" cy="903555"/>
        </a:xfrm>
        <a:prstGeom prst="roundRect">
          <a:avLst/>
        </a:prstGeom>
        <a:solidFill>
          <a:srgbClr val="FFBC37"/>
        </a:solidFill>
        <a:ln w="19050" cap="flat" cmpd="sng" algn="ctr">
          <a:solidFill>
            <a:schemeClr val="tx1"/>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chemeClr val="tx1"/>
              </a:solidFill>
            </a:rPr>
            <a:t>Limestone </a:t>
          </a:r>
          <a:r>
            <a:rPr lang="en-IN" sz="2300" kern="1200" baseline="0" dirty="0">
              <a:solidFill>
                <a:schemeClr val="tx1"/>
              </a:solidFill>
            </a:rPr>
            <a:t>Quality</a:t>
          </a:r>
        </a:p>
      </dsp:txBody>
      <dsp:txXfrm>
        <a:off x="1692972" y="132271"/>
        <a:ext cx="3319948" cy="815339"/>
      </dsp:txXfrm>
    </dsp:sp>
    <dsp:sp modelId="{E1E172FB-5612-405E-B063-6813F3AB5568}">
      <dsp:nvSpPr>
        <dsp:cNvPr id="0" name=""/>
        <dsp:cNvSpPr/>
      </dsp:nvSpPr>
      <dsp:spPr>
        <a:xfrm>
          <a:off x="1630" y="1707433"/>
          <a:ext cx="2370787" cy="820276"/>
        </a:xfrm>
        <a:prstGeom prst="roundRect">
          <a:avLst/>
        </a:prstGeom>
        <a:solidFill>
          <a:srgbClr val="92D05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chemeClr val="tx1"/>
              </a:solidFill>
            </a:rPr>
            <a:t>Purity </a:t>
          </a:r>
        </a:p>
      </dsp:txBody>
      <dsp:txXfrm>
        <a:off x="41673" y="1747476"/>
        <a:ext cx="2290701" cy="740190"/>
      </dsp:txXfrm>
    </dsp:sp>
    <dsp:sp modelId="{6961781D-FA53-4AF8-A5B3-F6003670926C}">
      <dsp:nvSpPr>
        <dsp:cNvPr id="0" name=""/>
        <dsp:cNvSpPr/>
      </dsp:nvSpPr>
      <dsp:spPr>
        <a:xfrm>
          <a:off x="594327" y="3243424"/>
          <a:ext cx="3408164" cy="1704082"/>
        </a:xfrm>
        <a:prstGeom prst="roundRect">
          <a:avLst/>
        </a:prstGeom>
        <a:solidFill>
          <a:schemeClr val="accent1">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chemeClr val="bg1"/>
              </a:solidFill>
            </a:rPr>
            <a:t>Calcium Carbonate (CaCO3) Concentration  </a:t>
          </a:r>
        </a:p>
      </dsp:txBody>
      <dsp:txXfrm>
        <a:off x="677513" y="3326610"/>
        <a:ext cx="3241792" cy="1537710"/>
      </dsp:txXfrm>
    </dsp:sp>
    <dsp:sp modelId="{65589BC0-CA87-4BF6-9540-617403746536}">
      <dsp:nvSpPr>
        <dsp:cNvPr id="0" name=""/>
        <dsp:cNvSpPr/>
      </dsp:nvSpPr>
      <dsp:spPr>
        <a:xfrm>
          <a:off x="4056186" y="1707433"/>
          <a:ext cx="2648075" cy="852995"/>
        </a:xfrm>
        <a:prstGeom prst="roundRect">
          <a:avLst/>
        </a:prstGeom>
        <a:solidFill>
          <a:srgbClr val="92D05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chemeClr val="tx1"/>
              </a:solidFill>
            </a:rPr>
            <a:t>Reactivity</a:t>
          </a:r>
        </a:p>
      </dsp:txBody>
      <dsp:txXfrm>
        <a:off x="4097826" y="1749073"/>
        <a:ext cx="2564795" cy="769715"/>
      </dsp:txXfrm>
    </dsp:sp>
    <dsp:sp modelId="{194259E3-FB08-4710-A9DB-43705D7FAADB}">
      <dsp:nvSpPr>
        <dsp:cNvPr id="0" name=""/>
        <dsp:cNvSpPr/>
      </dsp:nvSpPr>
      <dsp:spPr>
        <a:xfrm>
          <a:off x="4718205" y="3276143"/>
          <a:ext cx="3408164" cy="1704082"/>
        </a:xfrm>
        <a:prstGeom prst="roundRect">
          <a:avLst/>
        </a:prstGeom>
        <a:solidFill>
          <a:schemeClr val="accent1">
            <a:hueOff val="0"/>
            <a:satOff val="0"/>
            <a:lumOff val="0"/>
            <a:alphaOff val="0"/>
          </a:schemeClr>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solidFill>
                <a:schemeClr val="bg1"/>
              </a:solidFill>
            </a:rPr>
            <a:t>Measure of time taken for Neutralization of Acidic solution by limestone</a:t>
          </a:r>
        </a:p>
      </dsp:txBody>
      <dsp:txXfrm>
        <a:off x="4801391" y="3359329"/>
        <a:ext cx="3241792" cy="1537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21EA6-33DD-4EDA-A940-3DAF4516B0DD}">
      <dsp:nvSpPr>
        <dsp:cNvPr id="0" name=""/>
        <dsp:cNvSpPr/>
      </dsp:nvSpPr>
      <dsp:spPr>
        <a:xfrm>
          <a:off x="0" y="1014"/>
          <a:ext cx="2735297" cy="998429"/>
        </a:xfrm>
        <a:prstGeom prst="roundRect">
          <a:avLst>
            <a:gd name="adj" fmla="val 10000"/>
          </a:avLst>
        </a:prstGeom>
        <a:solidFill>
          <a:srgbClr val="FFBC37"/>
        </a:solidFill>
        <a:ln w="19050" cap="flat" cmpd="sng" algn="ctr">
          <a:solidFill>
            <a:schemeClr val="tx1"/>
          </a:solidFill>
          <a:prstDash val="solid"/>
        </a:ln>
        <a:effectLst>
          <a:outerShdw blurRad="38100" dist="12700" dir="5400000" algn="ctr" rotWithShape="0">
            <a:srgbClr val="000000">
              <a:alpha val="63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IN" sz="2800" kern="1200" dirty="0">
              <a:solidFill>
                <a:schemeClr val="tx1"/>
              </a:solidFill>
            </a:rPr>
            <a:t>Impurities in Limestone</a:t>
          </a:r>
        </a:p>
      </dsp:txBody>
      <dsp:txXfrm>
        <a:off x="29243" y="30257"/>
        <a:ext cx="2676811" cy="939943"/>
      </dsp:txXfrm>
    </dsp:sp>
    <dsp:sp modelId="{1F8CA1EC-79A0-4F0D-BA9A-98A6E43C633D}">
      <dsp:nvSpPr>
        <dsp:cNvPr id="0" name=""/>
        <dsp:cNvSpPr/>
      </dsp:nvSpPr>
      <dsp:spPr>
        <a:xfrm>
          <a:off x="273529" y="999443"/>
          <a:ext cx="2499680" cy="748822"/>
        </a:xfrm>
        <a:custGeom>
          <a:avLst/>
          <a:gdLst/>
          <a:ahLst/>
          <a:cxnLst/>
          <a:rect l="0" t="0" r="0" b="0"/>
          <a:pathLst>
            <a:path>
              <a:moveTo>
                <a:pt x="0" y="0"/>
              </a:moveTo>
              <a:lnTo>
                <a:pt x="0" y="748822"/>
              </a:lnTo>
              <a:lnTo>
                <a:pt x="2499680" y="748822"/>
              </a:lnTo>
            </a:path>
          </a:pathLst>
        </a:custGeom>
        <a:noFill/>
        <a:ln w="1905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A02AF955-D1F4-455C-BD11-6A346D725614}">
      <dsp:nvSpPr>
        <dsp:cNvPr id="0" name=""/>
        <dsp:cNvSpPr/>
      </dsp:nvSpPr>
      <dsp:spPr>
        <a:xfrm>
          <a:off x="2773209" y="1249051"/>
          <a:ext cx="2205442" cy="998429"/>
        </a:xfrm>
        <a:prstGeom prst="roundRect">
          <a:avLst>
            <a:gd name="adj" fmla="val 10000"/>
          </a:avLst>
        </a:prstGeom>
        <a:solidFill>
          <a:srgbClr val="92D050">
            <a:alpha val="90000"/>
          </a:srgb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IN" sz="1900" kern="1200" dirty="0"/>
            <a:t>Magnesium Carbonate MgCO3</a:t>
          </a:r>
        </a:p>
      </dsp:txBody>
      <dsp:txXfrm>
        <a:off x="2802452" y="1278294"/>
        <a:ext cx="2146956" cy="939943"/>
      </dsp:txXfrm>
    </dsp:sp>
    <dsp:sp modelId="{0DA07BC2-59D2-446B-BEA8-5871A2A5B280}">
      <dsp:nvSpPr>
        <dsp:cNvPr id="0" name=""/>
        <dsp:cNvSpPr/>
      </dsp:nvSpPr>
      <dsp:spPr>
        <a:xfrm>
          <a:off x="273529" y="999443"/>
          <a:ext cx="2499680" cy="1996859"/>
        </a:xfrm>
        <a:custGeom>
          <a:avLst/>
          <a:gdLst/>
          <a:ahLst/>
          <a:cxnLst/>
          <a:rect l="0" t="0" r="0" b="0"/>
          <a:pathLst>
            <a:path>
              <a:moveTo>
                <a:pt x="0" y="0"/>
              </a:moveTo>
              <a:lnTo>
                <a:pt x="0" y="1996859"/>
              </a:lnTo>
              <a:lnTo>
                <a:pt x="2499680" y="1996859"/>
              </a:lnTo>
            </a:path>
          </a:pathLst>
        </a:custGeom>
        <a:noFill/>
        <a:ln w="19050"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A0825B91-3D83-4847-B367-2093F1D2A766}">
      <dsp:nvSpPr>
        <dsp:cNvPr id="0" name=""/>
        <dsp:cNvSpPr/>
      </dsp:nvSpPr>
      <dsp:spPr>
        <a:xfrm>
          <a:off x="2773209" y="2497088"/>
          <a:ext cx="2205442" cy="998429"/>
        </a:xfrm>
        <a:prstGeom prst="roundRect">
          <a:avLst>
            <a:gd name="adj" fmla="val 10000"/>
          </a:avLst>
        </a:prstGeom>
        <a:solidFill>
          <a:srgbClr val="92D050">
            <a:alpha val="90000"/>
          </a:srgb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IN" sz="1900" kern="1200" dirty="0"/>
            <a:t>Aluminium Oxide</a:t>
          </a:r>
        </a:p>
        <a:p>
          <a:pPr marL="0" lvl="0" indent="0" algn="ctr" defTabSz="844550">
            <a:lnSpc>
              <a:spcPct val="90000"/>
            </a:lnSpc>
            <a:spcBef>
              <a:spcPct val="0"/>
            </a:spcBef>
            <a:spcAft>
              <a:spcPct val="35000"/>
            </a:spcAft>
            <a:buNone/>
          </a:pPr>
          <a:r>
            <a:rPr lang="en-IN" sz="1900" kern="1200" dirty="0"/>
            <a:t>Iron Oxide</a:t>
          </a:r>
        </a:p>
      </dsp:txBody>
      <dsp:txXfrm>
        <a:off x="2802452" y="2526331"/>
        <a:ext cx="2146956" cy="939943"/>
      </dsp:txXfrm>
    </dsp:sp>
    <dsp:sp modelId="{79F25B13-4FEC-4FD7-8D74-B9D9A0197DDF}">
      <dsp:nvSpPr>
        <dsp:cNvPr id="0" name=""/>
        <dsp:cNvSpPr/>
      </dsp:nvSpPr>
      <dsp:spPr>
        <a:xfrm>
          <a:off x="273529" y="999443"/>
          <a:ext cx="2499680" cy="3244895"/>
        </a:xfrm>
        <a:custGeom>
          <a:avLst/>
          <a:gdLst/>
          <a:ahLst/>
          <a:cxnLst/>
          <a:rect l="0" t="0" r="0" b="0"/>
          <a:pathLst>
            <a:path>
              <a:moveTo>
                <a:pt x="0" y="0"/>
              </a:moveTo>
              <a:lnTo>
                <a:pt x="0" y="3244895"/>
              </a:lnTo>
              <a:lnTo>
                <a:pt x="2499680" y="3244895"/>
              </a:lnTo>
            </a:path>
          </a:pathLst>
        </a:custGeom>
        <a:noFill/>
        <a:ln w="285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2F5A4286-A394-48FC-AC91-AA749E74CA0A}">
      <dsp:nvSpPr>
        <dsp:cNvPr id="0" name=""/>
        <dsp:cNvSpPr/>
      </dsp:nvSpPr>
      <dsp:spPr>
        <a:xfrm>
          <a:off x="2773209" y="3745125"/>
          <a:ext cx="2205442" cy="998429"/>
        </a:xfrm>
        <a:prstGeom prst="roundRect">
          <a:avLst>
            <a:gd name="adj" fmla="val 10000"/>
          </a:avLst>
        </a:prstGeom>
        <a:solidFill>
          <a:srgbClr val="92D050">
            <a:alpha val="90000"/>
          </a:srgbClr>
        </a:solidFill>
        <a:ln w="19050"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IN" sz="1900" kern="1200" dirty="0"/>
            <a:t>Quartz, Manganese</a:t>
          </a:r>
        </a:p>
      </dsp:txBody>
      <dsp:txXfrm>
        <a:off x="2802452" y="3774368"/>
        <a:ext cx="2146956" cy="9399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36B3C-4B69-4B9E-B561-BA3B094AD7B2}">
      <dsp:nvSpPr>
        <dsp:cNvPr id="0" name=""/>
        <dsp:cNvSpPr/>
      </dsp:nvSpPr>
      <dsp:spPr>
        <a:xfrm>
          <a:off x="116619" y="1295"/>
          <a:ext cx="2260422" cy="1232218"/>
        </a:xfrm>
        <a:prstGeom prst="rect">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err="1"/>
            <a:t>CaO</a:t>
          </a:r>
          <a:endParaRPr lang="en-IN" sz="2600" kern="1200" dirty="0"/>
        </a:p>
      </dsp:txBody>
      <dsp:txXfrm>
        <a:off x="116619" y="1295"/>
        <a:ext cx="2260422" cy="1232218"/>
      </dsp:txXfrm>
    </dsp:sp>
    <dsp:sp modelId="{EC2688E0-09F7-453C-99D0-093A28C18355}">
      <dsp:nvSpPr>
        <dsp:cNvPr id="0" name=""/>
        <dsp:cNvSpPr/>
      </dsp:nvSpPr>
      <dsp:spPr>
        <a:xfrm>
          <a:off x="2582411" y="1295"/>
          <a:ext cx="2756184" cy="1232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47%-51 %</a:t>
          </a:r>
        </a:p>
      </dsp:txBody>
      <dsp:txXfrm>
        <a:off x="2582411" y="1295"/>
        <a:ext cx="2756184" cy="1232218"/>
      </dsp:txXfrm>
    </dsp:sp>
    <dsp:sp modelId="{CBAB87A5-3C10-4AB7-9881-A5E37254F1E3}">
      <dsp:nvSpPr>
        <dsp:cNvPr id="0" name=""/>
        <dsp:cNvSpPr/>
      </dsp:nvSpPr>
      <dsp:spPr>
        <a:xfrm>
          <a:off x="117697" y="1438883"/>
          <a:ext cx="2223578" cy="1232218"/>
        </a:xfrm>
        <a:prstGeom prst="rect">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CaCO</a:t>
          </a:r>
          <a:r>
            <a:rPr lang="en-IN" sz="2600" kern="1200" baseline="-25000" dirty="0"/>
            <a:t>3</a:t>
          </a:r>
        </a:p>
      </dsp:txBody>
      <dsp:txXfrm>
        <a:off x="117697" y="1438883"/>
        <a:ext cx="2223578" cy="1232218"/>
      </dsp:txXfrm>
    </dsp:sp>
    <dsp:sp modelId="{43A664AA-7B28-4B11-A621-D02A9EAD698F}">
      <dsp:nvSpPr>
        <dsp:cNvPr id="0" name=""/>
        <dsp:cNvSpPr/>
      </dsp:nvSpPr>
      <dsp:spPr>
        <a:xfrm>
          <a:off x="2546646" y="1438883"/>
          <a:ext cx="2790871" cy="1232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84%- 91%</a:t>
          </a:r>
        </a:p>
      </dsp:txBody>
      <dsp:txXfrm>
        <a:off x="2546646" y="1438883"/>
        <a:ext cx="2790871" cy="1232218"/>
      </dsp:txXfrm>
    </dsp:sp>
    <dsp:sp modelId="{2AED7DE9-2306-4F4E-B07D-FEBB66808453}">
      <dsp:nvSpPr>
        <dsp:cNvPr id="0" name=""/>
        <dsp:cNvSpPr/>
      </dsp:nvSpPr>
      <dsp:spPr>
        <a:xfrm>
          <a:off x="117697" y="2876471"/>
          <a:ext cx="2229123" cy="1232218"/>
        </a:xfrm>
        <a:prstGeom prst="rect">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Guaranteed CaCO</a:t>
          </a:r>
          <a:r>
            <a:rPr lang="en-IN" sz="2600" kern="1200" baseline="-25000" dirty="0"/>
            <a:t>3</a:t>
          </a:r>
        </a:p>
      </dsp:txBody>
      <dsp:txXfrm>
        <a:off x="117697" y="2876471"/>
        <a:ext cx="2229123" cy="1232218"/>
      </dsp:txXfrm>
    </dsp:sp>
    <dsp:sp modelId="{5FD8A9EA-B13B-4531-862E-AF1F8F075DCE}">
      <dsp:nvSpPr>
        <dsp:cNvPr id="0" name=""/>
        <dsp:cNvSpPr/>
      </dsp:nvSpPr>
      <dsp:spPr>
        <a:xfrm>
          <a:off x="2552191" y="2876471"/>
          <a:ext cx="2785326" cy="12322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N" sz="2600" kern="1200" dirty="0"/>
            <a:t>89 %</a:t>
          </a:r>
        </a:p>
      </dsp:txBody>
      <dsp:txXfrm>
        <a:off x="2552191" y="2876471"/>
        <a:ext cx="2785326" cy="123221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8C06A4BF-F71F-4E0F-85B5-6F9BA02ED3E5}" type="datetimeFigureOut">
              <a:rPr lang="en-US" smtClean="0"/>
              <a:t>03-Feb-24</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7F428DD-4043-497E-86B2-56F1A96EC437}" type="slidenum">
              <a:rPr lang="en-US" smtClean="0"/>
              <a:t>‹#›</a:t>
            </a:fld>
            <a:endParaRPr lang="en-US"/>
          </a:p>
        </p:txBody>
      </p:sp>
    </p:spTree>
    <p:extLst>
      <p:ext uri="{BB962C8B-B14F-4D97-AF65-F5344CB8AC3E}">
        <p14:creationId xmlns:p14="http://schemas.microsoft.com/office/powerpoint/2010/main" val="16198825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06A4BF-F71F-4E0F-85B5-6F9BA02ED3E5}" type="datetimeFigureOut">
              <a:rPr lang="en-US" smtClean="0"/>
              <a:t>03-Feb-24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82993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06A4BF-F71F-4E0F-85B5-6F9BA02ED3E5}" type="datetimeFigureOut">
              <a:rPr lang="en-US" smtClean="0"/>
              <a:t>03-Feb-24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775084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E6ADC742-1CF3-4B48-A6BF-DE6612A64771}"/>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6" name="Slide Number Placeholder 2">
            <a:extLst>
              <a:ext uri="{FF2B5EF4-FFF2-40B4-BE49-F238E27FC236}">
                <a16:creationId xmlns:a16="http://schemas.microsoft.com/office/drawing/2014/main" id="{04D6D9D1-5857-4CF1-AF00-8BA66485E197}"/>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25753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06A4BF-F71F-4E0F-85B5-6F9BA02ED3E5}" type="datetimeFigureOut">
              <a:rPr lang="en-US" smtClean="0"/>
              <a:t>03-Feb-24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4114257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C06A4BF-F71F-4E0F-85B5-6F9BA02ED3E5}" type="datetimeFigureOut">
              <a:rPr lang="en-US" smtClean="0"/>
              <a:t>03-Feb-24</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9930456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06A4BF-F71F-4E0F-85B5-6F9BA02ED3E5}" type="datetimeFigureOut">
              <a:rPr lang="en-US" smtClean="0"/>
              <a:t>03-Feb-24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288173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06A4BF-F71F-4E0F-85B5-6F9BA02ED3E5}" type="datetimeFigureOut">
              <a:rPr lang="en-US" smtClean="0"/>
              <a:t>03-Feb-24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38704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06A4BF-F71F-4E0F-85B5-6F9BA02ED3E5}" type="datetimeFigureOut">
              <a:rPr lang="en-US" smtClean="0"/>
              <a:t>03-Feb-24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18081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6A4BF-F71F-4E0F-85B5-6F9BA02ED3E5}" type="datetimeFigureOut">
              <a:rPr lang="en-US" smtClean="0"/>
              <a:t>03-Feb-24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F428DD-4043-497E-86B2-56F1A96EC437}" type="slidenum">
              <a:rPr lang="en-US" smtClean="0"/>
              <a:t>‹#›</a:t>
            </a:fld>
            <a:endParaRPr lang="en-US"/>
          </a:p>
        </p:txBody>
      </p:sp>
    </p:spTree>
    <p:extLst>
      <p:ext uri="{BB962C8B-B14F-4D97-AF65-F5344CB8AC3E}">
        <p14:creationId xmlns:p14="http://schemas.microsoft.com/office/powerpoint/2010/main" val="25479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C06A4BF-F71F-4E0F-85B5-6F9BA02ED3E5}" type="datetimeFigureOut">
              <a:rPr lang="en-US" smtClean="0"/>
              <a:t>03-Feb-24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7F428DD-4043-497E-86B2-56F1A96EC437}"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113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C06A4BF-F71F-4E0F-85B5-6F9BA02ED3E5}" type="datetimeFigureOut">
              <a:rPr lang="en-US" smtClean="0"/>
              <a:t>03-Feb-24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7F428DD-4043-497E-86B2-56F1A96EC437}"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988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C06A4BF-F71F-4E0F-85B5-6F9BA02ED3E5}" type="datetimeFigureOut">
              <a:rPr lang="en-US" smtClean="0"/>
              <a:t>03-Feb-24</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7F428DD-4043-497E-86B2-56F1A96EC437}" type="slidenum">
              <a:rPr lang="en-US" smtClean="0"/>
              <a:t>‹#›</a:t>
            </a:fld>
            <a:endParaRPr lang="en-US"/>
          </a:p>
        </p:txBody>
      </p:sp>
    </p:spTree>
    <p:extLst>
      <p:ext uri="{BB962C8B-B14F-4D97-AF65-F5344CB8AC3E}">
        <p14:creationId xmlns:p14="http://schemas.microsoft.com/office/powerpoint/2010/main" val="1520957157"/>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8">
            <a:extLst>
              <a:ext uri="{FF2B5EF4-FFF2-40B4-BE49-F238E27FC236}">
                <a16:creationId xmlns:a16="http://schemas.microsoft.com/office/drawing/2014/main" id="{BA5B1427-E373-D2D2-78D0-763D471D90F5}"/>
              </a:ext>
            </a:extLst>
          </p:cNvPr>
          <p:cNvSpPr txBox="1">
            <a:spLocks/>
          </p:cNvSpPr>
          <p:nvPr/>
        </p:nvSpPr>
        <p:spPr>
          <a:xfrm>
            <a:off x="334169" y="575691"/>
            <a:ext cx="11523662" cy="5419725"/>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IN" sz="2400" dirty="0"/>
          </a:p>
          <a:p>
            <a:pPr marL="0" indent="0" algn="ctr">
              <a:lnSpc>
                <a:spcPct val="115000"/>
              </a:lnSpc>
              <a:spcBef>
                <a:spcPts val="0"/>
              </a:spcBef>
              <a:buFont typeface="Wingdings" panose="05000000000000000000" pitchFamily="2" charset="2"/>
              <a:buNone/>
              <a:defRPr/>
            </a:pPr>
            <a:endParaRPr lang="en-US" sz="2000" b="1" dirty="0">
              <a:latin typeface="Arial" panose="020B0604020202020204" pitchFamily="34" charset="0"/>
              <a:ea typeface="Times New Roman" panose="02020603050405020304" pitchFamily="18" charset="0"/>
              <a:cs typeface="Mangal" panose="02040503050203030202" pitchFamily="18" charset="0"/>
            </a:endParaRPr>
          </a:p>
          <a:p>
            <a:pPr marL="0" indent="0" algn="ctr">
              <a:lnSpc>
                <a:spcPct val="115000"/>
              </a:lnSpc>
              <a:spcBef>
                <a:spcPts val="0"/>
              </a:spcBef>
              <a:buFont typeface="Wingdings" panose="05000000000000000000" pitchFamily="2" charset="2"/>
              <a:buNone/>
              <a:defRPr/>
            </a:pPr>
            <a:r>
              <a:rPr lang="en-US" sz="2400" b="1" dirty="0">
                <a:solidFill>
                  <a:srgbClr val="C00000"/>
                </a:solidFill>
                <a:latin typeface="Arial" panose="020B0604020202020204" pitchFamily="34" charset="0"/>
                <a:ea typeface="Times New Roman" panose="02020603050405020304" pitchFamily="18" charset="0"/>
                <a:cs typeface="Mangal" panose="02040503050203030202" pitchFamily="18" charset="0"/>
              </a:rPr>
              <a:t>UNDERSTANDING THE CRITERIA AND FACTORS AFFECTING QUALITY OF WET FGD GYPSUM</a:t>
            </a: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1800" b="1" dirty="0">
              <a:latin typeface="Arial" panose="020B0604020202020204" pitchFamily="34" charset="0"/>
              <a:ea typeface="Times New Roman" panose="02020603050405020304" pitchFamily="18" charset="0"/>
              <a:cs typeface="Mangal" panose="02040503050203030202" pitchFamily="18" charset="0"/>
            </a:endParaRPr>
          </a:p>
          <a:p>
            <a:pPr marL="0" algn="ctr">
              <a:lnSpc>
                <a:spcPct val="115000"/>
              </a:lnSpc>
              <a:spcBef>
                <a:spcPts val="0"/>
              </a:spcBef>
              <a:defRPr/>
            </a:pPr>
            <a:r>
              <a:rPr lang="en-US" sz="2000" b="1" dirty="0">
                <a:latin typeface="Arial" panose="020B0604020202020204" pitchFamily="34" charset="0"/>
                <a:ea typeface="Times New Roman" panose="02020603050405020304" pitchFamily="18" charset="0"/>
                <a:cs typeface="Mangal" panose="02040503050203030202" pitchFamily="18" charset="0"/>
              </a:rPr>
              <a:t>Author &amp; Presenter :  Radesh Kumar, AGM(Chem.)</a:t>
            </a:r>
            <a:endParaRPr lang="en-US" sz="2000" dirty="0">
              <a:latin typeface="Calibri" panose="020F0502020204030204" pitchFamily="34" charset="0"/>
              <a:ea typeface="Times New Roman" panose="02020603050405020304" pitchFamily="18" charset="0"/>
              <a:cs typeface="Mangal" panose="02040503050203030202" pitchFamily="18" charset="0"/>
            </a:endParaRPr>
          </a:p>
          <a:p>
            <a:pPr marL="0" algn="ctr">
              <a:lnSpc>
                <a:spcPct val="115000"/>
              </a:lnSpc>
              <a:spcBef>
                <a:spcPts val="0"/>
              </a:spcBef>
              <a:defRPr/>
            </a:pPr>
            <a:r>
              <a:rPr lang="en-US" sz="2000" b="1" dirty="0">
                <a:latin typeface="Arial" panose="020B0604020202020204" pitchFamily="34" charset="0"/>
                <a:ea typeface="Times New Roman" panose="02020603050405020304" pitchFamily="18" charset="0"/>
                <a:cs typeface="Mangal" panose="02040503050203030202" pitchFamily="18" charset="0"/>
              </a:rPr>
              <a:t>Co-Author : Dr. Manisha Rajput, </a:t>
            </a:r>
            <a:r>
              <a:rPr lang="en-US" sz="2000" b="1" dirty="0" err="1">
                <a:latin typeface="Arial" panose="020B0604020202020204" pitchFamily="34" charset="0"/>
                <a:ea typeface="Times New Roman" panose="02020603050405020304" pitchFamily="18" charset="0"/>
                <a:cs typeface="Mangal" panose="02040503050203030202" pitchFamily="18" charset="0"/>
              </a:rPr>
              <a:t>Sr.Manager</a:t>
            </a:r>
            <a:r>
              <a:rPr lang="en-US" sz="2000" b="1" dirty="0">
                <a:latin typeface="Arial" panose="020B0604020202020204" pitchFamily="34" charset="0"/>
                <a:ea typeface="Times New Roman" panose="02020603050405020304" pitchFamily="18" charset="0"/>
                <a:cs typeface="Mangal" panose="02040503050203030202" pitchFamily="18" charset="0"/>
              </a:rPr>
              <a:t>(Chem.)</a:t>
            </a:r>
            <a:endParaRPr lang="en-US" sz="2000" dirty="0">
              <a:latin typeface="Calibri" panose="020F0502020204030204" pitchFamily="34" charset="0"/>
              <a:ea typeface="Times New Roman" panose="02020603050405020304" pitchFamily="18" charset="0"/>
              <a:cs typeface="Mangal" panose="02040503050203030202" pitchFamily="18" charset="0"/>
            </a:endParaRPr>
          </a:p>
          <a:p>
            <a:pPr marL="0" indent="0">
              <a:lnSpc>
                <a:spcPct val="115000"/>
              </a:lnSpc>
              <a:spcBef>
                <a:spcPts val="0"/>
              </a:spcBef>
              <a:buFont typeface="Wingdings" panose="05000000000000000000" pitchFamily="2" charset="2"/>
              <a:buNone/>
              <a:defRPr/>
            </a:pPr>
            <a:endParaRPr lang="en-US" sz="2000" dirty="0">
              <a:latin typeface="Calibri" panose="020F0502020204030204" pitchFamily="34" charset="0"/>
              <a:ea typeface="Times New Roman" panose="02020603050405020304" pitchFamily="18" charset="0"/>
              <a:cs typeface="Mangal" panose="02040503050203030202" pitchFamily="18" charset="0"/>
            </a:endParaRPr>
          </a:p>
          <a:p>
            <a:pPr marL="0" indent="0" algn="ctr">
              <a:lnSpc>
                <a:spcPct val="115000"/>
              </a:lnSpc>
              <a:spcBef>
                <a:spcPts val="0"/>
              </a:spcBef>
              <a:buFont typeface="Wingdings" panose="05000000000000000000" pitchFamily="2" charset="2"/>
              <a:buNone/>
              <a:defRPr/>
            </a:pPr>
            <a:r>
              <a:rPr lang="en-US" sz="2000" b="1" i="1" dirty="0">
                <a:latin typeface="Arial" panose="020B0604020202020204" pitchFamily="34" charset="0"/>
                <a:ea typeface="Times New Roman" panose="02020603050405020304" pitchFamily="18" charset="0"/>
                <a:cs typeface="Mangal" panose="02040503050203030202" pitchFamily="18" charset="0"/>
              </a:rPr>
              <a:t>O&amp;M-Chemistry, NTPC-</a:t>
            </a:r>
            <a:r>
              <a:rPr lang="en-US" sz="2000" b="1" i="1" dirty="0" err="1">
                <a:latin typeface="Arial" panose="020B0604020202020204" pitchFamily="34" charset="0"/>
                <a:ea typeface="Times New Roman" panose="02020603050405020304" pitchFamily="18" charset="0"/>
                <a:cs typeface="Mangal" panose="02040503050203030202" pitchFamily="18" charset="0"/>
              </a:rPr>
              <a:t>Unchahar</a:t>
            </a:r>
            <a:r>
              <a:rPr lang="en-US" sz="2000" b="1" i="1" dirty="0">
                <a:latin typeface="Arial" panose="020B0604020202020204" pitchFamily="34" charset="0"/>
                <a:ea typeface="Times New Roman" panose="02020603050405020304" pitchFamily="18" charset="0"/>
                <a:cs typeface="Mangal" panose="02040503050203030202" pitchFamily="18" charset="0"/>
              </a:rPr>
              <a:t>, Raebareli-229406, India; </a:t>
            </a:r>
            <a:r>
              <a:rPr lang="en-US" sz="2000" b="1" i="1" dirty="0" err="1">
                <a:latin typeface="Arial" panose="020B0604020202020204" pitchFamily="34" charset="0"/>
                <a:ea typeface="Times New Roman" panose="02020603050405020304" pitchFamily="18" charset="0"/>
                <a:cs typeface="Mangal" panose="02040503050203030202" pitchFamily="18" charset="0"/>
              </a:rPr>
              <a:t>email:radeshkumar@ntpc.co.in</a:t>
            </a:r>
            <a:endParaRPr lang="en-US" sz="20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8679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5183BBCB-5087-A93E-51E1-0FE2CA930A80}"/>
              </a:ext>
            </a:extLst>
          </p:cNvPr>
          <p:cNvSpPr txBox="1">
            <a:spLocks/>
          </p:cNvSpPr>
          <p:nvPr/>
        </p:nvSpPr>
        <p:spPr>
          <a:xfrm>
            <a:off x="1402680" y="426366"/>
            <a:ext cx="9626600" cy="6953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1800" b="1" cap="all" dirty="0">
                <a:latin typeface="Arial" panose="020B0604020202020204" pitchFamily="34" charset="0"/>
                <a:ea typeface="Calibri" panose="020F0502020204030204" pitchFamily="34" charset="0"/>
              </a:rPr>
              <a:t>Understanding the variations in achieved results and their impact on the SOX reduction efficiency and Gypsum quality</a:t>
            </a:r>
            <a:endParaRPr lang="en-IN" altLang="en-US" sz="3200" b="1" dirty="0"/>
          </a:p>
        </p:txBody>
      </p:sp>
      <p:sp>
        <p:nvSpPr>
          <p:cNvPr id="3" name="TextBox 5">
            <a:extLst>
              <a:ext uri="{FF2B5EF4-FFF2-40B4-BE49-F238E27FC236}">
                <a16:creationId xmlns:a16="http://schemas.microsoft.com/office/drawing/2014/main" id="{43B22ABB-D42C-B27F-4418-9615633DB0B7}"/>
              </a:ext>
            </a:extLst>
          </p:cNvPr>
          <p:cNvSpPr txBox="1">
            <a:spLocks noChangeArrowheads="1"/>
          </p:cNvSpPr>
          <p:nvPr/>
        </p:nvSpPr>
        <p:spPr bwMode="auto">
          <a:xfrm>
            <a:off x="1062741" y="1488978"/>
            <a:ext cx="8920163" cy="4206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nSpc>
                <a:spcPct val="115000"/>
              </a:lnSpc>
              <a:buAutoNum type="arabicPeriod"/>
            </a:pPr>
            <a:r>
              <a:rPr lang="en-US" altLang="en-US" dirty="0">
                <a:ea typeface="Calibri" panose="020F0502020204030204" pitchFamily="34" charset="0"/>
              </a:rPr>
              <a:t>Slurry pH and Density</a:t>
            </a:r>
          </a:p>
          <a:p>
            <a:pPr>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2. Available Calcium Oxide Content (%)</a:t>
            </a:r>
          </a:p>
          <a:p>
            <a:pPr algn="just">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3. Silica Content of Limestone</a:t>
            </a:r>
          </a:p>
          <a:p>
            <a:pPr algn="just">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4. Chloride concentration</a:t>
            </a:r>
          </a:p>
          <a:p>
            <a:pPr algn="just">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5. The Particle Size Distribution of Limestone Slurry</a:t>
            </a:r>
          </a:p>
          <a:p>
            <a:pPr algn="just">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6. Stoichiometric Ratio</a:t>
            </a:r>
          </a:p>
          <a:p>
            <a:pPr algn="just">
              <a:lnSpc>
                <a:spcPct val="115000"/>
              </a:lnSpc>
            </a:pPr>
            <a:endParaRPr lang="en-US" altLang="en-US" dirty="0">
              <a:ea typeface="Times New Roman" panose="02020603050405020304" pitchFamily="18" charset="0"/>
            </a:endParaRPr>
          </a:p>
          <a:p>
            <a:pPr algn="just">
              <a:lnSpc>
                <a:spcPct val="115000"/>
              </a:lnSpc>
            </a:pPr>
            <a:r>
              <a:rPr lang="en-US" altLang="en-US" dirty="0">
                <a:ea typeface="Calibri" panose="020F0502020204030204" pitchFamily="34" charset="0"/>
              </a:rPr>
              <a:t>7. Reactivity of Limestone</a:t>
            </a:r>
            <a:endParaRPr lang="en-US" altLang="en-US" dirty="0">
              <a:ea typeface="Times New Roman" panose="02020603050405020304" pitchFamily="18" charset="0"/>
            </a:endParaRPr>
          </a:p>
        </p:txBody>
      </p:sp>
    </p:spTree>
    <p:extLst>
      <p:ext uri="{BB962C8B-B14F-4D97-AF65-F5344CB8AC3E}">
        <p14:creationId xmlns:p14="http://schemas.microsoft.com/office/powerpoint/2010/main" val="197243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559F76AD-0C61-35D5-B955-9DCC7F65BDFF}"/>
              </a:ext>
            </a:extLst>
          </p:cNvPr>
          <p:cNvSpPr txBox="1">
            <a:spLocks/>
          </p:cNvSpPr>
          <p:nvPr/>
        </p:nvSpPr>
        <p:spPr>
          <a:xfrm>
            <a:off x="1019609" y="338860"/>
            <a:ext cx="9626600" cy="6953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600"/>
              </a:spcAft>
            </a:pPr>
            <a:r>
              <a:rPr lang="en-US" altLang="en-US" sz="2000" b="1" dirty="0">
                <a:latin typeface="Arial" panose="020B0604020202020204" pitchFamily="34" charset="0"/>
                <a:ea typeface="Calibri" panose="020F0502020204030204" pitchFamily="34" charset="0"/>
                <a:cs typeface="Mangal" panose="02040503050203030202" pitchFamily="18" charset="0"/>
              </a:rPr>
              <a:t>Slurry pH and Density</a:t>
            </a:r>
            <a:endParaRPr lang="en-US" altLang="en-US" sz="2000" b="1" dirty="0">
              <a:latin typeface="Calibri" panose="020F0502020204030204" pitchFamily="34" charset="0"/>
              <a:ea typeface="Times New Roman" panose="02020603050405020304" pitchFamily="18" charset="0"/>
              <a:cs typeface="Mangal" panose="02040503050203030202" pitchFamily="18" charset="0"/>
            </a:endParaRPr>
          </a:p>
        </p:txBody>
      </p:sp>
      <p:sp>
        <p:nvSpPr>
          <p:cNvPr id="3" name="TextBox 11">
            <a:extLst>
              <a:ext uri="{FF2B5EF4-FFF2-40B4-BE49-F238E27FC236}">
                <a16:creationId xmlns:a16="http://schemas.microsoft.com/office/drawing/2014/main" id="{76D64EF7-2F00-AC7B-BC8C-0EF5514F744B}"/>
              </a:ext>
            </a:extLst>
          </p:cNvPr>
          <p:cNvSpPr txBox="1">
            <a:spLocks noChangeArrowheads="1"/>
          </p:cNvSpPr>
          <p:nvPr/>
        </p:nvSpPr>
        <p:spPr bwMode="auto">
          <a:xfrm>
            <a:off x="160338" y="1192213"/>
            <a:ext cx="11134725" cy="4288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pPr>
            <a:r>
              <a:rPr lang="en-US" altLang="en-US" sz="1400" dirty="0">
                <a:solidFill>
                  <a:srgbClr val="000000"/>
                </a:solidFill>
                <a:ea typeface="Calibri" panose="020F0502020204030204" pitchFamily="34" charset="0"/>
                <a:cs typeface="Mangal" panose="02040503050203030202" pitchFamily="18" charset="0"/>
              </a:rPr>
              <a:t>Slurry pH is one of the process </a:t>
            </a:r>
            <a:r>
              <a:rPr lang="en-US" altLang="en-US" sz="1400" dirty="0">
                <a:ea typeface="Calibri" panose="020F0502020204030204" pitchFamily="34" charset="0"/>
                <a:cs typeface="Mangal" panose="02040503050203030202" pitchFamily="18" charset="0"/>
              </a:rPr>
              <a:t>variables that has a significant effect on SOX removal efficiency is the pH of the recycle slurry. Reaction tank slurry pH is the primary process variable controlling the rate at which limestone reagent is added to the reaction tanks. The amount of lime or Limestone reagent that is added to the process is adjusted automatically to maintain a slurry pH set point (min = 5.0 max pH = 6.0). When the reaction tank pH falls below its setpoint, the limestone reagent feed to the system is increased. When the pH rises above its setpoint, the limestone reagent feed is decreased. </a:t>
            </a:r>
            <a:endParaRPr lang="en-US" altLang="en-US" sz="14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endParaRPr lang="en-US" altLang="en-US" sz="1400" dirty="0">
              <a:ea typeface="Calibri" panose="020F0502020204030204" pitchFamily="34" charset="0"/>
              <a:cs typeface="Mangal" panose="02040503050203030202" pitchFamily="18" charset="0"/>
            </a:endParaRPr>
          </a:p>
          <a:p>
            <a:pPr algn="just">
              <a:lnSpc>
                <a:spcPct val="115000"/>
              </a:lnSpc>
            </a:pPr>
            <a:endParaRPr lang="en-US" altLang="en-US" sz="1400" dirty="0">
              <a:ea typeface="Calibri" panose="020F0502020204030204" pitchFamily="34" charset="0"/>
              <a:cs typeface="Mangal" panose="02040503050203030202" pitchFamily="18" charset="0"/>
            </a:endParaRPr>
          </a:p>
          <a:p>
            <a:pPr algn="just">
              <a:lnSpc>
                <a:spcPct val="115000"/>
              </a:lnSpc>
            </a:pPr>
            <a:r>
              <a:rPr lang="en-US" altLang="en-US" sz="1400" dirty="0">
                <a:ea typeface="Calibri" panose="020F0502020204030204" pitchFamily="34" charset="0"/>
                <a:cs typeface="Mangal" panose="02040503050203030202" pitchFamily="18" charset="0"/>
              </a:rPr>
              <a:t> </a:t>
            </a:r>
            <a:endParaRPr lang="en-US" altLang="en-US" sz="14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sz="1400" b="1" dirty="0">
                <a:ea typeface="Calibri" panose="020F0502020204030204" pitchFamily="34" charset="0"/>
                <a:cs typeface="Mangal" panose="02040503050203030202" pitchFamily="18" charset="0"/>
              </a:rPr>
              <a:t>During the Trial and Commissioning and PG test the pH and slurry density were </a:t>
            </a:r>
            <a:r>
              <a:rPr lang="en-US" altLang="en-US" sz="1400" dirty="0">
                <a:ea typeface="Calibri" panose="020F0502020204030204" pitchFamily="34" charset="0"/>
                <a:cs typeface="Mangal" panose="02040503050203030202" pitchFamily="18" charset="0"/>
              </a:rPr>
              <a:t>monitored at regular intervals. pH controls are separate for Gypsum production and Limestone reagent slurry addition. </a:t>
            </a:r>
          </a:p>
          <a:p>
            <a:pPr algn="just">
              <a:lnSpc>
                <a:spcPct val="115000"/>
              </a:lnSpc>
            </a:pPr>
            <a:r>
              <a:rPr lang="en-US" altLang="en-US" sz="1400" dirty="0">
                <a:ea typeface="Calibri" panose="020F0502020204030204" pitchFamily="34" charset="0"/>
                <a:cs typeface="Mangal" panose="02040503050203030202" pitchFamily="18" charset="0"/>
              </a:rPr>
              <a:t>When density range for Gypsum production was maintained from 1135 to 1116 kg/m</a:t>
            </a:r>
            <a:r>
              <a:rPr lang="en-US" altLang="en-US" sz="1400" baseline="30000" dirty="0">
                <a:ea typeface="Calibri" panose="020F0502020204030204" pitchFamily="34" charset="0"/>
                <a:cs typeface="Mangal" panose="02040503050203030202" pitchFamily="18" charset="0"/>
              </a:rPr>
              <a:t>3</a:t>
            </a:r>
            <a:r>
              <a:rPr lang="en-US" altLang="en-US" sz="1400" dirty="0">
                <a:ea typeface="Calibri" panose="020F0502020204030204" pitchFamily="34" charset="0"/>
                <a:cs typeface="Mangal" panose="02040503050203030202" pitchFamily="18" charset="0"/>
              </a:rPr>
              <a:t>. The pH of the slurry in tank was maintained from pH 5.3 to 5.6. In case when the density is not achieved, and pH is reducing (due to SOX in flue gas continuously being bubbled through the slurry) then some amount of reagent slurry is added (Limestone slurry add pH point = 5.49 stop pH point = 5.59. </a:t>
            </a:r>
          </a:p>
          <a:p>
            <a:pPr algn="just">
              <a:lnSpc>
                <a:spcPct val="115000"/>
              </a:lnSpc>
            </a:pPr>
            <a:r>
              <a:rPr lang="en-US" altLang="en-US" sz="1400" dirty="0">
                <a:ea typeface="Calibri" panose="020F0502020204030204" pitchFamily="34" charset="0"/>
                <a:cs typeface="Mangal" panose="02040503050203030202" pitchFamily="18" charset="0"/>
              </a:rPr>
              <a:t>The slurry pH is normally measured for the reaction tank where spent recycled slurry from the Absorber is mixed with fresh lime or Limestone slurry or reagent slurry. Both online and offline measurements are done at a sampling line from Gypsum bleed discharge. Limestone slurry pH sample is taken from Primary hydro cyclone under flow.</a:t>
            </a:r>
          </a:p>
          <a:p>
            <a:pPr algn="just">
              <a:lnSpc>
                <a:spcPct val="115000"/>
              </a:lnSpc>
            </a:pPr>
            <a:r>
              <a:rPr lang="en-US" altLang="en-US" sz="1400" dirty="0">
                <a:ea typeface="Calibri" panose="020F0502020204030204" pitchFamily="34" charset="0"/>
                <a:cs typeface="Mangal" panose="02040503050203030202" pitchFamily="18" charset="0"/>
              </a:rPr>
              <a:t> The pH of Limestone slurry is found to be in the range of 8.1 to 7.8.</a:t>
            </a:r>
            <a:endParaRPr lang="en-US" altLang="en-US" sz="14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291034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2B72AAD-CB1D-9189-F8B4-3530F410DC94}"/>
              </a:ext>
            </a:extLst>
          </p:cNvPr>
          <p:cNvGraphicFramePr/>
          <p:nvPr>
            <p:extLst>
              <p:ext uri="{D42A27DB-BD31-4B8C-83A1-F6EECF244321}">
                <p14:modId xmlns:p14="http://schemas.microsoft.com/office/powerpoint/2010/main" val="3047384981"/>
              </p:ext>
            </p:extLst>
          </p:nvPr>
        </p:nvGraphicFramePr>
        <p:xfrm>
          <a:off x="384810" y="1085850"/>
          <a:ext cx="5295900" cy="4983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A55B0FEF-6311-DF41-79E9-EFE6199FE07D}"/>
              </a:ext>
            </a:extLst>
          </p:cNvPr>
          <p:cNvGraphicFramePr/>
          <p:nvPr>
            <p:extLst>
              <p:ext uri="{D42A27DB-BD31-4B8C-83A1-F6EECF244321}">
                <p14:modId xmlns:p14="http://schemas.microsoft.com/office/powerpoint/2010/main" val="3031568921"/>
              </p:ext>
            </p:extLst>
          </p:nvPr>
        </p:nvGraphicFramePr>
        <p:xfrm>
          <a:off x="6183630" y="1085850"/>
          <a:ext cx="5623560" cy="4983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252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13CFD6-4C71-0206-F7A0-58126E6AF846}"/>
              </a:ext>
            </a:extLst>
          </p:cNvPr>
          <p:cNvSpPr txBox="1"/>
          <p:nvPr/>
        </p:nvSpPr>
        <p:spPr>
          <a:xfrm>
            <a:off x="998537" y="710654"/>
            <a:ext cx="10194925" cy="5732338"/>
          </a:xfrm>
          <a:prstGeom prst="rect">
            <a:avLst/>
          </a:prstGeom>
          <a:noFill/>
        </p:spPr>
        <p:txBody>
          <a:bodyPr>
            <a:spAutoFit/>
          </a:bodyPr>
          <a:lstStyle/>
          <a:p>
            <a:pPr marL="228600"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 </a:t>
            </a:r>
            <a:endParaRPr lang="en-US" sz="20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The Limestone being sourced for NTPC Unchahar is mainly from </a:t>
            </a:r>
            <a:r>
              <a:rPr lang="en-US" sz="2000" dirty="0" err="1">
                <a:ea typeface="Calibri" panose="020F0502020204030204" pitchFamily="34" charset="0"/>
                <a:cs typeface="Mangal" panose="02040503050203030202" pitchFamily="18" charset="0"/>
              </a:rPr>
              <a:t>Katni</a:t>
            </a:r>
            <a:r>
              <a:rPr lang="en-US" sz="2000" dirty="0">
                <a:ea typeface="Calibri" panose="020F0502020204030204" pitchFamily="34" charset="0"/>
                <a:cs typeface="Mangal" panose="02040503050203030202" pitchFamily="18" charset="0"/>
              </a:rPr>
              <a:t>, MP. The Limestone consists of greyish colored stones. </a:t>
            </a:r>
          </a:p>
          <a:p>
            <a:pPr algn="just">
              <a:lnSpc>
                <a:spcPct val="115000"/>
              </a:lnSpc>
              <a:spcBef>
                <a:spcPts val="0"/>
              </a:spcBef>
              <a:spcAft>
                <a:spcPts val="0"/>
              </a:spcAft>
              <a:defRPr/>
            </a:pPr>
            <a:endParaRPr lang="en-US" sz="20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It has CaCO</a:t>
            </a:r>
            <a:r>
              <a:rPr lang="en-US" sz="2000" baseline="-25000" dirty="0">
                <a:ea typeface="Calibri" panose="020F0502020204030204" pitchFamily="34" charset="0"/>
                <a:cs typeface="Mangal" panose="02040503050203030202" pitchFamily="18" charset="0"/>
              </a:rPr>
              <a:t>3</a:t>
            </a:r>
            <a:r>
              <a:rPr lang="en-US" sz="2000" dirty="0">
                <a:ea typeface="Calibri" panose="020F0502020204030204" pitchFamily="34" charset="0"/>
                <a:cs typeface="Mangal" panose="02040503050203030202" pitchFamily="18" charset="0"/>
              </a:rPr>
              <a:t> (as </a:t>
            </a:r>
            <a:r>
              <a:rPr lang="en-US" sz="2000" dirty="0" err="1">
                <a:ea typeface="Calibri" panose="020F0502020204030204" pitchFamily="34" charset="0"/>
                <a:cs typeface="Mangal" panose="02040503050203030202" pitchFamily="18" charset="0"/>
              </a:rPr>
              <a:t>CaO</a:t>
            </a:r>
            <a:r>
              <a:rPr lang="en-US" sz="2000" dirty="0">
                <a:ea typeface="Calibri" panose="020F0502020204030204" pitchFamily="34" charset="0"/>
                <a:cs typeface="Mangal" panose="02040503050203030202" pitchFamily="18" charset="0"/>
              </a:rPr>
              <a:t>) in Limestone is in the range of 47–51%. The higher the percentage of </a:t>
            </a:r>
            <a:r>
              <a:rPr lang="en-US" sz="2000" dirty="0" err="1">
                <a:ea typeface="Calibri" panose="020F0502020204030204" pitchFamily="34" charset="0"/>
                <a:cs typeface="Mangal" panose="02040503050203030202" pitchFamily="18" charset="0"/>
              </a:rPr>
              <a:t>CaO</a:t>
            </a:r>
            <a:r>
              <a:rPr lang="en-US" sz="2000" dirty="0">
                <a:ea typeface="Calibri" panose="020F0502020204030204" pitchFamily="34" charset="0"/>
                <a:cs typeface="Mangal" panose="02040503050203030202" pitchFamily="18" charset="0"/>
              </a:rPr>
              <a:t> (Calcium Oxide) better will be the efficiency of SOX removal. Poor quality Limestone will escalate consumption of Limestone.</a:t>
            </a:r>
          </a:p>
          <a:p>
            <a:pPr algn="just">
              <a:lnSpc>
                <a:spcPct val="115000"/>
              </a:lnSpc>
              <a:spcBef>
                <a:spcPts val="0"/>
              </a:spcBef>
              <a:spcAft>
                <a:spcPts val="0"/>
              </a:spcAft>
              <a:defRPr/>
            </a:pPr>
            <a:endParaRPr lang="en-US" sz="20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endParaRPr lang="en-US" sz="20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 Furthermore, it will reduce SOX removal efficiency and also the impurities get carried along in Gypsum thus bringing down its purity. </a:t>
            </a:r>
          </a:p>
          <a:p>
            <a:pPr algn="just">
              <a:lnSpc>
                <a:spcPct val="115000"/>
              </a:lnSpc>
              <a:spcBef>
                <a:spcPts val="0"/>
              </a:spcBef>
              <a:spcAft>
                <a:spcPts val="0"/>
              </a:spcAft>
              <a:defRPr/>
            </a:pPr>
            <a:endParaRPr lang="en-US" sz="20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So, it is essential that good quality Limestone be allocated to power plants, wherein available Calcium oxide should be around 90%. Less pure Limestone will result in higher Limestone consumption and increased impurity in Gypsum.</a:t>
            </a:r>
            <a:endParaRPr lang="en-US" sz="2000" dirty="0">
              <a:latin typeface="Calibri" panose="020F0502020204030204" pitchFamily="34" charset="0"/>
              <a:ea typeface="Times New Roman" panose="02020603050405020304" pitchFamily="18" charset="0"/>
              <a:cs typeface="Mangal" panose="02040503050203030202" pitchFamily="18" charset="0"/>
            </a:endParaRPr>
          </a:p>
          <a:p>
            <a:pPr marL="228600" algn="just">
              <a:lnSpc>
                <a:spcPct val="115000"/>
              </a:lnSpc>
              <a:spcBef>
                <a:spcPts val="0"/>
              </a:spcBef>
              <a:spcAft>
                <a:spcPts val="0"/>
              </a:spcAft>
              <a:defRPr/>
            </a:pPr>
            <a:r>
              <a:rPr lang="en-US" sz="2000" dirty="0">
                <a:ea typeface="Calibri" panose="020F0502020204030204" pitchFamily="34" charset="0"/>
                <a:cs typeface="Mangal" panose="02040503050203030202" pitchFamily="18" charset="0"/>
              </a:rPr>
              <a:t> </a:t>
            </a:r>
            <a:endParaRPr lang="en-US" sz="2000"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FD81454A-C669-3027-794D-B8D123FA0623}"/>
              </a:ext>
            </a:extLst>
          </p:cNvPr>
          <p:cNvSpPr txBox="1"/>
          <p:nvPr/>
        </p:nvSpPr>
        <p:spPr>
          <a:xfrm>
            <a:off x="2641600" y="436612"/>
            <a:ext cx="6096000" cy="425501"/>
          </a:xfrm>
          <a:prstGeom prst="rect">
            <a:avLst/>
          </a:prstGeom>
          <a:noFill/>
        </p:spPr>
        <p:txBody>
          <a:bodyPr wrap="square">
            <a:spAutoFit/>
          </a:bodyPr>
          <a:lstStyle/>
          <a:p>
            <a:pPr lvl="1" algn="ctr">
              <a:lnSpc>
                <a:spcPct val="115000"/>
              </a:lnSpc>
              <a:spcBef>
                <a:spcPts val="0"/>
              </a:spcBef>
              <a:spcAft>
                <a:spcPts val="0"/>
              </a:spcAft>
              <a:defRPr/>
            </a:pPr>
            <a:r>
              <a:rPr lang="en-US" sz="2000" b="1" dirty="0">
                <a:ea typeface="Calibri" panose="020F0502020204030204" pitchFamily="34" charset="0"/>
                <a:cs typeface="Mangal" panose="02040503050203030202" pitchFamily="18" charset="0"/>
              </a:rPr>
              <a:t>Available Calcium Oxide</a:t>
            </a:r>
            <a:endParaRPr lang="en-US" sz="20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556716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0FBF2D-8C7A-98CE-79E0-B38CEFBB8F2B}"/>
              </a:ext>
            </a:extLst>
          </p:cNvPr>
          <p:cNvSpPr txBox="1"/>
          <p:nvPr/>
        </p:nvSpPr>
        <p:spPr>
          <a:xfrm>
            <a:off x="526472" y="1243017"/>
            <a:ext cx="11000509" cy="5086008"/>
          </a:xfrm>
          <a:prstGeom prst="rect">
            <a:avLst/>
          </a:prstGeom>
          <a:noFill/>
        </p:spPr>
        <p:txBody>
          <a:bodyPr wrap="square">
            <a:spAutoFit/>
          </a:bodyPr>
          <a:lstStyle/>
          <a:p>
            <a:pPr algn="just">
              <a:lnSpc>
                <a:spcPct val="115000"/>
              </a:lnSpc>
              <a:spcAft>
                <a:spcPts val="1000"/>
              </a:spcAft>
            </a:pPr>
            <a:r>
              <a:rPr lang="en-US" altLang="en-US" sz="2000" dirty="0">
                <a:ea typeface="Calibri" panose="020F0502020204030204" pitchFamily="34" charset="0"/>
                <a:cs typeface="Mangal" panose="02040503050203030202" pitchFamily="18" charset="0"/>
              </a:rPr>
              <a:t>The Limestone is mined and crushed for supply which is called as run-of-mine Limestone. There are two ways in which silica content in Limestone may vary.</a:t>
            </a:r>
          </a:p>
          <a:p>
            <a:pPr algn="just">
              <a:lnSpc>
                <a:spcPct val="115000"/>
              </a:lnSpc>
              <a:spcAft>
                <a:spcPts val="1000"/>
              </a:spcAft>
            </a:pP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Aft>
                <a:spcPts val="1000"/>
              </a:spcAft>
            </a:pPr>
            <a:r>
              <a:rPr lang="en-US" altLang="en-US" sz="2000" dirty="0">
                <a:ea typeface="Calibri" panose="020F0502020204030204" pitchFamily="34" charset="0"/>
                <a:cs typeface="Mangal" panose="02040503050203030202" pitchFamily="18" charset="0"/>
              </a:rPr>
              <a:t> Firstly, the silica that is embedded in the rock structure (during formation of rocks by sedimentation). This silica is inherent silica and cannot be removed. </a:t>
            </a:r>
          </a:p>
          <a:p>
            <a:pPr algn="just">
              <a:lnSpc>
                <a:spcPct val="115000"/>
              </a:lnSpc>
              <a:spcAft>
                <a:spcPts val="1000"/>
              </a:spcAft>
            </a:pP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Aft>
                <a:spcPts val="1000"/>
              </a:spcAft>
            </a:pPr>
            <a:r>
              <a:rPr lang="en-US" altLang="en-US" sz="2000" dirty="0">
                <a:ea typeface="Calibri" panose="020F0502020204030204" pitchFamily="34" charset="0"/>
                <a:cs typeface="Mangal" panose="02040503050203030202" pitchFamily="18" charset="0"/>
              </a:rPr>
              <a:t>Secondly, during mining and crushing, there is possibility that loose dirt, mud get mixed due to rains, operational neglect leading to contamination of Limestone. </a:t>
            </a:r>
          </a:p>
          <a:p>
            <a:pPr algn="just">
              <a:lnSpc>
                <a:spcPct val="115000"/>
              </a:lnSpc>
              <a:spcAft>
                <a:spcPts val="1000"/>
              </a:spcAft>
            </a:pPr>
            <a:endParaRPr lang="en-US" altLang="en-US" sz="2000" dirty="0">
              <a:ea typeface="Calibri" panose="020F0502020204030204" pitchFamily="34" charset="0"/>
              <a:cs typeface="Mangal" panose="02040503050203030202" pitchFamily="18" charset="0"/>
            </a:endParaRPr>
          </a:p>
          <a:p>
            <a:pPr algn="just">
              <a:lnSpc>
                <a:spcPct val="115000"/>
              </a:lnSpc>
              <a:spcAft>
                <a:spcPts val="1000"/>
              </a:spcAft>
            </a:pPr>
            <a:r>
              <a:rPr lang="en-US" altLang="en-US" sz="2000" dirty="0">
                <a:ea typeface="Calibri" panose="020F0502020204030204" pitchFamily="34" charset="0"/>
                <a:cs typeface="Mangal" panose="02040503050203030202" pitchFamily="18" charset="0"/>
              </a:rPr>
              <a:t>This impact is more visible during monsoon season, when water floods the mines carrying along dirt and mud. A better planned Limestone management with little or no supply during monsoon season may be a good measure.</a:t>
            </a: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p:txBody>
      </p:sp>
      <p:sp>
        <p:nvSpPr>
          <p:cNvPr id="5" name="TextBox 4">
            <a:extLst>
              <a:ext uri="{FF2B5EF4-FFF2-40B4-BE49-F238E27FC236}">
                <a16:creationId xmlns:a16="http://schemas.microsoft.com/office/drawing/2014/main" id="{F7F6B2D3-E689-AD38-C963-E0E675E4AE38}"/>
              </a:ext>
            </a:extLst>
          </p:cNvPr>
          <p:cNvSpPr txBox="1"/>
          <p:nvPr/>
        </p:nvSpPr>
        <p:spPr>
          <a:xfrm>
            <a:off x="3685309" y="528975"/>
            <a:ext cx="6096000" cy="425501"/>
          </a:xfrm>
          <a:prstGeom prst="rect">
            <a:avLst/>
          </a:prstGeom>
          <a:noFill/>
        </p:spPr>
        <p:txBody>
          <a:bodyPr wrap="square">
            <a:spAutoFit/>
          </a:bodyPr>
          <a:lstStyle/>
          <a:p>
            <a:pPr lvl="1" algn="just">
              <a:lnSpc>
                <a:spcPct val="115000"/>
              </a:lnSpc>
              <a:spcAft>
                <a:spcPts val="600"/>
              </a:spcAft>
            </a:pPr>
            <a:r>
              <a:rPr lang="en-US" altLang="en-US" sz="2000" b="1" dirty="0">
                <a:ea typeface="Calibri" panose="020F0502020204030204" pitchFamily="34" charset="0"/>
                <a:cs typeface="Mangal" panose="02040503050203030202" pitchFamily="18" charset="0"/>
              </a:rPr>
              <a:t>Silica content of Limestone</a:t>
            </a: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06442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FCD6F931-11D1-7970-129A-B68E210CDF70}"/>
              </a:ext>
            </a:extLst>
          </p:cNvPr>
          <p:cNvSpPr txBox="1">
            <a:spLocks noChangeArrowheads="1"/>
          </p:cNvSpPr>
          <p:nvPr/>
        </p:nvSpPr>
        <p:spPr bwMode="auto">
          <a:xfrm>
            <a:off x="1293092" y="1105045"/>
            <a:ext cx="9962512" cy="444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pPr>
            <a:r>
              <a:rPr lang="en-US" altLang="en-US" sz="1600" dirty="0">
                <a:latin typeface="+mn-lt"/>
                <a:ea typeface="Calibri" panose="020F0502020204030204" pitchFamily="34" charset="0"/>
                <a:cs typeface="Mangal" panose="02040503050203030202" pitchFamily="18" charset="0"/>
              </a:rPr>
              <a:t>As per the specifications of Gypsum the Chloride levels should be below 100 ppm. </a:t>
            </a:r>
          </a:p>
          <a:p>
            <a:pPr algn="just">
              <a:lnSpc>
                <a:spcPct val="115000"/>
              </a:lnSpc>
            </a:pPr>
            <a:endParaRPr lang="en-US" altLang="en-US" sz="1600" dirty="0">
              <a:latin typeface="+mn-lt"/>
              <a:ea typeface="Calibri" panose="020F0502020204030204" pitchFamily="34" charset="0"/>
              <a:cs typeface="Mangal" panose="02040503050203030202" pitchFamily="18" charset="0"/>
            </a:endParaRPr>
          </a:p>
          <a:p>
            <a:pPr algn="just">
              <a:lnSpc>
                <a:spcPct val="115000"/>
              </a:lnSpc>
            </a:pPr>
            <a:r>
              <a:rPr lang="en-US" altLang="en-US" sz="1600" dirty="0">
                <a:latin typeface="+mn-lt"/>
                <a:ea typeface="Calibri" panose="020F0502020204030204" pitchFamily="34" charset="0"/>
                <a:cs typeface="Mangal" panose="02040503050203030202" pitchFamily="18" charset="0"/>
              </a:rPr>
              <a:t>With continuous FGD operation, concentration of chloride species increases until reaching equilibrium, which is a function of the incoming chlorides (coal, makeup water and limestone) and outgoing chlorides (purge stream and Gypsum). </a:t>
            </a:r>
          </a:p>
          <a:p>
            <a:pPr algn="just">
              <a:lnSpc>
                <a:spcPct val="115000"/>
              </a:lnSpc>
            </a:pPr>
            <a:endParaRPr lang="en-US" altLang="en-US" sz="1600" dirty="0">
              <a:latin typeface="+mn-lt"/>
              <a:ea typeface="Times New Roman" panose="02020603050405020304" pitchFamily="18" charset="0"/>
              <a:cs typeface="Mangal" panose="02040503050203030202" pitchFamily="18" charset="0"/>
            </a:endParaRPr>
          </a:p>
          <a:p>
            <a:pPr algn="just">
              <a:lnSpc>
                <a:spcPct val="115000"/>
              </a:lnSpc>
            </a:pPr>
            <a:r>
              <a:rPr lang="en-US" altLang="en-US" sz="1600" dirty="0">
                <a:latin typeface="+mn-lt"/>
                <a:ea typeface="Calibri" panose="020F0502020204030204" pitchFamily="34" charset="0"/>
                <a:cs typeface="Mangal" panose="02040503050203030202" pitchFamily="18" charset="0"/>
              </a:rPr>
              <a:t>During the tests it was found that the chloride levels in Gypsum samples are in the range of 100 to 250 ppm. </a:t>
            </a:r>
          </a:p>
          <a:p>
            <a:pPr algn="just">
              <a:lnSpc>
                <a:spcPct val="115000"/>
              </a:lnSpc>
            </a:pPr>
            <a:endParaRPr lang="en-US" altLang="en-US" sz="1600" dirty="0">
              <a:latin typeface="+mn-lt"/>
              <a:ea typeface="Times New Roman" panose="02020603050405020304" pitchFamily="18" charset="0"/>
              <a:cs typeface="Mangal" panose="02040503050203030202" pitchFamily="18" charset="0"/>
            </a:endParaRPr>
          </a:p>
          <a:p>
            <a:pPr algn="just">
              <a:lnSpc>
                <a:spcPct val="115000"/>
              </a:lnSpc>
              <a:spcAft>
                <a:spcPts val="1000"/>
              </a:spcAft>
            </a:pPr>
            <a:r>
              <a:rPr lang="en-US" altLang="en-US" sz="1600" dirty="0">
                <a:latin typeface="+mn-lt"/>
                <a:ea typeface="Calibri" panose="020F0502020204030204" pitchFamily="34" charset="0"/>
                <a:cs typeface="Mangal" panose="02040503050203030202" pitchFamily="18" charset="0"/>
              </a:rPr>
              <a:t>The makeup water for slurry preparation is taken from Cooling water blowdown. The typical levels of Chloride in this water are 40 to 50 ppm. This slurry is recirculated many times, so it’s obvious that the chloride levels will shoot. </a:t>
            </a:r>
          </a:p>
          <a:p>
            <a:pPr algn="just">
              <a:lnSpc>
                <a:spcPct val="115000"/>
              </a:lnSpc>
              <a:spcAft>
                <a:spcPts val="1000"/>
              </a:spcAft>
            </a:pPr>
            <a:r>
              <a:rPr lang="en-US" altLang="en-US" sz="1600" dirty="0">
                <a:latin typeface="+mn-lt"/>
                <a:ea typeface="Calibri" panose="020F0502020204030204" pitchFamily="34" charset="0"/>
                <a:cs typeface="Mangal" panose="02040503050203030202" pitchFamily="18" charset="0"/>
              </a:rPr>
              <a:t>Gypsum washing is done to ensure low chloride levels. But impurities like silica and fine crystal structure of Gypsum may hamper the removal of chlorides leading to high chloride concentration in Gypsum. </a:t>
            </a:r>
            <a:endParaRPr lang="en-US" altLang="en-US" sz="1600" dirty="0">
              <a:latin typeface="+mn-lt"/>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39E61329-81B0-6EC1-9CCB-44A0F06FD7F3}"/>
              </a:ext>
            </a:extLst>
          </p:cNvPr>
          <p:cNvSpPr txBox="1"/>
          <p:nvPr/>
        </p:nvSpPr>
        <p:spPr>
          <a:xfrm>
            <a:off x="2355273" y="455084"/>
            <a:ext cx="6096000" cy="425501"/>
          </a:xfrm>
          <a:prstGeom prst="rect">
            <a:avLst/>
          </a:prstGeom>
          <a:noFill/>
        </p:spPr>
        <p:txBody>
          <a:bodyPr wrap="square">
            <a:spAutoFit/>
          </a:bodyPr>
          <a:lstStyle/>
          <a:p>
            <a:pPr lvl="1" algn="ctr">
              <a:lnSpc>
                <a:spcPct val="115000"/>
              </a:lnSpc>
              <a:spcAft>
                <a:spcPts val="600"/>
              </a:spcAft>
            </a:pPr>
            <a:r>
              <a:rPr lang="en-US" altLang="en-US" sz="2000" b="1" dirty="0">
                <a:ea typeface="Calibri" panose="020F0502020204030204" pitchFamily="34" charset="0"/>
                <a:cs typeface="Mangal" panose="02040503050203030202" pitchFamily="18" charset="0"/>
              </a:rPr>
              <a:t>Chloride Concentration</a:t>
            </a: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036513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15A4E80E-4A28-86BF-9E46-9768F41E64EC}"/>
              </a:ext>
            </a:extLst>
          </p:cNvPr>
          <p:cNvSpPr txBox="1">
            <a:spLocks noChangeArrowheads="1"/>
          </p:cNvSpPr>
          <p:nvPr/>
        </p:nvSpPr>
        <p:spPr bwMode="auto">
          <a:xfrm>
            <a:off x="923637" y="1153391"/>
            <a:ext cx="10123055" cy="1206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spcAft>
                <a:spcPts val="1000"/>
              </a:spcAft>
            </a:pPr>
            <a:r>
              <a:rPr lang="en-US" altLang="en-US" sz="1600" dirty="0">
                <a:latin typeface="+mn-lt"/>
                <a:ea typeface="Calibri" panose="020F0502020204030204" pitchFamily="34" charset="0"/>
                <a:cs typeface="Mangal" panose="02040503050203030202" pitchFamily="18" charset="0"/>
              </a:rPr>
              <a:t>The particle size of the Limestone solids is critical in achieving high Limestone utilization. A smaller particle size results in increased surface area per unit mass of solid and thereby, increases the dissolution rate. The reagent slurry particle size is typically reported as the weight percent of slurry solids that will pass through a 325 mesh (44 micron) screen. </a:t>
            </a:r>
            <a:endParaRPr lang="en-US" altLang="en-US" sz="1600" dirty="0">
              <a:latin typeface="+mn-lt"/>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D663F8EC-6EC1-4F98-D36C-DA966456819E}"/>
              </a:ext>
            </a:extLst>
          </p:cNvPr>
          <p:cNvSpPr txBox="1"/>
          <p:nvPr/>
        </p:nvSpPr>
        <p:spPr>
          <a:xfrm>
            <a:off x="2318327" y="344248"/>
            <a:ext cx="7167418" cy="425501"/>
          </a:xfrm>
          <a:prstGeom prst="rect">
            <a:avLst/>
          </a:prstGeom>
          <a:noFill/>
        </p:spPr>
        <p:txBody>
          <a:bodyPr wrap="square">
            <a:spAutoFit/>
          </a:bodyPr>
          <a:lstStyle/>
          <a:p>
            <a:pPr lvl="1" algn="just">
              <a:lnSpc>
                <a:spcPct val="115000"/>
              </a:lnSpc>
              <a:spcAft>
                <a:spcPts val="600"/>
              </a:spcAft>
            </a:pPr>
            <a:r>
              <a:rPr lang="en-US" altLang="en-US" sz="2000" b="1" dirty="0">
                <a:ea typeface="Calibri" panose="020F0502020204030204" pitchFamily="34" charset="0"/>
                <a:cs typeface="Mangal" panose="02040503050203030202" pitchFamily="18" charset="0"/>
              </a:rPr>
              <a:t>The Particle Size Distribution of Limestone</a:t>
            </a:r>
            <a:r>
              <a:rPr lang="en-US" altLang="en-US" sz="2000" dirty="0">
                <a:ea typeface="Calibri" panose="020F0502020204030204" pitchFamily="34" charset="0"/>
                <a:cs typeface="Mangal" panose="02040503050203030202" pitchFamily="18" charset="0"/>
              </a:rPr>
              <a:t> </a:t>
            </a:r>
            <a:r>
              <a:rPr lang="en-US" altLang="en-US" sz="2000" b="1" dirty="0">
                <a:ea typeface="Calibri" panose="020F0502020204030204" pitchFamily="34" charset="0"/>
                <a:cs typeface="Mangal" panose="02040503050203030202" pitchFamily="18" charset="0"/>
              </a:rPr>
              <a:t>Slurry</a:t>
            </a:r>
            <a:endParaRPr lang="en-US" altLang="en-US" sz="2000" dirty="0">
              <a:latin typeface="Calibri" panose="020F0502020204030204" pitchFamily="34" charset="0"/>
              <a:ea typeface="Times New Roman" panose="02020603050405020304" pitchFamily="18" charset="0"/>
              <a:cs typeface="Mangal" panose="02040503050203030202" pitchFamily="18" charset="0"/>
            </a:endParaRPr>
          </a:p>
        </p:txBody>
      </p:sp>
      <p:graphicFrame>
        <p:nvGraphicFramePr>
          <p:cNvPr id="5" name="Chart 4">
            <a:extLst>
              <a:ext uri="{FF2B5EF4-FFF2-40B4-BE49-F238E27FC236}">
                <a16:creationId xmlns:a16="http://schemas.microsoft.com/office/drawing/2014/main" id="{88CEADE7-884B-B0D5-BB74-E71F24FFAEAE}"/>
              </a:ext>
            </a:extLst>
          </p:cNvPr>
          <p:cNvGraphicFramePr/>
          <p:nvPr>
            <p:extLst>
              <p:ext uri="{D42A27DB-BD31-4B8C-83A1-F6EECF244321}">
                <p14:modId xmlns:p14="http://schemas.microsoft.com/office/powerpoint/2010/main" val="1868586016"/>
              </p:ext>
            </p:extLst>
          </p:nvPr>
        </p:nvGraphicFramePr>
        <p:xfrm>
          <a:off x="1270634" y="2577782"/>
          <a:ext cx="8844915" cy="3702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56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BF77B5-2603-88AC-9ABC-39B9A71D8FE4}"/>
              </a:ext>
            </a:extLst>
          </p:cNvPr>
          <p:cNvSpPr txBox="1"/>
          <p:nvPr/>
        </p:nvSpPr>
        <p:spPr>
          <a:xfrm>
            <a:off x="271463" y="605030"/>
            <a:ext cx="11920537" cy="5761577"/>
          </a:xfrm>
          <a:prstGeom prst="rect">
            <a:avLst/>
          </a:prstGeom>
          <a:noFill/>
        </p:spPr>
        <p:txBody>
          <a:bodyPr>
            <a:spAutoFit/>
          </a:bodyPr>
          <a:lstStyle/>
          <a:p>
            <a:pPr algn="just">
              <a:lnSpc>
                <a:spcPct val="115000"/>
              </a:lnSpc>
              <a:spcBef>
                <a:spcPts val="0"/>
              </a:spcBef>
              <a:spcAft>
                <a:spcPts val="600"/>
              </a:spcAft>
              <a:defRPr/>
            </a:pPr>
            <a:r>
              <a:rPr lang="en-US" sz="1600" dirty="0">
                <a:ea typeface="Calibri" panose="020F0502020204030204" pitchFamily="34" charset="0"/>
                <a:cs typeface="Mangal" panose="02040503050203030202" pitchFamily="18" charset="0"/>
              </a:rPr>
              <a:t>Stoichiometric Ratio (SR) is the ratio of the amount of Reagent i.e. Limestone required to neutralize the SO</a:t>
            </a:r>
            <a:r>
              <a:rPr lang="en-US" sz="1600" baseline="-25000" dirty="0">
                <a:ea typeface="Calibri" panose="020F0502020204030204" pitchFamily="34" charset="0"/>
                <a:cs typeface="Mangal" panose="02040503050203030202" pitchFamily="18" charset="0"/>
              </a:rPr>
              <a:t>2</a:t>
            </a:r>
            <a:r>
              <a:rPr lang="en-US" sz="1600" dirty="0">
                <a:ea typeface="Calibri" panose="020F0502020204030204" pitchFamily="34" charset="0"/>
                <a:cs typeface="Mangal" panose="02040503050203030202" pitchFamily="18" charset="0"/>
              </a:rPr>
              <a:t> gas to the theoretical amount required to neutralize the SO</a:t>
            </a:r>
            <a:r>
              <a:rPr lang="en-US" sz="1600" baseline="-25000" dirty="0">
                <a:ea typeface="Calibri" panose="020F0502020204030204" pitchFamily="34" charset="0"/>
                <a:cs typeface="Mangal" panose="02040503050203030202" pitchFamily="18" charset="0"/>
              </a:rPr>
              <a:t>2</a:t>
            </a:r>
            <a:r>
              <a:rPr lang="en-US" sz="1600" dirty="0">
                <a:ea typeface="Calibri" panose="020F0502020204030204" pitchFamily="34" charset="0"/>
                <a:cs typeface="Mangal" panose="02040503050203030202" pitchFamily="18" charset="0"/>
              </a:rPr>
              <a:t> and other acidic species in the flue gas. Limestone Consumption Analysis during the performance test is used to determine the stoichiometric ratio of calcium to sulfur dioxide removed by the Absorber. </a:t>
            </a:r>
          </a:p>
          <a:p>
            <a:pPr algn="just">
              <a:lnSpc>
                <a:spcPct val="115000"/>
              </a:lnSpc>
              <a:spcBef>
                <a:spcPts val="0"/>
              </a:spcBef>
              <a:spcAft>
                <a:spcPts val="600"/>
              </a:spcAft>
              <a:defRPr/>
            </a:pPr>
            <a:endParaRPr lang="en-US" sz="1600" dirty="0">
              <a:ea typeface="Calibri" panose="020F0502020204030204" pitchFamily="34" charset="0"/>
              <a:cs typeface="Mangal" panose="02040503050203030202" pitchFamily="18" charset="0"/>
            </a:endParaRPr>
          </a:p>
          <a:p>
            <a:pPr algn="just">
              <a:lnSpc>
                <a:spcPct val="115000"/>
              </a:lnSpc>
              <a:spcBef>
                <a:spcPts val="0"/>
              </a:spcBef>
              <a:spcAft>
                <a:spcPts val="600"/>
              </a:spcAft>
              <a:defRPr/>
            </a:pPr>
            <a:endParaRPr lang="en-US" sz="1600" dirty="0">
              <a:ea typeface="Calibri" panose="020F0502020204030204" pitchFamily="34" charset="0"/>
              <a:cs typeface="Mangal" panose="02040503050203030202" pitchFamily="18" charset="0"/>
            </a:endParaRPr>
          </a:p>
          <a:p>
            <a:pPr algn="just">
              <a:lnSpc>
                <a:spcPct val="115000"/>
              </a:lnSpc>
              <a:spcBef>
                <a:spcPts val="0"/>
              </a:spcBef>
              <a:spcAft>
                <a:spcPts val="600"/>
              </a:spcAft>
              <a:defRPr/>
            </a:pPr>
            <a:r>
              <a:rPr lang="en-US" sz="1600" dirty="0">
                <a:ea typeface="Calibri" panose="020F0502020204030204" pitchFamily="34" charset="0"/>
                <a:cs typeface="Mangal" panose="02040503050203030202" pitchFamily="18" charset="0"/>
              </a:rPr>
              <a:t>The Limestone Stoichiometric ratio (LSR) is calculated by the following equation:</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5945">
              <a:lnSpc>
                <a:spcPct val="115000"/>
              </a:lnSpc>
              <a:spcBef>
                <a:spcPts val="0"/>
              </a:spcBef>
              <a:spcAft>
                <a:spcPts val="0"/>
              </a:spcAft>
              <a:defRPr/>
            </a:pPr>
            <a:r>
              <a:rPr lang="en-US" sz="1600" dirty="0">
                <a:ea typeface="Times New Roman" panose="02020603050405020304" pitchFamily="18" charset="0"/>
                <a:cs typeface="Mangal" panose="02040503050203030202" pitchFamily="18" charset="0"/>
              </a:rPr>
              <a:t>LSR = [moles of Ca – moles of Mg] / [moles of Sulfite + moles of Sulfate]</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5945">
              <a:lnSpc>
                <a:spcPct val="115000"/>
              </a:lnSpc>
              <a:spcBef>
                <a:spcPts val="0"/>
              </a:spcBef>
              <a:spcAft>
                <a:spcPts val="0"/>
              </a:spcAft>
              <a:defRPr/>
            </a:pPr>
            <a:r>
              <a:rPr lang="en-US" sz="1600" dirty="0">
                <a:ea typeface="Times New Roman" panose="02020603050405020304" pitchFamily="18" charset="0"/>
                <a:cs typeface="Mangal" panose="02040503050203030202" pitchFamily="18" charset="0"/>
              </a:rPr>
              <a:t>LSR Average = LSR average of 3 valid tests of Gypsum Sample analysis</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marL="571500">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r>
              <a:rPr lang="en-US" sz="1600" b="1" dirty="0">
                <a:ea typeface="Calibri" panose="020F0502020204030204" pitchFamily="34" charset="0"/>
                <a:cs typeface="Mangal" panose="02040503050203030202" pitchFamily="18" charset="0"/>
              </a:rPr>
              <a:t>Limestone consumption (LS), (kg/</a:t>
            </a:r>
            <a:r>
              <a:rPr lang="en-US" sz="1600" b="1" dirty="0" err="1">
                <a:ea typeface="Calibri" panose="020F0502020204030204" pitchFamily="34" charset="0"/>
                <a:cs typeface="Mangal" panose="02040503050203030202" pitchFamily="18" charset="0"/>
              </a:rPr>
              <a:t>hr</a:t>
            </a:r>
            <a:r>
              <a:rPr lang="en-US" sz="1600" b="1" dirty="0">
                <a:ea typeface="Calibri" panose="020F0502020204030204" pitchFamily="34" charset="0"/>
                <a:cs typeface="Mangal" panose="02040503050203030202" pitchFamily="18" charset="0"/>
              </a:rPr>
              <a:t>) :</a:t>
            </a:r>
          </a:p>
          <a:p>
            <a:pPr marL="571500">
              <a:lnSpc>
                <a:spcPct val="115000"/>
              </a:lnSpc>
              <a:spcBef>
                <a:spcPts val="0"/>
              </a:spcBef>
              <a:spcAft>
                <a:spcPts val="0"/>
              </a:spcAft>
              <a:defRPr/>
            </a:pP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b="1" dirty="0">
                <a:ea typeface="Calibri" panose="020F0502020204030204" pitchFamily="34" charset="0"/>
                <a:cs typeface="Mangal" panose="02040503050203030202" pitchFamily="18" charset="0"/>
              </a:rPr>
              <a:t> </a:t>
            </a:r>
            <a:r>
              <a:rPr lang="en-US" sz="1600" dirty="0">
                <a:ea typeface="Calibri" panose="020F0502020204030204" pitchFamily="34" charset="0"/>
                <a:cs typeface="Mangal" panose="02040503050203030202" pitchFamily="18" charset="0"/>
              </a:rPr>
              <a:t>LS = (LSR Average) *Quantity of SO</a:t>
            </a:r>
            <a:r>
              <a:rPr lang="en-US" sz="1600" baseline="-25000" dirty="0">
                <a:ea typeface="Calibri" panose="020F0502020204030204" pitchFamily="34" charset="0"/>
                <a:cs typeface="Mangal" panose="02040503050203030202" pitchFamily="18" charset="0"/>
              </a:rPr>
              <a:t>2</a:t>
            </a:r>
            <a:r>
              <a:rPr lang="en-US" sz="1600" dirty="0">
                <a:ea typeface="Calibri" panose="020F0502020204030204" pitchFamily="34" charset="0"/>
                <a:cs typeface="Mangal" panose="02040503050203030202" pitchFamily="18" charset="0"/>
              </a:rPr>
              <a:t> removed across FGD(</a:t>
            </a:r>
            <a:r>
              <a:rPr lang="en-US" sz="1600" dirty="0" err="1">
                <a:ea typeface="Calibri" panose="020F0502020204030204" pitchFamily="34" charset="0"/>
                <a:cs typeface="Mangal" panose="02040503050203030202" pitchFamily="18" charset="0"/>
              </a:rPr>
              <a:t>kmol</a:t>
            </a:r>
            <a:r>
              <a:rPr lang="en-US" sz="1600" dirty="0">
                <a:ea typeface="Calibri" panose="020F0502020204030204" pitchFamily="34" charset="0"/>
                <a:cs typeface="Mangal" panose="02040503050203030202" pitchFamily="18" charset="0"/>
              </a:rPr>
              <a:t>/</a:t>
            </a:r>
            <a:r>
              <a:rPr lang="en-US" sz="1600" dirty="0" err="1">
                <a:ea typeface="Calibri" panose="020F0502020204030204" pitchFamily="34" charset="0"/>
                <a:cs typeface="Mangal" panose="02040503050203030202" pitchFamily="18" charset="0"/>
              </a:rPr>
              <a:t>hr</a:t>
            </a:r>
            <a:r>
              <a:rPr lang="en-US" sz="1600" dirty="0">
                <a:ea typeface="Calibri" panose="020F0502020204030204" pitchFamily="34" charset="0"/>
                <a:cs typeface="Mangal" panose="02040503050203030202" pitchFamily="18" charset="0"/>
              </a:rPr>
              <a:t> )*Molecular Weight of CaCO</a:t>
            </a:r>
            <a:r>
              <a:rPr lang="en-US" sz="1600" baseline="-25000" dirty="0">
                <a:ea typeface="Calibri" panose="020F0502020204030204" pitchFamily="34" charset="0"/>
                <a:cs typeface="Mangal" panose="02040503050203030202" pitchFamily="18" charset="0"/>
              </a:rPr>
              <a:t>3 </a:t>
            </a:r>
            <a:r>
              <a:rPr lang="en-US" sz="1600" dirty="0">
                <a:ea typeface="Calibri" panose="020F0502020204030204" pitchFamily="34" charset="0"/>
                <a:cs typeface="Mangal" panose="02040503050203030202" pitchFamily="18" charset="0"/>
              </a:rPr>
              <a:t>/ (Purity of Limestone, % /100)</a:t>
            </a:r>
          </a:p>
          <a:p>
            <a:pPr marL="571500">
              <a:lnSpc>
                <a:spcPct val="115000"/>
              </a:lnSpc>
              <a:spcBef>
                <a:spcPts val="0"/>
              </a:spcBef>
              <a:spcAft>
                <a:spcPts val="0"/>
              </a:spcAft>
              <a:defRPr/>
            </a:pP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LS average is average of 3 valid tests based on 3 valid tests of Quantity of SO</a:t>
            </a:r>
            <a:r>
              <a:rPr lang="en-US" sz="1600" baseline="-25000" dirty="0">
                <a:ea typeface="Calibri" panose="020F0502020204030204" pitchFamily="34" charset="0"/>
                <a:cs typeface="Mangal" panose="02040503050203030202" pitchFamily="18" charset="0"/>
              </a:rPr>
              <a:t>2</a:t>
            </a:r>
            <a:r>
              <a:rPr lang="en-US" sz="1600" dirty="0">
                <a:ea typeface="Calibri" panose="020F0502020204030204" pitchFamily="34" charset="0"/>
                <a:cs typeface="Mangal" panose="02040503050203030202" pitchFamily="18" charset="0"/>
              </a:rPr>
              <a:t> removed.</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29EB3C7A-8D3B-CE78-28D8-0024899E58D1}"/>
              </a:ext>
            </a:extLst>
          </p:cNvPr>
          <p:cNvSpPr txBox="1"/>
          <p:nvPr/>
        </p:nvSpPr>
        <p:spPr>
          <a:xfrm>
            <a:off x="2918690" y="212871"/>
            <a:ext cx="6096000" cy="425501"/>
          </a:xfrm>
          <a:prstGeom prst="rect">
            <a:avLst/>
          </a:prstGeom>
          <a:noFill/>
        </p:spPr>
        <p:txBody>
          <a:bodyPr wrap="square">
            <a:spAutoFit/>
          </a:bodyPr>
          <a:lstStyle/>
          <a:p>
            <a:pPr algn="ctr">
              <a:lnSpc>
                <a:spcPct val="115000"/>
              </a:lnSpc>
              <a:spcBef>
                <a:spcPts val="0"/>
              </a:spcBef>
              <a:spcAft>
                <a:spcPts val="600"/>
              </a:spcAft>
              <a:defRPr/>
            </a:pPr>
            <a:r>
              <a:rPr lang="en-US" sz="2000" b="1" dirty="0">
                <a:ea typeface="Calibri" panose="020F0502020204030204" pitchFamily="34" charset="0"/>
                <a:cs typeface="Mangal" panose="02040503050203030202" pitchFamily="18" charset="0"/>
              </a:rPr>
              <a:t>Stoichiometric Ratio </a:t>
            </a:r>
            <a:endParaRPr lang="en-US" sz="20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4120026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C80C26-6B92-3D3D-EB98-DE5730A2A343}"/>
              </a:ext>
            </a:extLst>
          </p:cNvPr>
          <p:cNvSpPr txBox="1"/>
          <p:nvPr/>
        </p:nvSpPr>
        <p:spPr>
          <a:xfrm>
            <a:off x="2909455" y="353341"/>
            <a:ext cx="6114472" cy="369332"/>
          </a:xfrm>
          <a:prstGeom prst="rect">
            <a:avLst/>
          </a:prstGeom>
          <a:noFill/>
        </p:spPr>
        <p:txBody>
          <a:bodyPr wrap="square">
            <a:spAutoFit/>
          </a:bodyPr>
          <a:lstStyle/>
          <a:p>
            <a:pPr algn="ctr"/>
            <a:r>
              <a:rPr lang="en-US" sz="1800" b="1" dirty="0">
                <a:ea typeface="Calibri" panose="020F0502020204030204" pitchFamily="34" charset="0"/>
                <a:cs typeface="Mangal" panose="02040503050203030202" pitchFamily="18" charset="0"/>
              </a:rPr>
              <a:t>Guaranteed Limestone consumption</a:t>
            </a:r>
            <a:r>
              <a:rPr lang="en-US" sz="1800" dirty="0">
                <a:ea typeface="Calibri" panose="020F0502020204030204" pitchFamily="34" charset="0"/>
                <a:cs typeface="Mangal" panose="02040503050203030202" pitchFamily="18" charset="0"/>
              </a:rPr>
              <a:t> </a:t>
            </a:r>
            <a:endParaRPr lang="en-US" dirty="0"/>
          </a:p>
        </p:txBody>
      </p:sp>
      <p:sp>
        <p:nvSpPr>
          <p:cNvPr id="6" name="TextBox 5">
            <a:extLst>
              <a:ext uri="{FF2B5EF4-FFF2-40B4-BE49-F238E27FC236}">
                <a16:creationId xmlns:a16="http://schemas.microsoft.com/office/drawing/2014/main" id="{680B51E4-0B28-E1E0-B52C-70170A4ADA0D}"/>
              </a:ext>
            </a:extLst>
          </p:cNvPr>
          <p:cNvSpPr txBox="1"/>
          <p:nvPr/>
        </p:nvSpPr>
        <p:spPr>
          <a:xfrm>
            <a:off x="415636" y="1058297"/>
            <a:ext cx="11637818" cy="4880695"/>
          </a:xfrm>
          <a:prstGeom prst="rect">
            <a:avLst/>
          </a:prstGeom>
          <a:noFill/>
        </p:spPr>
        <p:txBody>
          <a:bodyPr wrap="square">
            <a:spAutoFit/>
          </a:bodyPr>
          <a:lstStyle/>
          <a:p>
            <a:pPr>
              <a:lnSpc>
                <a:spcPct val="115000"/>
              </a:lnSpc>
              <a:spcBef>
                <a:spcPts val="0"/>
              </a:spcBef>
              <a:spcAft>
                <a:spcPts val="0"/>
              </a:spcAft>
              <a:defRPr/>
            </a:pPr>
            <a:r>
              <a:rPr lang="en-US" sz="1600" b="1" dirty="0">
                <a:ea typeface="Calibri" panose="020F0502020204030204" pitchFamily="34" charset="0"/>
                <a:cs typeface="Mangal" panose="02040503050203030202" pitchFamily="18" charset="0"/>
              </a:rPr>
              <a:t>Guaranteed Limestone consumption</a:t>
            </a:r>
            <a:r>
              <a:rPr lang="en-US" sz="1600" dirty="0">
                <a:ea typeface="Calibri" panose="020F0502020204030204" pitchFamily="34" charset="0"/>
                <a:cs typeface="Mangal" panose="02040503050203030202" pitchFamily="18" charset="0"/>
              </a:rPr>
              <a:t> = Theoretical Limestone consumption Kg/h * SR </a:t>
            </a:r>
            <a:r>
              <a:rPr lang="en-US" sz="1600" dirty="0" err="1">
                <a:ea typeface="Calibri" panose="020F0502020204030204" pitchFamily="34" charset="0"/>
                <a:cs typeface="Mangal" panose="02040503050203030202" pitchFamily="18" charset="0"/>
              </a:rPr>
              <a:t>cfr</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 This is the correction factor for the available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from purity perspective. Let the available component of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be Y.  </a:t>
            </a:r>
          </a:p>
          <a:p>
            <a:pPr marL="571500">
              <a:lnSpc>
                <a:spcPct val="115000"/>
              </a:lnSpc>
              <a:spcBef>
                <a:spcPts val="0"/>
              </a:spcBef>
              <a:spcAft>
                <a:spcPts val="0"/>
              </a:spcAft>
              <a:defRPr/>
            </a:pP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Y = (Measured </a:t>
            </a:r>
            <a:r>
              <a:rPr lang="en-US" sz="1600" dirty="0" err="1">
                <a:ea typeface="Calibri" panose="020F0502020204030204" pitchFamily="34" charset="0"/>
                <a:cs typeface="Mangal" panose="02040503050203030202" pitchFamily="18" charset="0"/>
              </a:rPr>
              <a:t>CaO</a:t>
            </a:r>
            <a:r>
              <a:rPr lang="en-US" sz="1600" dirty="0">
                <a:ea typeface="Calibri" panose="020F0502020204030204" pitchFamily="34" charset="0"/>
                <a:cs typeface="Mangal" panose="02040503050203030202" pitchFamily="18" charset="0"/>
              </a:rPr>
              <a:t>% (by </a:t>
            </a:r>
            <a:r>
              <a:rPr lang="en-US" sz="1600" dirty="0" err="1">
                <a:ea typeface="Calibri" panose="020F0502020204030204" pitchFamily="34" charset="0"/>
                <a:cs typeface="Mangal" panose="02040503050203030202" pitchFamily="18" charset="0"/>
              </a:rPr>
              <a:t>wt</a:t>
            </a:r>
            <a:r>
              <a:rPr lang="en-US" sz="1600" dirty="0">
                <a:ea typeface="Calibri" panose="020F0502020204030204" pitchFamily="34" charset="0"/>
                <a:cs typeface="Mangal" panose="02040503050203030202" pitchFamily="18" charset="0"/>
              </a:rPr>
              <a:t>) – Measured MgO (by </a:t>
            </a:r>
            <a:r>
              <a:rPr lang="en-US" sz="1600" dirty="0" err="1">
                <a:ea typeface="Calibri" panose="020F0502020204030204" pitchFamily="34" charset="0"/>
                <a:cs typeface="Mangal" panose="02040503050203030202" pitchFamily="18" charset="0"/>
              </a:rPr>
              <a:t>wt</a:t>
            </a:r>
            <a:r>
              <a:rPr lang="en-US" sz="1600" dirty="0">
                <a:ea typeface="Calibri" panose="020F0502020204030204" pitchFamily="34" charset="0"/>
                <a:cs typeface="Mangal" panose="02040503050203030202" pitchFamily="18" charset="0"/>
              </a:rPr>
              <a:t>) * 56.0774/40.3044)*100.0869/56.0774</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Y is % of available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component in the reagent Limestone</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p>
          <a:p>
            <a:pPr marL="571500">
              <a:lnSpc>
                <a:spcPct val="115000"/>
              </a:lnSpc>
              <a:spcBef>
                <a:spcPts val="0"/>
              </a:spcBef>
              <a:spcAft>
                <a:spcPts val="0"/>
              </a:spcAft>
              <a:defRPr/>
            </a:pP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For Y ≥ 89%: Guarantee Point: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 1 (SR from the contractual performance guarantee)</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For Y = 79%: Design Point: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 1.024 (SR from the Approved Design Case Mass Balance)</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p>
          <a:p>
            <a:pPr marL="571500">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marL="571500">
              <a:lnSpc>
                <a:spcPct val="115000"/>
              </a:lnSpc>
              <a:spcBef>
                <a:spcPts val="0"/>
              </a:spcBef>
              <a:spcAft>
                <a:spcPts val="0"/>
              </a:spcAft>
              <a:defRPr/>
            </a:pP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For 89% &gt; Y &gt; 79%.,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guarantee point + (89%-Y%)/(89%-79%)*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Design case - SR </a:t>
            </a:r>
            <a:r>
              <a:rPr lang="en-US" sz="1600" dirty="0" err="1">
                <a:ea typeface="Calibri" panose="020F0502020204030204" pitchFamily="34" charset="0"/>
                <a:cs typeface="Mangal" panose="02040503050203030202" pitchFamily="18" charset="0"/>
              </a:rPr>
              <a:t>cfr</a:t>
            </a:r>
            <a:r>
              <a:rPr lang="en-US" sz="1600" dirty="0">
                <a:ea typeface="Calibri" panose="020F0502020204030204" pitchFamily="34" charset="0"/>
                <a:cs typeface="Mangal" panose="02040503050203030202" pitchFamily="18" charset="0"/>
              </a:rPr>
              <a:t> guarantee point)</a:t>
            </a:r>
            <a:endParaRPr lang="en-US" sz="1600" dirty="0">
              <a:ea typeface="Times New Roman" panose="02020603050405020304" pitchFamily="18" charset="0"/>
              <a:cs typeface="Mangal" panose="02040503050203030202" pitchFamily="18" charset="0"/>
            </a:endParaRPr>
          </a:p>
          <a:p>
            <a:pPr marL="571500">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r>
              <a:rPr lang="en-US" sz="1600" dirty="0" err="1">
                <a:ea typeface="Calibri" panose="020F0502020204030204" pitchFamily="34" charset="0"/>
                <a:cs typeface="Mangal" panose="02040503050203030202" pitchFamily="18" charset="0"/>
              </a:rPr>
              <a:t>ie</a:t>
            </a:r>
            <a:r>
              <a:rPr lang="en-US" sz="1600" dirty="0">
                <a:ea typeface="Calibri" panose="020F0502020204030204" pitchFamily="34" charset="0"/>
                <a:cs typeface="Mangal" panose="02040503050203030202" pitchFamily="18" charset="0"/>
              </a:rPr>
              <a:t>. SR correction factor = 1 + (89%-Y%)/(89%-79%)* (1.024 – 1)</a:t>
            </a:r>
            <a:endParaRPr lang="en-US" sz="1600" dirty="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768874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420A5-FB72-0EBA-AD96-D2D99116F792}"/>
              </a:ext>
            </a:extLst>
          </p:cNvPr>
          <p:cNvSpPr txBox="1"/>
          <p:nvPr/>
        </p:nvSpPr>
        <p:spPr>
          <a:xfrm>
            <a:off x="471055" y="731347"/>
            <a:ext cx="11323782" cy="1208279"/>
          </a:xfrm>
          <a:prstGeom prst="rect">
            <a:avLst/>
          </a:prstGeom>
          <a:noFill/>
        </p:spPr>
        <p:txBody>
          <a:bodyPr wrap="square">
            <a:spAutoFit/>
          </a:bodyPr>
          <a:lstStyle/>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An important parameter of Limestone directly affecting the quality of Gypsum is the Reactivity of Limestone. The Limestone reactivity is measured as the conversion or dissolution-reaction rate of the particles at a constant acidic pH value and is important for the design and operation of Wet FGD processes. It is important to determine the reactivity of Limestone to see how long it will take for Limestone to dissolve and react in the FGD Absorber tank slurry. </a:t>
            </a:r>
            <a:endParaRPr lang="en-US" sz="1600"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7A0AE7B9-C7E1-3774-5A37-CF0AE9F7DCFC}"/>
              </a:ext>
            </a:extLst>
          </p:cNvPr>
          <p:cNvSpPr txBox="1"/>
          <p:nvPr/>
        </p:nvSpPr>
        <p:spPr>
          <a:xfrm>
            <a:off x="2722102" y="180226"/>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
        <p:nvSpPr>
          <p:cNvPr id="5" name="TextBox 4">
            <a:extLst>
              <a:ext uri="{FF2B5EF4-FFF2-40B4-BE49-F238E27FC236}">
                <a16:creationId xmlns:a16="http://schemas.microsoft.com/office/drawing/2014/main" id="{2313762D-C97D-2A66-9D7F-65B0BF5F736E}"/>
              </a:ext>
            </a:extLst>
          </p:cNvPr>
          <p:cNvSpPr txBox="1"/>
          <p:nvPr/>
        </p:nvSpPr>
        <p:spPr>
          <a:xfrm>
            <a:off x="589435" y="3163700"/>
            <a:ext cx="6028181" cy="1848198"/>
          </a:xfrm>
          <a:prstGeom prst="rect">
            <a:avLst/>
          </a:prstGeom>
          <a:noFill/>
        </p:spPr>
        <p:txBody>
          <a:bodyPr wrap="square">
            <a:spAutoFit/>
          </a:bodyPr>
          <a:lstStyle/>
          <a:p>
            <a:pPr lvl="2" algn="just">
              <a:lnSpc>
                <a:spcPct val="115000"/>
              </a:lnSpc>
              <a:spcBef>
                <a:spcPts val="0"/>
              </a:spcBef>
              <a:spcAft>
                <a:spcPts val="0"/>
              </a:spcAft>
              <a:defRPr/>
            </a:pPr>
            <a:r>
              <a:rPr lang="en-US" sz="1400" b="1" dirty="0">
                <a:ea typeface="Calibri" panose="020F0502020204030204" pitchFamily="34" charset="0"/>
                <a:cs typeface="Mangal" panose="02040503050203030202" pitchFamily="18" charset="0"/>
              </a:rPr>
              <a:t>Method of determination of reactivity of Limestone</a:t>
            </a:r>
            <a:r>
              <a:rPr lang="en-US" sz="1400" dirty="0">
                <a:ea typeface="Calibri" panose="020F0502020204030204" pitchFamily="34" charset="0"/>
                <a:cs typeface="Mangal" panose="02040503050203030202" pitchFamily="18" charset="0"/>
              </a:rPr>
              <a:t> </a:t>
            </a:r>
            <a:endParaRPr lang="en-US" sz="1400" dirty="0">
              <a:latin typeface="Calibri" panose="020F0502020204030204" pitchFamily="34" charset="0"/>
              <a:ea typeface="Times New Roman" panose="02020603050405020304" pitchFamily="18" charset="0"/>
              <a:cs typeface="Mangal" panose="02040503050203030202" pitchFamily="18" charset="0"/>
            </a:endParaRPr>
          </a:p>
          <a:p>
            <a:pPr algn="just">
              <a:defRPr/>
            </a:pPr>
            <a:r>
              <a:rPr lang="en-US" sz="1400" dirty="0">
                <a:solidFill>
                  <a:srgbClr val="000000"/>
                </a:solidFill>
                <a:ea typeface="Calibri" panose="020F0502020204030204" pitchFamily="34" charset="0"/>
              </a:rPr>
              <a:t>A fixed amount of powdered Limestone is taken, and its slurry prepared. Then small amounts of acid of fixed molarity is added, keeping pH at 5.0. The </a:t>
            </a:r>
            <a:r>
              <a:rPr lang="en-US" sz="1400" dirty="0">
                <a:ea typeface="Calibri" panose="020F0502020204030204" pitchFamily="34" charset="0"/>
              </a:rPr>
              <a:t>solution is kept under stirring during the whole experiment. The amount of acid required to neutralize the amount of powdered Limestone (0.04mm) maintaining pH= 5.0 for the duration of the test for nearly 360 minutes is known as the reactivity of Limestone</a:t>
            </a:r>
            <a:r>
              <a:rPr lang="en-US" sz="1400" b="1" dirty="0">
                <a:ea typeface="Calibri" panose="020F0502020204030204" pitchFamily="34" charset="0"/>
              </a:rPr>
              <a:t>. </a:t>
            </a:r>
            <a:endParaRPr lang="en-US" sz="1400" dirty="0"/>
          </a:p>
        </p:txBody>
      </p:sp>
      <p:grpSp>
        <p:nvGrpSpPr>
          <p:cNvPr id="6" name="Group 16">
            <a:extLst>
              <a:ext uri="{FF2B5EF4-FFF2-40B4-BE49-F238E27FC236}">
                <a16:creationId xmlns:a16="http://schemas.microsoft.com/office/drawing/2014/main" id="{DAD56423-729B-FFD3-1FD1-21F02D31AEC1}"/>
              </a:ext>
            </a:extLst>
          </p:cNvPr>
          <p:cNvGrpSpPr>
            <a:grpSpLocks/>
          </p:cNvGrpSpPr>
          <p:nvPr/>
        </p:nvGrpSpPr>
        <p:grpSpPr bwMode="auto">
          <a:xfrm>
            <a:off x="6890326" y="2466110"/>
            <a:ext cx="4553527" cy="3491346"/>
            <a:chOff x="0" y="0"/>
            <a:chExt cx="3749964" cy="3020291"/>
          </a:xfrm>
        </p:grpSpPr>
        <p:pic>
          <p:nvPicPr>
            <p:cNvPr id="7" name="Picture 6">
              <a:extLst>
                <a:ext uri="{FF2B5EF4-FFF2-40B4-BE49-F238E27FC236}">
                  <a16:creationId xmlns:a16="http://schemas.microsoft.com/office/drawing/2014/main" id="{6B0F6E04-B3C6-0F7D-A253-2B5EC5EC14C2}"/>
                </a:ext>
              </a:extLst>
            </p:cNvPr>
            <p:cNvPicPr>
              <a:picLocks noChangeAspect="1"/>
            </p:cNvPicPr>
            <p:nvPr/>
          </p:nvPicPr>
          <p:blipFill>
            <a:blip r:embed="rId2">
              <a:duotone>
                <a:prstClr val="black"/>
                <a:schemeClr val="accent4">
                  <a:tint val="45000"/>
                  <a:satMod val="400000"/>
                </a:schemeClr>
              </a:duotone>
            </a:blip>
            <a:srcRect/>
            <a:stretch>
              <a:fillRect/>
            </a:stretch>
          </p:blipFill>
          <p:spPr bwMode="auto">
            <a:xfrm>
              <a:off x="660689" y="674647"/>
              <a:ext cx="2727796" cy="1981864"/>
            </a:xfrm>
            <a:prstGeom prst="rect">
              <a:avLst/>
            </a:prstGeom>
            <a:noFill/>
            <a:ln>
              <a:solidFill>
                <a:srgbClr val="FFFF00"/>
              </a:solidFill>
            </a:ln>
          </p:spPr>
        </p:pic>
        <p:sp>
          <p:nvSpPr>
            <p:cNvPr id="8" name="Text Box 2">
              <a:extLst>
                <a:ext uri="{FF2B5EF4-FFF2-40B4-BE49-F238E27FC236}">
                  <a16:creationId xmlns:a16="http://schemas.microsoft.com/office/drawing/2014/main" id="{9B913AA3-AEDE-DCBB-0765-5F0E6C87A0CA}"/>
                </a:ext>
              </a:extLst>
            </p:cNvPr>
            <p:cNvSpPr txBox="1">
              <a:spLocks noChangeArrowheads="1"/>
            </p:cNvSpPr>
            <p:nvPr/>
          </p:nvSpPr>
          <p:spPr bwMode="auto">
            <a:xfrm>
              <a:off x="988269" y="191212"/>
              <a:ext cx="1644072" cy="3792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15000"/>
                </a:lnSpc>
                <a:spcAft>
                  <a:spcPts val="1000"/>
                </a:spcAft>
              </a:pPr>
              <a:r>
                <a:rPr lang="en-US" altLang="en-US" sz="1000">
                  <a:solidFill>
                    <a:srgbClr val="000000"/>
                  </a:solidFill>
                  <a:latin typeface="Calibri" panose="020F0502020204030204" pitchFamily="34" charset="0"/>
                  <a:ea typeface="Times New Roman" panose="02020603050405020304" pitchFamily="18" charset="0"/>
                  <a:cs typeface="Mangal" panose="02040503050203030202" pitchFamily="18" charset="0"/>
                </a:rPr>
                <a:t>Reactivity of Limestone</a:t>
              </a:r>
              <a:endParaRPr lang="en-US" altLang="en-US" sz="1100">
                <a:latin typeface="Calibri" panose="020F0502020204030204" pitchFamily="34" charset="0"/>
                <a:ea typeface="Times New Roman" panose="02020603050405020304" pitchFamily="18" charset="0"/>
                <a:cs typeface="Mangal" panose="02040503050203030202" pitchFamily="18" charset="0"/>
              </a:endParaRPr>
            </a:p>
          </p:txBody>
        </p:sp>
        <p:sp>
          <p:nvSpPr>
            <p:cNvPr id="9" name="Text Box 2">
              <a:extLst>
                <a:ext uri="{FF2B5EF4-FFF2-40B4-BE49-F238E27FC236}">
                  <a16:creationId xmlns:a16="http://schemas.microsoft.com/office/drawing/2014/main" id="{248B4D0D-DFA6-7DBF-8625-AE6357836C79}"/>
                </a:ext>
              </a:extLst>
            </p:cNvPr>
            <p:cNvSpPr txBox="1">
              <a:spLocks noChangeArrowheads="1"/>
            </p:cNvSpPr>
            <p:nvPr/>
          </p:nvSpPr>
          <p:spPr bwMode="auto">
            <a:xfrm>
              <a:off x="1452007" y="2654358"/>
              <a:ext cx="1047970" cy="2805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15000"/>
                </a:lnSpc>
                <a:spcAft>
                  <a:spcPts val="1000"/>
                </a:spcAft>
              </a:pPr>
              <a:r>
                <a:rPr lang="en-US" altLang="en-US" sz="800">
                  <a:solidFill>
                    <a:srgbClr val="000000"/>
                  </a:solidFill>
                  <a:latin typeface="Calibri" panose="020F0502020204030204" pitchFamily="34" charset="0"/>
                  <a:ea typeface="Times New Roman" panose="02020603050405020304" pitchFamily="18" charset="0"/>
                  <a:cs typeface="Mangal" panose="02040503050203030202" pitchFamily="18" charset="0"/>
                </a:rPr>
                <a:t>Time in minutes </a:t>
              </a:r>
              <a:endParaRPr lang="en-US" altLang="en-US" sz="1100">
                <a:latin typeface="Calibri" panose="020F0502020204030204" pitchFamily="34" charset="0"/>
                <a:ea typeface="Times New Roman" panose="02020603050405020304" pitchFamily="18" charset="0"/>
                <a:cs typeface="Mangal" panose="02040503050203030202" pitchFamily="18" charset="0"/>
              </a:endParaRPr>
            </a:p>
          </p:txBody>
        </p:sp>
        <p:sp>
          <p:nvSpPr>
            <p:cNvPr id="10" name="Rectangle 9">
              <a:extLst>
                <a:ext uri="{FF2B5EF4-FFF2-40B4-BE49-F238E27FC236}">
                  <a16:creationId xmlns:a16="http://schemas.microsoft.com/office/drawing/2014/main" id="{8969D702-B6ED-1366-4691-6226D8A159AD}"/>
                </a:ext>
              </a:extLst>
            </p:cNvPr>
            <p:cNvSpPr/>
            <p:nvPr/>
          </p:nvSpPr>
          <p:spPr>
            <a:xfrm>
              <a:off x="0" y="0"/>
              <a:ext cx="3749964" cy="3020291"/>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endParaRPr lang="en-US"/>
            </a:p>
          </p:txBody>
        </p:sp>
      </p:grpSp>
    </p:spTree>
    <p:extLst>
      <p:ext uri="{BB962C8B-B14F-4D97-AF65-F5344CB8AC3E}">
        <p14:creationId xmlns:p14="http://schemas.microsoft.com/office/powerpoint/2010/main" val="204342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C2867E-553B-E551-D034-B04BA20DAE3D}"/>
              </a:ext>
            </a:extLst>
          </p:cNvPr>
          <p:cNvSpPr txBox="1"/>
          <p:nvPr/>
        </p:nvSpPr>
        <p:spPr>
          <a:xfrm>
            <a:off x="649224" y="246126"/>
            <a:ext cx="10341864" cy="1477328"/>
          </a:xfrm>
          <a:prstGeom prst="rect">
            <a:avLst/>
          </a:prstGeom>
          <a:noFill/>
        </p:spPr>
        <p:txBody>
          <a:bodyPr wrap="square">
            <a:spAutoFit/>
          </a:bodyPr>
          <a:lstStyle/>
          <a:p>
            <a:pPr algn="ctr"/>
            <a:r>
              <a:rPr lang="en-US" altLang="en-US" sz="1800" b="1" dirty="0">
                <a:latin typeface="Arial" panose="020B0604020202020204" pitchFamily="34" charset="0"/>
                <a:ea typeface="Calibri" panose="020F0502020204030204" pitchFamily="34" charset="0"/>
                <a:cs typeface="Mangal" panose="02040503050203030202" pitchFamily="18" charset="0"/>
              </a:rPr>
              <a:t>INTRODUCTION</a:t>
            </a:r>
          </a:p>
          <a:p>
            <a:pPr algn="ctr"/>
            <a:endParaRPr lang="en-US" altLang="en-US" dirty="0">
              <a:latin typeface="Arial" panose="020B0604020202020204" pitchFamily="34" charset="0"/>
              <a:ea typeface="Calibri" panose="020F0502020204030204" pitchFamily="34" charset="0"/>
              <a:cs typeface="Mangal" panose="02040503050203030202" pitchFamily="18" charset="0"/>
            </a:endParaRPr>
          </a:p>
          <a:p>
            <a:pPr algn="ctr"/>
            <a:r>
              <a:rPr lang="en-US" altLang="en-US" sz="1800" dirty="0">
                <a:latin typeface="Arial" panose="020B0604020202020204" pitchFamily="34" charset="0"/>
                <a:ea typeface="Calibri" panose="020F0502020204030204" pitchFamily="34" charset="0"/>
                <a:cs typeface="Mangal" panose="02040503050203030202" pitchFamily="18" charset="0"/>
              </a:rPr>
              <a:t>The Wet Flue Gas Desulphurization (FGD) system has been retrofitted treating 100% of the flue gas from Stage-IV 500 MW coal fired Unit. The FGD system having one (01) Absorber train is designed to achieve 95.06 % removal of SO</a:t>
            </a:r>
            <a:r>
              <a:rPr lang="en-US" altLang="en-US" sz="1800" baseline="-25000" dirty="0">
                <a:latin typeface="Arial" panose="020B0604020202020204" pitchFamily="34" charset="0"/>
                <a:ea typeface="Calibri" panose="020F0502020204030204" pitchFamily="34" charset="0"/>
                <a:cs typeface="Mangal" panose="02040503050203030202" pitchFamily="18" charset="0"/>
              </a:rPr>
              <a:t>2</a:t>
            </a:r>
            <a:r>
              <a:rPr lang="en-US" altLang="en-US" sz="1800" dirty="0">
                <a:latin typeface="Arial" panose="020B0604020202020204" pitchFamily="34" charset="0"/>
                <a:ea typeface="Calibri" panose="020F0502020204030204" pitchFamily="34" charset="0"/>
                <a:cs typeface="Mangal" panose="02040503050203030202" pitchFamily="18" charset="0"/>
              </a:rPr>
              <a:t> with a maximum inlet loading (Sox) of 2025 mg/Nm</a:t>
            </a:r>
            <a:r>
              <a:rPr lang="en-US" altLang="en-US" sz="1800" baseline="30000" dirty="0">
                <a:latin typeface="Arial" panose="020B0604020202020204" pitchFamily="34" charset="0"/>
                <a:ea typeface="Calibri" panose="020F0502020204030204" pitchFamily="34" charset="0"/>
                <a:cs typeface="Mangal" panose="02040503050203030202" pitchFamily="18" charset="0"/>
              </a:rPr>
              <a:t>3</a:t>
            </a:r>
            <a:r>
              <a:rPr lang="en-US" altLang="en-US" sz="1800" dirty="0">
                <a:latin typeface="Arial" panose="020B0604020202020204" pitchFamily="34" charset="0"/>
                <a:ea typeface="Calibri" panose="020F0502020204030204" pitchFamily="34" charset="0"/>
                <a:cs typeface="Mangal" panose="02040503050203030202" pitchFamily="18" charset="0"/>
              </a:rPr>
              <a:t>. </a:t>
            </a:r>
            <a:endParaRPr lang="en-US" dirty="0"/>
          </a:p>
        </p:txBody>
      </p:sp>
      <p:sp>
        <p:nvSpPr>
          <p:cNvPr id="27" name="Rectangle 5">
            <a:extLst>
              <a:ext uri="{FF2B5EF4-FFF2-40B4-BE49-F238E27FC236}">
                <a16:creationId xmlns:a16="http://schemas.microsoft.com/office/drawing/2014/main" id="{6A6E2474-4226-53A3-7537-3B3C834070A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15">
            <a:extLst>
              <a:ext uri="{FF2B5EF4-FFF2-40B4-BE49-F238E27FC236}">
                <a16:creationId xmlns:a16="http://schemas.microsoft.com/office/drawing/2014/main" id="{9B7B3F08-8FAE-297E-9426-319C64BB3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510" y="1969580"/>
            <a:ext cx="8102546" cy="4177220"/>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6">
            <a:extLst>
              <a:ext uri="{FF2B5EF4-FFF2-40B4-BE49-F238E27FC236}">
                <a16:creationId xmlns:a16="http://schemas.microsoft.com/office/drawing/2014/main" id="{77D3E643-0B5F-7F87-7A86-BC107DC054A1}"/>
              </a:ext>
            </a:extLst>
          </p:cNvPr>
          <p:cNvSpPr>
            <a:spLocks noChangeArrowheads="1"/>
          </p:cNvSpPr>
          <p:nvPr/>
        </p:nvSpPr>
        <p:spPr bwMode="auto">
          <a:xfrm>
            <a:off x="3608047" y="6327086"/>
            <a:ext cx="442421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FIGURE 1: Basic Diagram of Wet FGD Stage-IV(1x500 MW unit)</a:t>
            </a:r>
            <a:endParaRPr kumimoji="0" lang="en-US" altLang="en-US" sz="11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300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0AE7B9-C7E1-3774-5A37-CF0AE9F7DCFC}"/>
              </a:ext>
            </a:extLst>
          </p:cNvPr>
          <p:cNvSpPr txBox="1"/>
          <p:nvPr/>
        </p:nvSpPr>
        <p:spPr>
          <a:xfrm>
            <a:off x="2722102" y="180226"/>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
        <p:nvSpPr>
          <p:cNvPr id="11" name="TextBox 10">
            <a:extLst>
              <a:ext uri="{FF2B5EF4-FFF2-40B4-BE49-F238E27FC236}">
                <a16:creationId xmlns:a16="http://schemas.microsoft.com/office/drawing/2014/main" id="{73E9E2C4-8B7D-55B0-530E-8C525C9B36B8}"/>
              </a:ext>
            </a:extLst>
          </p:cNvPr>
          <p:cNvSpPr txBox="1"/>
          <p:nvPr/>
        </p:nvSpPr>
        <p:spPr>
          <a:xfrm>
            <a:off x="366386" y="1525420"/>
            <a:ext cx="10726487" cy="3727174"/>
          </a:xfrm>
          <a:prstGeom prst="rect">
            <a:avLst/>
          </a:prstGeom>
          <a:noFill/>
        </p:spPr>
        <p:txBody>
          <a:bodyPr wrap="square">
            <a:spAutoFit/>
          </a:bodyPr>
          <a:lstStyle/>
          <a:p>
            <a:pPr algn="just">
              <a:lnSpc>
                <a:spcPct val="115000"/>
              </a:lnSpc>
              <a:defRPr/>
            </a:pPr>
            <a:r>
              <a:rPr lang="en-US" sz="1600" b="1" dirty="0">
                <a:ea typeface="Calibri" panose="020F0502020204030204" pitchFamily="34" charset="0"/>
                <a:cs typeface="Mangal" panose="02040503050203030202" pitchFamily="18" charset="0"/>
              </a:rPr>
              <a:t>This Reactivity of Limestone (a Kinetics parameter) depends upon various factors as explained below</a:t>
            </a: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228600" algn="just">
              <a:lnSpc>
                <a:spcPct val="115000"/>
              </a:lnSpc>
              <a:defRPr/>
            </a:pP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15000"/>
              </a:lnSpc>
              <a:spcBef>
                <a:spcPts val="600"/>
              </a:spcBef>
              <a:buClr>
                <a:srgbClr val="000000"/>
              </a:buClr>
              <a:buFont typeface="+mj-lt"/>
              <a:buAutoNum type="alphaLcParenR"/>
              <a:defRPr/>
            </a:pPr>
            <a:r>
              <a:rPr lang="en-US" sz="1600" b="1" dirty="0">
                <a:ea typeface="Calibri" panose="020F0502020204030204" pitchFamily="34" charset="0"/>
                <a:cs typeface="Mangal" panose="02040503050203030202" pitchFamily="18" charset="0"/>
              </a:rPr>
              <a:t>Particle Size:</a:t>
            </a:r>
            <a:r>
              <a:rPr lang="en-US" sz="1600" dirty="0">
                <a:ea typeface="Calibri" panose="020F0502020204030204" pitchFamily="34" charset="0"/>
                <a:cs typeface="Mangal" panose="02040503050203030202" pitchFamily="18" charset="0"/>
              </a:rPr>
              <a:t> Finer particle provides greater surface area available for acid to react leading to greater reactivity. </a:t>
            </a:r>
            <a:r>
              <a:rPr lang="en-US" sz="1600" dirty="0">
                <a:solidFill>
                  <a:srgbClr val="000000"/>
                </a:solidFill>
                <a:ea typeface="Calibri" panose="020F0502020204030204" pitchFamily="34" charset="0"/>
                <a:cs typeface="Mangal" panose="02040503050203030202" pitchFamily="18" charset="0"/>
              </a:rPr>
              <a:t>The requisite is to maintain PSD where more than 95% particles pass through 45-micron sieve. </a:t>
            </a:r>
          </a:p>
          <a:p>
            <a:pPr algn="just">
              <a:lnSpc>
                <a:spcPct val="115000"/>
              </a:lnSpc>
              <a:spcBef>
                <a:spcPts val="600"/>
              </a:spcBef>
              <a:buClr>
                <a:srgbClr val="000000"/>
              </a:buClr>
              <a:defRPr/>
            </a:pPr>
            <a:r>
              <a:rPr lang="en-US" sz="1600" dirty="0">
                <a:solidFill>
                  <a:srgbClr val="FF0000"/>
                </a:solidFill>
                <a:ea typeface="Calibri" panose="020F0502020204030204" pitchFamily="34" charset="0"/>
                <a:cs typeface="Mangal" panose="02040503050203030202" pitchFamily="18" charset="0"/>
              </a:rPr>
              <a:t> </a:t>
            </a:r>
          </a:p>
          <a:p>
            <a:pPr marL="342900" indent="-342900" algn="just">
              <a:lnSpc>
                <a:spcPct val="115000"/>
              </a:lnSpc>
              <a:spcBef>
                <a:spcPts val="600"/>
              </a:spcBef>
              <a:buClr>
                <a:srgbClr val="000000"/>
              </a:buClr>
              <a:buFont typeface="+mj-lt"/>
              <a:buAutoNum type="alphaLcParenR"/>
              <a:defRPr/>
            </a:pPr>
            <a:r>
              <a:rPr lang="en-US" sz="1600" b="1" dirty="0">
                <a:ea typeface="Calibri" panose="020F0502020204030204" pitchFamily="34" charset="0"/>
                <a:cs typeface="Mangal" panose="02040503050203030202" pitchFamily="18" charset="0"/>
              </a:rPr>
              <a:t>Porosity of Particles</a:t>
            </a:r>
            <a:r>
              <a:rPr lang="en-US" sz="1600" dirty="0">
                <a:ea typeface="Calibri" panose="020F0502020204030204" pitchFamily="34" charset="0"/>
                <a:cs typeface="Mangal" panose="02040503050203030202" pitchFamily="18" charset="0"/>
              </a:rPr>
              <a:t>: Pores on the surface of the Limestone particles will help in reaction of acid with calcium carbonate. </a:t>
            </a:r>
          </a:p>
          <a:p>
            <a:pPr algn="just">
              <a:lnSpc>
                <a:spcPct val="115000"/>
              </a:lnSpc>
              <a:spcBef>
                <a:spcPts val="600"/>
              </a:spcBef>
              <a:buClr>
                <a:srgbClr val="000000"/>
              </a:buClr>
              <a:defRPr/>
            </a:pP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a:spcBef>
                <a:spcPts val="600"/>
              </a:spcBef>
              <a:defRPr/>
            </a:pPr>
            <a:r>
              <a:rPr lang="en-US" sz="1600" b="1" dirty="0">
                <a:ea typeface="Calibri" panose="020F0502020204030204" pitchFamily="34" charset="0"/>
              </a:rPr>
              <a:t>c)    Dolomite Content</a:t>
            </a:r>
            <a:r>
              <a:rPr lang="en-US" sz="1600" dirty="0">
                <a:ea typeface="Calibri" panose="020F0502020204030204" pitchFamily="34" charset="0"/>
              </a:rPr>
              <a:t> This Reactivity parameter is by far of the most concern to us. </a:t>
            </a:r>
            <a:r>
              <a:rPr lang="en-US" sz="1600" dirty="0">
                <a:solidFill>
                  <a:srgbClr val="000000"/>
                </a:solidFill>
                <a:ea typeface="Calibri" panose="020F0502020204030204" pitchFamily="34" charset="0"/>
              </a:rPr>
              <a:t>The Limestone generally found in nearby areas have dolomitic Limestone</a:t>
            </a:r>
            <a:r>
              <a:rPr lang="en-US" sz="1600" baseline="30000" dirty="0">
                <a:solidFill>
                  <a:srgbClr val="000000"/>
                </a:solidFill>
                <a:ea typeface="Calibri" panose="020F0502020204030204" pitchFamily="34" charset="0"/>
              </a:rPr>
              <a:t>7</a:t>
            </a:r>
            <a:r>
              <a:rPr lang="en-US" sz="1600" dirty="0">
                <a:solidFill>
                  <a:srgbClr val="000000"/>
                </a:solidFill>
                <a:ea typeface="Calibri" panose="020F0502020204030204" pitchFamily="34" charset="0"/>
              </a:rPr>
              <a:t> where CaCO</a:t>
            </a:r>
            <a:r>
              <a:rPr lang="en-US" sz="1600" baseline="-25000" dirty="0">
                <a:solidFill>
                  <a:srgbClr val="000000"/>
                </a:solidFill>
                <a:ea typeface="Calibri" panose="020F0502020204030204" pitchFamily="34" charset="0"/>
              </a:rPr>
              <a:t>3</a:t>
            </a:r>
            <a:r>
              <a:rPr lang="en-US" sz="1600" dirty="0">
                <a:solidFill>
                  <a:srgbClr val="000000"/>
                </a:solidFill>
                <a:ea typeface="Calibri" panose="020F0502020204030204" pitchFamily="34" charset="0"/>
              </a:rPr>
              <a:t> and MgCO</a:t>
            </a:r>
            <a:r>
              <a:rPr lang="en-US" sz="1600" baseline="-25000" dirty="0">
                <a:solidFill>
                  <a:srgbClr val="000000"/>
                </a:solidFill>
                <a:ea typeface="Calibri" panose="020F0502020204030204" pitchFamily="34" charset="0"/>
              </a:rPr>
              <a:t>3</a:t>
            </a:r>
            <a:r>
              <a:rPr lang="en-US" sz="1600" dirty="0">
                <a:solidFill>
                  <a:srgbClr val="000000"/>
                </a:solidFill>
                <a:ea typeface="Calibri" panose="020F0502020204030204" pitchFamily="34" charset="0"/>
              </a:rPr>
              <a:t> are present in a </a:t>
            </a:r>
            <a:r>
              <a:rPr lang="en-US" sz="1600" dirty="0">
                <a:ea typeface="Calibri" panose="020F0502020204030204" pitchFamily="34" charset="0"/>
              </a:rPr>
              <a:t>very stable and has uniform lattice in a stoichiometric ratio of 1:1. This stability of the crystal lattice slows down the reactivity of the dolomitic Limestone. </a:t>
            </a:r>
            <a:endParaRPr lang="en-US" sz="1600" dirty="0"/>
          </a:p>
        </p:txBody>
      </p:sp>
    </p:spTree>
    <p:extLst>
      <p:ext uri="{BB962C8B-B14F-4D97-AF65-F5344CB8AC3E}">
        <p14:creationId xmlns:p14="http://schemas.microsoft.com/office/powerpoint/2010/main" val="2168459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9">
            <a:extLst>
              <a:ext uri="{FF2B5EF4-FFF2-40B4-BE49-F238E27FC236}">
                <a16:creationId xmlns:a16="http://schemas.microsoft.com/office/drawing/2014/main" id="{3D394913-601C-E15E-0892-9957F33C5709}"/>
              </a:ext>
            </a:extLst>
          </p:cNvPr>
          <p:cNvSpPr txBox="1">
            <a:spLocks noChangeArrowheads="1"/>
          </p:cNvSpPr>
          <p:nvPr/>
        </p:nvSpPr>
        <p:spPr bwMode="auto">
          <a:xfrm>
            <a:off x="661193" y="1095086"/>
            <a:ext cx="10869613" cy="4037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spcAft>
                <a:spcPts val="1200"/>
              </a:spcAft>
            </a:pPr>
            <a:r>
              <a:rPr lang="en-US" altLang="en-US" dirty="0">
                <a:ea typeface="Calibri" panose="020F0502020204030204" pitchFamily="34" charset="0"/>
                <a:cs typeface="Mangal" panose="02040503050203030202" pitchFamily="18" charset="0"/>
              </a:rPr>
              <a:t>Samples of Limestone were taken from trucks and after crushing from bottom of day silo. Available (reactive) CaCO</a:t>
            </a:r>
            <a:r>
              <a:rPr lang="en-US" altLang="en-US" baseline="-25000" dirty="0">
                <a:ea typeface="Calibri" panose="020F0502020204030204" pitchFamily="34" charset="0"/>
                <a:cs typeface="Mangal" panose="02040503050203030202" pitchFamily="18" charset="0"/>
              </a:rPr>
              <a:t>3</a:t>
            </a:r>
            <a:r>
              <a:rPr lang="en-US" altLang="en-US" dirty="0">
                <a:ea typeface="Calibri" panose="020F0502020204030204" pitchFamily="34" charset="0"/>
                <a:cs typeface="Mangal" panose="02040503050203030202" pitchFamily="18" charset="0"/>
              </a:rPr>
              <a:t> in Limestone was determined by following formula: </a:t>
            </a:r>
          </a:p>
          <a:p>
            <a:pPr algn="just">
              <a:lnSpc>
                <a:spcPct val="115000"/>
              </a:lnSpc>
              <a:spcAft>
                <a:spcPts val="1200"/>
              </a:spcAft>
            </a:pPr>
            <a:endParaRPr lang="en-US" altLang="en-US"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spcAft>
                <a:spcPts val="1200"/>
              </a:spcAft>
            </a:pPr>
            <a:endParaRPr lang="en-US" altLang="en-US"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dirty="0">
                <a:ea typeface="Calibri" panose="020F0502020204030204" pitchFamily="34" charset="0"/>
                <a:cs typeface="Mangal" panose="02040503050203030202" pitchFamily="18" charset="0"/>
              </a:rPr>
              <a:t>      Available (Reactive)         =     (</a:t>
            </a:r>
            <a:r>
              <a:rPr lang="en-US" altLang="en-US" dirty="0" err="1">
                <a:ea typeface="Calibri" panose="020F0502020204030204" pitchFamily="34" charset="0"/>
                <a:cs typeface="Mangal" panose="02040503050203030202" pitchFamily="18" charset="0"/>
              </a:rPr>
              <a:t>CaO</a:t>
            </a:r>
            <a:r>
              <a:rPr lang="en-US" altLang="en-US" dirty="0">
                <a:ea typeface="Calibri" panose="020F0502020204030204" pitchFamily="34" charset="0"/>
                <a:cs typeface="Mangal" panose="02040503050203030202" pitchFamily="18" charset="0"/>
              </a:rPr>
              <a:t> %- MgO%)* (56.0774/40.3044)* (100.0869/56.0774) </a:t>
            </a:r>
            <a:endParaRPr lang="en-US" altLang="en-US"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dirty="0">
                <a:ea typeface="Calibri" panose="020F0502020204030204" pitchFamily="34" charset="0"/>
                <a:cs typeface="Mangal" panose="02040503050203030202" pitchFamily="18" charset="0"/>
              </a:rPr>
              <a:t>      CaCO</a:t>
            </a:r>
            <a:r>
              <a:rPr lang="en-US" altLang="en-US" baseline="-25000" dirty="0">
                <a:ea typeface="Calibri" panose="020F0502020204030204" pitchFamily="34" charset="0"/>
                <a:cs typeface="Mangal" panose="02040503050203030202" pitchFamily="18" charset="0"/>
              </a:rPr>
              <a:t>3</a:t>
            </a:r>
            <a:r>
              <a:rPr lang="en-US" altLang="en-US" dirty="0">
                <a:ea typeface="Calibri" panose="020F0502020204030204" pitchFamily="34" charset="0"/>
                <a:cs typeface="Mangal" panose="02040503050203030202" pitchFamily="18" charset="0"/>
              </a:rPr>
              <a:t> in Limestone (%)</a:t>
            </a:r>
          </a:p>
          <a:p>
            <a:pPr algn="just">
              <a:lnSpc>
                <a:spcPct val="115000"/>
              </a:lnSpc>
            </a:pPr>
            <a:endParaRPr lang="en-US" altLang="en-US" dirty="0">
              <a:latin typeface="Calibri" panose="020F0502020204030204" pitchFamily="34" charset="0"/>
              <a:ea typeface="Calibri" panose="020F0502020204030204" pitchFamily="34" charset="0"/>
              <a:cs typeface="Mangal" panose="02040503050203030202" pitchFamily="18" charset="0"/>
            </a:endParaRPr>
          </a:p>
          <a:p>
            <a:pPr algn="just">
              <a:lnSpc>
                <a:spcPct val="115000"/>
              </a:lnSpc>
            </a:pPr>
            <a:endParaRPr lang="en-US" altLang="en-US"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dirty="0">
                <a:ea typeface="Calibri" panose="020F0502020204030204" pitchFamily="34" charset="0"/>
                <a:cs typeface="Mangal" panose="02040503050203030202" pitchFamily="18" charset="0"/>
              </a:rPr>
              <a:t> </a:t>
            </a:r>
            <a:endParaRPr lang="en-US" altLang="en-US"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dirty="0">
                <a:ea typeface="Calibri" panose="020F0502020204030204" pitchFamily="34" charset="0"/>
                <a:cs typeface="Mangal" panose="02040503050203030202" pitchFamily="18" charset="0"/>
              </a:rPr>
              <a:t>If the available CaCO</a:t>
            </a:r>
            <a:r>
              <a:rPr lang="en-US" altLang="en-US" baseline="-25000" dirty="0">
                <a:ea typeface="Calibri" panose="020F0502020204030204" pitchFamily="34" charset="0"/>
                <a:cs typeface="Mangal" panose="02040503050203030202" pitchFamily="18" charset="0"/>
              </a:rPr>
              <a:t>3</a:t>
            </a:r>
            <a:r>
              <a:rPr lang="en-US" altLang="en-US" dirty="0">
                <a:ea typeface="Calibri" panose="020F0502020204030204" pitchFamily="34" charset="0"/>
                <a:cs typeface="Mangal" panose="02040503050203030202" pitchFamily="18" charset="0"/>
              </a:rPr>
              <a:t> in limestone is &gt; 89% then the Correction factor is 1.0</a:t>
            </a:r>
            <a:endParaRPr lang="en-US" altLang="en-US"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dirty="0">
                <a:ea typeface="Calibri" panose="020F0502020204030204" pitchFamily="34" charset="0"/>
                <a:cs typeface="Mangal" panose="02040503050203030202" pitchFamily="18" charset="0"/>
              </a:rPr>
              <a:t>If the available CaCO</a:t>
            </a:r>
            <a:r>
              <a:rPr lang="en-US" altLang="en-US" baseline="-25000" dirty="0">
                <a:ea typeface="Calibri" panose="020F0502020204030204" pitchFamily="34" charset="0"/>
                <a:cs typeface="Mangal" panose="02040503050203030202" pitchFamily="18" charset="0"/>
              </a:rPr>
              <a:t>3</a:t>
            </a:r>
            <a:r>
              <a:rPr lang="en-US" altLang="en-US" dirty="0">
                <a:ea typeface="Calibri" panose="020F0502020204030204" pitchFamily="34" charset="0"/>
                <a:cs typeface="Mangal" panose="02040503050203030202" pitchFamily="18" charset="0"/>
              </a:rPr>
              <a:t> in limestone is equal to 79% then the Correction factor is 1.024 </a:t>
            </a:r>
            <a:endParaRPr lang="en-US" altLang="en-US"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15A7EC78-D588-B8D8-43C1-619E266D68C3}"/>
              </a:ext>
            </a:extLst>
          </p:cNvPr>
          <p:cNvSpPr txBox="1"/>
          <p:nvPr/>
        </p:nvSpPr>
        <p:spPr>
          <a:xfrm>
            <a:off x="2722102" y="180226"/>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263183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65456C-A84A-D407-BCC9-45ADDDED1394}"/>
              </a:ext>
            </a:extLst>
          </p:cNvPr>
          <p:cNvSpPr txBox="1"/>
          <p:nvPr/>
        </p:nvSpPr>
        <p:spPr>
          <a:xfrm>
            <a:off x="910720" y="1268408"/>
            <a:ext cx="10236200" cy="4321183"/>
          </a:xfrm>
          <a:prstGeom prst="rect">
            <a:avLst/>
          </a:prstGeom>
          <a:noFill/>
        </p:spPr>
        <p:txBody>
          <a:bodyPr>
            <a:spAutoFit/>
          </a:bodyPr>
          <a:lstStyle/>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If the available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in limestone is between 89% &amp; 79% then the correction factor is calculated using the equation 1+(89-Availble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in Limestone)/(89-79)*(1.024-1)</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If the available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in limestone is &lt; 79% then the reagent is outside the specified value. </a:t>
            </a:r>
          </a:p>
          <a:p>
            <a:pPr algn="just">
              <a:lnSpc>
                <a:spcPct val="115000"/>
              </a:lnSpc>
              <a:spcBef>
                <a:spcPts val="0"/>
              </a:spcBef>
              <a:spcAft>
                <a:spcPts val="0"/>
              </a:spcAft>
              <a:defRPr/>
            </a:pP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a:t>
            </a:r>
            <a:endParaRPr lang="en-US" sz="16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The Available (reactive)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in Limestone (%) was calculated for the samples. It was found that in some samples the reactivity was below 79%. </a:t>
            </a:r>
          </a:p>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A correlation was found between reactivity of Limestone and percentage of </a:t>
            </a:r>
            <a:r>
              <a:rPr lang="en-US" sz="1600" dirty="0" err="1">
                <a:ea typeface="Calibri" panose="020F0502020204030204" pitchFamily="34" charset="0"/>
                <a:cs typeface="Mangal" panose="02040503050203030202" pitchFamily="18" charset="0"/>
              </a:rPr>
              <a:t>CaO</a:t>
            </a:r>
            <a:r>
              <a:rPr lang="en-US" sz="1600" dirty="0">
                <a:ea typeface="Calibri" panose="020F0502020204030204" pitchFamily="34" charset="0"/>
                <a:cs typeface="Mangal" panose="02040503050203030202" pitchFamily="18" charset="0"/>
              </a:rPr>
              <a:t> and MgO in Limestone.</a:t>
            </a:r>
          </a:p>
          <a:p>
            <a:pPr algn="just">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endParaRPr lang="en-US" sz="1600" dirty="0">
              <a:ea typeface="Calibri" panose="020F0502020204030204" pitchFamily="34" charset="0"/>
              <a:cs typeface="Mangal" panose="02040503050203030202" pitchFamily="18" charset="0"/>
            </a:endParaRPr>
          </a:p>
          <a:p>
            <a:pPr algn="just">
              <a:lnSpc>
                <a:spcPct val="115000"/>
              </a:lnSpc>
              <a:spcBef>
                <a:spcPts val="0"/>
              </a:spcBef>
              <a:spcAft>
                <a:spcPts val="0"/>
              </a:spcAft>
              <a:defRPr/>
            </a:pPr>
            <a:r>
              <a:rPr lang="en-US" sz="1600" dirty="0">
                <a:ea typeface="Calibri" panose="020F0502020204030204" pitchFamily="34" charset="0"/>
                <a:cs typeface="Mangal" panose="02040503050203030202" pitchFamily="18" charset="0"/>
              </a:rPr>
              <a:t> The Limestone received has some percentage of dolomitic Limestone which means that CaCO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and MgCO</a:t>
            </a:r>
            <a:r>
              <a:rPr lang="en-US" sz="1600" baseline="-25000" dirty="0">
                <a:ea typeface="Calibri" panose="020F0502020204030204" pitchFamily="34" charset="0"/>
                <a:cs typeface="Mangal" panose="02040503050203030202" pitchFamily="18" charset="0"/>
              </a:rPr>
              <a:t>3</a:t>
            </a:r>
            <a:r>
              <a:rPr lang="en-US" sz="1600" dirty="0">
                <a:ea typeface="Calibri" panose="020F0502020204030204" pitchFamily="34" charset="0"/>
                <a:cs typeface="Mangal" panose="02040503050203030202" pitchFamily="18" charset="0"/>
              </a:rPr>
              <a:t> are present in equal ratio in a lattice which is so stable that it renders both calcium and magnesium ions from being available for reaction.  </a:t>
            </a:r>
            <a:endParaRPr lang="en-US" sz="1600"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15A7EC78-D588-B8D8-43C1-619E266D68C3}"/>
              </a:ext>
            </a:extLst>
          </p:cNvPr>
          <p:cNvSpPr txBox="1"/>
          <p:nvPr/>
        </p:nvSpPr>
        <p:spPr>
          <a:xfrm>
            <a:off x="2722102" y="180226"/>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3832202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9">
            <a:extLst>
              <a:ext uri="{FF2B5EF4-FFF2-40B4-BE49-F238E27FC236}">
                <a16:creationId xmlns:a16="http://schemas.microsoft.com/office/drawing/2014/main" id="{6212449C-F160-B52C-4C91-19921536E196}"/>
              </a:ext>
            </a:extLst>
          </p:cNvPr>
          <p:cNvSpPr txBox="1">
            <a:spLocks noChangeArrowheads="1"/>
          </p:cNvSpPr>
          <p:nvPr/>
        </p:nvSpPr>
        <p:spPr bwMode="auto">
          <a:xfrm>
            <a:off x="1006980" y="787688"/>
            <a:ext cx="10196513"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pPr>
            <a:r>
              <a:rPr lang="en-US" altLang="en-US" dirty="0">
                <a:ea typeface="Calibri" panose="020F0502020204030204" pitchFamily="34" charset="0"/>
                <a:cs typeface="Mangal" panose="02040503050203030202" pitchFamily="18" charset="0"/>
              </a:rPr>
              <a:t>The percentage of MgO in Limestone and Gypsum is almost similar as shown in GRAPH. This clearly shows that the reactivity of Limestone is also affected by the presence of Dolomitic Limestone. </a:t>
            </a:r>
            <a:endParaRPr lang="en-US" altLang="en-US" sz="2400" dirty="0">
              <a:latin typeface="Calibri" panose="020F0502020204030204" pitchFamily="34" charset="0"/>
              <a:ea typeface="Times New Roman" panose="02020603050405020304" pitchFamily="18" charset="0"/>
              <a:cs typeface="Mangal" panose="02040503050203030202" pitchFamily="18" charset="0"/>
            </a:endParaRPr>
          </a:p>
        </p:txBody>
      </p:sp>
      <p:graphicFrame>
        <p:nvGraphicFramePr>
          <p:cNvPr id="3" name="Chart 10">
            <a:extLst>
              <a:ext uri="{FF2B5EF4-FFF2-40B4-BE49-F238E27FC236}">
                <a16:creationId xmlns:a16="http://schemas.microsoft.com/office/drawing/2014/main" id="{33809B40-F768-88C2-A34C-229A024D3982}"/>
              </a:ext>
            </a:extLst>
          </p:cNvPr>
          <p:cNvGraphicFramePr>
            <a:graphicFrameLocks/>
          </p:cNvGraphicFramePr>
          <p:nvPr>
            <p:extLst>
              <p:ext uri="{D42A27DB-BD31-4B8C-83A1-F6EECF244321}">
                <p14:modId xmlns:p14="http://schemas.microsoft.com/office/powerpoint/2010/main" val="2620490548"/>
              </p:ext>
            </p:extLst>
          </p:nvPr>
        </p:nvGraphicFramePr>
        <p:xfrm>
          <a:off x="2604656" y="2332038"/>
          <a:ext cx="7001162" cy="4059526"/>
        </p:xfrm>
        <a:graphic>
          <a:graphicData uri="http://schemas.openxmlformats.org/presentationml/2006/ole">
            <mc:AlternateContent xmlns:mc="http://schemas.openxmlformats.org/markup-compatibility/2006">
              <mc:Choice xmlns:v="urn:schemas-microsoft-com:vml" Requires="v">
                <p:oleObj name="Chart" r:id="rId2" imgW="4858933" imgH="2914141" progId="Excel.Chart.8">
                  <p:embed/>
                </p:oleObj>
              </mc:Choice>
              <mc:Fallback>
                <p:oleObj name="Chart" r:id="rId2" imgW="4858933" imgH="2914141" progId="Excel.Chart.8">
                  <p:embed/>
                  <p:pic>
                    <p:nvPicPr>
                      <p:cNvPr id="66566" name="Chart 10">
                        <a:extLst>
                          <a:ext uri="{FF2B5EF4-FFF2-40B4-BE49-F238E27FC236}">
                            <a16:creationId xmlns:a16="http://schemas.microsoft.com/office/drawing/2014/main" id="{551C4ED0-E9FC-2F04-250A-D967085FF1E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4656" y="2332038"/>
                        <a:ext cx="7001162" cy="4059526"/>
                      </a:xfrm>
                      <a:prstGeom prst="rect">
                        <a:avLst/>
                      </a:prstGeom>
                      <a:noFill/>
                    </p:spPr>
                  </p:pic>
                </p:oleObj>
              </mc:Fallback>
            </mc:AlternateContent>
          </a:graphicData>
        </a:graphic>
      </p:graphicFrame>
      <p:sp>
        <p:nvSpPr>
          <p:cNvPr id="4" name="TextBox 3">
            <a:extLst>
              <a:ext uri="{FF2B5EF4-FFF2-40B4-BE49-F238E27FC236}">
                <a16:creationId xmlns:a16="http://schemas.microsoft.com/office/drawing/2014/main" id="{878315A9-7770-C0B3-5550-D16BBB2DD82B}"/>
              </a:ext>
            </a:extLst>
          </p:cNvPr>
          <p:cNvSpPr txBox="1"/>
          <p:nvPr/>
        </p:nvSpPr>
        <p:spPr>
          <a:xfrm>
            <a:off x="2722102" y="180226"/>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170960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C629098F-7922-0BCE-1B52-5957A6B37F3E}"/>
              </a:ext>
            </a:extLst>
          </p:cNvPr>
          <p:cNvSpPr txBox="1">
            <a:spLocks noChangeArrowheads="1"/>
          </p:cNvSpPr>
          <p:nvPr/>
        </p:nvSpPr>
        <p:spPr bwMode="auto">
          <a:xfrm>
            <a:off x="822325" y="1273752"/>
            <a:ext cx="10356850" cy="1020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15000"/>
              </a:lnSpc>
            </a:pPr>
            <a:r>
              <a:rPr lang="en-US" altLang="en-US" dirty="0">
                <a:ea typeface="Calibri" panose="020F0502020204030204" pitchFamily="34" charset="0"/>
                <a:cs typeface="Mangal" panose="02040503050203030202" pitchFamily="18" charset="0"/>
              </a:rPr>
              <a:t>Further correlation was also done between the percentage of dolomite part in Limestone and purity of Gypsum. clearly showing how the purity of Gypsum reflects the presence of Dolomitic Limestone.</a:t>
            </a:r>
            <a:endParaRPr lang="en-US" altLang="en-US" sz="2400"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pPr>
            <a:r>
              <a:rPr lang="en-US" altLang="en-US" b="1" dirty="0">
                <a:ea typeface="Calibri" panose="020F0502020204030204" pitchFamily="34" charset="0"/>
                <a:cs typeface="Mangal" panose="02040503050203030202" pitchFamily="18" charset="0"/>
              </a:rPr>
              <a:t> </a:t>
            </a:r>
          </a:p>
        </p:txBody>
      </p:sp>
      <p:graphicFrame>
        <p:nvGraphicFramePr>
          <p:cNvPr id="3" name="Chart 2">
            <a:extLst>
              <a:ext uri="{FF2B5EF4-FFF2-40B4-BE49-F238E27FC236}">
                <a16:creationId xmlns:a16="http://schemas.microsoft.com/office/drawing/2014/main" id="{4648DCDB-525E-E545-5BC7-A2CB20AE7A1F}"/>
              </a:ext>
            </a:extLst>
          </p:cNvPr>
          <p:cNvGraphicFramePr/>
          <p:nvPr>
            <p:extLst>
              <p:ext uri="{D42A27DB-BD31-4B8C-83A1-F6EECF244321}">
                <p14:modId xmlns:p14="http://schemas.microsoft.com/office/powerpoint/2010/main" val="1911232333"/>
              </p:ext>
            </p:extLst>
          </p:nvPr>
        </p:nvGraphicFramePr>
        <p:xfrm>
          <a:off x="2641600" y="2396273"/>
          <a:ext cx="6908799" cy="39398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78BF203C-795A-5587-884B-054CB0680777}"/>
              </a:ext>
            </a:extLst>
          </p:cNvPr>
          <p:cNvSpPr txBox="1"/>
          <p:nvPr/>
        </p:nvSpPr>
        <p:spPr>
          <a:xfrm>
            <a:off x="2860647" y="521855"/>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ea typeface="Calibri" panose="020F0502020204030204" pitchFamily="34" charset="0"/>
                <a:cs typeface="Mangal" panose="02040503050203030202" pitchFamily="18" charset="0"/>
              </a:rPr>
              <a:t>Reactivity of Limestone</a:t>
            </a:r>
            <a:endParaRPr lang="en-US"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57633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24E522-33F3-513F-6A8C-A874177FF3AB}"/>
              </a:ext>
            </a:extLst>
          </p:cNvPr>
          <p:cNvSpPr txBox="1"/>
          <p:nvPr/>
        </p:nvSpPr>
        <p:spPr>
          <a:xfrm>
            <a:off x="1145309" y="2598132"/>
            <a:ext cx="10104582" cy="1029256"/>
          </a:xfrm>
          <a:prstGeom prst="rect">
            <a:avLst/>
          </a:prstGeom>
          <a:noFill/>
        </p:spPr>
        <p:txBody>
          <a:bodyPr wrap="square">
            <a:spAutoFit/>
          </a:bodyPr>
          <a:lstStyle/>
          <a:p>
            <a:pPr algn="just">
              <a:lnSpc>
                <a:spcPct val="115000"/>
              </a:lnSpc>
            </a:pPr>
            <a:r>
              <a:rPr lang="en-US" altLang="en-US" b="1" dirty="0">
                <a:ea typeface="Calibri" panose="020F0502020204030204" pitchFamily="34" charset="0"/>
                <a:cs typeface="Mangal" panose="02040503050203030202" pitchFamily="18" charset="0"/>
              </a:rPr>
              <a:t>From above analysis of results, it can be clearly stated that for optimum consumption of Limestone, as well as optimum operation of FGD and getting better purity of Gypsum, it is essential that Limestone reactivity should be in the range 79% to 89% or better</a:t>
            </a:r>
            <a:r>
              <a:rPr lang="en-US" altLang="en-US" dirty="0">
                <a:ea typeface="Calibri" panose="020F0502020204030204" pitchFamily="34" charset="0"/>
                <a:cs typeface="Mangal" panose="02040503050203030202" pitchFamily="18" charset="0"/>
              </a:rPr>
              <a:t>. </a:t>
            </a:r>
            <a:endParaRPr lang="en-US" altLang="en-US" sz="2400" dirty="0">
              <a:latin typeface="Calibri" panose="020F0502020204030204" pitchFamily="34" charset="0"/>
              <a:ea typeface="Times New Roman" panose="02020603050405020304" pitchFamily="18" charset="0"/>
              <a:cs typeface="Mangal" panose="02040503050203030202" pitchFamily="18" charset="0"/>
            </a:endParaRPr>
          </a:p>
        </p:txBody>
      </p:sp>
      <p:sp>
        <p:nvSpPr>
          <p:cNvPr id="4" name="TextBox 3">
            <a:extLst>
              <a:ext uri="{FF2B5EF4-FFF2-40B4-BE49-F238E27FC236}">
                <a16:creationId xmlns:a16="http://schemas.microsoft.com/office/drawing/2014/main" id="{1FF1019D-F968-EF5F-FD36-492A7C83DF91}"/>
              </a:ext>
            </a:extLst>
          </p:cNvPr>
          <p:cNvSpPr txBox="1"/>
          <p:nvPr/>
        </p:nvSpPr>
        <p:spPr>
          <a:xfrm>
            <a:off x="2546611" y="734408"/>
            <a:ext cx="6096000" cy="392159"/>
          </a:xfrm>
          <a:prstGeom prst="rect">
            <a:avLst/>
          </a:prstGeom>
          <a:noFill/>
        </p:spPr>
        <p:txBody>
          <a:bodyPr wrap="square">
            <a:spAutoFit/>
          </a:bodyPr>
          <a:lstStyle/>
          <a:p>
            <a:pPr lvl="1" algn="ctr">
              <a:lnSpc>
                <a:spcPct val="115000"/>
              </a:lnSpc>
              <a:spcBef>
                <a:spcPts val="0"/>
              </a:spcBef>
              <a:spcAft>
                <a:spcPts val="600"/>
              </a:spcAft>
              <a:defRPr/>
            </a:pPr>
            <a:r>
              <a:rPr lang="en-US" b="1" dirty="0">
                <a:solidFill>
                  <a:srgbClr val="FF0000"/>
                </a:solidFill>
                <a:ea typeface="Calibri" panose="020F0502020204030204" pitchFamily="34" charset="0"/>
                <a:cs typeface="Mangal" panose="02040503050203030202" pitchFamily="18" charset="0"/>
              </a:rPr>
              <a:t>CONCLUSION</a:t>
            </a:r>
            <a:endParaRPr lang="en-US" dirty="0">
              <a:solidFill>
                <a:srgbClr val="FF0000"/>
              </a:solidFill>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587247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949FAD-DAAA-23FA-C3B0-1499543D3060}"/>
              </a:ext>
            </a:extLst>
          </p:cNvPr>
          <p:cNvSpPr txBox="1"/>
          <p:nvPr/>
        </p:nvSpPr>
        <p:spPr>
          <a:xfrm>
            <a:off x="2675920" y="2323062"/>
            <a:ext cx="6096000" cy="1191801"/>
          </a:xfrm>
          <a:prstGeom prst="rect">
            <a:avLst/>
          </a:prstGeom>
          <a:noFill/>
        </p:spPr>
        <p:txBody>
          <a:bodyPr wrap="square">
            <a:spAutoFit/>
          </a:bodyPr>
          <a:lstStyle/>
          <a:p>
            <a:pPr lvl="1" algn="ctr">
              <a:lnSpc>
                <a:spcPct val="115000"/>
              </a:lnSpc>
              <a:spcBef>
                <a:spcPts val="0"/>
              </a:spcBef>
              <a:spcAft>
                <a:spcPts val="600"/>
              </a:spcAft>
              <a:defRPr/>
            </a:pPr>
            <a:r>
              <a:rPr lang="en-US" sz="6600" b="1" dirty="0">
                <a:ea typeface="Calibri" panose="020F0502020204030204" pitchFamily="34" charset="0"/>
                <a:cs typeface="Mangal" panose="02040503050203030202" pitchFamily="18" charset="0"/>
              </a:rPr>
              <a:t>THANKS</a:t>
            </a:r>
            <a:endParaRPr lang="en-US" sz="6600" dirty="0">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190619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653A8728-77A6-4BC7-656B-427D13B8DD75}"/>
              </a:ext>
            </a:extLst>
          </p:cNvPr>
          <p:cNvSpPr txBox="1">
            <a:spLocks noChangeArrowheads="1"/>
          </p:cNvSpPr>
          <p:nvPr/>
        </p:nvSpPr>
        <p:spPr bwMode="auto">
          <a:xfrm>
            <a:off x="197035" y="848196"/>
            <a:ext cx="1124743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106E38"/>
              </a:buClr>
              <a:buFont typeface="Wingdings" panose="05000000000000000000" pitchFamily="2" charset="2"/>
              <a:buChar char="§"/>
              <a:defRPr sz="2100">
                <a:solidFill>
                  <a:schemeClr val="tx1"/>
                </a:solidFill>
                <a:latin typeface="Tw Cen MT" panose="020B0602020104020603" pitchFamily="34" charset="0"/>
                <a:ea typeface="Verdana" panose="020B0604030504040204" pitchFamily="34" charset="0"/>
                <a:cs typeface="Verdana" panose="020B0604030504040204" pitchFamily="34" charset="0"/>
              </a:defRPr>
            </a:lvl1pPr>
            <a:lvl2pPr marL="742950" indent="-285750">
              <a:spcBef>
                <a:spcPts val="500"/>
              </a:spcBef>
              <a:buClr>
                <a:srgbClr val="106E38"/>
              </a:buClr>
              <a:buFont typeface="Wingdings" panose="05000000000000000000" pitchFamily="2" charset="2"/>
              <a:buChar char="§"/>
              <a:defRPr>
                <a:solidFill>
                  <a:schemeClr val="tx1"/>
                </a:solidFill>
                <a:latin typeface="Tw Cen MT" panose="020B0602020104020603" pitchFamily="34" charset="0"/>
                <a:ea typeface="Verdana" panose="020B0604030504040204" pitchFamily="34" charset="0"/>
                <a:cs typeface="Verdana" panose="020B0604030504040204" pitchFamily="34" charset="0"/>
              </a:defRPr>
            </a:lvl2pPr>
            <a:lvl3pPr marL="1143000" indent="-228600">
              <a:spcBef>
                <a:spcPts val="500"/>
              </a:spcBef>
              <a:buClr>
                <a:srgbClr val="106E38"/>
              </a:buClr>
              <a:buFont typeface="Wingdings" panose="05000000000000000000" pitchFamily="2" charset="2"/>
              <a:buChar char="§"/>
              <a:defRPr sz="1600">
                <a:solidFill>
                  <a:schemeClr val="tx1"/>
                </a:solidFill>
                <a:latin typeface="Tw Cen MT" panose="020B0602020104020603" pitchFamily="34" charset="0"/>
                <a:ea typeface="Verdana" panose="020B0604030504040204" pitchFamily="34" charset="0"/>
                <a:cs typeface="Verdana" panose="020B0604030504040204" pitchFamily="34" charset="0"/>
              </a:defRPr>
            </a:lvl3pPr>
            <a:lvl4pPr marL="1600200" indent="-228600">
              <a:spcBef>
                <a:spcPts val="500"/>
              </a:spcBef>
              <a:buClr>
                <a:srgbClr val="4EB357"/>
              </a:buClr>
              <a:buFont typeface="Wingdings" panose="05000000000000000000" pitchFamily="2" charset="2"/>
              <a:buChar char="§"/>
              <a:defRPr sz="1600">
                <a:solidFill>
                  <a:schemeClr val="tx1"/>
                </a:solidFill>
                <a:latin typeface="Tw Cen MT" panose="020B0602020104020603" pitchFamily="34" charset="0"/>
                <a:ea typeface="Verdana" panose="020B0604030504040204" pitchFamily="34" charset="0"/>
                <a:cs typeface="Verdana" panose="020B0604030504040204" pitchFamily="34" charset="0"/>
              </a:defRPr>
            </a:lvl4pPr>
            <a:lvl5pPr marL="2057400" indent="-228600">
              <a:spcBef>
                <a:spcPts val="500"/>
              </a:spcBef>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9pPr>
          </a:lstStyle>
          <a:p>
            <a:pPr algn="ctr">
              <a:spcBef>
                <a:spcPct val="0"/>
              </a:spcBef>
              <a:buClrTx/>
              <a:buFontTx/>
              <a:buNone/>
            </a:pPr>
            <a:r>
              <a:rPr lang="en-US" altLang="en-US" sz="1800" b="1" dirty="0">
                <a:latin typeface="Arial" panose="020B0604020202020204" pitchFamily="34" charset="0"/>
                <a:cs typeface="Calibri" panose="020F0502020204030204" pitchFamily="34" charset="0"/>
              </a:rPr>
              <a:t>LIMESTONE</a:t>
            </a:r>
          </a:p>
          <a:p>
            <a:pPr algn="ctr">
              <a:spcBef>
                <a:spcPct val="0"/>
              </a:spcBef>
              <a:buClrTx/>
              <a:buFontTx/>
              <a:buNone/>
            </a:pPr>
            <a:endParaRPr lang="en-US" altLang="en-US" sz="1800" dirty="0">
              <a:latin typeface="Arial" panose="020B0604020202020204" pitchFamily="34" charset="0"/>
              <a:cs typeface="Calibri" panose="020F0502020204030204" pitchFamily="34" charset="0"/>
            </a:endParaRPr>
          </a:p>
          <a:p>
            <a:pPr algn="ctr">
              <a:spcBef>
                <a:spcPct val="0"/>
              </a:spcBef>
              <a:buClrTx/>
              <a:buFontTx/>
              <a:buNone/>
            </a:pPr>
            <a:r>
              <a:rPr lang="en-US" altLang="en-US" sz="1800" dirty="0">
                <a:latin typeface="Arial" panose="020B0604020202020204" pitchFamily="34" charset="0"/>
                <a:cs typeface="Calibri" panose="020F0502020204030204" pitchFamily="34" charset="0"/>
              </a:rPr>
              <a:t>The Mineral Limestone is generally found as sedimentary rocks of white to greyish </a:t>
            </a:r>
            <a:r>
              <a:rPr lang="en-US" altLang="en-US" sz="1800" dirty="0" err="1">
                <a:latin typeface="Arial" panose="020B0604020202020204" pitchFamily="34" charset="0"/>
                <a:cs typeface="Calibri" panose="020F0502020204030204" pitchFamily="34" charset="0"/>
              </a:rPr>
              <a:t>colour</a:t>
            </a:r>
            <a:r>
              <a:rPr lang="en-US" altLang="en-US" sz="1800" dirty="0">
                <a:latin typeface="Arial" panose="020B0604020202020204" pitchFamily="34" charset="0"/>
                <a:cs typeface="Calibri" panose="020F0502020204030204" pitchFamily="34" charset="0"/>
              </a:rPr>
              <a:t>. The chemical composition includes CaCO</a:t>
            </a:r>
            <a:r>
              <a:rPr lang="en-US" altLang="en-US" sz="1800" baseline="-25000" dirty="0">
                <a:latin typeface="Arial" panose="020B0604020202020204" pitchFamily="34" charset="0"/>
                <a:cs typeface="Calibri" panose="020F0502020204030204" pitchFamily="34" charset="0"/>
              </a:rPr>
              <a:t>3</a:t>
            </a:r>
            <a:r>
              <a:rPr lang="en-US" altLang="en-US" sz="1800" dirty="0">
                <a:latin typeface="Arial" panose="020B0604020202020204" pitchFamily="34" charset="0"/>
                <a:cs typeface="Calibri" panose="020F0502020204030204" pitchFamily="34" charset="0"/>
              </a:rPr>
              <a:t> (calcium carbonate) accompanied with MgCO</a:t>
            </a:r>
            <a:r>
              <a:rPr lang="en-US" altLang="en-US" sz="1800" baseline="-25000" dirty="0">
                <a:latin typeface="Arial" panose="020B0604020202020204" pitchFamily="34" charset="0"/>
                <a:cs typeface="Calibri" panose="020F0502020204030204" pitchFamily="34" charset="0"/>
              </a:rPr>
              <a:t>3 </a:t>
            </a:r>
            <a:r>
              <a:rPr lang="en-US" altLang="en-US" sz="1800" dirty="0">
                <a:latin typeface="Arial" panose="020B0604020202020204" pitchFamily="34" charset="0"/>
                <a:cs typeface="Calibri" panose="020F0502020204030204" pitchFamily="34" charset="0"/>
              </a:rPr>
              <a:t>(Magnesium Carbonate) present in different mineral forms, calcite (CaCO</a:t>
            </a:r>
            <a:r>
              <a:rPr lang="en-US" altLang="en-US" sz="1800" baseline="-25000" dirty="0">
                <a:latin typeface="Arial" panose="020B0604020202020204" pitchFamily="34" charset="0"/>
                <a:cs typeface="Calibri" panose="020F0502020204030204" pitchFamily="34" charset="0"/>
              </a:rPr>
              <a:t>3</a:t>
            </a:r>
            <a:r>
              <a:rPr lang="en-US" altLang="en-US" sz="1800" dirty="0">
                <a:latin typeface="Arial" panose="020B0604020202020204" pitchFamily="34" charset="0"/>
                <a:cs typeface="Calibri" panose="020F0502020204030204" pitchFamily="34" charset="0"/>
              </a:rPr>
              <a:t>), Dolomite (</a:t>
            </a:r>
            <a:r>
              <a:rPr lang="en-US" altLang="en-US" sz="1800" dirty="0" err="1">
                <a:latin typeface="Arial" panose="020B0604020202020204" pitchFamily="34" charset="0"/>
                <a:cs typeface="Calibri" panose="020F0502020204030204" pitchFamily="34" charset="0"/>
              </a:rPr>
              <a:t>CaMg</a:t>
            </a:r>
            <a:r>
              <a:rPr lang="en-US" altLang="en-US" sz="1800" dirty="0">
                <a:latin typeface="Arial" panose="020B0604020202020204" pitchFamily="34" charset="0"/>
                <a:cs typeface="Calibri" panose="020F0502020204030204" pitchFamily="34" charset="0"/>
              </a:rPr>
              <a:t>(CO</a:t>
            </a:r>
            <a:r>
              <a:rPr lang="en-US" altLang="en-US" sz="1800" baseline="-25000" dirty="0">
                <a:latin typeface="Arial" panose="020B0604020202020204" pitchFamily="34" charset="0"/>
                <a:cs typeface="Calibri" panose="020F0502020204030204" pitchFamily="34" charset="0"/>
              </a:rPr>
              <a:t>3</a:t>
            </a:r>
            <a:r>
              <a:rPr lang="en-US" altLang="en-US" sz="1800" dirty="0">
                <a:latin typeface="Arial" panose="020B0604020202020204" pitchFamily="34" charset="0"/>
                <a:cs typeface="Calibri" panose="020F0502020204030204" pitchFamily="34" charset="0"/>
              </a:rPr>
              <a:t>)</a:t>
            </a:r>
            <a:r>
              <a:rPr lang="en-US" altLang="en-US" sz="1800" baseline="-25000" dirty="0">
                <a:latin typeface="Arial" panose="020B0604020202020204" pitchFamily="34" charset="0"/>
                <a:cs typeface="Calibri" panose="020F0502020204030204" pitchFamily="34" charset="0"/>
              </a:rPr>
              <a:t>2</a:t>
            </a:r>
            <a:r>
              <a:rPr lang="en-US" altLang="en-US" sz="1800" dirty="0">
                <a:latin typeface="Arial" panose="020B0604020202020204" pitchFamily="34" charset="0"/>
                <a:cs typeface="Calibri" panose="020F0502020204030204" pitchFamily="34" charset="0"/>
              </a:rPr>
              <a:t> and/ or Magnesite (MgCO</a:t>
            </a:r>
            <a:r>
              <a:rPr lang="en-US" altLang="en-US" sz="1800" baseline="-25000" dirty="0">
                <a:latin typeface="Arial" panose="020B0604020202020204" pitchFamily="34" charset="0"/>
                <a:cs typeface="Calibri" panose="020F0502020204030204" pitchFamily="34" charset="0"/>
              </a:rPr>
              <a:t>3</a:t>
            </a:r>
            <a:r>
              <a:rPr lang="en-US" altLang="en-US" sz="1800" dirty="0">
                <a:latin typeface="Arial" panose="020B0604020202020204" pitchFamily="34" charset="0"/>
                <a:cs typeface="Calibri" panose="020F0502020204030204" pitchFamily="34" charset="0"/>
              </a:rPr>
              <a:t>) and in different proportions.</a:t>
            </a:r>
          </a:p>
          <a:p>
            <a:pPr algn="ctr">
              <a:spcBef>
                <a:spcPct val="0"/>
              </a:spcBef>
              <a:buClrTx/>
              <a:buFontTx/>
              <a:buNone/>
            </a:pPr>
            <a:endParaRPr lang="en-US" altLang="en-US" sz="1800" dirty="0">
              <a:latin typeface="Arial" panose="020B0604020202020204" pitchFamily="34" charset="0"/>
              <a:cs typeface="Arial" panose="020B0604020202020204" pitchFamily="34" charset="0"/>
            </a:endParaRPr>
          </a:p>
        </p:txBody>
      </p:sp>
      <p:sp>
        <p:nvSpPr>
          <p:cNvPr id="5" name="TextBox 7">
            <a:extLst>
              <a:ext uri="{FF2B5EF4-FFF2-40B4-BE49-F238E27FC236}">
                <a16:creationId xmlns:a16="http://schemas.microsoft.com/office/drawing/2014/main" id="{47742F0A-46F8-4B63-2AAA-BF8E4BF692CC}"/>
              </a:ext>
            </a:extLst>
          </p:cNvPr>
          <p:cNvSpPr txBox="1">
            <a:spLocks noChangeArrowheads="1"/>
          </p:cNvSpPr>
          <p:nvPr/>
        </p:nvSpPr>
        <p:spPr bwMode="auto">
          <a:xfrm>
            <a:off x="473075" y="3276646"/>
            <a:ext cx="112458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106E38"/>
              </a:buClr>
              <a:buFont typeface="Wingdings" panose="05000000000000000000" pitchFamily="2" charset="2"/>
              <a:buChar char="§"/>
              <a:defRPr sz="2100">
                <a:solidFill>
                  <a:schemeClr val="tx1"/>
                </a:solidFill>
                <a:latin typeface="Tw Cen MT" panose="020B0602020104020603" pitchFamily="34" charset="0"/>
                <a:ea typeface="Verdana" panose="020B0604030504040204" pitchFamily="34" charset="0"/>
                <a:cs typeface="Verdana" panose="020B0604030504040204" pitchFamily="34" charset="0"/>
              </a:defRPr>
            </a:lvl1pPr>
            <a:lvl2pPr marL="742950" indent="-285750">
              <a:spcBef>
                <a:spcPts val="500"/>
              </a:spcBef>
              <a:buClr>
                <a:srgbClr val="106E38"/>
              </a:buClr>
              <a:buFont typeface="Wingdings" panose="05000000000000000000" pitchFamily="2" charset="2"/>
              <a:buChar char="§"/>
              <a:defRPr>
                <a:solidFill>
                  <a:schemeClr val="tx1"/>
                </a:solidFill>
                <a:latin typeface="Tw Cen MT" panose="020B0602020104020603" pitchFamily="34" charset="0"/>
                <a:ea typeface="Verdana" panose="020B0604030504040204" pitchFamily="34" charset="0"/>
                <a:cs typeface="Verdana" panose="020B0604030504040204" pitchFamily="34" charset="0"/>
              </a:defRPr>
            </a:lvl2pPr>
            <a:lvl3pPr marL="1143000" indent="-228600">
              <a:spcBef>
                <a:spcPts val="500"/>
              </a:spcBef>
              <a:buClr>
                <a:srgbClr val="106E38"/>
              </a:buClr>
              <a:buFont typeface="Wingdings" panose="05000000000000000000" pitchFamily="2" charset="2"/>
              <a:buChar char="§"/>
              <a:defRPr sz="1600">
                <a:solidFill>
                  <a:schemeClr val="tx1"/>
                </a:solidFill>
                <a:latin typeface="Tw Cen MT" panose="020B0602020104020603" pitchFamily="34" charset="0"/>
                <a:ea typeface="Verdana" panose="020B0604030504040204" pitchFamily="34" charset="0"/>
                <a:cs typeface="Verdana" panose="020B0604030504040204" pitchFamily="34" charset="0"/>
              </a:defRPr>
            </a:lvl3pPr>
            <a:lvl4pPr marL="1600200" indent="-228600">
              <a:spcBef>
                <a:spcPts val="500"/>
              </a:spcBef>
              <a:buClr>
                <a:srgbClr val="4EB357"/>
              </a:buClr>
              <a:buFont typeface="Wingdings" panose="05000000000000000000" pitchFamily="2" charset="2"/>
              <a:buChar char="§"/>
              <a:defRPr sz="1600">
                <a:solidFill>
                  <a:schemeClr val="tx1"/>
                </a:solidFill>
                <a:latin typeface="Tw Cen MT" panose="020B0602020104020603" pitchFamily="34" charset="0"/>
                <a:ea typeface="Verdana" panose="020B0604030504040204" pitchFamily="34" charset="0"/>
                <a:cs typeface="Verdana" panose="020B0604030504040204" pitchFamily="34" charset="0"/>
              </a:defRPr>
            </a:lvl4pPr>
            <a:lvl5pPr marL="2057400" indent="-228600">
              <a:spcBef>
                <a:spcPts val="500"/>
              </a:spcBef>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Clr>
                <a:srgbClr val="4EB357"/>
              </a:buClr>
              <a:buFont typeface="Wingdings" panose="05000000000000000000" pitchFamily="2" charset="2"/>
              <a:buChar char="§"/>
              <a:defRPr sz="1500">
                <a:solidFill>
                  <a:schemeClr val="tx1"/>
                </a:solidFill>
                <a:latin typeface="Tw Cen MT" panose="020B0602020104020603" pitchFamily="34" charset="0"/>
                <a:ea typeface="Verdana" panose="020B0604030504040204" pitchFamily="34" charset="0"/>
                <a:cs typeface="Verdana" panose="020B0604030504040204" pitchFamily="34" charset="0"/>
              </a:defRPr>
            </a:lvl9pPr>
          </a:lstStyle>
          <a:p>
            <a:pPr>
              <a:spcBef>
                <a:spcPct val="0"/>
              </a:spcBef>
              <a:buClrTx/>
              <a:buFontTx/>
              <a:buNone/>
            </a:pPr>
            <a:r>
              <a:rPr lang="en-US" altLang="en-US" sz="1800" dirty="0">
                <a:latin typeface="Arial" panose="020B0604020202020204" pitchFamily="34" charset="0"/>
                <a:cs typeface="Calibri" panose="020F0502020204030204" pitchFamily="34" charset="0"/>
              </a:rPr>
              <a:t>The Annual production of Limestone is approximately 30 to 35 MMT.</a:t>
            </a:r>
          </a:p>
          <a:p>
            <a:pPr>
              <a:spcBef>
                <a:spcPct val="0"/>
              </a:spcBef>
              <a:buClrTx/>
              <a:buFontTx/>
              <a:buNone/>
            </a:pPr>
            <a:endParaRPr lang="en-US" altLang="en-US" sz="1800" dirty="0">
              <a:latin typeface="Arial" panose="020B0604020202020204" pitchFamily="34" charset="0"/>
              <a:cs typeface="Calibri" panose="020F0502020204030204" pitchFamily="34" charset="0"/>
            </a:endParaRPr>
          </a:p>
          <a:p>
            <a:pPr>
              <a:spcBef>
                <a:spcPct val="0"/>
              </a:spcBef>
              <a:buClrTx/>
              <a:buFontTx/>
              <a:buNone/>
            </a:pPr>
            <a:endParaRPr lang="en-US" altLang="en-US" sz="1800" dirty="0">
              <a:latin typeface="Arial" panose="020B0604020202020204" pitchFamily="34" charset="0"/>
              <a:cs typeface="Calibri" panose="020F0502020204030204" pitchFamily="34" charset="0"/>
            </a:endParaRPr>
          </a:p>
          <a:p>
            <a:pPr>
              <a:spcBef>
                <a:spcPct val="0"/>
              </a:spcBef>
              <a:buClrTx/>
              <a:buFontTx/>
              <a:buNone/>
            </a:pPr>
            <a:endParaRPr lang="en-US" altLang="en-US" sz="1800" dirty="0">
              <a:latin typeface="Arial" panose="020B0604020202020204" pitchFamily="34" charset="0"/>
              <a:cs typeface="Calibri" panose="020F0502020204030204" pitchFamily="34" charset="0"/>
            </a:endParaRPr>
          </a:p>
          <a:p>
            <a:pPr>
              <a:spcBef>
                <a:spcPct val="0"/>
              </a:spcBef>
              <a:buClrTx/>
              <a:buFontTx/>
              <a:buNone/>
            </a:pPr>
            <a:endParaRPr lang="en-US" altLang="en-US" sz="1800" dirty="0">
              <a:latin typeface="Arial" panose="020B0604020202020204" pitchFamily="34" charset="0"/>
              <a:cs typeface="Calibri" panose="020F0502020204030204" pitchFamily="34" charset="0"/>
            </a:endParaRPr>
          </a:p>
          <a:p>
            <a:pPr>
              <a:spcBef>
                <a:spcPct val="0"/>
              </a:spcBef>
              <a:buClrTx/>
              <a:buFontTx/>
              <a:buNone/>
            </a:pPr>
            <a:r>
              <a:rPr lang="en-US" altLang="en-US" sz="1800" dirty="0">
                <a:latin typeface="Arial" panose="020B0604020202020204" pitchFamily="34" charset="0"/>
                <a:cs typeface="Calibri" panose="020F0502020204030204" pitchFamily="34" charset="0"/>
              </a:rPr>
              <a:t>Producing States:                                     Rajasthan, Madhya Pradesh, Andhra Pradesh &amp; Chhattisgarh, </a:t>
            </a:r>
          </a:p>
          <a:p>
            <a:pPr>
              <a:spcBef>
                <a:spcPct val="0"/>
              </a:spcBef>
              <a:buClrTx/>
              <a:buFontTx/>
              <a:buNone/>
            </a:pPr>
            <a:r>
              <a:rPr lang="en-US" altLang="en-US" sz="1800" dirty="0">
                <a:latin typeface="Arial" panose="020B0604020202020204" pitchFamily="34" charset="0"/>
                <a:cs typeface="Calibri" panose="020F0502020204030204" pitchFamily="34" charset="0"/>
              </a:rPr>
              <a:t>                                                                 Karnataka and smaller quantities in Gujrat, Assam, Bihar, </a:t>
            </a:r>
          </a:p>
          <a:p>
            <a:pPr>
              <a:spcBef>
                <a:spcPct val="0"/>
              </a:spcBef>
              <a:buClrTx/>
              <a:buFontTx/>
              <a:buNone/>
            </a:pPr>
            <a:r>
              <a:rPr lang="en-US" altLang="en-US" sz="1800" dirty="0">
                <a:latin typeface="Arial" panose="020B0604020202020204" pitchFamily="34" charset="0"/>
                <a:cs typeface="Calibri" panose="020F0502020204030204" pitchFamily="34" charset="0"/>
              </a:rPr>
              <a:t>                                                                 Himachal Pradesh, Jammu, Kashmir, Jharkhand, Bihar, </a:t>
            </a:r>
          </a:p>
          <a:p>
            <a:pPr>
              <a:spcBef>
                <a:spcPct val="0"/>
              </a:spcBef>
              <a:buClrTx/>
              <a:buFontTx/>
              <a:buNone/>
            </a:pPr>
            <a:r>
              <a:rPr lang="en-US" altLang="en-US" sz="1800" dirty="0">
                <a:latin typeface="Arial" panose="020B0604020202020204" pitchFamily="34" charset="0"/>
                <a:cs typeface="Calibri" panose="020F0502020204030204" pitchFamily="34" charset="0"/>
              </a:rPr>
              <a:t>                                                                  Kerala, Uttar Pradesh, Meghalaya etc. </a:t>
            </a:r>
          </a:p>
          <a:p>
            <a:pPr>
              <a:spcBef>
                <a:spcPct val="0"/>
              </a:spcBef>
              <a:buClrTx/>
              <a:buFontTx/>
              <a:buNone/>
            </a:pPr>
            <a:endParaRPr lang="en-US" altLang="en-US" sz="1800" dirty="0">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51890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5741" y="340580"/>
            <a:ext cx="9626400" cy="695740"/>
          </a:xfrm>
        </p:spPr>
        <p:txBody>
          <a:bodyPr/>
          <a:lstStyle/>
          <a:p>
            <a:pPr algn="ctr"/>
            <a:r>
              <a:rPr lang="en-IN" dirty="0"/>
              <a:t>Limestone Quality</a:t>
            </a:r>
          </a:p>
        </p:txBody>
      </p:sp>
      <p:sp>
        <p:nvSpPr>
          <p:cNvPr id="3" name="Slide Number Placeholder 2"/>
          <p:cNvSpPr>
            <a:spLocks noGrp="1"/>
          </p:cNvSpPr>
          <p:nvPr>
            <p:ph type="sldNum" sz="quarter" idx="10"/>
          </p:nvPr>
        </p:nvSpPr>
        <p:spPr/>
        <p:txBody>
          <a:bodyPr>
            <a:normAutofit/>
          </a:bodyPr>
          <a:lstStyle/>
          <a:p>
            <a:fld id="{19B51A1E-902D-48AF-9020-955120F399B6}" type="slidenum">
              <a:rPr lang="en-US" smtClean="0"/>
              <a:pPr/>
              <a:t>4</a:t>
            </a:fld>
            <a:endParaRPr lang="en-US" dirty="0"/>
          </a:p>
        </p:txBody>
      </p:sp>
      <p:graphicFrame>
        <p:nvGraphicFramePr>
          <p:cNvPr id="4" name="Diagram 3"/>
          <p:cNvGraphicFramePr/>
          <p:nvPr/>
        </p:nvGraphicFramePr>
        <p:xfrm>
          <a:off x="2032000" y="1036320"/>
          <a:ext cx="8128000" cy="5068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97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4360" y="83982"/>
            <a:ext cx="9626400" cy="695740"/>
          </a:xfrm>
        </p:spPr>
        <p:txBody>
          <a:bodyPr/>
          <a:lstStyle/>
          <a:p>
            <a:pPr algn="ctr"/>
            <a:r>
              <a:rPr lang="en-US" sz="2800" dirty="0">
                <a:latin typeface="Univers 45 Light"/>
              </a:rPr>
              <a:t>Limestone Quality &amp; Reactivity</a:t>
            </a:r>
            <a:endParaRPr lang="en-IN" sz="2800" dirty="0"/>
          </a:p>
        </p:txBody>
      </p:sp>
      <p:sp>
        <p:nvSpPr>
          <p:cNvPr id="3" name="Slide Number Placeholder 2"/>
          <p:cNvSpPr>
            <a:spLocks noGrp="1"/>
          </p:cNvSpPr>
          <p:nvPr>
            <p:ph type="sldNum" sz="quarter" idx="10"/>
          </p:nvPr>
        </p:nvSpPr>
        <p:spPr/>
        <p:txBody>
          <a:bodyPr>
            <a:normAutofit/>
          </a:bodyPr>
          <a:lstStyle/>
          <a:p>
            <a:fld id="{19B51A1E-902D-48AF-9020-955120F399B6}" type="slidenum">
              <a:rPr lang="en-US" smtClean="0"/>
              <a:pPr/>
              <a:t>5</a:t>
            </a:fld>
            <a:endParaRPr lang="en-US" dirty="0"/>
          </a:p>
        </p:txBody>
      </p:sp>
      <p:graphicFrame>
        <p:nvGraphicFramePr>
          <p:cNvPr id="6" name="Diagram 5"/>
          <p:cNvGraphicFramePr/>
          <p:nvPr/>
        </p:nvGraphicFramePr>
        <p:xfrm>
          <a:off x="358713" y="1511559"/>
          <a:ext cx="5118357" cy="4744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27"/>
          <p:cNvSpPr>
            <a:spLocks noChangeArrowheads="1"/>
          </p:cNvSpPr>
          <p:nvPr/>
        </p:nvSpPr>
        <p:spPr bwMode="auto">
          <a:xfrm>
            <a:off x="1132024" y="952361"/>
            <a:ext cx="8870392" cy="401637"/>
          </a:xfrm>
          <a:prstGeom prst="rect">
            <a:avLst/>
          </a:prstGeom>
          <a:solidFill>
            <a:srgbClr val="CC99FF">
              <a:alpha val="29019"/>
            </a:srgbClr>
          </a:solidFill>
          <a:ln w="19050">
            <a:solidFill>
              <a:schemeClr val="tx1"/>
            </a:solidFill>
            <a:miter lim="800000"/>
            <a:headEnd/>
            <a:tailEnd/>
          </a:ln>
        </p:spPr>
        <p:txBody>
          <a:bodyPr wrap="square">
            <a:spAutoFit/>
          </a:bodyPr>
          <a:lstStyle/>
          <a:p>
            <a:pPr eaLnBrk="0" hangingPunct="0">
              <a:spcBef>
                <a:spcPts val="1000"/>
              </a:spcBef>
              <a:buFont typeface="Wingdings" pitchFamily="2" charset="2"/>
              <a:buNone/>
            </a:pPr>
            <a:r>
              <a:rPr lang="en-US" sz="2000" dirty="0"/>
              <a:t>CaCO3 + SO2 + ½ O2 + 2H2O 		                 CaSO4.2H2O + CO2</a:t>
            </a:r>
          </a:p>
        </p:txBody>
      </p:sp>
      <p:sp>
        <p:nvSpPr>
          <p:cNvPr id="8" name="AutoShape 28"/>
          <p:cNvSpPr>
            <a:spLocks noChangeArrowheads="1"/>
          </p:cNvSpPr>
          <p:nvPr/>
        </p:nvSpPr>
        <p:spPr bwMode="auto">
          <a:xfrm>
            <a:off x="5276487" y="952361"/>
            <a:ext cx="1317625" cy="401637"/>
          </a:xfrm>
          <a:prstGeom prst="rightArrow">
            <a:avLst>
              <a:gd name="adj1" fmla="val 50000"/>
              <a:gd name="adj2" fmla="val 82016"/>
            </a:avLst>
          </a:prstGeom>
          <a:solidFill>
            <a:schemeClr val="accent1"/>
          </a:solidFill>
          <a:ln w="9525">
            <a:solidFill>
              <a:schemeClr val="tx1"/>
            </a:solidFill>
            <a:miter lim="800000"/>
            <a:headEnd/>
            <a:tailEnd/>
          </a:ln>
        </p:spPr>
        <p:txBody>
          <a:bodyPr wrap="none" anchor="ctr"/>
          <a:lstStyle/>
          <a:p>
            <a:pPr>
              <a:lnSpc>
                <a:spcPct val="100000"/>
              </a:lnSpc>
              <a:buClrTx/>
              <a:buFontTx/>
              <a:buNone/>
            </a:pPr>
            <a:endParaRPr lang="en-US" b="0"/>
          </a:p>
        </p:txBody>
      </p:sp>
      <p:sp>
        <p:nvSpPr>
          <p:cNvPr id="9" name="Rectangle 8"/>
          <p:cNvSpPr/>
          <p:nvPr/>
        </p:nvSpPr>
        <p:spPr>
          <a:xfrm>
            <a:off x="149290" y="1435650"/>
            <a:ext cx="5505061" cy="496976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778759" y="1435650"/>
            <a:ext cx="5505061" cy="496976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utoShape 6" descr="Green marble"/>
          <p:cNvSpPr>
            <a:spLocks noChangeArrowheads="1"/>
          </p:cNvSpPr>
          <p:nvPr/>
        </p:nvSpPr>
        <p:spPr bwMode="auto">
          <a:xfrm>
            <a:off x="6648451" y="1828800"/>
            <a:ext cx="1435880" cy="4450701"/>
          </a:xfrm>
          <a:prstGeom prst="downArrow">
            <a:avLst>
              <a:gd name="adj1" fmla="val 50000"/>
              <a:gd name="adj2" fmla="val 64936"/>
            </a:avLst>
          </a:prstGeom>
          <a:blipFill dpi="0" rotWithShape="1">
            <a:blip r:embed="rId7">
              <a:alphaModFix amt="40000"/>
            </a:blip>
            <a:srcRect/>
            <a:tile tx="0" ty="0" sx="100000" sy="100000" flip="none" algn="tl"/>
          </a:blipFill>
          <a:ln w="9525">
            <a:solidFill>
              <a:schemeClr val="tx1"/>
            </a:solidFill>
            <a:miter lim="800000"/>
            <a:headEnd/>
            <a:tailEnd/>
          </a:ln>
        </p:spPr>
        <p:txBody>
          <a:bodyPr vert="eaVert" wrap="none" anchor="ctr"/>
          <a:lstStyle/>
          <a:p>
            <a:pPr>
              <a:lnSpc>
                <a:spcPct val="100000"/>
              </a:lnSpc>
              <a:buClrTx/>
              <a:buFontTx/>
              <a:buNone/>
            </a:pPr>
            <a:endParaRPr lang="en-US" b="0"/>
          </a:p>
        </p:txBody>
      </p:sp>
      <p:sp>
        <p:nvSpPr>
          <p:cNvPr id="12" name="Text Box 7"/>
          <p:cNvSpPr txBox="1">
            <a:spLocks noChangeArrowheads="1"/>
          </p:cNvSpPr>
          <p:nvPr/>
        </p:nvSpPr>
        <p:spPr bwMode="auto">
          <a:xfrm>
            <a:off x="7204075" y="2246313"/>
            <a:ext cx="457200" cy="3636962"/>
          </a:xfrm>
          <a:prstGeom prst="rect">
            <a:avLst/>
          </a:prstGeom>
          <a:noFill/>
          <a:ln w="9525">
            <a:noFill/>
            <a:miter lim="800000"/>
            <a:headEnd/>
            <a:tailEnd/>
          </a:ln>
        </p:spPr>
        <p:txBody>
          <a:bodyPr>
            <a:spAutoFit/>
          </a:bodyPr>
          <a:lstStyle/>
          <a:p>
            <a:pPr>
              <a:lnSpc>
                <a:spcPct val="100000"/>
              </a:lnSpc>
              <a:spcBef>
                <a:spcPct val="50000"/>
              </a:spcBef>
              <a:buClrTx/>
              <a:buFontTx/>
              <a:buNone/>
            </a:pPr>
            <a:r>
              <a:rPr lang="en-US" dirty="0"/>
              <a:t>R</a:t>
            </a:r>
          </a:p>
          <a:p>
            <a:pPr>
              <a:lnSpc>
                <a:spcPct val="100000"/>
              </a:lnSpc>
              <a:spcBef>
                <a:spcPct val="50000"/>
              </a:spcBef>
              <a:buClrTx/>
              <a:buFontTx/>
              <a:buNone/>
            </a:pPr>
            <a:r>
              <a:rPr lang="en-US" dirty="0"/>
              <a:t>E</a:t>
            </a:r>
          </a:p>
          <a:p>
            <a:pPr>
              <a:lnSpc>
                <a:spcPct val="100000"/>
              </a:lnSpc>
              <a:spcBef>
                <a:spcPct val="50000"/>
              </a:spcBef>
              <a:buClrTx/>
              <a:buFontTx/>
              <a:buNone/>
            </a:pPr>
            <a:r>
              <a:rPr lang="en-US" dirty="0"/>
              <a:t>A</a:t>
            </a:r>
          </a:p>
          <a:p>
            <a:pPr>
              <a:lnSpc>
                <a:spcPct val="100000"/>
              </a:lnSpc>
              <a:spcBef>
                <a:spcPct val="50000"/>
              </a:spcBef>
              <a:buClrTx/>
              <a:buFontTx/>
              <a:buNone/>
            </a:pPr>
            <a:r>
              <a:rPr lang="en-US" dirty="0"/>
              <a:t>C</a:t>
            </a:r>
          </a:p>
          <a:p>
            <a:pPr>
              <a:lnSpc>
                <a:spcPct val="100000"/>
              </a:lnSpc>
              <a:spcBef>
                <a:spcPct val="50000"/>
              </a:spcBef>
              <a:buClrTx/>
              <a:buFontTx/>
              <a:buNone/>
            </a:pPr>
            <a:r>
              <a:rPr lang="en-US" dirty="0"/>
              <a:t>T</a:t>
            </a:r>
          </a:p>
          <a:p>
            <a:pPr>
              <a:lnSpc>
                <a:spcPct val="100000"/>
              </a:lnSpc>
              <a:spcBef>
                <a:spcPct val="50000"/>
              </a:spcBef>
              <a:buClrTx/>
              <a:buFontTx/>
              <a:buNone/>
            </a:pPr>
            <a:r>
              <a:rPr lang="en-US" dirty="0"/>
              <a:t>I</a:t>
            </a:r>
          </a:p>
          <a:p>
            <a:pPr>
              <a:lnSpc>
                <a:spcPct val="100000"/>
              </a:lnSpc>
              <a:spcBef>
                <a:spcPct val="50000"/>
              </a:spcBef>
              <a:buClrTx/>
              <a:buFontTx/>
              <a:buNone/>
            </a:pPr>
            <a:r>
              <a:rPr lang="en-US" dirty="0"/>
              <a:t>V</a:t>
            </a:r>
          </a:p>
          <a:p>
            <a:pPr>
              <a:lnSpc>
                <a:spcPct val="100000"/>
              </a:lnSpc>
              <a:spcBef>
                <a:spcPct val="50000"/>
              </a:spcBef>
              <a:buClrTx/>
              <a:buFontTx/>
              <a:buNone/>
            </a:pPr>
            <a:r>
              <a:rPr lang="en-US" dirty="0"/>
              <a:t>I</a:t>
            </a:r>
          </a:p>
          <a:p>
            <a:pPr>
              <a:lnSpc>
                <a:spcPct val="100000"/>
              </a:lnSpc>
              <a:spcBef>
                <a:spcPct val="50000"/>
              </a:spcBef>
              <a:buClrTx/>
              <a:buFontTx/>
              <a:buNone/>
            </a:pPr>
            <a:r>
              <a:rPr lang="en-US" dirty="0"/>
              <a:t>T</a:t>
            </a:r>
          </a:p>
          <a:p>
            <a:pPr>
              <a:lnSpc>
                <a:spcPct val="100000"/>
              </a:lnSpc>
              <a:spcBef>
                <a:spcPct val="50000"/>
              </a:spcBef>
              <a:buClrTx/>
              <a:buFontTx/>
              <a:buNone/>
            </a:pPr>
            <a:r>
              <a:rPr lang="en-US" dirty="0"/>
              <a:t>Y</a:t>
            </a:r>
          </a:p>
        </p:txBody>
      </p:sp>
      <p:sp>
        <p:nvSpPr>
          <p:cNvPr id="13" name="AutoShape 20"/>
          <p:cNvSpPr>
            <a:spLocks noChangeArrowheads="1"/>
          </p:cNvSpPr>
          <p:nvPr/>
        </p:nvSpPr>
        <p:spPr bwMode="auto">
          <a:xfrm>
            <a:off x="8547100" y="2132013"/>
            <a:ext cx="2133600" cy="1600200"/>
          </a:xfrm>
          <a:prstGeom prst="irregularSeal1">
            <a:avLst/>
          </a:prstGeom>
          <a:gradFill rotWithShape="1">
            <a:gsLst>
              <a:gs pos="0">
                <a:srgbClr val="0000FF"/>
              </a:gs>
              <a:gs pos="100000">
                <a:srgbClr val="EFEFFF"/>
              </a:gs>
            </a:gsLst>
            <a:path path="rect">
              <a:fillToRect r="100000" b="100000"/>
            </a:path>
          </a:gradFill>
          <a:ln w="9525">
            <a:solidFill>
              <a:schemeClr val="tx1"/>
            </a:solidFill>
            <a:miter lim="800000"/>
            <a:headEnd/>
            <a:tailEnd/>
          </a:ln>
        </p:spPr>
        <p:txBody>
          <a:bodyPr wrap="none" anchor="ctr"/>
          <a:lstStyle/>
          <a:p>
            <a:pPr>
              <a:lnSpc>
                <a:spcPct val="100000"/>
              </a:lnSpc>
              <a:buClrTx/>
              <a:buFontTx/>
              <a:buNone/>
            </a:pPr>
            <a:endParaRPr lang="en-US" b="0"/>
          </a:p>
        </p:txBody>
      </p:sp>
      <p:sp>
        <p:nvSpPr>
          <p:cNvPr id="14" name="AutoShape 21"/>
          <p:cNvSpPr>
            <a:spLocks noChangeArrowheads="1"/>
          </p:cNvSpPr>
          <p:nvPr/>
        </p:nvSpPr>
        <p:spPr bwMode="auto">
          <a:xfrm>
            <a:off x="8631238" y="4178300"/>
            <a:ext cx="2520950" cy="1600200"/>
          </a:xfrm>
          <a:prstGeom prst="irregularSeal1">
            <a:avLst/>
          </a:prstGeom>
          <a:gradFill rotWithShape="1">
            <a:gsLst>
              <a:gs pos="0">
                <a:srgbClr val="FF0000"/>
              </a:gs>
              <a:gs pos="100000">
                <a:srgbClr val="FFB6B6"/>
              </a:gs>
            </a:gsLst>
            <a:path path="rect">
              <a:fillToRect r="100000" b="100000"/>
            </a:path>
          </a:gradFill>
          <a:ln w="9525">
            <a:solidFill>
              <a:schemeClr val="tx1"/>
            </a:solidFill>
            <a:miter lim="800000"/>
            <a:headEnd/>
            <a:tailEnd/>
          </a:ln>
        </p:spPr>
        <p:txBody>
          <a:bodyPr wrap="none" anchor="ctr"/>
          <a:lstStyle/>
          <a:p>
            <a:pPr>
              <a:lnSpc>
                <a:spcPct val="100000"/>
              </a:lnSpc>
              <a:buClrTx/>
              <a:buFontTx/>
              <a:buNone/>
            </a:pPr>
            <a:endParaRPr lang="en-US" b="0"/>
          </a:p>
        </p:txBody>
      </p:sp>
      <p:sp>
        <p:nvSpPr>
          <p:cNvPr id="15" name="Text Box 22"/>
          <p:cNvSpPr txBox="1">
            <a:spLocks noChangeArrowheads="1"/>
          </p:cNvSpPr>
          <p:nvPr/>
        </p:nvSpPr>
        <p:spPr bwMode="auto">
          <a:xfrm>
            <a:off x="9272588" y="2546350"/>
            <a:ext cx="652462" cy="703263"/>
          </a:xfrm>
          <a:prstGeom prst="rect">
            <a:avLst/>
          </a:prstGeom>
          <a:noFill/>
          <a:ln w="9525">
            <a:noFill/>
            <a:miter lim="800000"/>
            <a:headEnd/>
            <a:tailEnd/>
          </a:ln>
        </p:spPr>
        <p:txBody>
          <a:bodyPr>
            <a:spAutoFit/>
          </a:bodyPr>
          <a:lstStyle/>
          <a:p>
            <a:pPr>
              <a:lnSpc>
                <a:spcPct val="100000"/>
              </a:lnSpc>
              <a:spcBef>
                <a:spcPct val="50000"/>
              </a:spcBef>
              <a:buClrTx/>
              <a:buFontTx/>
              <a:buNone/>
            </a:pPr>
            <a:r>
              <a:rPr lang="en-US" b="0"/>
              <a:t>Salts</a:t>
            </a:r>
          </a:p>
          <a:p>
            <a:pPr>
              <a:lnSpc>
                <a:spcPct val="100000"/>
              </a:lnSpc>
              <a:spcBef>
                <a:spcPct val="50000"/>
              </a:spcBef>
              <a:buClrTx/>
              <a:buFontTx/>
              <a:buNone/>
            </a:pPr>
            <a:r>
              <a:rPr lang="en-US" b="0"/>
              <a:t>Cl, F</a:t>
            </a:r>
          </a:p>
        </p:txBody>
      </p:sp>
      <p:sp>
        <p:nvSpPr>
          <p:cNvPr id="16" name="Text Box 23"/>
          <p:cNvSpPr txBox="1">
            <a:spLocks noChangeArrowheads="1"/>
          </p:cNvSpPr>
          <p:nvPr/>
        </p:nvSpPr>
        <p:spPr bwMode="auto">
          <a:xfrm>
            <a:off x="9170988" y="4710113"/>
            <a:ext cx="1301750" cy="336550"/>
          </a:xfrm>
          <a:prstGeom prst="rect">
            <a:avLst/>
          </a:prstGeom>
          <a:noFill/>
          <a:ln w="9525">
            <a:noFill/>
            <a:miter lim="800000"/>
            <a:headEnd/>
            <a:tailEnd/>
          </a:ln>
        </p:spPr>
        <p:txBody>
          <a:bodyPr>
            <a:spAutoFit/>
          </a:bodyPr>
          <a:lstStyle/>
          <a:p>
            <a:pPr>
              <a:lnSpc>
                <a:spcPct val="100000"/>
              </a:lnSpc>
              <a:spcBef>
                <a:spcPct val="50000"/>
              </a:spcBef>
              <a:buClrTx/>
              <a:buFontTx/>
              <a:buNone/>
            </a:pPr>
            <a:r>
              <a:rPr lang="en-US" b="0"/>
              <a:t>Aluminium</a:t>
            </a:r>
          </a:p>
        </p:txBody>
      </p:sp>
    </p:spTree>
    <p:extLst>
      <p:ext uri="{BB962C8B-B14F-4D97-AF65-F5344CB8AC3E}">
        <p14:creationId xmlns:p14="http://schemas.microsoft.com/office/powerpoint/2010/main" val="2781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07FBD45-DA62-C94A-149C-3EB5B6993ECE}"/>
              </a:ext>
            </a:extLst>
          </p:cNvPr>
          <p:cNvGraphicFramePr>
            <a:graphicFrameLocks noGrp="1"/>
          </p:cNvGraphicFramePr>
          <p:nvPr>
            <p:extLst>
              <p:ext uri="{D42A27DB-BD31-4B8C-83A1-F6EECF244321}">
                <p14:modId xmlns:p14="http://schemas.microsoft.com/office/powerpoint/2010/main" val="2692230792"/>
              </p:ext>
            </p:extLst>
          </p:nvPr>
        </p:nvGraphicFramePr>
        <p:xfrm>
          <a:off x="1807297" y="1617952"/>
          <a:ext cx="7737475" cy="3343275"/>
        </p:xfrm>
        <a:graphic>
          <a:graphicData uri="http://schemas.openxmlformats.org/drawingml/2006/table">
            <a:tbl>
              <a:tblPr firstRow="1" firstCol="1" bandRow="1">
                <a:tableStyleId>{5C22544A-7EE6-4342-B048-85BDC9FD1C3A}</a:tableStyleId>
              </a:tblPr>
              <a:tblGrid>
                <a:gridCol w="3474435">
                  <a:extLst>
                    <a:ext uri="{9D8B030D-6E8A-4147-A177-3AD203B41FA5}">
                      <a16:colId xmlns:a16="http://schemas.microsoft.com/office/drawing/2014/main" val="20000"/>
                    </a:ext>
                  </a:extLst>
                </a:gridCol>
                <a:gridCol w="4263040">
                  <a:extLst>
                    <a:ext uri="{9D8B030D-6E8A-4147-A177-3AD203B41FA5}">
                      <a16:colId xmlns:a16="http://schemas.microsoft.com/office/drawing/2014/main" val="20001"/>
                    </a:ext>
                  </a:extLst>
                </a:gridCol>
              </a:tblGrid>
              <a:tr h="815973">
                <a:tc>
                  <a:txBody>
                    <a:bodyPr/>
                    <a:lstStyle/>
                    <a:p>
                      <a:pPr marL="0" marR="0" algn="l">
                        <a:lnSpc>
                          <a:spcPct val="115000"/>
                        </a:lnSpc>
                        <a:spcBef>
                          <a:spcPts val="0"/>
                        </a:spcBef>
                        <a:spcAft>
                          <a:spcPts val="0"/>
                        </a:spcAft>
                      </a:pPr>
                      <a:r>
                        <a:rPr lang="en-US" sz="1600" dirty="0">
                          <a:solidFill>
                            <a:schemeClr val="tx1"/>
                          </a:solidFill>
                          <a:effectLst/>
                        </a:rPr>
                        <a:t>Limestone Parameters</a:t>
                      </a:r>
                    </a:p>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Values (%)</a:t>
                      </a:r>
                    </a:p>
                    <a:p>
                      <a:pPr marL="0" marR="0" algn="ctr">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38983">
                <a:tc>
                  <a:txBody>
                    <a:bodyPr/>
                    <a:lstStyle/>
                    <a:p>
                      <a:pPr marL="0" marR="0" algn="l">
                        <a:lnSpc>
                          <a:spcPct val="115000"/>
                        </a:lnSpc>
                        <a:spcBef>
                          <a:spcPts val="0"/>
                        </a:spcBef>
                        <a:spcAft>
                          <a:spcPts val="0"/>
                        </a:spcAft>
                      </a:pPr>
                      <a:r>
                        <a:rPr lang="en-US" sz="1600" dirty="0" err="1">
                          <a:solidFill>
                            <a:schemeClr val="tx1"/>
                          </a:solidFill>
                          <a:effectLst/>
                        </a:rPr>
                        <a:t>CaO</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47-51</a:t>
                      </a:r>
                      <a:endParaRPr lang="en-US" sz="16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4995">
                <a:tc>
                  <a:txBody>
                    <a:bodyPr/>
                    <a:lstStyle/>
                    <a:p>
                      <a:pPr marL="0" marR="0" algn="l">
                        <a:lnSpc>
                          <a:spcPct val="115000"/>
                        </a:lnSpc>
                        <a:spcBef>
                          <a:spcPts val="0"/>
                        </a:spcBef>
                        <a:spcAft>
                          <a:spcPts val="0"/>
                        </a:spcAft>
                      </a:pPr>
                      <a:r>
                        <a:rPr lang="en-US" sz="1600" dirty="0">
                          <a:solidFill>
                            <a:schemeClr val="tx1"/>
                          </a:solidFill>
                          <a:effectLst/>
                        </a:rPr>
                        <a:t>MgO</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0.9-2.0</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5383">
                <a:tc>
                  <a:txBody>
                    <a:bodyPr/>
                    <a:lstStyle/>
                    <a:p>
                      <a:pPr marL="0" marR="0" algn="l">
                        <a:lnSpc>
                          <a:spcPct val="115000"/>
                        </a:lnSpc>
                        <a:spcBef>
                          <a:spcPts val="0"/>
                        </a:spcBef>
                        <a:spcAft>
                          <a:spcPts val="0"/>
                        </a:spcAft>
                      </a:pPr>
                      <a:r>
                        <a:rPr lang="en-US" sz="1600" dirty="0">
                          <a:solidFill>
                            <a:schemeClr val="tx1"/>
                          </a:solidFill>
                          <a:effectLst/>
                        </a:rPr>
                        <a:t>SiO</a:t>
                      </a:r>
                      <a:r>
                        <a:rPr lang="en-US" sz="1600" baseline="-25000" dirty="0">
                          <a:solidFill>
                            <a:schemeClr val="tx1"/>
                          </a:solidFill>
                          <a:effectLst/>
                        </a:rPr>
                        <a:t>2</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2.1-4.5</a:t>
                      </a:r>
                      <a:endParaRPr lang="en-US" sz="16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5383">
                <a:tc>
                  <a:txBody>
                    <a:bodyPr/>
                    <a:lstStyle/>
                    <a:p>
                      <a:pPr marL="0" marR="0" algn="l">
                        <a:lnSpc>
                          <a:spcPct val="115000"/>
                        </a:lnSpc>
                        <a:spcBef>
                          <a:spcPts val="0"/>
                        </a:spcBef>
                        <a:spcAft>
                          <a:spcPts val="0"/>
                        </a:spcAft>
                      </a:pPr>
                      <a:r>
                        <a:rPr lang="en-US" sz="1600" dirty="0">
                          <a:solidFill>
                            <a:schemeClr val="tx1"/>
                          </a:solidFill>
                          <a:effectLst/>
                        </a:rPr>
                        <a:t>Al</a:t>
                      </a:r>
                      <a:r>
                        <a:rPr lang="en-US" sz="1600" baseline="-25000" dirty="0">
                          <a:solidFill>
                            <a:schemeClr val="tx1"/>
                          </a:solidFill>
                          <a:effectLst/>
                        </a:rPr>
                        <a:t>2</a:t>
                      </a:r>
                      <a:r>
                        <a:rPr lang="en-US" sz="1600" dirty="0">
                          <a:solidFill>
                            <a:schemeClr val="tx1"/>
                          </a:solidFill>
                          <a:effectLst/>
                        </a:rPr>
                        <a:t>O</a:t>
                      </a:r>
                      <a:r>
                        <a:rPr lang="en-US" sz="1600" baseline="-25000" dirty="0">
                          <a:solidFill>
                            <a:schemeClr val="tx1"/>
                          </a:solidFill>
                          <a:effectLst/>
                        </a:rPr>
                        <a:t>3</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1.19-2.1</a:t>
                      </a:r>
                      <a:endParaRPr lang="en-US" sz="16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5383">
                <a:tc>
                  <a:txBody>
                    <a:bodyPr/>
                    <a:lstStyle/>
                    <a:p>
                      <a:pPr marL="0" marR="0" algn="l">
                        <a:lnSpc>
                          <a:spcPct val="115000"/>
                        </a:lnSpc>
                        <a:spcBef>
                          <a:spcPts val="0"/>
                        </a:spcBef>
                        <a:spcAft>
                          <a:spcPts val="0"/>
                        </a:spcAft>
                      </a:pPr>
                      <a:r>
                        <a:rPr lang="en-US" sz="1600" dirty="0">
                          <a:solidFill>
                            <a:schemeClr val="tx1"/>
                          </a:solidFill>
                          <a:effectLst/>
                        </a:rPr>
                        <a:t>Fe</a:t>
                      </a:r>
                      <a:r>
                        <a:rPr lang="en-US" sz="1600" baseline="-25000" dirty="0">
                          <a:solidFill>
                            <a:schemeClr val="tx1"/>
                          </a:solidFill>
                          <a:effectLst/>
                        </a:rPr>
                        <a:t>2</a:t>
                      </a:r>
                      <a:r>
                        <a:rPr lang="en-US" sz="1600" dirty="0">
                          <a:solidFill>
                            <a:schemeClr val="tx1"/>
                          </a:solidFill>
                          <a:effectLst/>
                        </a:rPr>
                        <a:t>O</a:t>
                      </a:r>
                      <a:r>
                        <a:rPr lang="en-US" sz="1600" baseline="-25000" dirty="0">
                          <a:solidFill>
                            <a:schemeClr val="tx1"/>
                          </a:solidFill>
                          <a:effectLst/>
                        </a:rPr>
                        <a:t>3</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a:solidFill>
                            <a:schemeClr val="tx1"/>
                          </a:solidFill>
                          <a:effectLst/>
                        </a:rPr>
                        <a:t>0.45-1.0</a:t>
                      </a:r>
                      <a:endParaRPr lang="en-US" sz="16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97175">
                <a:tc>
                  <a:txBody>
                    <a:bodyPr/>
                    <a:lstStyle/>
                    <a:p>
                      <a:pPr marL="0" marR="0" algn="l">
                        <a:lnSpc>
                          <a:spcPct val="115000"/>
                        </a:lnSpc>
                        <a:spcBef>
                          <a:spcPts val="0"/>
                        </a:spcBef>
                        <a:spcAft>
                          <a:spcPts val="0"/>
                        </a:spcAft>
                      </a:pPr>
                      <a:r>
                        <a:rPr lang="en-US" sz="1600" dirty="0">
                          <a:solidFill>
                            <a:schemeClr val="tx1"/>
                          </a:solidFill>
                          <a:effectLst/>
                        </a:rPr>
                        <a:t>LOI</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solidFill>
                            <a:schemeClr val="tx1"/>
                          </a:solidFill>
                          <a:effectLst/>
                        </a:rPr>
                        <a:t>39.0-41.3</a:t>
                      </a:r>
                      <a:endParaRPr lang="en-US" sz="16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74" marR="6857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65C8313C-4037-04EB-6749-054115C84C78}"/>
              </a:ext>
            </a:extLst>
          </p:cNvPr>
          <p:cNvSpPr txBox="1"/>
          <p:nvPr/>
        </p:nvSpPr>
        <p:spPr>
          <a:xfrm>
            <a:off x="1554480" y="378692"/>
            <a:ext cx="8458200" cy="584775"/>
          </a:xfrm>
          <a:prstGeom prst="rect">
            <a:avLst/>
          </a:prstGeom>
          <a:noFill/>
        </p:spPr>
        <p:txBody>
          <a:bodyPr wrap="square" rtlCol="0">
            <a:spAutoFit/>
          </a:bodyPr>
          <a:lstStyle/>
          <a:p>
            <a:r>
              <a:rPr lang="en-US" sz="3200" b="1" dirty="0"/>
              <a:t>LIMESTONE SPECIFICATIONS FOR FGD</a:t>
            </a:r>
          </a:p>
        </p:txBody>
      </p:sp>
    </p:spTree>
    <p:extLst>
      <p:ext uri="{BB962C8B-B14F-4D97-AF65-F5344CB8AC3E}">
        <p14:creationId xmlns:p14="http://schemas.microsoft.com/office/powerpoint/2010/main" val="296196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a:t>Limestone Purity Requirement for FGD System</a:t>
            </a:r>
          </a:p>
        </p:txBody>
      </p:sp>
      <p:sp>
        <p:nvSpPr>
          <p:cNvPr id="3" name="Slide Number Placeholder 2"/>
          <p:cNvSpPr>
            <a:spLocks noGrp="1"/>
          </p:cNvSpPr>
          <p:nvPr>
            <p:ph type="sldNum" sz="quarter" idx="10"/>
          </p:nvPr>
        </p:nvSpPr>
        <p:spPr/>
        <p:txBody>
          <a:bodyPr>
            <a:normAutofit/>
          </a:bodyPr>
          <a:lstStyle/>
          <a:p>
            <a:fld id="{19B51A1E-902D-48AF-9020-955120F399B6}" type="slidenum">
              <a:rPr lang="en-US" smtClean="0"/>
              <a:pPr/>
              <a:t>7</a:t>
            </a:fld>
            <a:endParaRPr lang="en-US" dirty="0"/>
          </a:p>
        </p:txBody>
      </p:sp>
      <p:graphicFrame>
        <p:nvGraphicFramePr>
          <p:cNvPr id="4" name="Diagram 3"/>
          <p:cNvGraphicFramePr>
            <a:graphicFrameLocks noChangeAspect="1"/>
          </p:cNvGraphicFramePr>
          <p:nvPr/>
        </p:nvGraphicFramePr>
        <p:xfrm>
          <a:off x="310250" y="1374007"/>
          <a:ext cx="5455216" cy="4109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5EB853E-ED5A-49A5-8C82-5E4EA6C92F3A}"/>
              </a:ext>
            </a:extLst>
          </p:cNvPr>
          <p:cNvSpPr txBox="1"/>
          <p:nvPr/>
        </p:nvSpPr>
        <p:spPr>
          <a:xfrm>
            <a:off x="5960840" y="1881652"/>
            <a:ext cx="5785750" cy="3094693"/>
          </a:xfrm>
          <a:prstGeom prst="rect">
            <a:avLst/>
          </a:prstGeom>
          <a:solidFill>
            <a:schemeClr val="accent2">
              <a:lumMod val="20000"/>
              <a:lumOff val="80000"/>
            </a:schemeClr>
          </a:solidFill>
          <a:scene3d>
            <a:camera prst="orthographicFront"/>
            <a:lightRig rig="threePt" dir="t"/>
          </a:scene3d>
          <a:sp3d>
            <a:bevelT/>
          </a:sp3d>
        </p:spPr>
        <p:txBody>
          <a:bodyPr wrap="square" rtlCol="0">
            <a:spAutoFit/>
          </a:bodyPr>
          <a:lstStyle/>
          <a:p>
            <a:pPr marL="342900" indent="-342900" algn="just">
              <a:lnSpc>
                <a:spcPct val="150000"/>
              </a:lnSpc>
              <a:buFont typeface="Wingdings" panose="05000000000000000000" pitchFamily="2" charset="2"/>
              <a:buChar char="q"/>
            </a:pPr>
            <a:r>
              <a:rPr lang="en-US" sz="2000" b="1" dirty="0"/>
              <a:t>CaCO3 above 90 % purity  is high quality limestone and is also known as Steel Grade Limestone</a:t>
            </a:r>
            <a:r>
              <a:rPr lang="en-US" dirty="0"/>
              <a:t>.</a:t>
            </a:r>
          </a:p>
          <a:p>
            <a:pPr marL="342900" indent="-342900" algn="just">
              <a:lnSpc>
                <a:spcPct val="150000"/>
              </a:lnSpc>
              <a:buFont typeface="Wingdings" panose="05000000000000000000" pitchFamily="2" charset="2"/>
              <a:buChar char="q"/>
            </a:pPr>
            <a:r>
              <a:rPr lang="en-US" b="1" dirty="0"/>
              <a:t>CaCO3 between 79 % to 89 % (CaO-44% -52 %) is known as cement grade lime stone. </a:t>
            </a:r>
          </a:p>
          <a:p>
            <a:pPr marL="342900" indent="-342900" algn="just">
              <a:lnSpc>
                <a:spcPct val="150000"/>
              </a:lnSpc>
              <a:buFont typeface="Wingdings" panose="05000000000000000000" pitchFamily="2" charset="2"/>
              <a:buChar char="q"/>
            </a:pPr>
            <a:r>
              <a:rPr lang="en-US" b="1" dirty="0"/>
              <a:t>CaCO3 above 95 % is known as Chemical grade limestone</a:t>
            </a:r>
            <a:endParaRPr lang="en-IN" b="1" dirty="0"/>
          </a:p>
        </p:txBody>
      </p:sp>
    </p:spTree>
    <p:extLst>
      <p:ext uri="{BB962C8B-B14F-4D97-AF65-F5344CB8AC3E}">
        <p14:creationId xmlns:p14="http://schemas.microsoft.com/office/powerpoint/2010/main" val="281025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757F1C7-693C-FEBA-3E4B-5CD5B7117688}"/>
              </a:ext>
            </a:extLst>
          </p:cNvPr>
          <p:cNvGraphicFramePr>
            <a:graphicFrameLocks noGrp="1"/>
          </p:cNvGraphicFramePr>
          <p:nvPr>
            <p:extLst>
              <p:ext uri="{D42A27DB-BD31-4B8C-83A1-F6EECF244321}">
                <p14:modId xmlns:p14="http://schemas.microsoft.com/office/powerpoint/2010/main" val="2375933515"/>
              </p:ext>
            </p:extLst>
          </p:nvPr>
        </p:nvGraphicFramePr>
        <p:xfrm>
          <a:off x="339870" y="741199"/>
          <a:ext cx="11339940" cy="5650174"/>
        </p:xfrm>
        <a:graphic>
          <a:graphicData uri="http://schemas.openxmlformats.org/drawingml/2006/table">
            <a:tbl>
              <a:tblPr firstRow="1" firstCol="1" bandRow="1">
                <a:tableStyleId>{5C22544A-7EE6-4342-B048-85BDC9FD1C3A}</a:tableStyleId>
              </a:tblPr>
              <a:tblGrid>
                <a:gridCol w="826758">
                  <a:extLst>
                    <a:ext uri="{9D8B030D-6E8A-4147-A177-3AD203B41FA5}">
                      <a16:colId xmlns:a16="http://schemas.microsoft.com/office/drawing/2014/main" val="20000"/>
                    </a:ext>
                  </a:extLst>
                </a:gridCol>
                <a:gridCol w="1687916">
                  <a:extLst>
                    <a:ext uri="{9D8B030D-6E8A-4147-A177-3AD203B41FA5}">
                      <a16:colId xmlns:a16="http://schemas.microsoft.com/office/drawing/2014/main" val="20001"/>
                    </a:ext>
                  </a:extLst>
                </a:gridCol>
                <a:gridCol w="8825266">
                  <a:extLst>
                    <a:ext uri="{9D8B030D-6E8A-4147-A177-3AD203B41FA5}">
                      <a16:colId xmlns:a16="http://schemas.microsoft.com/office/drawing/2014/main" val="20002"/>
                    </a:ext>
                  </a:extLst>
                </a:gridCol>
              </a:tblGrid>
              <a:tr h="371182">
                <a:tc>
                  <a:txBody>
                    <a:bodyPr/>
                    <a:lstStyle/>
                    <a:p>
                      <a:pPr marL="0" marR="0" algn="just">
                        <a:lnSpc>
                          <a:spcPct val="115000"/>
                        </a:lnSpc>
                        <a:spcBef>
                          <a:spcPts val="0"/>
                        </a:spcBef>
                        <a:spcAft>
                          <a:spcPts val="1200"/>
                        </a:spcAft>
                      </a:pPr>
                      <a:r>
                        <a:rPr lang="en-US" sz="1800">
                          <a:solidFill>
                            <a:schemeClr val="tx1"/>
                          </a:solidFill>
                          <a:effectLst/>
                        </a:rPr>
                        <a:t>S.No.</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1200"/>
                        </a:spcAft>
                      </a:pPr>
                      <a:r>
                        <a:rPr lang="en-US" sz="1800">
                          <a:solidFill>
                            <a:schemeClr val="tx1"/>
                          </a:solidFill>
                          <a:effectLst/>
                        </a:rPr>
                        <a:t>Step</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1200"/>
                        </a:spcAft>
                      </a:pPr>
                      <a:r>
                        <a:rPr lang="en-US" sz="1800" dirty="0">
                          <a:solidFill>
                            <a:schemeClr val="tx1"/>
                          </a:solidFill>
                          <a:effectLst/>
                        </a:rPr>
                        <a:t> Reactions</a:t>
                      </a:r>
                      <a:endParaRPr lang="en-US" sz="1800" dirty="0">
                        <a:solidFill>
                          <a:schemeClr val="tx1"/>
                        </a:solidFill>
                        <a:effectLst/>
                        <a:latin typeface="Calibri" panose="020F0502020204030204" pitchFamily="34"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7220">
                <a:tc>
                  <a:txBody>
                    <a:bodyPr/>
                    <a:lstStyle/>
                    <a:p>
                      <a:pPr marL="0" marR="0" algn="just">
                        <a:lnSpc>
                          <a:spcPct val="115000"/>
                        </a:lnSpc>
                        <a:spcBef>
                          <a:spcPts val="0"/>
                        </a:spcBef>
                        <a:spcAft>
                          <a:spcPts val="1200"/>
                        </a:spcAft>
                      </a:pPr>
                      <a:r>
                        <a:rPr lang="en-US" sz="1800">
                          <a:solidFill>
                            <a:schemeClr val="tx1"/>
                          </a:solidFill>
                          <a:effectLst/>
                        </a:rPr>
                        <a:t>1</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1200"/>
                        </a:spcAft>
                      </a:pPr>
                      <a:r>
                        <a:rPr lang="en-US" sz="1800" dirty="0">
                          <a:solidFill>
                            <a:schemeClr val="tx1"/>
                          </a:solidFill>
                          <a:effectLst/>
                        </a:rPr>
                        <a:t>Absorption</a:t>
                      </a:r>
                      <a:endParaRPr lang="en-US" sz="18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1200"/>
                        </a:spcBef>
                        <a:spcAft>
                          <a:spcPts val="1200"/>
                        </a:spcAft>
                      </a:pPr>
                      <a:r>
                        <a:rPr lang="en-US" sz="1800" dirty="0">
                          <a:solidFill>
                            <a:schemeClr val="tx1"/>
                          </a:solidFill>
                          <a:effectLst/>
                        </a:rPr>
                        <a:t>SO</a:t>
                      </a:r>
                      <a:r>
                        <a:rPr lang="en-US" sz="1800" baseline="-25000" dirty="0">
                          <a:solidFill>
                            <a:schemeClr val="tx1"/>
                          </a:solidFill>
                          <a:effectLst/>
                        </a:rPr>
                        <a:t>2</a:t>
                      </a:r>
                      <a:r>
                        <a:rPr lang="en-US" sz="1800" dirty="0">
                          <a:solidFill>
                            <a:schemeClr val="tx1"/>
                          </a:solidFill>
                          <a:effectLst/>
                        </a:rPr>
                        <a:t>(g) + H</a:t>
                      </a:r>
                      <a:r>
                        <a:rPr lang="en-US" sz="1800" baseline="-25000" dirty="0">
                          <a:solidFill>
                            <a:schemeClr val="tx1"/>
                          </a:solidFill>
                          <a:effectLst/>
                        </a:rPr>
                        <a:t>2</a:t>
                      </a:r>
                      <a:r>
                        <a:rPr lang="en-US" sz="1800" dirty="0">
                          <a:solidFill>
                            <a:schemeClr val="tx1"/>
                          </a:solidFill>
                          <a:effectLst/>
                        </a:rPr>
                        <a:t>O </a:t>
                      </a:r>
                      <a:r>
                        <a:rPr lang="en-US" sz="1800" dirty="0">
                          <a:solidFill>
                            <a:schemeClr val="tx1"/>
                          </a:solidFill>
                          <a:effectLst/>
                          <a:sym typeface="Symbol" panose="05050102010706020507" pitchFamily="18" charset="2"/>
                        </a:rPr>
                        <a:t></a:t>
                      </a:r>
                      <a:r>
                        <a:rPr lang="en-US" sz="1800" dirty="0">
                          <a:solidFill>
                            <a:schemeClr val="tx1"/>
                          </a:solidFill>
                          <a:effectLst/>
                        </a:rPr>
                        <a:t>HSO</a:t>
                      </a:r>
                      <a:r>
                        <a:rPr lang="en-US" sz="1800" baseline="-25000" dirty="0">
                          <a:solidFill>
                            <a:schemeClr val="tx1"/>
                          </a:solidFill>
                          <a:effectLst/>
                        </a:rPr>
                        <a:t>3</a:t>
                      </a:r>
                      <a:r>
                        <a:rPr lang="en-US" sz="1800" baseline="30000" dirty="0">
                          <a:solidFill>
                            <a:schemeClr val="tx1"/>
                          </a:solidFill>
                          <a:effectLst/>
                        </a:rPr>
                        <a:t>-</a:t>
                      </a:r>
                      <a:r>
                        <a:rPr lang="en-US" sz="1800" dirty="0">
                          <a:solidFill>
                            <a:schemeClr val="tx1"/>
                          </a:solidFill>
                          <a:effectLst/>
                        </a:rPr>
                        <a:t> + H</a:t>
                      </a:r>
                      <a:r>
                        <a:rPr lang="en-US" sz="1800" baseline="30000" dirty="0">
                          <a:solidFill>
                            <a:schemeClr val="tx1"/>
                          </a:solidFill>
                          <a:effectLst/>
                        </a:rPr>
                        <a:t>+</a:t>
                      </a:r>
                      <a:r>
                        <a:rPr lang="en-US" sz="1800" dirty="0">
                          <a:solidFill>
                            <a:schemeClr val="tx1"/>
                          </a:solidFill>
                          <a:effectLst/>
                        </a:rPr>
                        <a:t> ,      O</a:t>
                      </a:r>
                      <a:r>
                        <a:rPr lang="en-US" sz="1800" baseline="-25000" dirty="0">
                          <a:solidFill>
                            <a:schemeClr val="tx1"/>
                          </a:solidFill>
                          <a:effectLst/>
                        </a:rPr>
                        <a:t>2</a:t>
                      </a:r>
                      <a:r>
                        <a:rPr lang="en-US" sz="1800" dirty="0">
                          <a:solidFill>
                            <a:schemeClr val="tx1"/>
                          </a:solidFill>
                          <a:effectLst/>
                        </a:rPr>
                        <a:t>(g) </a:t>
                      </a:r>
                      <a:r>
                        <a:rPr lang="en-US" sz="1800" dirty="0">
                          <a:solidFill>
                            <a:schemeClr val="tx1"/>
                          </a:solidFill>
                          <a:effectLst/>
                          <a:sym typeface="Symbol" panose="05050102010706020507" pitchFamily="18" charset="2"/>
                        </a:rPr>
                        <a:t></a:t>
                      </a:r>
                      <a:r>
                        <a:rPr lang="en-US" sz="1800" dirty="0">
                          <a:solidFill>
                            <a:schemeClr val="tx1"/>
                          </a:solidFill>
                          <a:effectLst/>
                        </a:rPr>
                        <a:t>O</a:t>
                      </a:r>
                      <a:r>
                        <a:rPr lang="en-US" sz="1800" baseline="-25000" dirty="0">
                          <a:solidFill>
                            <a:schemeClr val="tx1"/>
                          </a:solidFill>
                          <a:effectLst/>
                        </a:rPr>
                        <a:t>2</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03030">
                <a:tc>
                  <a:txBody>
                    <a:bodyPr/>
                    <a:lstStyle/>
                    <a:p>
                      <a:pPr marL="0" marR="0" algn="just">
                        <a:lnSpc>
                          <a:spcPct val="115000"/>
                        </a:lnSpc>
                        <a:spcBef>
                          <a:spcPts val="0"/>
                        </a:spcBef>
                        <a:spcAft>
                          <a:spcPts val="1200"/>
                        </a:spcAft>
                      </a:pPr>
                      <a:r>
                        <a:rPr lang="en-US" sz="1800">
                          <a:solidFill>
                            <a:schemeClr val="tx1"/>
                          </a:solidFill>
                          <a:effectLst/>
                        </a:rPr>
                        <a:t>2</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1200"/>
                        </a:spcAft>
                      </a:pPr>
                      <a:r>
                        <a:rPr lang="en-US" sz="1800">
                          <a:solidFill>
                            <a:schemeClr val="tx1"/>
                          </a:solidFill>
                          <a:effectLst/>
                        </a:rPr>
                        <a:t>Neutralization</a:t>
                      </a:r>
                    </a:p>
                    <a:p>
                      <a:pPr marL="0" marR="0" algn="just">
                        <a:lnSpc>
                          <a:spcPct val="115000"/>
                        </a:lnSpc>
                        <a:spcBef>
                          <a:spcPts val="1200"/>
                        </a:spcBef>
                        <a:spcAft>
                          <a:spcPts val="1200"/>
                        </a:spcAft>
                      </a:pPr>
                      <a:r>
                        <a:rPr lang="en-US" sz="1800">
                          <a:solidFill>
                            <a:schemeClr val="tx1"/>
                          </a:solidFill>
                          <a:effectLst/>
                        </a:rPr>
                        <a:t> </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600"/>
                        </a:spcBef>
                        <a:spcAft>
                          <a:spcPts val="600"/>
                        </a:spcAft>
                      </a:pPr>
                      <a:endParaRPr lang="en-US" sz="1800" dirty="0">
                        <a:solidFill>
                          <a:schemeClr val="tx1"/>
                        </a:solidFill>
                        <a:effectLst/>
                      </a:endParaRPr>
                    </a:p>
                    <a:p>
                      <a:pPr marL="0" marR="0" algn="ctr">
                        <a:lnSpc>
                          <a:spcPct val="100000"/>
                        </a:lnSpc>
                        <a:spcBef>
                          <a:spcPts val="600"/>
                        </a:spcBef>
                        <a:spcAft>
                          <a:spcPts val="600"/>
                        </a:spcAft>
                      </a:pPr>
                      <a:r>
                        <a:rPr lang="en-US" sz="1800" dirty="0">
                          <a:solidFill>
                            <a:schemeClr val="tx1"/>
                          </a:solidFill>
                          <a:effectLst/>
                        </a:rPr>
                        <a:t>HSO</a:t>
                      </a:r>
                      <a:r>
                        <a:rPr lang="en-US" sz="1800" baseline="-25000" dirty="0">
                          <a:solidFill>
                            <a:schemeClr val="tx1"/>
                          </a:solidFill>
                          <a:effectLst/>
                        </a:rPr>
                        <a:t>3</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 Ca</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a:t>
                      </a:r>
                      <a:r>
                        <a:rPr lang="en-US" sz="1800" dirty="0">
                          <a:solidFill>
                            <a:schemeClr val="tx1"/>
                          </a:solidFill>
                          <a:effectLst/>
                          <a:sym typeface="Symbol" panose="05050102010706020507" pitchFamily="18" charset="2"/>
                        </a:rPr>
                        <a:t></a:t>
                      </a:r>
                      <a:r>
                        <a:rPr lang="en-US" sz="1800" dirty="0">
                          <a:solidFill>
                            <a:schemeClr val="tx1"/>
                          </a:solidFill>
                          <a:effectLst/>
                        </a:rPr>
                        <a:t> CaSO</a:t>
                      </a:r>
                      <a:r>
                        <a:rPr lang="en-US" sz="1800" baseline="-25000" dirty="0">
                          <a:solidFill>
                            <a:schemeClr val="tx1"/>
                          </a:solidFill>
                          <a:effectLst/>
                        </a:rPr>
                        <a:t>3</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H</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a:t>
                      </a:r>
                    </a:p>
                    <a:p>
                      <a:pPr marL="0" marR="0" algn="ctr">
                        <a:lnSpc>
                          <a:spcPct val="100000"/>
                        </a:lnSpc>
                        <a:spcBef>
                          <a:spcPts val="600"/>
                        </a:spcBef>
                        <a:spcAft>
                          <a:spcPts val="600"/>
                        </a:spcAft>
                      </a:pPr>
                      <a:r>
                        <a:rPr lang="en-US" sz="1800" dirty="0">
                          <a:solidFill>
                            <a:schemeClr val="tx1"/>
                          </a:solidFill>
                          <a:effectLst/>
                        </a:rPr>
                        <a:t>Ca</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 H</a:t>
                      </a:r>
                      <a:r>
                        <a:rPr lang="en-US" sz="1800" baseline="-25000" dirty="0">
                          <a:solidFill>
                            <a:schemeClr val="tx1"/>
                          </a:solidFill>
                          <a:effectLst/>
                        </a:rPr>
                        <a:t>2</a:t>
                      </a:r>
                      <a:r>
                        <a:rPr lang="en-US" sz="1800" dirty="0">
                          <a:solidFill>
                            <a:schemeClr val="tx1"/>
                          </a:solidFill>
                          <a:effectLst/>
                        </a:rPr>
                        <a:t>SO</a:t>
                      </a:r>
                      <a:r>
                        <a:rPr lang="en-US" sz="1800" baseline="-25000" dirty="0">
                          <a:solidFill>
                            <a:schemeClr val="tx1"/>
                          </a:solidFill>
                          <a:effectLst/>
                        </a:rPr>
                        <a:t>4</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a:t>
                      </a:r>
                      <a:r>
                        <a:rPr lang="en-US" sz="1800" dirty="0">
                          <a:solidFill>
                            <a:schemeClr val="tx1"/>
                          </a:solidFill>
                          <a:effectLst/>
                          <a:sym typeface="Symbol" panose="05050102010706020507" pitchFamily="18" charset="2"/>
                        </a:rPr>
                        <a:t></a:t>
                      </a:r>
                      <a:r>
                        <a:rPr lang="en-US" sz="1800" dirty="0">
                          <a:solidFill>
                            <a:schemeClr val="tx1"/>
                          </a:solidFill>
                          <a:effectLst/>
                        </a:rPr>
                        <a:t> CaSO</a:t>
                      </a:r>
                      <a:r>
                        <a:rPr lang="en-US" sz="1800" baseline="-25000" dirty="0">
                          <a:solidFill>
                            <a:schemeClr val="tx1"/>
                          </a:solidFill>
                          <a:effectLst/>
                        </a:rPr>
                        <a:t>4</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+ 2H</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a:t>
                      </a:r>
                    </a:p>
                    <a:p>
                      <a:pPr marL="0" marR="0" algn="ctr">
                        <a:lnSpc>
                          <a:spcPct val="100000"/>
                        </a:lnSpc>
                        <a:spcBef>
                          <a:spcPts val="600"/>
                        </a:spcBef>
                        <a:spcAft>
                          <a:spcPts val="600"/>
                        </a:spcAft>
                      </a:pPr>
                      <a:r>
                        <a:rPr lang="en-US" sz="1800" dirty="0">
                          <a:solidFill>
                            <a:schemeClr val="tx1"/>
                          </a:solidFill>
                          <a:effectLst/>
                        </a:rPr>
                        <a:t>H</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  HCO</a:t>
                      </a:r>
                      <a:r>
                        <a:rPr lang="en-US" sz="1800" baseline="30000" dirty="0">
                          <a:solidFill>
                            <a:schemeClr val="tx1"/>
                          </a:solidFill>
                          <a:effectLst/>
                        </a:rPr>
                        <a:t>-</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   </a:t>
                      </a:r>
                      <a:r>
                        <a:rPr lang="en-US" sz="1800" dirty="0">
                          <a:solidFill>
                            <a:schemeClr val="tx1"/>
                          </a:solidFill>
                          <a:effectLst/>
                          <a:sym typeface="Symbol" panose="05050102010706020507" pitchFamily="18" charset="2"/>
                        </a:rPr>
                        <a:t></a:t>
                      </a:r>
                      <a:r>
                        <a:rPr lang="en-US" sz="1800" dirty="0">
                          <a:solidFill>
                            <a:schemeClr val="tx1"/>
                          </a:solidFill>
                          <a:effectLst/>
                        </a:rPr>
                        <a:t>  H</a:t>
                      </a:r>
                      <a:r>
                        <a:rPr lang="en-US" sz="1800" baseline="-25000" dirty="0">
                          <a:solidFill>
                            <a:schemeClr val="tx1"/>
                          </a:solidFill>
                          <a:effectLst/>
                        </a:rPr>
                        <a:t>2</a:t>
                      </a:r>
                      <a:r>
                        <a:rPr lang="en-US" sz="1800" dirty="0">
                          <a:solidFill>
                            <a:schemeClr val="tx1"/>
                          </a:solidFill>
                          <a:effectLst/>
                        </a:rPr>
                        <a:t>O(l)  +  CO (g),         </a:t>
                      </a:r>
                    </a:p>
                    <a:p>
                      <a:pPr marL="0" marR="0" algn="ctr">
                        <a:lnSpc>
                          <a:spcPct val="100000"/>
                        </a:lnSpc>
                        <a:spcBef>
                          <a:spcPts val="600"/>
                        </a:spcBef>
                        <a:spcAft>
                          <a:spcPts val="600"/>
                        </a:spcAft>
                      </a:pPr>
                      <a:r>
                        <a:rPr lang="en-US" sz="1800" dirty="0">
                          <a:solidFill>
                            <a:schemeClr val="tx1"/>
                          </a:solidFill>
                          <a:effectLst/>
                        </a:rPr>
                        <a:t>H</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 OH</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a:t>
                      </a:r>
                      <a:r>
                        <a:rPr lang="en-US" sz="1800" dirty="0">
                          <a:solidFill>
                            <a:schemeClr val="tx1"/>
                          </a:solidFill>
                          <a:effectLst/>
                          <a:sym typeface="Symbol" panose="05050102010706020507" pitchFamily="18" charset="2"/>
                        </a:rPr>
                        <a:t></a:t>
                      </a:r>
                      <a:r>
                        <a:rPr lang="en-US" sz="1800" dirty="0">
                          <a:solidFill>
                            <a:schemeClr val="tx1"/>
                          </a:solidFill>
                          <a:effectLst/>
                        </a:rPr>
                        <a:t>  H2O(l)</a:t>
                      </a:r>
                      <a:endParaRPr lang="en-US" sz="18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2503">
                <a:tc>
                  <a:txBody>
                    <a:bodyPr/>
                    <a:lstStyle/>
                    <a:p>
                      <a:pPr marL="0" marR="0" algn="just">
                        <a:lnSpc>
                          <a:spcPct val="115000"/>
                        </a:lnSpc>
                        <a:spcBef>
                          <a:spcPts val="0"/>
                        </a:spcBef>
                        <a:spcAft>
                          <a:spcPts val="1200"/>
                        </a:spcAft>
                      </a:pPr>
                      <a:r>
                        <a:rPr lang="en-US" sz="1800">
                          <a:solidFill>
                            <a:schemeClr val="tx1"/>
                          </a:solidFill>
                          <a:effectLst/>
                        </a:rPr>
                        <a:t>3</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1200"/>
                        </a:spcAft>
                      </a:pPr>
                      <a:r>
                        <a:rPr lang="en-US" sz="1800">
                          <a:solidFill>
                            <a:schemeClr val="tx1"/>
                          </a:solidFill>
                          <a:effectLst/>
                        </a:rPr>
                        <a:t>Regeneration</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1200"/>
                        </a:spcBef>
                        <a:spcAft>
                          <a:spcPts val="1200"/>
                        </a:spcAft>
                      </a:pPr>
                      <a:r>
                        <a:rPr lang="en-US" sz="1800" dirty="0">
                          <a:solidFill>
                            <a:schemeClr val="tx1"/>
                          </a:solidFill>
                          <a:effectLst/>
                        </a:rPr>
                        <a:t>CaCO</a:t>
                      </a:r>
                      <a:r>
                        <a:rPr lang="en-US" sz="1800" baseline="-25000" dirty="0">
                          <a:solidFill>
                            <a:schemeClr val="tx1"/>
                          </a:solidFill>
                          <a:effectLst/>
                        </a:rPr>
                        <a:t>3</a:t>
                      </a:r>
                      <a:r>
                        <a:rPr lang="en-US" sz="1800" dirty="0">
                          <a:solidFill>
                            <a:schemeClr val="tx1"/>
                          </a:solidFill>
                          <a:effectLst/>
                        </a:rPr>
                        <a:t>(s) + H</a:t>
                      </a:r>
                      <a:r>
                        <a:rPr lang="en-US" sz="1800" baseline="-25000" dirty="0">
                          <a:solidFill>
                            <a:schemeClr val="tx1"/>
                          </a:solidFill>
                          <a:effectLst/>
                        </a:rPr>
                        <a:t>2</a:t>
                      </a:r>
                      <a:r>
                        <a:rPr lang="en-US" sz="1800" dirty="0">
                          <a:solidFill>
                            <a:schemeClr val="tx1"/>
                          </a:solidFill>
                          <a:effectLst/>
                        </a:rPr>
                        <a:t>O(l) </a:t>
                      </a:r>
                      <a:r>
                        <a:rPr lang="en-US" sz="1800" dirty="0">
                          <a:solidFill>
                            <a:schemeClr val="tx1"/>
                          </a:solidFill>
                          <a:effectLst/>
                          <a:sym typeface="Symbol" panose="05050102010706020507" pitchFamily="18" charset="2"/>
                        </a:rPr>
                        <a:t></a:t>
                      </a:r>
                      <a:r>
                        <a:rPr lang="en-US" sz="1800" dirty="0">
                          <a:solidFill>
                            <a:schemeClr val="tx1"/>
                          </a:solidFill>
                          <a:effectLst/>
                        </a:rPr>
                        <a:t>  Ca</a:t>
                      </a:r>
                      <a:r>
                        <a:rPr lang="en-US" sz="1800" baseline="30000" dirty="0">
                          <a:solidFill>
                            <a:schemeClr val="tx1"/>
                          </a:solidFill>
                          <a:effectLst/>
                        </a:rPr>
                        <a:t>2+</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 HCO</a:t>
                      </a:r>
                      <a:r>
                        <a:rPr lang="en-US" sz="1800" baseline="-25000" dirty="0">
                          <a:solidFill>
                            <a:schemeClr val="tx1"/>
                          </a:solidFill>
                          <a:effectLst/>
                        </a:rPr>
                        <a:t>3</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 OH</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a:t>
                      </a:r>
                      <a:endParaRPr lang="en-US" sz="18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5995">
                <a:tc>
                  <a:txBody>
                    <a:bodyPr/>
                    <a:lstStyle/>
                    <a:p>
                      <a:pPr marL="0" marR="0" algn="just">
                        <a:lnSpc>
                          <a:spcPct val="115000"/>
                        </a:lnSpc>
                        <a:spcBef>
                          <a:spcPts val="0"/>
                        </a:spcBef>
                        <a:spcAft>
                          <a:spcPts val="1200"/>
                        </a:spcAft>
                      </a:pPr>
                      <a:r>
                        <a:rPr lang="en-US" sz="1800">
                          <a:solidFill>
                            <a:schemeClr val="tx1"/>
                          </a:solidFill>
                          <a:effectLst/>
                        </a:rPr>
                        <a:t>4</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1200"/>
                        </a:spcAft>
                      </a:pPr>
                      <a:r>
                        <a:rPr lang="en-US" sz="1800">
                          <a:solidFill>
                            <a:schemeClr val="tx1"/>
                          </a:solidFill>
                          <a:effectLst/>
                        </a:rPr>
                        <a:t>Oxidation</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1200"/>
                        </a:spcBef>
                        <a:spcAft>
                          <a:spcPts val="1200"/>
                        </a:spcAft>
                      </a:pPr>
                      <a:r>
                        <a:rPr lang="en-US" sz="1800" dirty="0">
                          <a:solidFill>
                            <a:schemeClr val="tx1"/>
                          </a:solidFill>
                          <a:effectLst/>
                        </a:rPr>
                        <a:t>HSO</a:t>
                      </a:r>
                      <a:r>
                        <a:rPr lang="en-US" sz="1800" baseline="-25000" dirty="0">
                          <a:solidFill>
                            <a:schemeClr val="tx1"/>
                          </a:solidFill>
                          <a:effectLst/>
                        </a:rPr>
                        <a:t>3</a:t>
                      </a:r>
                      <a:r>
                        <a:rPr lang="en-US" sz="1800" baseline="30000" dirty="0">
                          <a:solidFill>
                            <a:schemeClr val="tx1"/>
                          </a:solidFill>
                          <a:effectLst/>
                        </a:rPr>
                        <a:t>-</a:t>
                      </a:r>
                      <a:r>
                        <a:rPr lang="en-US" sz="1800" dirty="0">
                          <a:solidFill>
                            <a:schemeClr val="tx1"/>
                          </a:solidFill>
                          <a:effectLst/>
                        </a:rPr>
                        <a:t> (</a:t>
                      </a:r>
                      <a:r>
                        <a:rPr lang="en-US" sz="1800" dirty="0" err="1">
                          <a:solidFill>
                            <a:schemeClr val="tx1"/>
                          </a:solidFill>
                          <a:effectLst/>
                        </a:rPr>
                        <a:t>aq</a:t>
                      </a:r>
                      <a:r>
                        <a:rPr lang="en-US" sz="1800" dirty="0">
                          <a:solidFill>
                            <a:schemeClr val="tx1"/>
                          </a:solidFill>
                          <a:effectLst/>
                        </a:rPr>
                        <a:t>) + 1/2 O2(g) </a:t>
                      </a:r>
                      <a:r>
                        <a:rPr lang="en-US" sz="1800" dirty="0">
                          <a:solidFill>
                            <a:schemeClr val="tx1"/>
                          </a:solidFill>
                          <a:effectLst/>
                          <a:sym typeface="Symbol" panose="05050102010706020507" pitchFamily="18" charset="2"/>
                        </a:rPr>
                        <a:t></a:t>
                      </a:r>
                      <a:r>
                        <a:rPr lang="en-US" sz="1800" dirty="0">
                          <a:solidFill>
                            <a:schemeClr val="tx1"/>
                          </a:solidFill>
                          <a:effectLst/>
                        </a:rPr>
                        <a:t>  HSO</a:t>
                      </a:r>
                      <a:r>
                        <a:rPr lang="en-US" sz="1800" baseline="30000" dirty="0">
                          <a:solidFill>
                            <a:schemeClr val="tx1"/>
                          </a:solidFill>
                          <a:effectLst/>
                        </a:rPr>
                        <a:t>- </a:t>
                      </a:r>
                      <a:r>
                        <a:rPr lang="en-US" sz="1800" dirty="0">
                          <a:solidFill>
                            <a:schemeClr val="tx1"/>
                          </a:solidFill>
                          <a:effectLst/>
                        </a:rPr>
                        <a:t>(</a:t>
                      </a:r>
                      <a:r>
                        <a:rPr lang="en-US" sz="1800" dirty="0" err="1">
                          <a:solidFill>
                            <a:schemeClr val="tx1"/>
                          </a:solidFill>
                          <a:effectLst/>
                        </a:rPr>
                        <a:t>aq</a:t>
                      </a:r>
                      <a:r>
                        <a:rPr lang="en-US" sz="1800" dirty="0">
                          <a:solidFill>
                            <a:schemeClr val="tx1"/>
                          </a:solidFill>
                          <a:effectLst/>
                        </a:rPr>
                        <a:t>)</a:t>
                      </a:r>
                      <a:endParaRPr lang="en-US" sz="18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30244">
                <a:tc>
                  <a:txBody>
                    <a:bodyPr/>
                    <a:lstStyle/>
                    <a:p>
                      <a:pPr marL="0" marR="0" algn="just">
                        <a:lnSpc>
                          <a:spcPct val="115000"/>
                        </a:lnSpc>
                        <a:spcBef>
                          <a:spcPts val="0"/>
                        </a:spcBef>
                        <a:spcAft>
                          <a:spcPts val="1200"/>
                        </a:spcAft>
                      </a:pPr>
                      <a:r>
                        <a:rPr lang="en-US" sz="1800">
                          <a:solidFill>
                            <a:schemeClr val="tx1"/>
                          </a:solidFill>
                          <a:effectLst/>
                        </a:rPr>
                        <a:t>5</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1200"/>
                        </a:spcAft>
                      </a:pPr>
                      <a:r>
                        <a:rPr lang="en-US" sz="1800">
                          <a:solidFill>
                            <a:schemeClr val="tx1"/>
                          </a:solidFill>
                          <a:effectLst/>
                        </a:rPr>
                        <a:t>Precipitation</a:t>
                      </a:r>
                      <a:endParaRPr lang="en-US" sz="18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1200"/>
                        </a:spcBef>
                        <a:spcAft>
                          <a:spcPts val="1200"/>
                        </a:spcAft>
                      </a:pPr>
                      <a:r>
                        <a:rPr lang="en-US" sz="1800" dirty="0">
                          <a:solidFill>
                            <a:schemeClr val="tx1"/>
                          </a:solidFill>
                          <a:effectLst/>
                        </a:rPr>
                        <a:t>Ca</a:t>
                      </a:r>
                      <a:r>
                        <a:rPr lang="en-US" sz="1800" baseline="30000" dirty="0">
                          <a:solidFill>
                            <a:schemeClr val="tx1"/>
                          </a:solidFill>
                          <a:effectLst/>
                        </a:rPr>
                        <a:t>2+</a:t>
                      </a:r>
                      <a:r>
                        <a:rPr lang="en-US" sz="1800" dirty="0">
                          <a:solidFill>
                            <a:schemeClr val="tx1"/>
                          </a:solidFill>
                          <a:effectLst/>
                        </a:rPr>
                        <a:t>  + SO</a:t>
                      </a:r>
                      <a:r>
                        <a:rPr lang="en-US" sz="1800" baseline="-25000" dirty="0">
                          <a:solidFill>
                            <a:schemeClr val="tx1"/>
                          </a:solidFill>
                          <a:effectLst/>
                        </a:rPr>
                        <a:t>3</a:t>
                      </a:r>
                      <a:r>
                        <a:rPr lang="en-US" sz="1800" baseline="30000" dirty="0">
                          <a:solidFill>
                            <a:schemeClr val="tx1"/>
                          </a:solidFill>
                          <a:effectLst/>
                        </a:rPr>
                        <a:t>2-</a:t>
                      </a:r>
                      <a:r>
                        <a:rPr lang="en-US" sz="1800" dirty="0">
                          <a:solidFill>
                            <a:schemeClr val="tx1"/>
                          </a:solidFill>
                          <a:effectLst/>
                        </a:rPr>
                        <a:t>   +  1/2  H</a:t>
                      </a:r>
                      <a:r>
                        <a:rPr lang="en-US" sz="1800" baseline="-25000" dirty="0">
                          <a:solidFill>
                            <a:schemeClr val="tx1"/>
                          </a:solidFill>
                          <a:effectLst/>
                        </a:rPr>
                        <a:t>2</a:t>
                      </a:r>
                      <a:r>
                        <a:rPr lang="en-US" sz="1800" dirty="0">
                          <a:solidFill>
                            <a:schemeClr val="tx1"/>
                          </a:solidFill>
                          <a:effectLst/>
                        </a:rPr>
                        <a:t>O(l) → CaSO</a:t>
                      </a:r>
                      <a:r>
                        <a:rPr lang="en-US" sz="1800" baseline="-25000" dirty="0">
                          <a:solidFill>
                            <a:schemeClr val="tx1"/>
                          </a:solidFill>
                          <a:effectLst/>
                        </a:rPr>
                        <a:t>3</a:t>
                      </a:r>
                      <a:r>
                        <a:rPr lang="en-US" sz="1800" dirty="0">
                          <a:solidFill>
                            <a:schemeClr val="tx1"/>
                          </a:solidFill>
                          <a:effectLst/>
                        </a:rPr>
                        <a:t> · 1/2H</a:t>
                      </a:r>
                      <a:r>
                        <a:rPr lang="en-US" sz="1800" baseline="-25000" dirty="0">
                          <a:solidFill>
                            <a:schemeClr val="tx1"/>
                          </a:solidFill>
                          <a:effectLst/>
                        </a:rPr>
                        <a:t>2</a:t>
                      </a:r>
                      <a:r>
                        <a:rPr lang="en-US" sz="1800" dirty="0">
                          <a:solidFill>
                            <a:schemeClr val="tx1"/>
                          </a:solidFill>
                          <a:effectLst/>
                        </a:rPr>
                        <a:t>O (s), </a:t>
                      </a:r>
                    </a:p>
                    <a:p>
                      <a:pPr marL="0" marR="0" algn="ctr">
                        <a:lnSpc>
                          <a:spcPct val="150000"/>
                        </a:lnSpc>
                        <a:spcBef>
                          <a:spcPts val="1200"/>
                        </a:spcBef>
                        <a:spcAft>
                          <a:spcPts val="1200"/>
                        </a:spcAft>
                      </a:pPr>
                      <a:r>
                        <a:rPr lang="en-US" sz="1800" dirty="0">
                          <a:solidFill>
                            <a:schemeClr val="tx1"/>
                          </a:solidFill>
                          <a:effectLst/>
                        </a:rPr>
                        <a:t>Ca</a:t>
                      </a:r>
                      <a:r>
                        <a:rPr lang="en-US" sz="1800" baseline="30000" dirty="0">
                          <a:solidFill>
                            <a:schemeClr val="tx1"/>
                          </a:solidFill>
                          <a:effectLst/>
                        </a:rPr>
                        <a:t>2+</a:t>
                      </a:r>
                      <a:r>
                        <a:rPr lang="en-US" sz="1800" dirty="0">
                          <a:solidFill>
                            <a:schemeClr val="tx1"/>
                          </a:solidFill>
                          <a:effectLst/>
                        </a:rPr>
                        <a:t> + SO</a:t>
                      </a:r>
                      <a:r>
                        <a:rPr lang="en-US" sz="1800" baseline="30000" dirty="0">
                          <a:solidFill>
                            <a:schemeClr val="tx1"/>
                          </a:solidFill>
                          <a:effectLst/>
                        </a:rPr>
                        <a:t>2-  </a:t>
                      </a:r>
                      <a:r>
                        <a:rPr lang="en-US" sz="1800" dirty="0">
                          <a:solidFill>
                            <a:schemeClr val="tx1"/>
                          </a:solidFill>
                          <a:effectLst/>
                        </a:rPr>
                        <a:t> +  2H2O(l)    → CaSO4 ·2H2O (s)</a:t>
                      </a:r>
                      <a:endParaRPr lang="en-US" sz="18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78354EF9-7DB5-4110-1913-B1BA08DD7F8A}"/>
              </a:ext>
            </a:extLst>
          </p:cNvPr>
          <p:cNvSpPr txBox="1"/>
          <p:nvPr/>
        </p:nvSpPr>
        <p:spPr>
          <a:xfrm>
            <a:off x="3651847" y="277091"/>
            <a:ext cx="5548713" cy="369332"/>
          </a:xfrm>
          <a:prstGeom prst="rect">
            <a:avLst/>
          </a:prstGeom>
          <a:noFill/>
        </p:spPr>
        <p:txBody>
          <a:bodyPr wrap="square" rtlCol="0">
            <a:spAutoFit/>
          </a:bodyPr>
          <a:lstStyle/>
          <a:p>
            <a:r>
              <a:rPr lang="en-US" b="1" dirty="0"/>
              <a:t>BASIC REACTIONS OCCURING IN WET FGD</a:t>
            </a:r>
          </a:p>
        </p:txBody>
      </p:sp>
    </p:spTree>
    <p:extLst>
      <p:ext uri="{BB962C8B-B14F-4D97-AF65-F5344CB8AC3E}">
        <p14:creationId xmlns:p14="http://schemas.microsoft.com/office/powerpoint/2010/main" val="178397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16A41A-336A-F124-F454-EF7A86896770}"/>
              </a:ext>
            </a:extLst>
          </p:cNvPr>
          <p:cNvSpPr txBox="1"/>
          <p:nvPr/>
        </p:nvSpPr>
        <p:spPr>
          <a:xfrm>
            <a:off x="234950" y="809605"/>
            <a:ext cx="11722100" cy="2803140"/>
          </a:xfrm>
          <a:prstGeom prst="rect">
            <a:avLst/>
          </a:prstGeom>
          <a:noFill/>
        </p:spPr>
        <p:txBody>
          <a:bodyPr>
            <a:spAutoFit/>
          </a:bodyPr>
          <a:lstStyle/>
          <a:p>
            <a:pPr algn="just">
              <a:lnSpc>
                <a:spcPct val="115000"/>
              </a:lnSpc>
              <a:spcBef>
                <a:spcPts val="0"/>
              </a:spcBef>
              <a:spcAft>
                <a:spcPts val="0"/>
              </a:spcAft>
              <a:defRPr/>
            </a:pPr>
            <a:r>
              <a:rPr lang="en-US" sz="1400" dirty="0">
                <a:ea typeface="Calibri" panose="020F0502020204030204" pitchFamily="34" charset="0"/>
                <a:cs typeface="Mangal" panose="02040503050203030202" pitchFamily="18" charset="0"/>
              </a:rPr>
              <a:t>The PG test of FGD system was conducted</a:t>
            </a:r>
            <a:r>
              <a:rPr lang="en-US" sz="1400" baseline="30000" dirty="0">
                <a:ea typeface="Calibri" panose="020F0502020204030204" pitchFamily="34" charset="0"/>
                <a:cs typeface="Mangal" panose="02040503050203030202" pitchFamily="18" charset="0"/>
              </a:rPr>
              <a:t>5</a:t>
            </a:r>
            <a:r>
              <a:rPr lang="en-US" sz="1400" dirty="0">
                <a:ea typeface="Calibri" panose="020F0502020204030204" pitchFamily="34" charset="0"/>
                <a:cs typeface="Mangal" panose="02040503050203030202" pitchFamily="18" charset="0"/>
              </a:rPr>
              <a:t> from 19.06.2023 to 21.06.2023 for the performance guarantee parameters. Samples of coal, crushed Limestone, Limestone slurry, Absorber tank slurry, Inlet and outlet flue gas and Gypsum were taken as per EPRI Method A1. Three test runs were conducted during the duration of PG test. Three (03) samples were taken in each test run. The limestone samples were prepared by crushing and pulverizing to size 45 micron. Rest samples were analyzed as such.  Locations from where samples were taken are shown in Images 1,2,3 and 4. The samples were analyzed for guaranteed parameters as listed below:</a:t>
            </a:r>
            <a:endParaRPr lang="en-US" sz="1400" dirty="0">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15000"/>
              </a:lnSpc>
              <a:spcBef>
                <a:spcPts val="0"/>
              </a:spcBef>
              <a:spcAft>
                <a:spcPts val="0"/>
              </a:spcAft>
              <a:buFont typeface="+mj-lt"/>
              <a:buAutoNum type="romanLcParenR"/>
              <a:defRPr/>
            </a:pPr>
            <a:r>
              <a:rPr lang="en-US" sz="1400" b="1" dirty="0">
                <a:ea typeface="Calibri" panose="020F0502020204030204" pitchFamily="34" charset="0"/>
                <a:cs typeface="Mangal" panose="02040503050203030202" pitchFamily="18" charset="0"/>
              </a:rPr>
              <a:t> Limestone consumption </a:t>
            </a:r>
            <a:endParaRPr lang="en-US" sz="1400" b="1" dirty="0">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15000"/>
              </a:lnSpc>
              <a:spcBef>
                <a:spcPts val="0"/>
              </a:spcBef>
              <a:spcAft>
                <a:spcPts val="0"/>
              </a:spcAft>
              <a:buFont typeface="+mj-lt"/>
              <a:buAutoNum type="romanLcParenR"/>
              <a:defRPr/>
            </a:pPr>
            <a:r>
              <a:rPr lang="en-US" sz="1400" b="1" dirty="0">
                <a:ea typeface="Calibri" panose="020F0502020204030204" pitchFamily="34" charset="0"/>
                <a:cs typeface="Mangal" panose="02040503050203030202" pitchFamily="18" charset="0"/>
              </a:rPr>
              <a:t> Auxiliary Power consumption</a:t>
            </a:r>
            <a:endParaRPr lang="en-US" sz="1400" b="1" dirty="0">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15000"/>
              </a:lnSpc>
              <a:spcBef>
                <a:spcPts val="0"/>
              </a:spcBef>
              <a:spcAft>
                <a:spcPts val="0"/>
              </a:spcAft>
              <a:buFont typeface="+mj-lt"/>
              <a:buAutoNum type="romanLcParenR"/>
              <a:defRPr/>
            </a:pPr>
            <a:r>
              <a:rPr lang="en-US" sz="1400" b="1" dirty="0">
                <a:ea typeface="Calibri" panose="020F0502020204030204" pitchFamily="34" charset="0"/>
                <a:cs typeface="Mangal" panose="02040503050203030202" pitchFamily="18" charset="0"/>
              </a:rPr>
              <a:t> SOX Reduction  </a:t>
            </a:r>
            <a:endParaRPr lang="en-US" sz="1400" b="1" dirty="0">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15000"/>
              </a:lnSpc>
              <a:spcBef>
                <a:spcPts val="0"/>
              </a:spcBef>
              <a:spcAft>
                <a:spcPts val="0"/>
              </a:spcAft>
              <a:buFont typeface="+mj-lt"/>
              <a:buAutoNum type="romanLcParenR"/>
              <a:defRPr/>
            </a:pPr>
            <a:r>
              <a:rPr lang="en-US" sz="1400" b="1" dirty="0">
                <a:ea typeface="Calibri" panose="020F0502020204030204" pitchFamily="34" charset="0"/>
                <a:cs typeface="Mangal" panose="02040503050203030202" pitchFamily="18" charset="0"/>
              </a:rPr>
              <a:t> Gypsum Moisture and </a:t>
            </a:r>
          </a:p>
          <a:p>
            <a:pPr marL="342900" indent="-342900" algn="just">
              <a:lnSpc>
                <a:spcPct val="115000"/>
              </a:lnSpc>
              <a:spcBef>
                <a:spcPts val="0"/>
              </a:spcBef>
              <a:spcAft>
                <a:spcPts val="0"/>
              </a:spcAft>
              <a:buFont typeface="+mj-lt"/>
              <a:buAutoNum type="romanLcParenR"/>
              <a:defRPr/>
            </a:pPr>
            <a:r>
              <a:rPr lang="en-US" sz="1400" b="1" dirty="0">
                <a:ea typeface="Calibri" panose="020F0502020204030204" pitchFamily="34" charset="0"/>
                <a:cs typeface="Mangal" panose="02040503050203030202" pitchFamily="18" charset="0"/>
              </a:rPr>
              <a:t> Gypsum Purity </a:t>
            </a:r>
            <a:endParaRPr lang="en-US" sz="1400" b="1" dirty="0">
              <a:latin typeface="Calibri" panose="020F0502020204030204" pitchFamily="34" charset="0"/>
              <a:ea typeface="Times New Roman" panose="02020603050405020304" pitchFamily="18" charset="0"/>
              <a:cs typeface="Mangal" panose="02040503050203030202" pitchFamily="18" charset="0"/>
            </a:endParaRPr>
          </a:p>
          <a:p>
            <a:pPr algn="just">
              <a:lnSpc>
                <a:spcPct val="115000"/>
              </a:lnSpc>
              <a:spcBef>
                <a:spcPts val="0"/>
              </a:spcBef>
              <a:spcAft>
                <a:spcPts val="0"/>
              </a:spcAft>
              <a:defRPr/>
            </a:pPr>
            <a:endParaRPr lang="en-US" sz="1400" dirty="0">
              <a:latin typeface="Calibri" panose="020F0502020204030204" pitchFamily="34" charset="0"/>
              <a:ea typeface="Times New Roman" panose="02020603050405020304" pitchFamily="18" charset="0"/>
              <a:cs typeface="Mangal" panose="02040503050203030202" pitchFamily="18" charset="0"/>
            </a:endParaRPr>
          </a:p>
        </p:txBody>
      </p:sp>
      <p:sp>
        <p:nvSpPr>
          <p:cNvPr id="3" name="TextBox 2">
            <a:extLst>
              <a:ext uri="{FF2B5EF4-FFF2-40B4-BE49-F238E27FC236}">
                <a16:creationId xmlns:a16="http://schemas.microsoft.com/office/drawing/2014/main" id="{CF707935-B498-C88E-0745-E0C94369B187}"/>
              </a:ext>
            </a:extLst>
          </p:cNvPr>
          <p:cNvSpPr txBox="1"/>
          <p:nvPr/>
        </p:nvSpPr>
        <p:spPr>
          <a:xfrm>
            <a:off x="1582903" y="332509"/>
            <a:ext cx="8426217" cy="369332"/>
          </a:xfrm>
          <a:prstGeom prst="rect">
            <a:avLst/>
          </a:prstGeom>
          <a:noFill/>
        </p:spPr>
        <p:txBody>
          <a:bodyPr wrap="none" rtlCol="0">
            <a:spAutoFit/>
          </a:bodyPr>
          <a:lstStyle/>
          <a:p>
            <a:r>
              <a:rPr lang="en-US" sz="1800" b="1" cap="all" dirty="0">
                <a:latin typeface="Arial" panose="020B0604020202020204" pitchFamily="34" charset="0"/>
                <a:ea typeface="Calibri" panose="020F0502020204030204" pitchFamily="34" charset="0"/>
              </a:rPr>
              <a:t>Experiences during the PG Test of Wet FGD system of Stage-IV</a:t>
            </a:r>
            <a:endParaRPr lang="en-US" b="1" dirty="0"/>
          </a:p>
        </p:txBody>
      </p:sp>
      <p:graphicFrame>
        <p:nvGraphicFramePr>
          <p:cNvPr id="4" name="Table 3">
            <a:extLst>
              <a:ext uri="{FF2B5EF4-FFF2-40B4-BE49-F238E27FC236}">
                <a16:creationId xmlns:a16="http://schemas.microsoft.com/office/drawing/2014/main" id="{2F6B01C4-8C2B-41FD-EE0D-B590F98AC51A}"/>
              </a:ext>
            </a:extLst>
          </p:cNvPr>
          <p:cNvGraphicFramePr>
            <a:graphicFrameLocks noGrp="1"/>
          </p:cNvGraphicFramePr>
          <p:nvPr>
            <p:extLst>
              <p:ext uri="{D42A27DB-BD31-4B8C-83A1-F6EECF244321}">
                <p14:modId xmlns:p14="http://schemas.microsoft.com/office/powerpoint/2010/main" val="2699161824"/>
              </p:ext>
            </p:extLst>
          </p:nvPr>
        </p:nvGraphicFramePr>
        <p:xfrm>
          <a:off x="848412" y="3492631"/>
          <a:ext cx="10067826" cy="3031382"/>
        </p:xfrm>
        <a:graphic>
          <a:graphicData uri="http://schemas.openxmlformats.org/drawingml/2006/table">
            <a:tbl>
              <a:tblPr firstRow="1" firstCol="1" bandRow="1">
                <a:tableStyleId>{5C22544A-7EE6-4342-B048-85BDC9FD1C3A}</a:tableStyleId>
              </a:tblPr>
              <a:tblGrid>
                <a:gridCol w="654449">
                  <a:extLst>
                    <a:ext uri="{9D8B030D-6E8A-4147-A177-3AD203B41FA5}">
                      <a16:colId xmlns:a16="http://schemas.microsoft.com/office/drawing/2014/main" val="20000"/>
                    </a:ext>
                  </a:extLst>
                </a:gridCol>
                <a:gridCol w="3410369">
                  <a:extLst>
                    <a:ext uri="{9D8B030D-6E8A-4147-A177-3AD203B41FA5}">
                      <a16:colId xmlns:a16="http://schemas.microsoft.com/office/drawing/2014/main" val="20001"/>
                    </a:ext>
                  </a:extLst>
                </a:gridCol>
                <a:gridCol w="3391834">
                  <a:extLst>
                    <a:ext uri="{9D8B030D-6E8A-4147-A177-3AD203B41FA5}">
                      <a16:colId xmlns:a16="http://schemas.microsoft.com/office/drawing/2014/main" val="20002"/>
                    </a:ext>
                  </a:extLst>
                </a:gridCol>
                <a:gridCol w="2611174">
                  <a:extLst>
                    <a:ext uri="{9D8B030D-6E8A-4147-A177-3AD203B41FA5}">
                      <a16:colId xmlns:a16="http://schemas.microsoft.com/office/drawing/2014/main" val="20003"/>
                    </a:ext>
                  </a:extLst>
                </a:gridCol>
              </a:tblGrid>
              <a:tr h="393385">
                <a:tc>
                  <a:txBody>
                    <a:bodyPr/>
                    <a:lstStyle/>
                    <a:p>
                      <a:pPr marL="0" marR="0" algn="just">
                        <a:lnSpc>
                          <a:spcPct val="115000"/>
                        </a:lnSpc>
                        <a:spcBef>
                          <a:spcPts val="0"/>
                        </a:spcBef>
                        <a:spcAft>
                          <a:spcPts val="0"/>
                        </a:spcAft>
                      </a:pPr>
                      <a:r>
                        <a:rPr lang="en-US" sz="1400">
                          <a:solidFill>
                            <a:schemeClr val="tx1"/>
                          </a:solidFill>
                          <a:effectLst/>
                        </a:rPr>
                        <a:t>S.No.</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US" sz="1400" dirty="0">
                          <a:solidFill>
                            <a:schemeClr val="tx1"/>
                          </a:solidFill>
                          <a:effectLst/>
                        </a:rPr>
                        <a:t>Sample/ Sample location</a:t>
                      </a:r>
                      <a:endParaRPr lang="en-US" sz="14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US" sz="1400">
                          <a:solidFill>
                            <a:schemeClr val="tx1"/>
                          </a:solidFill>
                          <a:effectLst/>
                        </a:rPr>
                        <a:t>Parameter</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US" sz="1400">
                          <a:solidFill>
                            <a:schemeClr val="tx1"/>
                          </a:solidFill>
                          <a:effectLst/>
                        </a:rPr>
                        <a:t>Test Method/ Instrument</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57142">
                <a:tc>
                  <a:txBody>
                    <a:bodyPr/>
                    <a:lstStyle/>
                    <a:p>
                      <a:pPr marL="0" marR="0" algn="just">
                        <a:lnSpc>
                          <a:spcPct val="115000"/>
                        </a:lnSpc>
                        <a:spcBef>
                          <a:spcPts val="0"/>
                        </a:spcBef>
                        <a:spcAft>
                          <a:spcPts val="0"/>
                        </a:spcAft>
                      </a:pPr>
                      <a:r>
                        <a:rPr lang="en-US" sz="1400" dirty="0">
                          <a:solidFill>
                            <a:schemeClr val="tx1"/>
                          </a:solidFill>
                          <a:effectLst/>
                        </a:rPr>
                        <a:t>1</a:t>
                      </a:r>
                      <a:endParaRPr lang="en-US" sz="14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Absorber Slurry/Gypsum bleed discharge</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dirty="0">
                          <a:solidFill>
                            <a:schemeClr val="tx1"/>
                          </a:solidFill>
                          <a:effectLst/>
                        </a:rPr>
                        <a:t>pH</a:t>
                      </a:r>
                      <a:endParaRPr lang="en-US" sz="14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EPRI Method C1</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3266">
                <a:tc>
                  <a:txBody>
                    <a:bodyPr/>
                    <a:lstStyle/>
                    <a:p>
                      <a:pPr marL="0" marR="0" algn="just">
                        <a:lnSpc>
                          <a:spcPct val="115000"/>
                        </a:lnSpc>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Density</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EPRI Method D2</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57142">
                <a:tc>
                  <a:txBody>
                    <a:bodyPr/>
                    <a:lstStyle/>
                    <a:p>
                      <a:pPr marL="0" marR="0" algn="just">
                        <a:lnSpc>
                          <a:spcPct val="115000"/>
                        </a:lnSpc>
                        <a:spcBef>
                          <a:spcPts val="0"/>
                        </a:spcBef>
                        <a:spcAft>
                          <a:spcPts val="0"/>
                        </a:spcAft>
                      </a:pPr>
                      <a:r>
                        <a:rPr lang="en-US" sz="1400">
                          <a:solidFill>
                            <a:schemeClr val="tx1"/>
                          </a:solidFill>
                          <a:effectLst/>
                        </a:rPr>
                        <a:t>2.</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Limestone slurry</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Particle size distribution</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Laser Beam Diffraction/ Microtrac PSD Analyzer</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10787">
                <a:tc>
                  <a:txBody>
                    <a:bodyPr/>
                    <a:lstStyle/>
                    <a:p>
                      <a:pPr marL="0" marR="0" algn="just">
                        <a:lnSpc>
                          <a:spcPct val="115000"/>
                        </a:lnSpc>
                        <a:spcBef>
                          <a:spcPts val="0"/>
                        </a:spcBef>
                        <a:spcAft>
                          <a:spcPts val="0"/>
                        </a:spcAft>
                      </a:pPr>
                      <a:r>
                        <a:rPr lang="en-US" sz="1400">
                          <a:solidFill>
                            <a:schemeClr val="tx1"/>
                          </a:solidFill>
                          <a:effectLst/>
                        </a:rPr>
                        <a:t>3. </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Flue Gas Inlet and outlet </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SOX, NOx, O</a:t>
                      </a:r>
                      <a:r>
                        <a:rPr lang="en-US" sz="1400" baseline="-25000">
                          <a:solidFill>
                            <a:schemeClr val="tx1"/>
                          </a:solidFill>
                          <a:effectLst/>
                        </a:rPr>
                        <a:t>2</a:t>
                      </a:r>
                      <a:r>
                        <a:rPr lang="en-US" sz="1400">
                          <a:solidFill>
                            <a:schemeClr val="tx1"/>
                          </a:solidFill>
                          <a:effectLst/>
                        </a:rPr>
                        <a:t>, CO</a:t>
                      </a:r>
                      <a:r>
                        <a:rPr lang="en-US" sz="1400" baseline="-25000">
                          <a:solidFill>
                            <a:schemeClr val="tx1"/>
                          </a:solidFill>
                          <a:effectLst/>
                        </a:rPr>
                        <a:t>2</a:t>
                      </a:r>
                      <a:r>
                        <a:rPr lang="en-US" sz="1400">
                          <a:solidFill>
                            <a:schemeClr val="tx1"/>
                          </a:solidFill>
                          <a:effectLst/>
                        </a:rPr>
                        <a:t>, SPM</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IS:5182-2019</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9707">
                <a:tc>
                  <a:txBody>
                    <a:bodyPr/>
                    <a:lstStyle/>
                    <a:p>
                      <a:pPr marL="0" marR="0" algn="just">
                        <a:lnSpc>
                          <a:spcPct val="115000"/>
                        </a:lnSpc>
                        <a:spcBef>
                          <a:spcPts val="0"/>
                        </a:spcBef>
                        <a:spcAft>
                          <a:spcPts val="0"/>
                        </a:spcAft>
                      </a:pPr>
                      <a:r>
                        <a:rPr lang="en-US" sz="1400">
                          <a:solidFill>
                            <a:schemeClr val="tx1"/>
                          </a:solidFill>
                          <a:effectLst/>
                        </a:rPr>
                        <a:t>4. </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Limestone</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CaO, MgO, Al</a:t>
                      </a:r>
                      <a:r>
                        <a:rPr lang="en-US" sz="1400" baseline="-25000">
                          <a:solidFill>
                            <a:schemeClr val="tx1"/>
                          </a:solidFill>
                          <a:effectLst/>
                        </a:rPr>
                        <a:t>2</a:t>
                      </a:r>
                      <a:r>
                        <a:rPr lang="en-US" sz="1400">
                          <a:solidFill>
                            <a:schemeClr val="tx1"/>
                          </a:solidFill>
                          <a:effectLst/>
                        </a:rPr>
                        <a:t>O</a:t>
                      </a:r>
                      <a:r>
                        <a:rPr lang="en-US" sz="1400" baseline="-25000">
                          <a:solidFill>
                            <a:schemeClr val="tx1"/>
                          </a:solidFill>
                          <a:effectLst/>
                        </a:rPr>
                        <a:t>3</a:t>
                      </a:r>
                      <a:r>
                        <a:rPr lang="en-US" sz="1400">
                          <a:solidFill>
                            <a:schemeClr val="tx1"/>
                          </a:solidFill>
                          <a:effectLst/>
                        </a:rPr>
                        <a:t>, Fe</a:t>
                      </a:r>
                      <a:r>
                        <a:rPr lang="en-US" sz="1400" baseline="-25000">
                          <a:solidFill>
                            <a:schemeClr val="tx1"/>
                          </a:solidFill>
                          <a:effectLst/>
                        </a:rPr>
                        <a:t>2</a:t>
                      </a:r>
                      <a:r>
                        <a:rPr lang="en-US" sz="1400">
                          <a:solidFill>
                            <a:schemeClr val="tx1"/>
                          </a:solidFill>
                          <a:effectLst/>
                        </a:rPr>
                        <a:t>O</a:t>
                      </a:r>
                      <a:r>
                        <a:rPr lang="en-US" sz="1400" baseline="-25000">
                          <a:solidFill>
                            <a:schemeClr val="tx1"/>
                          </a:solidFill>
                          <a:effectLst/>
                        </a:rPr>
                        <a:t>3</a:t>
                      </a:r>
                      <a:r>
                        <a:rPr lang="en-US" sz="1400">
                          <a:solidFill>
                            <a:schemeClr val="tx1"/>
                          </a:solidFill>
                          <a:effectLst/>
                        </a:rPr>
                        <a:t>, SiO</a:t>
                      </a:r>
                      <a:r>
                        <a:rPr lang="en-US" sz="1400" baseline="-25000">
                          <a:solidFill>
                            <a:schemeClr val="tx1"/>
                          </a:solidFill>
                          <a:effectLst/>
                        </a:rPr>
                        <a:t>2</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IS:1760-1992</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01316">
                <a:tc>
                  <a:txBody>
                    <a:bodyPr/>
                    <a:lstStyle/>
                    <a:p>
                      <a:pPr marL="0" marR="0" algn="just">
                        <a:lnSpc>
                          <a:spcPct val="115000"/>
                        </a:lnSpc>
                        <a:spcBef>
                          <a:spcPts val="0"/>
                        </a:spcBef>
                        <a:spcAft>
                          <a:spcPts val="0"/>
                        </a:spcAft>
                      </a:pPr>
                      <a:r>
                        <a:rPr lang="en-US" sz="1400">
                          <a:solidFill>
                            <a:schemeClr val="tx1"/>
                          </a:solidFill>
                          <a:effectLst/>
                        </a:rPr>
                        <a:t>5.</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Gypsum</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a:solidFill>
                            <a:schemeClr val="tx1"/>
                          </a:solidFill>
                          <a:effectLst/>
                        </a:rPr>
                        <a:t>CaO, MgO, Al</a:t>
                      </a:r>
                      <a:r>
                        <a:rPr lang="en-US" sz="1400" baseline="-25000">
                          <a:solidFill>
                            <a:schemeClr val="tx1"/>
                          </a:solidFill>
                          <a:effectLst/>
                        </a:rPr>
                        <a:t>2</a:t>
                      </a:r>
                      <a:r>
                        <a:rPr lang="en-US" sz="1400">
                          <a:solidFill>
                            <a:schemeClr val="tx1"/>
                          </a:solidFill>
                          <a:effectLst/>
                        </a:rPr>
                        <a:t>O</a:t>
                      </a:r>
                      <a:r>
                        <a:rPr lang="en-US" sz="1400" baseline="-25000">
                          <a:solidFill>
                            <a:schemeClr val="tx1"/>
                          </a:solidFill>
                          <a:effectLst/>
                        </a:rPr>
                        <a:t>3</a:t>
                      </a:r>
                      <a:r>
                        <a:rPr lang="en-US" sz="1400">
                          <a:solidFill>
                            <a:schemeClr val="tx1"/>
                          </a:solidFill>
                          <a:effectLst/>
                        </a:rPr>
                        <a:t>, Fe</a:t>
                      </a:r>
                      <a:r>
                        <a:rPr lang="en-US" sz="1400" baseline="-25000">
                          <a:solidFill>
                            <a:schemeClr val="tx1"/>
                          </a:solidFill>
                          <a:effectLst/>
                        </a:rPr>
                        <a:t>2</a:t>
                      </a:r>
                      <a:r>
                        <a:rPr lang="en-US" sz="1400">
                          <a:solidFill>
                            <a:schemeClr val="tx1"/>
                          </a:solidFill>
                          <a:effectLst/>
                        </a:rPr>
                        <a:t>O</a:t>
                      </a:r>
                      <a:r>
                        <a:rPr lang="en-US" sz="1400" baseline="-25000">
                          <a:solidFill>
                            <a:schemeClr val="tx1"/>
                          </a:solidFill>
                          <a:effectLst/>
                        </a:rPr>
                        <a:t>3</a:t>
                      </a:r>
                      <a:r>
                        <a:rPr lang="en-US" sz="1400">
                          <a:solidFill>
                            <a:schemeClr val="tx1"/>
                          </a:solidFill>
                          <a:effectLst/>
                        </a:rPr>
                        <a:t>, SiO</a:t>
                      </a:r>
                      <a:r>
                        <a:rPr lang="en-US" sz="1400" baseline="-25000">
                          <a:solidFill>
                            <a:schemeClr val="tx1"/>
                          </a:solidFill>
                          <a:effectLst/>
                        </a:rPr>
                        <a:t>2</a:t>
                      </a:r>
                      <a:r>
                        <a:rPr lang="en-US" sz="1400">
                          <a:solidFill>
                            <a:schemeClr val="tx1"/>
                          </a:solidFill>
                          <a:effectLst/>
                        </a:rPr>
                        <a:t>, LOI</a:t>
                      </a:r>
                      <a:endParaRPr lang="en-US" sz="140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pPr>
                      <a:r>
                        <a:rPr lang="en-US" sz="1400" dirty="0">
                          <a:solidFill>
                            <a:schemeClr val="tx1"/>
                          </a:solidFill>
                          <a:effectLst/>
                        </a:rPr>
                        <a:t>IS: 1288-1982</a:t>
                      </a:r>
                      <a:endParaRPr lang="en-US" sz="1400" dirty="0">
                        <a:solidFill>
                          <a:schemeClr val="tx1"/>
                        </a:solidFill>
                        <a:effectLst/>
                        <a:latin typeface="Calibri" panose="020F0502020204030204" pitchFamily="34" charset="0"/>
                        <a:ea typeface="Times New Roman" panose="02020603050405020304" pitchFamily="18" charset="0"/>
                        <a:cs typeface="Mangal" panose="02040503050203030202"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26868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174</TotalTime>
  <Words>2765</Words>
  <Application>Microsoft Office PowerPoint</Application>
  <PresentationFormat>Widescreen</PresentationFormat>
  <Paragraphs>283</Paragraphs>
  <Slides>26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Century Gothic</vt:lpstr>
      <vt:lpstr>Garamond</vt:lpstr>
      <vt:lpstr>Symbol</vt:lpstr>
      <vt:lpstr>Univers 45 Light</vt:lpstr>
      <vt:lpstr>Wingdings</vt:lpstr>
      <vt:lpstr>Savon</vt:lpstr>
      <vt:lpstr>Chart</vt:lpstr>
      <vt:lpstr>PowerPoint Presentation</vt:lpstr>
      <vt:lpstr>PowerPoint Presentation</vt:lpstr>
      <vt:lpstr>PowerPoint Presentation</vt:lpstr>
      <vt:lpstr>Limestone Quality</vt:lpstr>
      <vt:lpstr>Limestone Quality &amp; Reactivity</vt:lpstr>
      <vt:lpstr>PowerPoint Presentation</vt:lpstr>
      <vt:lpstr>Limestone Purity Requirement for FGD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Manisha Rajput</dc:creator>
  <cp:lastModifiedBy>Radesh Kumar</cp:lastModifiedBy>
  <cp:revision>13</cp:revision>
  <dcterms:created xsi:type="dcterms:W3CDTF">2024-02-02T07:28:07Z</dcterms:created>
  <dcterms:modified xsi:type="dcterms:W3CDTF">2024-02-03T05:50:58Z</dcterms:modified>
</cp:coreProperties>
</file>