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5"/>
  </p:notesMasterIdLst>
  <p:handoutMasterIdLst>
    <p:handoutMasterId r:id="rId26"/>
  </p:handoutMasterIdLst>
  <p:sldIdLst>
    <p:sldId id="350" r:id="rId6"/>
    <p:sldId id="865" r:id="rId7"/>
    <p:sldId id="3957" r:id="rId8"/>
    <p:sldId id="3970" r:id="rId9"/>
    <p:sldId id="3961" r:id="rId10"/>
    <p:sldId id="3973" r:id="rId11"/>
    <p:sldId id="3959" r:id="rId12"/>
    <p:sldId id="3972" r:id="rId13"/>
    <p:sldId id="3960" r:id="rId14"/>
    <p:sldId id="3964" r:id="rId15"/>
    <p:sldId id="3971" r:id="rId16"/>
    <p:sldId id="3976" r:id="rId17"/>
    <p:sldId id="3969" r:id="rId18"/>
    <p:sldId id="3956" r:id="rId19"/>
    <p:sldId id="3974" r:id="rId20"/>
    <p:sldId id="3975" r:id="rId21"/>
    <p:sldId id="3962" r:id="rId22"/>
    <p:sldId id="3955" r:id="rId23"/>
    <p:sldId id="395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tam  Das" initials="PD" lastIdx="1" clrIdx="0">
    <p:extLst>
      <p:ext uri="{19B8F6BF-5375-455C-9EA6-DF929625EA0E}">
        <p15:presenceInfo xmlns:p15="http://schemas.microsoft.com/office/powerpoint/2012/main" userId="S::30094518@adani.com::c61616f7-1462-4e1f-8eda-78019faa06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37A32"/>
    <a:srgbClr val="D2DEEF"/>
    <a:srgbClr val="EAEFF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0920" autoAdjust="0"/>
  </p:normalViewPr>
  <p:slideViewPr>
    <p:cSldViewPr snapToGrid="0">
      <p:cViewPr varScale="1">
        <p:scale>
          <a:sx n="100" d="100"/>
          <a:sy n="100" d="100"/>
        </p:scale>
        <p:origin x="1158" y="96"/>
      </p:cViewPr>
      <p:guideLst>
        <p:guide pos="3840"/>
        <p:guide orient="horz" pos="2160"/>
      </p:guideLst>
    </p:cSldViewPr>
  </p:slideViewPr>
  <p:notesTextViewPr>
    <p:cViewPr>
      <p:scale>
        <a:sx n="3" d="2"/>
        <a:sy n="3" d="2"/>
      </p:scale>
      <p:origin x="0" y="0"/>
    </p:cViewPr>
  </p:notesTextViewPr>
  <p:sorterViewPr>
    <p:cViewPr>
      <p:scale>
        <a:sx n="100" d="100"/>
        <a:sy n="100" d="100"/>
      </p:scale>
      <p:origin x="0" y="-23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RGMO Simulation &amp; Testing</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572D93-1789-4FF0-ADA2-A5FEC685BE36}" type="datetimeFigureOut">
              <a:rPr lang="en-US" smtClean="0"/>
              <a:pPr/>
              <a:t>2/5/2024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APMuL, Mundra</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A7FEC2-09AB-4EA3-9CCB-FF72C5434A75}" type="slidenum">
              <a:rPr lang="en-US" smtClean="0"/>
              <a:pPr/>
              <a:t>‹#›</a:t>
            </a:fld>
            <a:endParaRPr lang="en-US"/>
          </a:p>
        </p:txBody>
      </p:sp>
    </p:spTree>
    <p:extLst>
      <p:ext uri="{BB962C8B-B14F-4D97-AF65-F5344CB8AC3E}">
        <p14:creationId xmlns:p14="http://schemas.microsoft.com/office/powerpoint/2010/main" val="21346008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RGMO Simulation &amp; Testing</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78349-E2EA-4F7C-AD3A-5CEA1B5A9F6A}" type="datetimeFigureOut">
              <a:rPr lang="en-US" smtClean="0"/>
              <a:pPr/>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APMuL, Mundra</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C67AE-2A54-40AE-8D03-66DE182732CF}" type="slidenum">
              <a:rPr lang="en-US" smtClean="0"/>
              <a:pPr/>
              <a:t>‹#›</a:t>
            </a:fld>
            <a:endParaRPr lang="en-US"/>
          </a:p>
        </p:txBody>
      </p:sp>
    </p:spTree>
    <p:extLst>
      <p:ext uri="{BB962C8B-B14F-4D97-AF65-F5344CB8AC3E}">
        <p14:creationId xmlns:p14="http://schemas.microsoft.com/office/powerpoint/2010/main" val="14103769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APMuL, Mundra</a:t>
            </a:r>
          </a:p>
        </p:txBody>
      </p:sp>
      <p:sp>
        <p:nvSpPr>
          <p:cNvPr id="6" name="Slide Number Placeholder 5"/>
          <p:cNvSpPr>
            <a:spLocks noGrp="1"/>
          </p:cNvSpPr>
          <p:nvPr>
            <p:ph type="sldNum" sz="quarter" idx="12"/>
          </p:nvPr>
        </p:nvSpPr>
        <p:spPr/>
        <p:txBody>
          <a:bodyPr/>
          <a:lstStyle/>
          <a:p>
            <a:fld id="{474C67AE-2A54-40AE-8D03-66DE182732CF}" type="slidenum">
              <a:rPr lang="en-US" smtClean="0"/>
              <a:pPr/>
              <a:t>2</a:t>
            </a:fld>
            <a:endParaRPr lang="en-US"/>
          </a:p>
        </p:txBody>
      </p:sp>
    </p:spTree>
    <p:extLst>
      <p:ext uri="{BB962C8B-B14F-4D97-AF65-F5344CB8AC3E}">
        <p14:creationId xmlns:p14="http://schemas.microsoft.com/office/powerpoint/2010/main" val="3713960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APMuL, Mundra</a:t>
            </a:r>
          </a:p>
        </p:txBody>
      </p:sp>
      <p:sp>
        <p:nvSpPr>
          <p:cNvPr id="5" name="Slide Number Placeholder 4"/>
          <p:cNvSpPr>
            <a:spLocks noGrp="1"/>
          </p:cNvSpPr>
          <p:nvPr>
            <p:ph type="sldNum" sz="quarter" idx="5"/>
          </p:nvPr>
        </p:nvSpPr>
        <p:spPr/>
        <p:txBody>
          <a:bodyPr/>
          <a:lstStyle/>
          <a:p>
            <a:fld id="{474C67AE-2A54-40AE-8D03-66DE182732CF}" type="slidenum">
              <a:rPr lang="en-US" smtClean="0"/>
              <a:pPr/>
              <a:t>16</a:t>
            </a:fld>
            <a:endParaRPr lang="en-US"/>
          </a:p>
        </p:txBody>
      </p:sp>
    </p:spTree>
    <p:extLst>
      <p:ext uri="{BB962C8B-B14F-4D97-AF65-F5344CB8AC3E}">
        <p14:creationId xmlns:p14="http://schemas.microsoft.com/office/powerpoint/2010/main" val="2481293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APMuL, Mundra</a:t>
            </a:r>
          </a:p>
        </p:txBody>
      </p:sp>
      <p:sp>
        <p:nvSpPr>
          <p:cNvPr id="6" name="Slide Number Placeholder 5"/>
          <p:cNvSpPr>
            <a:spLocks noGrp="1"/>
          </p:cNvSpPr>
          <p:nvPr>
            <p:ph type="sldNum" sz="quarter" idx="12"/>
          </p:nvPr>
        </p:nvSpPr>
        <p:spPr/>
        <p:txBody>
          <a:bodyPr/>
          <a:lstStyle/>
          <a:p>
            <a:fld id="{474C67AE-2A54-40AE-8D03-66DE182732CF}" type="slidenum">
              <a:rPr lang="en-US" smtClean="0"/>
              <a:pPr/>
              <a:t>17</a:t>
            </a:fld>
            <a:endParaRPr lang="en-US"/>
          </a:p>
        </p:txBody>
      </p:sp>
    </p:spTree>
    <p:extLst>
      <p:ext uri="{BB962C8B-B14F-4D97-AF65-F5344CB8AC3E}">
        <p14:creationId xmlns:p14="http://schemas.microsoft.com/office/powerpoint/2010/main" val="1315973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APMuL, Mundra</a:t>
            </a:r>
          </a:p>
        </p:txBody>
      </p:sp>
      <p:sp>
        <p:nvSpPr>
          <p:cNvPr id="6" name="Slide Number Placeholder 5"/>
          <p:cNvSpPr>
            <a:spLocks noGrp="1"/>
          </p:cNvSpPr>
          <p:nvPr>
            <p:ph type="sldNum" sz="quarter" idx="12"/>
          </p:nvPr>
        </p:nvSpPr>
        <p:spPr/>
        <p:txBody>
          <a:bodyPr/>
          <a:lstStyle/>
          <a:p>
            <a:fld id="{474C67AE-2A54-40AE-8D03-66DE182732CF}" type="slidenum">
              <a:rPr lang="en-US" smtClean="0"/>
              <a:pPr/>
              <a:t>18</a:t>
            </a:fld>
            <a:endParaRPr lang="en-US"/>
          </a:p>
        </p:txBody>
      </p:sp>
    </p:spTree>
    <p:extLst>
      <p:ext uri="{BB962C8B-B14F-4D97-AF65-F5344CB8AC3E}">
        <p14:creationId xmlns:p14="http://schemas.microsoft.com/office/powerpoint/2010/main" val="1729458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APMuL, Mundra</a:t>
            </a:r>
          </a:p>
        </p:txBody>
      </p:sp>
      <p:sp>
        <p:nvSpPr>
          <p:cNvPr id="6" name="Slide Number Placeholder 5"/>
          <p:cNvSpPr>
            <a:spLocks noGrp="1"/>
          </p:cNvSpPr>
          <p:nvPr>
            <p:ph type="sldNum" sz="quarter" idx="12"/>
          </p:nvPr>
        </p:nvSpPr>
        <p:spPr/>
        <p:txBody>
          <a:bodyPr/>
          <a:lstStyle/>
          <a:p>
            <a:fld id="{474C67AE-2A54-40AE-8D03-66DE182732CF}" type="slidenum">
              <a:rPr lang="en-US" smtClean="0"/>
              <a:pPr/>
              <a:t>19</a:t>
            </a:fld>
            <a:endParaRPr lang="en-US"/>
          </a:p>
        </p:txBody>
      </p:sp>
    </p:spTree>
    <p:extLst>
      <p:ext uri="{BB962C8B-B14F-4D97-AF65-F5344CB8AC3E}">
        <p14:creationId xmlns:p14="http://schemas.microsoft.com/office/powerpoint/2010/main" val="3705774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APMuL, Mundra</a:t>
            </a:r>
          </a:p>
        </p:txBody>
      </p:sp>
      <p:sp>
        <p:nvSpPr>
          <p:cNvPr id="6" name="Slide Number Placeholder 5"/>
          <p:cNvSpPr>
            <a:spLocks noGrp="1"/>
          </p:cNvSpPr>
          <p:nvPr>
            <p:ph type="sldNum" sz="quarter" idx="12"/>
          </p:nvPr>
        </p:nvSpPr>
        <p:spPr/>
        <p:txBody>
          <a:bodyPr/>
          <a:lstStyle/>
          <a:p>
            <a:fld id="{474C67AE-2A54-40AE-8D03-66DE182732CF}" type="slidenum">
              <a:rPr lang="en-US" smtClean="0"/>
              <a:pPr/>
              <a:t>3</a:t>
            </a:fld>
            <a:endParaRPr lang="en-US"/>
          </a:p>
        </p:txBody>
      </p:sp>
    </p:spTree>
    <p:extLst>
      <p:ext uri="{BB962C8B-B14F-4D97-AF65-F5344CB8AC3E}">
        <p14:creationId xmlns:p14="http://schemas.microsoft.com/office/powerpoint/2010/main" val="285546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APMuL, Mundra</a:t>
            </a:r>
          </a:p>
        </p:txBody>
      </p:sp>
      <p:sp>
        <p:nvSpPr>
          <p:cNvPr id="6" name="Slide Number Placeholder 5"/>
          <p:cNvSpPr>
            <a:spLocks noGrp="1"/>
          </p:cNvSpPr>
          <p:nvPr>
            <p:ph type="sldNum" sz="quarter" idx="12"/>
          </p:nvPr>
        </p:nvSpPr>
        <p:spPr/>
        <p:txBody>
          <a:bodyPr/>
          <a:lstStyle/>
          <a:p>
            <a:fld id="{474C67AE-2A54-40AE-8D03-66DE182732CF}" type="slidenum">
              <a:rPr lang="en-US" smtClean="0"/>
              <a:pPr/>
              <a:t>5</a:t>
            </a:fld>
            <a:endParaRPr lang="en-US"/>
          </a:p>
        </p:txBody>
      </p:sp>
    </p:spTree>
    <p:extLst>
      <p:ext uri="{BB962C8B-B14F-4D97-AF65-F5344CB8AC3E}">
        <p14:creationId xmlns:p14="http://schemas.microsoft.com/office/powerpoint/2010/main" val="1195653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A811-0B85-E1AB-5B12-CD243A9EA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AC179-E096-EDB6-A362-CDAD30EA9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D4255-3EF9-7982-4A3E-3872A1FAD9A7}"/>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921F97B0-4504-674E-9D06-66BF159CD8FB}"/>
              </a:ext>
            </a:extLst>
          </p:cNvPr>
          <p:cNvSpPr>
            <a:spLocks noGrp="1"/>
          </p:cNvSpPr>
          <p:nvPr>
            <p:ph type="ftr" sz="quarter" idx="11"/>
          </p:nvPr>
        </p:nvSpPr>
        <p:spPr/>
        <p:txBody>
          <a:bodyPr/>
          <a:lstStyle/>
          <a:p>
            <a:r>
              <a:rPr lang="en-US"/>
              <a:t>APMuL, Mundra</a:t>
            </a:r>
          </a:p>
        </p:txBody>
      </p:sp>
      <p:sp>
        <p:nvSpPr>
          <p:cNvPr id="6" name="Slide Number Placeholder 5">
            <a:extLst>
              <a:ext uri="{FF2B5EF4-FFF2-40B4-BE49-F238E27FC236}">
                <a16:creationId xmlns:a16="http://schemas.microsoft.com/office/drawing/2014/main" id="{8B14398C-21CD-F6B7-8AE4-AD224C28CC85}"/>
              </a:ext>
            </a:extLst>
          </p:cNvPr>
          <p:cNvSpPr>
            <a:spLocks noGrp="1"/>
          </p:cNvSpPr>
          <p:nvPr>
            <p:ph type="sldNum" sz="quarter" idx="12"/>
          </p:nvPr>
        </p:nvSpPr>
        <p:spPr/>
        <p:txBody>
          <a:bodyPr/>
          <a:lstStyle/>
          <a:p>
            <a:fld id="{474C67AE-2A54-40AE-8D03-66DE182732CF}" type="slidenum">
              <a:rPr lang="en-US" smtClean="0"/>
              <a:pPr/>
              <a:t>6</a:t>
            </a:fld>
            <a:endParaRPr lang="en-US"/>
          </a:p>
        </p:txBody>
      </p:sp>
    </p:spTree>
    <p:extLst>
      <p:ext uri="{BB962C8B-B14F-4D97-AF65-F5344CB8AC3E}">
        <p14:creationId xmlns:p14="http://schemas.microsoft.com/office/powerpoint/2010/main" val="318618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APMuL, Mundra</a:t>
            </a:r>
          </a:p>
        </p:txBody>
      </p:sp>
      <p:sp>
        <p:nvSpPr>
          <p:cNvPr id="6" name="Slide Number Placeholder 5"/>
          <p:cNvSpPr>
            <a:spLocks noGrp="1"/>
          </p:cNvSpPr>
          <p:nvPr>
            <p:ph type="sldNum" sz="quarter" idx="12"/>
          </p:nvPr>
        </p:nvSpPr>
        <p:spPr/>
        <p:txBody>
          <a:bodyPr/>
          <a:lstStyle/>
          <a:p>
            <a:fld id="{474C67AE-2A54-40AE-8D03-66DE182732CF}" type="slidenum">
              <a:rPr lang="en-US" smtClean="0"/>
              <a:pPr/>
              <a:t>7</a:t>
            </a:fld>
            <a:endParaRPr lang="en-US"/>
          </a:p>
        </p:txBody>
      </p:sp>
    </p:spTree>
    <p:extLst>
      <p:ext uri="{BB962C8B-B14F-4D97-AF65-F5344CB8AC3E}">
        <p14:creationId xmlns:p14="http://schemas.microsoft.com/office/powerpoint/2010/main" val="2656261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APMuL, Mundra</a:t>
            </a:r>
          </a:p>
        </p:txBody>
      </p:sp>
      <p:sp>
        <p:nvSpPr>
          <p:cNvPr id="6" name="Slide Number Placeholder 5"/>
          <p:cNvSpPr>
            <a:spLocks noGrp="1"/>
          </p:cNvSpPr>
          <p:nvPr>
            <p:ph type="sldNum" sz="quarter" idx="12"/>
          </p:nvPr>
        </p:nvSpPr>
        <p:spPr/>
        <p:txBody>
          <a:bodyPr/>
          <a:lstStyle/>
          <a:p>
            <a:fld id="{474C67AE-2A54-40AE-8D03-66DE182732CF}" type="slidenum">
              <a:rPr lang="en-US" smtClean="0"/>
              <a:pPr/>
              <a:t>9</a:t>
            </a:fld>
            <a:endParaRPr lang="en-US"/>
          </a:p>
        </p:txBody>
      </p:sp>
    </p:spTree>
    <p:extLst>
      <p:ext uri="{BB962C8B-B14F-4D97-AF65-F5344CB8AC3E}">
        <p14:creationId xmlns:p14="http://schemas.microsoft.com/office/powerpoint/2010/main" val="3968901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APMuL, Mundra</a:t>
            </a:r>
          </a:p>
        </p:txBody>
      </p:sp>
      <p:sp>
        <p:nvSpPr>
          <p:cNvPr id="6" name="Slide Number Placeholder 5"/>
          <p:cNvSpPr>
            <a:spLocks noGrp="1"/>
          </p:cNvSpPr>
          <p:nvPr>
            <p:ph type="sldNum" sz="quarter" idx="12"/>
          </p:nvPr>
        </p:nvSpPr>
        <p:spPr/>
        <p:txBody>
          <a:bodyPr/>
          <a:lstStyle/>
          <a:p>
            <a:fld id="{474C67AE-2A54-40AE-8D03-66DE182732CF}" type="slidenum">
              <a:rPr lang="en-US" smtClean="0"/>
              <a:pPr/>
              <a:t>10</a:t>
            </a:fld>
            <a:endParaRPr lang="en-US"/>
          </a:p>
        </p:txBody>
      </p:sp>
    </p:spTree>
    <p:extLst>
      <p:ext uri="{BB962C8B-B14F-4D97-AF65-F5344CB8AC3E}">
        <p14:creationId xmlns:p14="http://schemas.microsoft.com/office/powerpoint/2010/main" val="2006920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APMuL, Mundra</a:t>
            </a:r>
          </a:p>
        </p:txBody>
      </p:sp>
      <p:sp>
        <p:nvSpPr>
          <p:cNvPr id="6" name="Slide Number Placeholder 5"/>
          <p:cNvSpPr>
            <a:spLocks noGrp="1"/>
          </p:cNvSpPr>
          <p:nvPr>
            <p:ph type="sldNum" sz="quarter" idx="12"/>
          </p:nvPr>
        </p:nvSpPr>
        <p:spPr/>
        <p:txBody>
          <a:bodyPr/>
          <a:lstStyle/>
          <a:p>
            <a:fld id="{474C67AE-2A54-40AE-8D03-66DE182732CF}" type="slidenum">
              <a:rPr lang="en-US" smtClean="0"/>
              <a:pPr/>
              <a:t>13</a:t>
            </a:fld>
            <a:endParaRPr lang="en-US"/>
          </a:p>
        </p:txBody>
      </p:sp>
    </p:spTree>
    <p:extLst>
      <p:ext uri="{BB962C8B-B14F-4D97-AF65-F5344CB8AC3E}">
        <p14:creationId xmlns:p14="http://schemas.microsoft.com/office/powerpoint/2010/main" val="3968901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APMuL, Mundra</a:t>
            </a:r>
          </a:p>
        </p:txBody>
      </p:sp>
      <p:sp>
        <p:nvSpPr>
          <p:cNvPr id="6" name="Slide Number Placeholder 5"/>
          <p:cNvSpPr>
            <a:spLocks noGrp="1"/>
          </p:cNvSpPr>
          <p:nvPr>
            <p:ph type="sldNum" sz="quarter" idx="12"/>
          </p:nvPr>
        </p:nvSpPr>
        <p:spPr/>
        <p:txBody>
          <a:bodyPr/>
          <a:lstStyle/>
          <a:p>
            <a:fld id="{474C67AE-2A54-40AE-8D03-66DE182732CF}" type="slidenum">
              <a:rPr lang="en-US" smtClean="0"/>
              <a:pPr/>
              <a:t>14</a:t>
            </a:fld>
            <a:endParaRPr lang="en-US"/>
          </a:p>
        </p:txBody>
      </p:sp>
    </p:spTree>
    <p:extLst>
      <p:ext uri="{BB962C8B-B14F-4D97-AF65-F5344CB8AC3E}">
        <p14:creationId xmlns:p14="http://schemas.microsoft.com/office/powerpoint/2010/main" val="2841140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F7AA-97D8-42A5-871F-E1A8323683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3BD249-BB90-46F1-9D82-9CEE1CB718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2EA3DC-E602-4376-A00B-1244EFAD55B5}"/>
              </a:ext>
            </a:extLst>
          </p:cNvPr>
          <p:cNvSpPr>
            <a:spLocks noGrp="1"/>
          </p:cNvSpPr>
          <p:nvPr>
            <p:ph type="dt" sz="half" idx="10"/>
          </p:nvPr>
        </p:nvSpPr>
        <p:spPr/>
        <p:txBody>
          <a:bodyPr/>
          <a:lstStyle/>
          <a:p>
            <a:fld id="{3CC45B61-2ACE-489E-BB93-03CEC8B5F183}" type="datetimeFigureOut">
              <a:rPr lang="en-US" smtClean="0"/>
              <a:pPr/>
              <a:t>2/5/2024</a:t>
            </a:fld>
            <a:endParaRPr lang="en-US"/>
          </a:p>
        </p:txBody>
      </p:sp>
      <p:sp>
        <p:nvSpPr>
          <p:cNvPr id="5" name="Footer Placeholder 4">
            <a:extLst>
              <a:ext uri="{FF2B5EF4-FFF2-40B4-BE49-F238E27FC236}">
                <a16:creationId xmlns:a16="http://schemas.microsoft.com/office/drawing/2014/main" id="{B3F62E0E-F036-435E-A17B-46786BB87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0533E-8942-42EE-854F-ABBAB71F3951}"/>
              </a:ext>
            </a:extLst>
          </p:cNvPr>
          <p:cNvSpPr>
            <a:spLocks noGrp="1"/>
          </p:cNvSpPr>
          <p:nvPr>
            <p:ph type="sldNum" sz="quarter" idx="12"/>
          </p:nvPr>
        </p:nvSpPr>
        <p:spPr/>
        <p:txBody>
          <a:bodyPr/>
          <a:lstStyle/>
          <a:p>
            <a:fld id="{AFAA1127-D102-4E45-8510-9C34061A62CB}" type="slidenum">
              <a:rPr lang="en-US" smtClean="0"/>
              <a:pPr/>
              <a:t>‹#›</a:t>
            </a:fld>
            <a:endParaRPr lang="en-US"/>
          </a:p>
        </p:txBody>
      </p:sp>
    </p:spTree>
    <p:extLst>
      <p:ext uri="{BB962C8B-B14F-4D97-AF65-F5344CB8AC3E}">
        <p14:creationId xmlns:p14="http://schemas.microsoft.com/office/powerpoint/2010/main" val="2278968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211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87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B4AF966-4329-4091-B7BC-426DCD2E1B35}"/>
              </a:ext>
            </a:extLst>
          </p:cNvPr>
          <p:cNvCxnSpPr>
            <a:cxnSpLocks/>
          </p:cNvCxnSpPr>
          <p:nvPr userDrawn="1"/>
        </p:nvCxnSpPr>
        <p:spPr>
          <a:xfrm>
            <a:off x="117566" y="3585756"/>
            <a:ext cx="11900263" cy="0"/>
          </a:xfrm>
          <a:prstGeom prst="line">
            <a:avLst/>
          </a:prstGeom>
          <a:ln w="317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37993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E5CB45-A30C-4481-8168-EDF64D334E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915D18-A64B-4802-AD2F-AC4EF00751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0D80E6-7D02-4DB5-AC18-D7B427040F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45B61-2ACE-489E-BB93-03CEC8B5F183}" type="datetimeFigureOut">
              <a:rPr lang="en-US" smtClean="0"/>
              <a:pPr/>
              <a:t>2/5/2024</a:t>
            </a:fld>
            <a:endParaRPr lang="en-US"/>
          </a:p>
        </p:txBody>
      </p:sp>
      <p:sp>
        <p:nvSpPr>
          <p:cNvPr id="5" name="Footer Placeholder 4">
            <a:extLst>
              <a:ext uri="{FF2B5EF4-FFF2-40B4-BE49-F238E27FC236}">
                <a16:creationId xmlns:a16="http://schemas.microsoft.com/office/drawing/2014/main" id="{7E580CC6-3D70-4F62-BD17-8A6065FF8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0F841F-EE3F-4C0E-BC3A-688157FD99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A1127-D102-4E45-8510-9C34061A62CB}" type="slidenum">
              <a:rPr lang="en-US" smtClean="0"/>
              <a:pPr/>
              <a:t>‹#›</a:t>
            </a:fld>
            <a:endParaRPr lang="en-US"/>
          </a:p>
        </p:txBody>
      </p:sp>
    </p:spTree>
    <p:extLst>
      <p:ext uri="{BB962C8B-B14F-4D97-AF65-F5344CB8AC3E}">
        <p14:creationId xmlns:p14="http://schemas.microsoft.com/office/powerpoint/2010/main" val="150323488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16000"/>
          <a:stretch/>
        </p:blipFill>
        <p:spPr>
          <a:xfrm>
            <a:off x="139012" y="104504"/>
            <a:ext cx="1293960" cy="573207"/>
          </a:xfrm>
          <a:prstGeom prst="rect">
            <a:avLst/>
          </a:prstGeom>
        </p:spPr>
      </p:pic>
      <p:sp>
        <p:nvSpPr>
          <p:cNvPr id="8" name="Rectangle 7">
            <a:extLst>
              <a:ext uri="{FF2B5EF4-FFF2-40B4-BE49-F238E27FC236}">
                <a16:creationId xmlns:a16="http://schemas.microsoft.com/office/drawing/2014/main" id="{637C573C-CA0C-4F08-9D0C-2F2A35139BBD}"/>
              </a:ext>
            </a:extLst>
          </p:cNvPr>
          <p:cNvSpPr/>
          <p:nvPr userDrawn="1"/>
        </p:nvSpPr>
        <p:spPr>
          <a:xfrm>
            <a:off x="108207" y="97971"/>
            <a:ext cx="11913976" cy="666205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0B9D305B-0B4F-4594-82BF-B122B9E00023}"/>
              </a:ext>
            </a:extLst>
          </p:cNvPr>
          <p:cNvCxnSpPr/>
          <p:nvPr userDrawn="1"/>
        </p:nvCxnSpPr>
        <p:spPr>
          <a:xfrm>
            <a:off x="108207" y="638522"/>
            <a:ext cx="119139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1C4470B-C01E-4498-8ABD-C35F82EF231B}"/>
              </a:ext>
            </a:extLst>
          </p:cNvPr>
          <p:cNvCxnSpPr/>
          <p:nvPr userDrawn="1"/>
        </p:nvCxnSpPr>
        <p:spPr>
          <a:xfrm>
            <a:off x="10072468" y="97971"/>
            <a:ext cx="0" cy="5405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89BC50F-C147-4964-8BBA-1D0AD485511D}"/>
              </a:ext>
            </a:extLst>
          </p:cNvPr>
          <p:cNvSpPr txBox="1"/>
          <p:nvPr userDrawn="1"/>
        </p:nvSpPr>
        <p:spPr>
          <a:xfrm>
            <a:off x="10008518" y="115301"/>
            <a:ext cx="2044470" cy="523220"/>
          </a:xfrm>
          <a:prstGeom prst="rect">
            <a:avLst/>
          </a:prstGeom>
          <a:noFill/>
        </p:spPr>
        <p:txBody>
          <a:bodyPr wrap="none" rtlCol="0">
            <a:spAutoFit/>
          </a:bodyPr>
          <a:lstStyle/>
          <a:p>
            <a:pPr algn="ctr"/>
            <a:r>
              <a:rPr lang="en-US" sz="1400" b="1" dirty="0">
                <a:latin typeface="Adani Regular" panose="02000503000000020004" pitchFamily="2" charset="0"/>
              </a:rPr>
              <a:t>NTPC O&amp;M </a:t>
            </a:r>
          </a:p>
          <a:p>
            <a:pPr algn="ctr"/>
            <a:r>
              <a:rPr lang="en-US" sz="1400" b="1" dirty="0">
                <a:latin typeface="Adani Regular" panose="02000503000000020004" pitchFamily="2" charset="0"/>
              </a:rPr>
              <a:t>Conference-IPS 2024</a:t>
            </a:r>
          </a:p>
        </p:txBody>
      </p:sp>
      <p:cxnSp>
        <p:nvCxnSpPr>
          <p:cNvPr id="14" name="Straight Connector 13">
            <a:extLst>
              <a:ext uri="{FF2B5EF4-FFF2-40B4-BE49-F238E27FC236}">
                <a16:creationId xmlns:a16="http://schemas.microsoft.com/office/drawing/2014/main" id="{2CCBE426-757E-45A1-BC36-A16FDD496065}"/>
              </a:ext>
            </a:extLst>
          </p:cNvPr>
          <p:cNvCxnSpPr/>
          <p:nvPr userDrawn="1"/>
        </p:nvCxnSpPr>
        <p:spPr>
          <a:xfrm>
            <a:off x="1439952" y="97970"/>
            <a:ext cx="0" cy="5405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45868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2"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25B6A96-B214-4F60-9BCE-2A22C8C8E6A2}"/>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A56D4380-40D1-421F-9AEC-C5DA15721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9425"/>
            <a:ext cx="12163425" cy="3978575"/>
          </a:xfrm>
          <a:prstGeom prst="rect">
            <a:avLst/>
          </a:prstGeom>
        </p:spPr>
      </p:pic>
      <p:sp>
        <p:nvSpPr>
          <p:cNvPr id="5" name="Title 1">
            <a:extLst>
              <a:ext uri="{FF2B5EF4-FFF2-40B4-BE49-F238E27FC236}">
                <a16:creationId xmlns:a16="http://schemas.microsoft.com/office/drawing/2014/main" id="{DD267DDF-6B96-457F-919E-86704466C678}"/>
              </a:ext>
            </a:extLst>
          </p:cNvPr>
          <p:cNvSpPr>
            <a:spLocks noGrp="1"/>
          </p:cNvSpPr>
          <p:nvPr>
            <p:ph type="ctrTitle"/>
          </p:nvPr>
        </p:nvSpPr>
        <p:spPr>
          <a:xfrm>
            <a:off x="502022" y="307538"/>
            <a:ext cx="11187953" cy="3970318"/>
          </a:xfrm>
        </p:spPr>
        <p:txBody>
          <a:bodyPr wrap="square" anchor="t">
            <a:spAutoFit/>
          </a:bodyPr>
          <a:lstStyle/>
          <a:p>
            <a:r>
              <a:rPr lang="en-US" sz="3600" b="1" dirty="0">
                <a:solidFill>
                  <a:srgbClr val="002060"/>
                </a:solidFill>
                <a:latin typeface="Adani Regular"/>
                <a:ea typeface="+mn-ea"/>
                <a:cs typeface="+mn-cs"/>
              </a:rPr>
              <a:t>NTPC O&amp;M Conference (IPS 2024)</a:t>
            </a:r>
            <a:br>
              <a:rPr lang="en-US" sz="3600" b="1" dirty="0">
                <a:solidFill>
                  <a:srgbClr val="002060"/>
                </a:solidFill>
                <a:latin typeface="Adani Regular"/>
                <a:ea typeface="+mn-ea"/>
                <a:cs typeface="+mn-cs"/>
              </a:rPr>
            </a:br>
            <a:br>
              <a:rPr lang="en-US" sz="3600" b="1" dirty="0">
                <a:solidFill>
                  <a:srgbClr val="002060"/>
                </a:solidFill>
                <a:latin typeface="Adani Regular"/>
                <a:ea typeface="+mn-ea"/>
                <a:cs typeface="+mn-cs"/>
              </a:rPr>
            </a:br>
            <a:r>
              <a:rPr lang="en-US" sz="3200" b="1" dirty="0">
                <a:solidFill>
                  <a:srgbClr val="002060"/>
                </a:solidFill>
                <a:latin typeface="Adani Regular"/>
                <a:ea typeface="+mn-ea"/>
                <a:cs typeface="+mn-cs"/>
              </a:rPr>
              <a:t>Ultra supercritical Boiler Combustion optimization via Furnace Zone temp. Monitoring &amp; Burner Management </a:t>
            </a:r>
            <a:br>
              <a:rPr lang="en-US" sz="3600" b="1" dirty="0">
                <a:solidFill>
                  <a:srgbClr val="002060"/>
                </a:solidFill>
                <a:latin typeface="Adani Regular"/>
                <a:ea typeface="+mn-ea"/>
                <a:cs typeface="+mn-cs"/>
              </a:rPr>
            </a:br>
            <a:br>
              <a:rPr lang="en-US" sz="3600" b="1" dirty="0">
                <a:solidFill>
                  <a:srgbClr val="002060"/>
                </a:solidFill>
                <a:latin typeface="Adani Regular"/>
                <a:ea typeface="+mn-ea"/>
                <a:cs typeface="+mn-cs"/>
              </a:rPr>
            </a:br>
            <a:br>
              <a:rPr lang="en-US" sz="3600" b="1" u="sng" dirty="0">
                <a:solidFill>
                  <a:srgbClr val="002060"/>
                </a:solidFill>
                <a:latin typeface="Adani Regular"/>
              </a:rPr>
            </a:br>
            <a:r>
              <a:rPr lang="en-US" sz="3600" b="1" u="sng" dirty="0">
                <a:solidFill>
                  <a:srgbClr val="002060"/>
                </a:solidFill>
                <a:latin typeface="Adani Regular"/>
              </a:rPr>
              <a:t> </a:t>
            </a:r>
            <a:br>
              <a:rPr lang="en-US" sz="3600" b="1" dirty="0">
                <a:solidFill>
                  <a:srgbClr val="002060"/>
                </a:solidFill>
                <a:latin typeface="Adani Regular"/>
                <a:ea typeface="+mn-ea"/>
                <a:cs typeface="+mn-cs"/>
              </a:rPr>
            </a:br>
            <a:endParaRPr lang="en-US" sz="3600" b="1" dirty="0">
              <a:solidFill>
                <a:srgbClr val="002060"/>
              </a:solidFill>
              <a:latin typeface="Adani Regular"/>
              <a:ea typeface="+mn-ea"/>
              <a:cs typeface="+mn-cs"/>
            </a:endParaRPr>
          </a:p>
        </p:txBody>
      </p:sp>
      <p:sp>
        <p:nvSpPr>
          <p:cNvPr id="6" name="TextBox 5">
            <a:extLst>
              <a:ext uri="{FF2B5EF4-FFF2-40B4-BE49-F238E27FC236}">
                <a16:creationId xmlns:a16="http://schemas.microsoft.com/office/drawing/2014/main" id="{F3F626A0-ACFC-3AD0-AB21-11B7DCE18BB8}"/>
              </a:ext>
            </a:extLst>
          </p:cNvPr>
          <p:cNvSpPr txBox="1"/>
          <p:nvPr/>
        </p:nvSpPr>
        <p:spPr>
          <a:xfrm>
            <a:off x="3838755" y="3008678"/>
            <a:ext cx="6142006" cy="369332"/>
          </a:xfrm>
          <a:prstGeom prst="rect">
            <a:avLst/>
          </a:prstGeom>
          <a:noFill/>
        </p:spPr>
        <p:txBody>
          <a:bodyPr wrap="square">
            <a:spAutoFit/>
          </a:bodyPr>
          <a:lstStyle/>
          <a:p>
            <a:r>
              <a:rPr lang="en-US" sz="1800" b="1" dirty="0">
                <a:solidFill>
                  <a:srgbClr val="002060"/>
                </a:solidFill>
                <a:latin typeface="Adani Regular"/>
              </a:rPr>
              <a:t>Adani Power Jharkhand Limited (APJL)</a:t>
            </a:r>
            <a:endParaRPr lang="en-US" dirty="0"/>
          </a:p>
        </p:txBody>
      </p:sp>
      <p:pic>
        <p:nvPicPr>
          <p:cNvPr id="7" name="Picture 6">
            <a:extLst>
              <a:ext uri="{FF2B5EF4-FFF2-40B4-BE49-F238E27FC236}">
                <a16:creationId xmlns:a16="http://schemas.microsoft.com/office/drawing/2014/main" id="{ABF83CDB-2240-0953-27AA-288E27B0251F}"/>
              </a:ext>
            </a:extLst>
          </p:cNvPr>
          <p:cNvPicPr>
            <a:picLocks noChangeAspect="1"/>
          </p:cNvPicPr>
          <p:nvPr/>
        </p:nvPicPr>
        <p:blipFill>
          <a:blip r:embed="rId3"/>
          <a:stretch>
            <a:fillRect/>
          </a:stretch>
        </p:blipFill>
        <p:spPr>
          <a:xfrm>
            <a:off x="1940484" y="2879425"/>
            <a:ext cx="1251290" cy="799212"/>
          </a:xfrm>
          <a:prstGeom prst="rect">
            <a:avLst/>
          </a:prstGeom>
        </p:spPr>
      </p:pic>
    </p:spTree>
    <p:extLst>
      <p:ext uri="{BB962C8B-B14F-4D97-AF65-F5344CB8AC3E}">
        <p14:creationId xmlns:p14="http://schemas.microsoft.com/office/powerpoint/2010/main" val="3440995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 name="Rectangle 152"/>
          <p:cNvSpPr>
            <a:spLocks noChangeArrowheads="1"/>
          </p:cNvSpPr>
          <p:nvPr/>
        </p:nvSpPr>
        <p:spPr bwMode="auto">
          <a:xfrm>
            <a:off x="152400" y="138953"/>
            <a:ext cx="117261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pSp>
        <p:nvGrpSpPr>
          <p:cNvPr id="7" name="Group 5"/>
          <p:cNvGrpSpPr>
            <a:grpSpLocks/>
          </p:cNvGrpSpPr>
          <p:nvPr/>
        </p:nvGrpSpPr>
        <p:grpSpPr bwMode="auto">
          <a:xfrm>
            <a:off x="3764092" y="4509618"/>
            <a:ext cx="23648" cy="41144"/>
            <a:chOff x="8068" y="7823"/>
            <a:chExt cx="51" cy="90"/>
          </a:xfrm>
        </p:grpSpPr>
        <p:sp>
          <p:nvSpPr>
            <p:cNvPr id="10" name="Freeform 6"/>
            <p:cNvSpPr>
              <a:spLocks/>
            </p:cNvSpPr>
            <p:nvPr/>
          </p:nvSpPr>
          <p:spPr bwMode="auto">
            <a:xfrm>
              <a:off x="8068" y="7823"/>
              <a:ext cx="51" cy="90"/>
            </a:xfrm>
            <a:custGeom>
              <a:avLst/>
              <a:gdLst>
                <a:gd name="T0" fmla="+- 0 8116 8068"/>
                <a:gd name="T1" fmla="*/ T0 w 51"/>
                <a:gd name="T2" fmla="+- 0 7880 7823"/>
                <a:gd name="T3" fmla="*/ 7880 h 90"/>
                <a:gd name="T4" fmla="+- 0 8089 8068"/>
                <a:gd name="T5" fmla="*/ T4 w 51"/>
                <a:gd name="T6" fmla="+- 0 7880 7823"/>
                <a:gd name="T7" fmla="*/ 7880 h 90"/>
                <a:gd name="T8" fmla="+- 0 8089 8068"/>
                <a:gd name="T9" fmla="*/ T8 w 51"/>
                <a:gd name="T10" fmla="+- 0 7882 7823"/>
                <a:gd name="T11" fmla="*/ 7882 h 90"/>
                <a:gd name="T12" fmla="+- 0 8089 8068"/>
                <a:gd name="T13" fmla="*/ T12 w 51"/>
                <a:gd name="T14" fmla="+- 0 7884 7823"/>
                <a:gd name="T15" fmla="*/ 7884 h 90"/>
                <a:gd name="T16" fmla="+- 0 8090 8068"/>
                <a:gd name="T17" fmla="*/ T16 w 51"/>
                <a:gd name="T18" fmla="+- 0 7885 7823"/>
                <a:gd name="T19" fmla="*/ 7885 h 90"/>
                <a:gd name="T20" fmla="+- 0 8092 8068"/>
                <a:gd name="T21" fmla="*/ T20 w 51"/>
                <a:gd name="T22" fmla="+- 0 7886 7823"/>
                <a:gd name="T23" fmla="*/ 7886 h 90"/>
                <a:gd name="T24" fmla="+- 0 8091 8068"/>
                <a:gd name="T25" fmla="*/ T24 w 51"/>
                <a:gd name="T26" fmla="+- 0 7888 7823"/>
                <a:gd name="T27" fmla="*/ 7888 h 90"/>
                <a:gd name="T28" fmla="+- 0 8091 8068"/>
                <a:gd name="T29" fmla="*/ T28 w 51"/>
                <a:gd name="T30" fmla="+- 0 7890 7823"/>
                <a:gd name="T31" fmla="*/ 7890 h 90"/>
                <a:gd name="T32" fmla="+- 0 8092 8068"/>
                <a:gd name="T33" fmla="*/ T32 w 51"/>
                <a:gd name="T34" fmla="+- 0 7892 7823"/>
                <a:gd name="T35" fmla="*/ 7892 h 90"/>
                <a:gd name="T36" fmla="+- 0 8094 8068"/>
                <a:gd name="T37" fmla="*/ T36 w 51"/>
                <a:gd name="T38" fmla="+- 0 7894 7823"/>
                <a:gd name="T39" fmla="*/ 7894 h 90"/>
                <a:gd name="T40" fmla="+- 0 8093 8068"/>
                <a:gd name="T41" fmla="*/ T40 w 51"/>
                <a:gd name="T42" fmla="+- 0 7896 7823"/>
                <a:gd name="T43" fmla="*/ 7896 h 90"/>
                <a:gd name="T44" fmla="+- 0 8094 8068"/>
                <a:gd name="T45" fmla="*/ T44 w 51"/>
                <a:gd name="T46" fmla="+- 0 7898 7823"/>
                <a:gd name="T47" fmla="*/ 7898 h 90"/>
                <a:gd name="T48" fmla="+- 0 8096 8068"/>
                <a:gd name="T49" fmla="*/ T48 w 51"/>
                <a:gd name="T50" fmla="+- 0 7899 7823"/>
                <a:gd name="T51" fmla="*/ 7899 h 90"/>
                <a:gd name="T52" fmla="+- 0 8098 8068"/>
                <a:gd name="T53" fmla="*/ T52 w 51"/>
                <a:gd name="T54" fmla="+- 0 7901 7823"/>
                <a:gd name="T55" fmla="*/ 7901 h 90"/>
                <a:gd name="T56" fmla="+- 0 8098 8068"/>
                <a:gd name="T57" fmla="*/ T56 w 51"/>
                <a:gd name="T58" fmla="+- 0 7905 7823"/>
                <a:gd name="T59" fmla="*/ 7905 h 90"/>
                <a:gd name="T60" fmla="+- 0 8097 8068"/>
                <a:gd name="T61" fmla="*/ T60 w 51"/>
                <a:gd name="T62" fmla="+- 0 7908 7823"/>
                <a:gd name="T63" fmla="*/ 7908 h 90"/>
                <a:gd name="T64" fmla="+- 0 8098 8068"/>
                <a:gd name="T65" fmla="*/ T64 w 51"/>
                <a:gd name="T66" fmla="+- 0 7911 7823"/>
                <a:gd name="T67" fmla="*/ 7911 h 90"/>
                <a:gd name="T68" fmla="+- 0 8102 8068"/>
                <a:gd name="T69" fmla="*/ T68 w 51"/>
                <a:gd name="T70" fmla="+- 0 7912 7823"/>
                <a:gd name="T71" fmla="*/ 7912 h 90"/>
                <a:gd name="T72" fmla="+- 0 8104 8068"/>
                <a:gd name="T73" fmla="*/ T72 w 51"/>
                <a:gd name="T74" fmla="+- 0 7905 7823"/>
                <a:gd name="T75" fmla="*/ 7905 h 90"/>
                <a:gd name="T76" fmla="+- 0 8106 8068"/>
                <a:gd name="T77" fmla="*/ T76 w 51"/>
                <a:gd name="T78" fmla="+- 0 7902 7823"/>
                <a:gd name="T79" fmla="*/ 7902 h 90"/>
                <a:gd name="T80" fmla="+- 0 8108 8068"/>
                <a:gd name="T81" fmla="*/ T80 w 51"/>
                <a:gd name="T82" fmla="+- 0 7902 7823"/>
                <a:gd name="T83" fmla="*/ 7902 h 90"/>
                <a:gd name="T84" fmla="+- 0 8113 8068"/>
                <a:gd name="T85" fmla="*/ T84 w 51"/>
                <a:gd name="T86" fmla="+- 0 7902 7823"/>
                <a:gd name="T87" fmla="*/ 7902 h 90"/>
                <a:gd name="T88" fmla="+- 0 8114 8068"/>
                <a:gd name="T89" fmla="*/ T88 w 51"/>
                <a:gd name="T90" fmla="+- 0 7901 7823"/>
                <a:gd name="T91" fmla="*/ 7901 h 90"/>
                <a:gd name="T92" fmla="+- 0 8114 8068"/>
                <a:gd name="T93" fmla="*/ T92 w 51"/>
                <a:gd name="T94" fmla="+- 0 7899 7823"/>
                <a:gd name="T95" fmla="*/ 7899 h 90"/>
                <a:gd name="T96" fmla="+- 0 8113 8068"/>
                <a:gd name="T97" fmla="*/ T96 w 51"/>
                <a:gd name="T98" fmla="+- 0 7898 7823"/>
                <a:gd name="T99" fmla="*/ 7898 h 90"/>
                <a:gd name="T100" fmla="+- 0 8112 8068"/>
                <a:gd name="T101" fmla="*/ T100 w 51"/>
                <a:gd name="T102" fmla="+- 0 7896 7823"/>
                <a:gd name="T103" fmla="*/ 7896 h 90"/>
                <a:gd name="T104" fmla="+- 0 8111 8068"/>
                <a:gd name="T105" fmla="*/ T104 w 51"/>
                <a:gd name="T106" fmla="+- 0 7895 7823"/>
                <a:gd name="T107" fmla="*/ 7895 h 90"/>
                <a:gd name="T108" fmla="+- 0 8112 8068"/>
                <a:gd name="T109" fmla="*/ T108 w 51"/>
                <a:gd name="T110" fmla="+- 0 7889 7823"/>
                <a:gd name="T111" fmla="*/ 7889 h 90"/>
                <a:gd name="T112" fmla="+- 0 8116 8068"/>
                <a:gd name="T113" fmla="*/ T112 w 51"/>
                <a:gd name="T114" fmla="+- 0 7880 7823"/>
                <a:gd name="T115" fmla="*/ 7880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48" y="57"/>
                  </a:moveTo>
                  <a:lnTo>
                    <a:pt x="21" y="57"/>
                  </a:lnTo>
                  <a:lnTo>
                    <a:pt x="21" y="59"/>
                  </a:lnTo>
                  <a:lnTo>
                    <a:pt x="21" y="61"/>
                  </a:lnTo>
                  <a:lnTo>
                    <a:pt x="22" y="62"/>
                  </a:lnTo>
                  <a:lnTo>
                    <a:pt x="24" y="63"/>
                  </a:lnTo>
                  <a:lnTo>
                    <a:pt x="23" y="65"/>
                  </a:lnTo>
                  <a:lnTo>
                    <a:pt x="23" y="67"/>
                  </a:lnTo>
                  <a:lnTo>
                    <a:pt x="24" y="69"/>
                  </a:lnTo>
                  <a:lnTo>
                    <a:pt x="26" y="71"/>
                  </a:lnTo>
                  <a:lnTo>
                    <a:pt x="25" y="73"/>
                  </a:lnTo>
                  <a:lnTo>
                    <a:pt x="26" y="75"/>
                  </a:lnTo>
                  <a:lnTo>
                    <a:pt x="28" y="76"/>
                  </a:lnTo>
                  <a:lnTo>
                    <a:pt x="30" y="78"/>
                  </a:lnTo>
                  <a:lnTo>
                    <a:pt x="30" y="82"/>
                  </a:lnTo>
                  <a:lnTo>
                    <a:pt x="29" y="85"/>
                  </a:lnTo>
                  <a:lnTo>
                    <a:pt x="30" y="88"/>
                  </a:lnTo>
                  <a:lnTo>
                    <a:pt x="34" y="89"/>
                  </a:lnTo>
                  <a:lnTo>
                    <a:pt x="36" y="82"/>
                  </a:lnTo>
                  <a:lnTo>
                    <a:pt x="38" y="79"/>
                  </a:lnTo>
                  <a:lnTo>
                    <a:pt x="40" y="79"/>
                  </a:lnTo>
                  <a:lnTo>
                    <a:pt x="45" y="79"/>
                  </a:lnTo>
                  <a:lnTo>
                    <a:pt x="46" y="78"/>
                  </a:lnTo>
                  <a:lnTo>
                    <a:pt x="46" y="76"/>
                  </a:lnTo>
                  <a:lnTo>
                    <a:pt x="45" y="75"/>
                  </a:lnTo>
                  <a:lnTo>
                    <a:pt x="44" y="73"/>
                  </a:lnTo>
                  <a:lnTo>
                    <a:pt x="43" y="72"/>
                  </a:lnTo>
                  <a:lnTo>
                    <a:pt x="44" y="66"/>
                  </a:lnTo>
                  <a:lnTo>
                    <a:pt x="48" y="57"/>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8068" y="7823"/>
              <a:ext cx="51" cy="90"/>
            </a:xfrm>
            <a:custGeom>
              <a:avLst/>
              <a:gdLst>
                <a:gd name="T0" fmla="+- 0 8113 8068"/>
                <a:gd name="T1" fmla="*/ T0 w 51"/>
                <a:gd name="T2" fmla="+- 0 7902 7823"/>
                <a:gd name="T3" fmla="*/ 7902 h 90"/>
                <a:gd name="T4" fmla="+- 0 8108 8068"/>
                <a:gd name="T5" fmla="*/ T4 w 51"/>
                <a:gd name="T6" fmla="+- 0 7902 7823"/>
                <a:gd name="T7" fmla="*/ 7902 h 90"/>
                <a:gd name="T8" fmla="+- 0 8110 8068"/>
                <a:gd name="T9" fmla="*/ T8 w 51"/>
                <a:gd name="T10" fmla="+- 0 7902 7823"/>
                <a:gd name="T11" fmla="*/ 7902 h 90"/>
                <a:gd name="T12" fmla="+- 0 8112 8068"/>
                <a:gd name="T13" fmla="*/ T12 w 51"/>
                <a:gd name="T14" fmla="+- 0 7902 7823"/>
                <a:gd name="T15" fmla="*/ 7902 h 90"/>
                <a:gd name="T16" fmla="+- 0 8113 8068"/>
                <a:gd name="T17" fmla="*/ T16 w 51"/>
                <a:gd name="T18" fmla="+- 0 7902 7823"/>
                <a:gd name="T19" fmla="*/ 7902 h 90"/>
              </a:gdLst>
              <a:ahLst/>
              <a:cxnLst>
                <a:cxn ang="0">
                  <a:pos x="T1" y="T3"/>
                </a:cxn>
                <a:cxn ang="0">
                  <a:pos x="T5" y="T7"/>
                </a:cxn>
                <a:cxn ang="0">
                  <a:pos x="T9" y="T11"/>
                </a:cxn>
                <a:cxn ang="0">
                  <a:pos x="T13" y="T15"/>
                </a:cxn>
                <a:cxn ang="0">
                  <a:pos x="T17" y="T19"/>
                </a:cxn>
              </a:cxnLst>
              <a:rect l="0" t="0" r="r" b="b"/>
              <a:pathLst>
                <a:path w="51" h="90">
                  <a:moveTo>
                    <a:pt x="45" y="79"/>
                  </a:moveTo>
                  <a:lnTo>
                    <a:pt x="40" y="79"/>
                  </a:lnTo>
                  <a:lnTo>
                    <a:pt x="42" y="79"/>
                  </a:lnTo>
                  <a:lnTo>
                    <a:pt x="44" y="79"/>
                  </a:lnTo>
                  <a:lnTo>
                    <a:pt x="45" y="79"/>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8068" y="7823"/>
              <a:ext cx="51" cy="90"/>
            </a:xfrm>
            <a:custGeom>
              <a:avLst/>
              <a:gdLst>
                <a:gd name="T0" fmla="+- 0 8117 8068"/>
                <a:gd name="T1" fmla="*/ T0 w 51"/>
                <a:gd name="T2" fmla="+- 0 7861 7823"/>
                <a:gd name="T3" fmla="*/ 7861 h 90"/>
                <a:gd name="T4" fmla="+- 0 8071 8068"/>
                <a:gd name="T5" fmla="*/ T4 w 51"/>
                <a:gd name="T6" fmla="+- 0 7861 7823"/>
                <a:gd name="T7" fmla="*/ 7861 h 90"/>
                <a:gd name="T8" fmla="+- 0 8075 8068"/>
                <a:gd name="T9" fmla="*/ T8 w 51"/>
                <a:gd name="T10" fmla="+- 0 7863 7823"/>
                <a:gd name="T11" fmla="*/ 7863 h 90"/>
                <a:gd name="T12" fmla="+- 0 8078 8068"/>
                <a:gd name="T13" fmla="*/ T12 w 51"/>
                <a:gd name="T14" fmla="+- 0 7865 7823"/>
                <a:gd name="T15" fmla="*/ 7865 h 90"/>
                <a:gd name="T16" fmla="+- 0 8081 8068"/>
                <a:gd name="T17" fmla="*/ T16 w 51"/>
                <a:gd name="T18" fmla="+- 0 7868 7823"/>
                <a:gd name="T19" fmla="*/ 7868 h 90"/>
                <a:gd name="T20" fmla="+- 0 8083 8068"/>
                <a:gd name="T21" fmla="*/ T20 w 51"/>
                <a:gd name="T22" fmla="+- 0 7872 7823"/>
                <a:gd name="T23" fmla="*/ 7872 h 90"/>
                <a:gd name="T24" fmla="+- 0 8084 8068"/>
                <a:gd name="T25" fmla="*/ T24 w 51"/>
                <a:gd name="T26" fmla="+- 0 7877 7823"/>
                <a:gd name="T27" fmla="*/ 7877 h 90"/>
                <a:gd name="T28" fmla="+- 0 8086 8068"/>
                <a:gd name="T29" fmla="*/ T28 w 51"/>
                <a:gd name="T30" fmla="+- 0 7880 7823"/>
                <a:gd name="T31" fmla="*/ 7880 h 90"/>
                <a:gd name="T32" fmla="+- 0 8089 8068"/>
                <a:gd name="T33" fmla="*/ T32 w 51"/>
                <a:gd name="T34" fmla="+- 0 7880 7823"/>
                <a:gd name="T35" fmla="*/ 7880 h 90"/>
                <a:gd name="T36" fmla="+- 0 8116 8068"/>
                <a:gd name="T37" fmla="*/ T36 w 51"/>
                <a:gd name="T38" fmla="+- 0 7880 7823"/>
                <a:gd name="T39" fmla="*/ 7880 h 90"/>
                <a:gd name="T40" fmla="+- 0 8117 8068"/>
                <a:gd name="T41" fmla="*/ T40 w 51"/>
                <a:gd name="T42" fmla="+- 0 7878 7823"/>
                <a:gd name="T43" fmla="*/ 7878 h 90"/>
                <a:gd name="T44" fmla="+- 0 8119 8068"/>
                <a:gd name="T45" fmla="*/ T44 w 51"/>
                <a:gd name="T46" fmla="+- 0 7874 7823"/>
                <a:gd name="T47" fmla="*/ 7874 h 90"/>
                <a:gd name="T48" fmla="+- 0 8119 8068"/>
                <a:gd name="T49" fmla="*/ T48 w 51"/>
                <a:gd name="T50" fmla="+- 0 7864 7823"/>
                <a:gd name="T51" fmla="*/ 7864 h 90"/>
                <a:gd name="T52" fmla="+- 0 8117 8068"/>
                <a:gd name="T53" fmla="*/ T52 w 51"/>
                <a:gd name="T54" fmla="+- 0 7861 7823"/>
                <a:gd name="T55" fmla="*/ 7861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1" h="90">
                  <a:moveTo>
                    <a:pt x="49" y="38"/>
                  </a:moveTo>
                  <a:lnTo>
                    <a:pt x="3" y="38"/>
                  </a:lnTo>
                  <a:lnTo>
                    <a:pt x="7" y="40"/>
                  </a:lnTo>
                  <a:lnTo>
                    <a:pt x="10" y="42"/>
                  </a:lnTo>
                  <a:lnTo>
                    <a:pt x="13" y="45"/>
                  </a:lnTo>
                  <a:lnTo>
                    <a:pt x="15" y="49"/>
                  </a:lnTo>
                  <a:lnTo>
                    <a:pt x="16" y="54"/>
                  </a:lnTo>
                  <a:lnTo>
                    <a:pt x="18" y="57"/>
                  </a:lnTo>
                  <a:lnTo>
                    <a:pt x="21" y="57"/>
                  </a:lnTo>
                  <a:lnTo>
                    <a:pt x="48" y="57"/>
                  </a:lnTo>
                  <a:lnTo>
                    <a:pt x="49" y="55"/>
                  </a:lnTo>
                  <a:lnTo>
                    <a:pt x="51" y="51"/>
                  </a:lnTo>
                  <a:lnTo>
                    <a:pt x="51" y="41"/>
                  </a:lnTo>
                  <a:lnTo>
                    <a:pt x="49" y="38"/>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8068" y="7823"/>
              <a:ext cx="51" cy="90"/>
            </a:xfrm>
            <a:custGeom>
              <a:avLst/>
              <a:gdLst>
                <a:gd name="T0" fmla="+- 0 8089 8068"/>
                <a:gd name="T1" fmla="*/ T0 w 51"/>
                <a:gd name="T2" fmla="+- 0 7827 7823"/>
                <a:gd name="T3" fmla="*/ 7827 h 90"/>
                <a:gd name="T4" fmla="+- 0 8085 8068"/>
                <a:gd name="T5" fmla="*/ T4 w 51"/>
                <a:gd name="T6" fmla="+- 0 7829 7823"/>
                <a:gd name="T7" fmla="*/ 7829 h 90"/>
                <a:gd name="T8" fmla="+- 0 8084 8068"/>
                <a:gd name="T9" fmla="*/ T8 w 51"/>
                <a:gd name="T10" fmla="+- 0 7829 7823"/>
                <a:gd name="T11" fmla="*/ 7829 h 90"/>
                <a:gd name="T12" fmla="+- 0 8083 8068"/>
                <a:gd name="T13" fmla="*/ T12 w 51"/>
                <a:gd name="T14" fmla="+- 0 7830 7823"/>
                <a:gd name="T15" fmla="*/ 7830 h 90"/>
                <a:gd name="T16" fmla="+- 0 8082 8068"/>
                <a:gd name="T17" fmla="*/ T16 w 51"/>
                <a:gd name="T18" fmla="+- 0 7831 7823"/>
                <a:gd name="T19" fmla="*/ 7831 h 90"/>
                <a:gd name="T20" fmla="+- 0 8081 8068"/>
                <a:gd name="T21" fmla="*/ T20 w 51"/>
                <a:gd name="T22" fmla="+- 0 7832 7823"/>
                <a:gd name="T23" fmla="*/ 7832 h 90"/>
                <a:gd name="T24" fmla="+- 0 8079 8068"/>
                <a:gd name="T25" fmla="*/ T24 w 51"/>
                <a:gd name="T26" fmla="+- 0 7833 7823"/>
                <a:gd name="T27" fmla="*/ 7833 h 90"/>
                <a:gd name="T28" fmla="+- 0 8075 8068"/>
                <a:gd name="T29" fmla="*/ T28 w 51"/>
                <a:gd name="T30" fmla="+- 0 7833 7823"/>
                <a:gd name="T31" fmla="*/ 7833 h 90"/>
                <a:gd name="T32" fmla="+- 0 8073 8068"/>
                <a:gd name="T33" fmla="*/ T32 w 51"/>
                <a:gd name="T34" fmla="+- 0 7833 7823"/>
                <a:gd name="T35" fmla="*/ 7833 h 90"/>
                <a:gd name="T36" fmla="+- 0 8069 8068"/>
                <a:gd name="T37" fmla="*/ T36 w 51"/>
                <a:gd name="T38" fmla="+- 0 7842 7823"/>
                <a:gd name="T39" fmla="*/ 7842 h 90"/>
                <a:gd name="T40" fmla="+- 0 8068 8068"/>
                <a:gd name="T41" fmla="*/ T40 w 51"/>
                <a:gd name="T42" fmla="+- 0 7845 7823"/>
                <a:gd name="T43" fmla="*/ 7845 h 90"/>
                <a:gd name="T44" fmla="+- 0 8068 8068"/>
                <a:gd name="T45" fmla="*/ T44 w 51"/>
                <a:gd name="T46" fmla="+- 0 7864 7823"/>
                <a:gd name="T47" fmla="*/ 7864 h 90"/>
                <a:gd name="T48" fmla="+- 0 8071 8068"/>
                <a:gd name="T49" fmla="*/ T48 w 51"/>
                <a:gd name="T50" fmla="+- 0 7861 7823"/>
                <a:gd name="T51" fmla="*/ 7861 h 90"/>
                <a:gd name="T52" fmla="+- 0 8117 8068"/>
                <a:gd name="T53" fmla="*/ T52 w 51"/>
                <a:gd name="T54" fmla="+- 0 7861 7823"/>
                <a:gd name="T55" fmla="*/ 7861 h 90"/>
                <a:gd name="T56" fmla="+- 0 8116 8068"/>
                <a:gd name="T57" fmla="*/ T56 w 51"/>
                <a:gd name="T58" fmla="+- 0 7860 7823"/>
                <a:gd name="T59" fmla="*/ 7860 h 90"/>
                <a:gd name="T60" fmla="+- 0 8114 8068"/>
                <a:gd name="T61" fmla="*/ T60 w 51"/>
                <a:gd name="T62" fmla="+- 0 7855 7823"/>
                <a:gd name="T63" fmla="*/ 7855 h 90"/>
                <a:gd name="T64" fmla="+- 0 8111 8068"/>
                <a:gd name="T65" fmla="*/ T64 w 51"/>
                <a:gd name="T66" fmla="+- 0 7850 7823"/>
                <a:gd name="T67" fmla="*/ 7850 h 90"/>
                <a:gd name="T68" fmla="+- 0 8110 8068"/>
                <a:gd name="T69" fmla="*/ T68 w 51"/>
                <a:gd name="T70" fmla="+- 0 7847 7823"/>
                <a:gd name="T71" fmla="*/ 7847 h 90"/>
                <a:gd name="T72" fmla="+- 0 8110 8068"/>
                <a:gd name="T73" fmla="*/ T72 w 51"/>
                <a:gd name="T74" fmla="+- 0 7840 7823"/>
                <a:gd name="T75" fmla="*/ 7840 h 90"/>
                <a:gd name="T76" fmla="+- 0 8109 8068"/>
                <a:gd name="T77" fmla="*/ T76 w 51"/>
                <a:gd name="T78" fmla="+- 0 7837 7823"/>
                <a:gd name="T79" fmla="*/ 7837 h 90"/>
                <a:gd name="T80" fmla="+- 0 8108 8068"/>
                <a:gd name="T81" fmla="*/ T80 w 51"/>
                <a:gd name="T82" fmla="+- 0 7834 7823"/>
                <a:gd name="T83" fmla="*/ 7834 h 90"/>
                <a:gd name="T84" fmla="+- 0 8108 8068"/>
                <a:gd name="T85" fmla="*/ T84 w 51"/>
                <a:gd name="T86" fmla="+- 0 7833 7823"/>
                <a:gd name="T87" fmla="*/ 7833 h 90"/>
                <a:gd name="T88" fmla="+- 0 8079 8068"/>
                <a:gd name="T89" fmla="*/ T88 w 51"/>
                <a:gd name="T90" fmla="+- 0 7833 7823"/>
                <a:gd name="T91" fmla="*/ 7833 h 90"/>
                <a:gd name="T92" fmla="+- 0 8075 8068"/>
                <a:gd name="T93" fmla="*/ T92 w 51"/>
                <a:gd name="T94" fmla="+- 0 7833 7823"/>
                <a:gd name="T95" fmla="*/ 7833 h 90"/>
                <a:gd name="T96" fmla="+- 0 8108 8068"/>
                <a:gd name="T97" fmla="*/ T96 w 51"/>
                <a:gd name="T98" fmla="+- 0 7833 7823"/>
                <a:gd name="T99" fmla="*/ 7833 h 90"/>
                <a:gd name="T100" fmla="+- 0 8107 8068"/>
                <a:gd name="T101" fmla="*/ T100 w 51"/>
                <a:gd name="T102" fmla="+- 0 7830 7823"/>
                <a:gd name="T103" fmla="*/ 7830 h 90"/>
                <a:gd name="T104" fmla="+- 0 8106 8068"/>
                <a:gd name="T105" fmla="*/ T104 w 51"/>
                <a:gd name="T106" fmla="+- 0 7828 7823"/>
                <a:gd name="T107" fmla="*/ 7828 h 90"/>
                <a:gd name="T108" fmla="+- 0 8090 8068"/>
                <a:gd name="T109" fmla="*/ T108 w 51"/>
                <a:gd name="T110" fmla="+- 0 7828 7823"/>
                <a:gd name="T111" fmla="*/ 7828 h 90"/>
                <a:gd name="T112" fmla="+- 0 8089 8068"/>
                <a:gd name="T113" fmla="*/ T112 w 51"/>
                <a:gd name="T114" fmla="+- 0 7827 7823"/>
                <a:gd name="T115" fmla="*/ 7827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21" y="4"/>
                  </a:moveTo>
                  <a:lnTo>
                    <a:pt x="17" y="6"/>
                  </a:lnTo>
                  <a:lnTo>
                    <a:pt x="16" y="6"/>
                  </a:lnTo>
                  <a:lnTo>
                    <a:pt x="15" y="7"/>
                  </a:lnTo>
                  <a:lnTo>
                    <a:pt x="14" y="8"/>
                  </a:lnTo>
                  <a:lnTo>
                    <a:pt x="13" y="9"/>
                  </a:lnTo>
                  <a:lnTo>
                    <a:pt x="11" y="10"/>
                  </a:lnTo>
                  <a:lnTo>
                    <a:pt x="7" y="10"/>
                  </a:lnTo>
                  <a:lnTo>
                    <a:pt x="5" y="10"/>
                  </a:lnTo>
                  <a:lnTo>
                    <a:pt x="1" y="19"/>
                  </a:lnTo>
                  <a:lnTo>
                    <a:pt x="0" y="22"/>
                  </a:lnTo>
                  <a:lnTo>
                    <a:pt x="0" y="41"/>
                  </a:lnTo>
                  <a:lnTo>
                    <a:pt x="3" y="38"/>
                  </a:lnTo>
                  <a:lnTo>
                    <a:pt x="49" y="38"/>
                  </a:lnTo>
                  <a:lnTo>
                    <a:pt x="48" y="37"/>
                  </a:lnTo>
                  <a:lnTo>
                    <a:pt x="46" y="32"/>
                  </a:lnTo>
                  <a:lnTo>
                    <a:pt x="43" y="27"/>
                  </a:lnTo>
                  <a:lnTo>
                    <a:pt x="42" y="24"/>
                  </a:lnTo>
                  <a:lnTo>
                    <a:pt x="42" y="17"/>
                  </a:lnTo>
                  <a:lnTo>
                    <a:pt x="41" y="14"/>
                  </a:lnTo>
                  <a:lnTo>
                    <a:pt x="40" y="11"/>
                  </a:lnTo>
                  <a:lnTo>
                    <a:pt x="40" y="10"/>
                  </a:lnTo>
                  <a:lnTo>
                    <a:pt x="11" y="10"/>
                  </a:lnTo>
                  <a:lnTo>
                    <a:pt x="7" y="10"/>
                  </a:lnTo>
                  <a:lnTo>
                    <a:pt x="40" y="10"/>
                  </a:lnTo>
                  <a:lnTo>
                    <a:pt x="39" y="7"/>
                  </a:lnTo>
                  <a:lnTo>
                    <a:pt x="38" y="5"/>
                  </a:lnTo>
                  <a:lnTo>
                    <a:pt x="22" y="5"/>
                  </a:lnTo>
                  <a:lnTo>
                    <a:pt x="21" y="4"/>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8068" y="7823"/>
              <a:ext cx="51" cy="90"/>
            </a:xfrm>
            <a:custGeom>
              <a:avLst/>
              <a:gdLst>
                <a:gd name="T0" fmla="+- 0 8098 8068"/>
                <a:gd name="T1" fmla="*/ T0 w 51"/>
                <a:gd name="T2" fmla="+- 0 7823 7823"/>
                <a:gd name="T3" fmla="*/ 7823 h 90"/>
                <a:gd name="T4" fmla="+- 0 8095 8068"/>
                <a:gd name="T5" fmla="*/ T4 w 51"/>
                <a:gd name="T6" fmla="+- 0 7824 7823"/>
                <a:gd name="T7" fmla="*/ 7824 h 90"/>
                <a:gd name="T8" fmla="+- 0 8090 8068"/>
                <a:gd name="T9" fmla="*/ T8 w 51"/>
                <a:gd name="T10" fmla="+- 0 7828 7823"/>
                <a:gd name="T11" fmla="*/ 7828 h 90"/>
                <a:gd name="T12" fmla="+- 0 8106 8068"/>
                <a:gd name="T13" fmla="*/ T12 w 51"/>
                <a:gd name="T14" fmla="+- 0 7828 7823"/>
                <a:gd name="T15" fmla="*/ 7828 h 90"/>
                <a:gd name="T16" fmla="+- 0 8105 8068"/>
                <a:gd name="T17" fmla="*/ T16 w 51"/>
                <a:gd name="T18" fmla="+- 0 7828 7823"/>
                <a:gd name="T19" fmla="*/ 7828 h 90"/>
                <a:gd name="T20" fmla="+- 0 8101 8068"/>
                <a:gd name="T21" fmla="*/ T20 w 51"/>
                <a:gd name="T22" fmla="+- 0 7824 7823"/>
                <a:gd name="T23" fmla="*/ 7824 h 90"/>
                <a:gd name="T24" fmla="+- 0 8098 8068"/>
                <a:gd name="T25" fmla="*/ T24 w 51"/>
                <a:gd name="T26" fmla="+- 0 7823 7823"/>
                <a:gd name="T27" fmla="*/ 7823 h 90"/>
              </a:gdLst>
              <a:ahLst/>
              <a:cxnLst>
                <a:cxn ang="0">
                  <a:pos x="T1" y="T3"/>
                </a:cxn>
                <a:cxn ang="0">
                  <a:pos x="T5" y="T7"/>
                </a:cxn>
                <a:cxn ang="0">
                  <a:pos x="T9" y="T11"/>
                </a:cxn>
                <a:cxn ang="0">
                  <a:pos x="T13" y="T15"/>
                </a:cxn>
                <a:cxn ang="0">
                  <a:pos x="T17" y="T19"/>
                </a:cxn>
                <a:cxn ang="0">
                  <a:pos x="T21" y="T23"/>
                </a:cxn>
                <a:cxn ang="0">
                  <a:pos x="T25" y="T27"/>
                </a:cxn>
              </a:cxnLst>
              <a:rect l="0" t="0" r="r" b="b"/>
              <a:pathLst>
                <a:path w="51" h="90">
                  <a:moveTo>
                    <a:pt x="30" y="0"/>
                  </a:moveTo>
                  <a:lnTo>
                    <a:pt x="27" y="1"/>
                  </a:lnTo>
                  <a:lnTo>
                    <a:pt x="22" y="5"/>
                  </a:lnTo>
                  <a:lnTo>
                    <a:pt x="38" y="5"/>
                  </a:lnTo>
                  <a:lnTo>
                    <a:pt x="37" y="5"/>
                  </a:lnTo>
                  <a:lnTo>
                    <a:pt x="33" y="1"/>
                  </a:lnTo>
                  <a:lnTo>
                    <a:pt x="30"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11"/>
          <p:cNvGrpSpPr>
            <a:grpSpLocks/>
          </p:cNvGrpSpPr>
          <p:nvPr/>
        </p:nvGrpSpPr>
        <p:grpSpPr bwMode="auto">
          <a:xfrm>
            <a:off x="3759456" y="4492704"/>
            <a:ext cx="12056" cy="16000"/>
            <a:chOff x="8058" y="7786"/>
            <a:chExt cx="26" cy="35"/>
          </a:xfrm>
        </p:grpSpPr>
        <p:sp>
          <p:nvSpPr>
            <p:cNvPr id="9" name="Freeform 12"/>
            <p:cNvSpPr>
              <a:spLocks/>
            </p:cNvSpPr>
            <p:nvPr/>
          </p:nvSpPr>
          <p:spPr bwMode="auto">
            <a:xfrm>
              <a:off x="8058" y="7786"/>
              <a:ext cx="26" cy="35"/>
            </a:xfrm>
            <a:custGeom>
              <a:avLst/>
              <a:gdLst>
                <a:gd name="T0" fmla="+- 0 8077 8058"/>
                <a:gd name="T1" fmla="*/ T0 w 26"/>
                <a:gd name="T2" fmla="+- 0 7786 7786"/>
                <a:gd name="T3" fmla="*/ 7786 h 35"/>
                <a:gd name="T4" fmla="+- 0 8075 8058"/>
                <a:gd name="T5" fmla="*/ T4 w 26"/>
                <a:gd name="T6" fmla="+- 0 7790 7786"/>
                <a:gd name="T7" fmla="*/ 7790 h 35"/>
                <a:gd name="T8" fmla="+- 0 8073 8058"/>
                <a:gd name="T9" fmla="*/ T8 w 26"/>
                <a:gd name="T10" fmla="+- 0 7794 7786"/>
                <a:gd name="T11" fmla="*/ 7794 h 35"/>
                <a:gd name="T12" fmla="+- 0 8072 8058"/>
                <a:gd name="T13" fmla="*/ T12 w 26"/>
                <a:gd name="T14" fmla="+- 0 7797 7786"/>
                <a:gd name="T15" fmla="*/ 7797 h 35"/>
                <a:gd name="T16" fmla="+- 0 8066 8058"/>
                <a:gd name="T17" fmla="*/ T16 w 26"/>
                <a:gd name="T18" fmla="+- 0 7798 7786"/>
                <a:gd name="T19" fmla="*/ 7798 h 35"/>
                <a:gd name="T20" fmla="+- 0 8062 8058"/>
                <a:gd name="T21" fmla="*/ T20 w 26"/>
                <a:gd name="T22" fmla="+- 0 7800 7786"/>
                <a:gd name="T23" fmla="*/ 7800 h 35"/>
                <a:gd name="T24" fmla="+- 0 8061 8058"/>
                <a:gd name="T25" fmla="*/ T24 w 26"/>
                <a:gd name="T26" fmla="+- 0 7803 7786"/>
                <a:gd name="T27" fmla="*/ 7803 h 35"/>
                <a:gd name="T28" fmla="+- 0 8061 8058"/>
                <a:gd name="T29" fmla="*/ T28 w 26"/>
                <a:gd name="T30" fmla="+- 0 7807 7786"/>
                <a:gd name="T31" fmla="*/ 7807 h 35"/>
                <a:gd name="T32" fmla="+- 0 8058 8058"/>
                <a:gd name="T33" fmla="*/ T32 w 26"/>
                <a:gd name="T34" fmla="+- 0 7809 7786"/>
                <a:gd name="T35" fmla="*/ 7809 h 35"/>
                <a:gd name="T36" fmla="+- 0 8061 8058"/>
                <a:gd name="T37" fmla="*/ T36 w 26"/>
                <a:gd name="T38" fmla="+- 0 7813 7786"/>
                <a:gd name="T39" fmla="*/ 7813 h 35"/>
                <a:gd name="T40" fmla="+- 0 8062 8058"/>
                <a:gd name="T41" fmla="*/ T40 w 26"/>
                <a:gd name="T42" fmla="+- 0 7814 7786"/>
                <a:gd name="T43" fmla="*/ 7814 h 35"/>
                <a:gd name="T44" fmla="+- 0 8063 8058"/>
                <a:gd name="T45" fmla="*/ T44 w 26"/>
                <a:gd name="T46" fmla="+- 0 7816 7786"/>
                <a:gd name="T47" fmla="*/ 7816 h 35"/>
                <a:gd name="T48" fmla="+- 0 8062 8058"/>
                <a:gd name="T49" fmla="*/ T48 w 26"/>
                <a:gd name="T50" fmla="+- 0 7818 7786"/>
                <a:gd name="T51" fmla="*/ 7818 h 35"/>
                <a:gd name="T52" fmla="+- 0 8063 8058"/>
                <a:gd name="T53" fmla="*/ T52 w 26"/>
                <a:gd name="T54" fmla="+- 0 7819 7786"/>
                <a:gd name="T55" fmla="*/ 7819 h 35"/>
                <a:gd name="T56" fmla="+- 0 8065 8058"/>
                <a:gd name="T57" fmla="*/ T56 w 26"/>
                <a:gd name="T58" fmla="+- 0 7820 7786"/>
                <a:gd name="T59" fmla="*/ 7820 h 35"/>
                <a:gd name="T60" fmla="+- 0 8067 8058"/>
                <a:gd name="T61" fmla="*/ T60 w 26"/>
                <a:gd name="T62" fmla="+- 0 7820 7786"/>
                <a:gd name="T63" fmla="*/ 7820 h 35"/>
                <a:gd name="T64" fmla="+- 0 8074 8058"/>
                <a:gd name="T65" fmla="*/ T64 w 26"/>
                <a:gd name="T66" fmla="+- 0 7812 7786"/>
                <a:gd name="T67" fmla="*/ 7812 h 35"/>
                <a:gd name="T68" fmla="+- 0 8077 8058"/>
                <a:gd name="T69" fmla="*/ T68 w 26"/>
                <a:gd name="T70" fmla="+- 0 7809 7786"/>
                <a:gd name="T71" fmla="*/ 7809 h 35"/>
                <a:gd name="T72" fmla="+- 0 8080 8058"/>
                <a:gd name="T73" fmla="*/ T72 w 26"/>
                <a:gd name="T74" fmla="+- 0 7807 7786"/>
                <a:gd name="T75" fmla="*/ 7807 h 35"/>
                <a:gd name="T76" fmla="+- 0 8083 8058"/>
                <a:gd name="T77" fmla="*/ T76 w 26"/>
                <a:gd name="T78" fmla="+- 0 7805 7786"/>
                <a:gd name="T79" fmla="*/ 7805 h 35"/>
                <a:gd name="T80" fmla="+- 0 8084 8058"/>
                <a:gd name="T81" fmla="*/ T80 w 26"/>
                <a:gd name="T82" fmla="+- 0 7803 7786"/>
                <a:gd name="T83" fmla="*/ 7803 h 35"/>
                <a:gd name="T84" fmla="+- 0 8083 8058"/>
                <a:gd name="T85" fmla="*/ T84 w 26"/>
                <a:gd name="T86" fmla="+- 0 7799 7786"/>
                <a:gd name="T87" fmla="*/ 7799 h 35"/>
                <a:gd name="T88" fmla="+- 0 8081 8058"/>
                <a:gd name="T89" fmla="*/ T88 w 26"/>
                <a:gd name="T90" fmla="+- 0 7797 7786"/>
                <a:gd name="T91" fmla="*/ 7797 h 35"/>
                <a:gd name="T92" fmla="+- 0 8079 8058"/>
                <a:gd name="T93" fmla="*/ T92 w 26"/>
                <a:gd name="T94" fmla="+- 0 7796 7786"/>
                <a:gd name="T95" fmla="*/ 7796 h 35"/>
                <a:gd name="T96" fmla="+- 0 8077 8058"/>
                <a:gd name="T97" fmla="*/ T96 w 26"/>
                <a:gd name="T98" fmla="+- 0 7794 7786"/>
                <a:gd name="T99" fmla="*/ 7794 h 35"/>
                <a:gd name="T100" fmla="+- 0 8077 8058"/>
                <a:gd name="T101" fmla="*/ T100 w 26"/>
                <a:gd name="T102" fmla="+- 0 7791 7786"/>
                <a:gd name="T103" fmla="*/ 7791 h 35"/>
                <a:gd name="T104" fmla="+- 0 8077 8058"/>
                <a:gd name="T105" fmla="*/ T104 w 26"/>
                <a:gd name="T106" fmla="+- 0 7786 7786"/>
                <a:gd name="T107" fmla="*/ 7786 h 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6" h="35">
                  <a:moveTo>
                    <a:pt x="19" y="0"/>
                  </a:moveTo>
                  <a:lnTo>
                    <a:pt x="17" y="4"/>
                  </a:lnTo>
                  <a:lnTo>
                    <a:pt x="15" y="8"/>
                  </a:lnTo>
                  <a:lnTo>
                    <a:pt x="14" y="11"/>
                  </a:lnTo>
                  <a:lnTo>
                    <a:pt x="8" y="12"/>
                  </a:lnTo>
                  <a:lnTo>
                    <a:pt x="4" y="14"/>
                  </a:lnTo>
                  <a:lnTo>
                    <a:pt x="3" y="17"/>
                  </a:lnTo>
                  <a:lnTo>
                    <a:pt x="3" y="21"/>
                  </a:lnTo>
                  <a:lnTo>
                    <a:pt x="0" y="23"/>
                  </a:lnTo>
                  <a:lnTo>
                    <a:pt x="3" y="27"/>
                  </a:lnTo>
                  <a:lnTo>
                    <a:pt x="4" y="28"/>
                  </a:lnTo>
                  <a:lnTo>
                    <a:pt x="5" y="30"/>
                  </a:lnTo>
                  <a:lnTo>
                    <a:pt x="4" y="32"/>
                  </a:lnTo>
                  <a:lnTo>
                    <a:pt x="5" y="33"/>
                  </a:lnTo>
                  <a:lnTo>
                    <a:pt x="7" y="34"/>
                  </a:lnTo>
                  <a:lnTo>
                    <a:pt x="9" y="34"/>
                  </a:lnTo>
                  <a:lnTo>
                    <a:pt x="16" y="26"/>
                  </a:lnTo>
                  <a:lnTo>
                    <a:pt x="19" y="23"/>
                  </a:lnTo>
                  <a:lnTo>
                    <a:pt x="22" y="21"/>
                  </a:lnTo>
                  <a:lnTo>
                    <a:pt x="25" y="19"/>
                  </a:lnTo>
                  <a:lnTo>
                    <a:pt x="26" y="17"/>
                  </a:lnTo>
                  <a:lnTo>
                    <a:pt x="25" y="13"/>
                  </a:lnTo>
                  <a:lnTo>
                    <a:pt x="23" y="11"/>
                  </a:lnTo>
                  <a:lnTo>
                    <a:pt x="21" y="10"/>
                  </a:lnTo>
                  <a:lnTo>
                    <a:pt x="19" y="8"/>
                  </a:lnTo>
                  <a:lnTo>
                    <a:pt x="19" y="5"/>
                  </a:lnTo>
                  <a:lnTo>
                    <a:pt x="19"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itle 1">
            <a:extLst>
              <a:ext uri="{FF2B5EF4-FFF2-40B4-BE49-F238E27FC236}">
                <a16:creationId xmlns:a16="http://schemas.microsoft.com/office/drawing/2014/main" id="{5C8FB71F-0EE8-4FE1-9E92-204EB17EE005}"/>
              </a:ext>
            </a:extLst>
          </p:cNvPr>
          <p:cNvSpPr txBox="1">
            <a:spLocks/>
          </p:cNvSpPr>
          <p:nvPr/>
        </p:nvSpPr>
        <p:spPr>
          <a:xfrm>
            <a:off x="1935736" y="167243"/>
            <a:ext cx="7499814" cy="424732"/>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n>
                  <a:noFill/>
                </a:ln>
                <a:effectLst>
                  <a:reflection blurRad="6350" stA="53000" endA="300" endPos="35500" dir="5400000" sy="-90000" algn="bl"/>
                </a:effectLst>
                <a:latin typeface="Adani Regular" panose="02000503000000020004" pitchFamily="2" charset="0"/>
                <a:ea typeface="Calibri" panose="020F0502020204030204" pitchFamily="34" charset="0"/>
                <a:cs typeface="Times New Roman" panose="02020603050405020304" pitchFamily="18" charset="0"/>
              </a:rPr>
              <a:t>BURNER</a:t>
            </a:r>
            <a:endParaRPr lang="en-US" sz="3200" b="1" dirty="0">
              <a:latin typeface="Adani Regular"/>
              <a:ea typeface="+mn-ea"/>
              <a:cs typeface="+mn-cs"/>
            </a:endParaRPr>
          </a:p>
        </p:txBody>
      </p:sp>
      <p:pic>
        <p:nvPicPr>
          <p:cNvPr id="17" name="Picture 16" descr="C:\Users\DELL\AppData\Local\Temp\Rar$DIa832.34600\IMG-20240204-WA0018.jpg"/>
          <p:cNvPicPr/>
          <p:nvPr/>
        </p:nvPicPr>
        <p:blipFill>
          <a:blip r:embed="rId3"/>
          <a:srcRect/>
          <a:stretch>
            <a:fillRect/>
          </a:stretch>
        </p:blipFill>
        <p:spPr bwMode="auto">
          <a:xfrm>
            <a:off x="798286" y="1248229"/>
            <a:ext cx="10522857" cy="5138057"/>
          </a:xfrm>
          <a:prstGeom prst="rect">
            <a:avLst/>
          </a:prstGeom>
          <a:noFill/>
          <a:ln w="9525">
            <a:noFill/>
            <a:miter lim="800000"/>
            <a:headEnd/>
            <a:tailEnd/>
          </a:ln>
        </p:spPr>
      </p:pic>
    </p:spTree>
    <p:extLst>
      <p:ext uri="{BB962C8B-B14F-4D97-AF65-F5344CB8AC3E}">
        <p14:creationId xmlns:p14="http://schemas.microsoft.com/office/powerpoint/2010/main" val="155155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DELL\Desktop\Adani 800 mw\IMG-20240204-WA0010.jpg"/>
          <p:cNvPicPr>
            <a:picLocks noChangeAspect="1" noChangeArrowheads="1"/>
          </p:cNvPicPr>
          <p:nvPr/>
        </p:nvPicPr>
        <p:blipFill>
          <a:blip r:embed="rId2"/>
          <a:srcRect/>
          <a:stretch>
            <a:fillRect/>
          </a:stretch>
        </p:blipFill>
        <p:spPr bwMode="auto">
          <a:xfrm>
            <a:off x="844550" y="1031876"/>
            <a:ext cx="10394950" cy="5445124"/>
          </a:xfrm>
          <a:prstGeom prst="rect">
            <a:avLst/>
          </a:prstGeom>
          <a:noFill/>
        </p:spPr>
      </p:pic>
      <p:sp>
        <p:nvSpPr>
          <p:cNvPr id="3" name="TextBox 2">
            <a:extLst>
              <a:ext uri="{FF2B5EF4-FFF2-40B4-BE49-F238E27FC236}">
                <a16:creationId xmlns:a16="http://schemas.microsoft.com/office/drawing/2014/main" id="{B08D48D9-982E-FB79-1441-F7A570A9E904}"/>
              </a:ext>
            </a:extLst>
          </p:cNvPr>
          <p:cNvSpPr txBox="1"/>
          <p:nvPr/>
        </p:nvSpPr>
        <p:spPr>
          <a:xfrm>
            <a:off x="2714625" y="196334"/>
            <a:ext cx="6096000" cy="369332"/>
          </a:xfrm>
          <a:prstGeom prst="rect">
            <a:avLst/>
          </a:prstGeom>
          <a:noFill/>
        </p:spPr>
        <p:txBody>
          <a:bodyPr wrap="square">
            <a:spAutoFit/>
          </a:bodyPr>
          <a:lstStyle/>
          <a:p>
            <a:pPr algn="ctr"/>
            <a:r>
              <a:rPr lang="en-US" sz="1800" dirty="0">
                <a:ln>
                  <a:noFill/>
                </a:ln>
                <a:effectLst>
                  <a:reflection blurRad="6350" stA="53000" endA="300" endPos="35500" dir="5400000" sy="-90000" algn="bl"/>
                </a:effectLst>
                <a:latin typeface="Adani Regular" panose="02000503000000020004" pitchFamily="2" charset="0"/>
                <a:ea typeface="Calibri" panose="020F0502020204030204" pitchFamily="34" charset="0"/>
                <a:cs typeface="Times New Roman" panose="02020603050405020304" pitchFamily="18" charset="0"/>
              </a:rPr>
              <a:t>BURNER</a:t>
            </a:r>
            <a:endParaRPr lang="en-US" sz="2400" b="1" dirty="0">
              <a:latin typeface="Adani Regular"/>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D39B19-B6B6-A7AC-1DAA-AA083CCFDB61}"/>
              </a:ext>
            </a:extLst>
          </p:cNvPr>
          <p:cNvSpPr/>
          <p:nvPr/>
        </p:nvSpPr>
        <p:spPr>
          <a:xfrm>
            <a:off x="4346731" y="1493480"/>
            <a:ext cx="4514850" cy="421005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Oval 2">
            <a:extLst>
              <a:ext uri="{FF2B5EF4-FFF2-40B4-BE49-F238E27FC236}">
                <a16:creationId xmlns:a16="http://schemas.microsoft.com/office/drawing/2014/main" id="{FF0CDA44-BD2B-B8F8-4E9B-AEDE0372AD16}"/>
              </a:ext>
            </a:extLst>
          </p:cNvPr>
          <p:cNvSpPr/>
          <p:nvPr/>
        </p:nvSpPr>
        <p:spPr>
          <a:xfrm>
            <a:off x="4853089" y="2822535"/>
            <a:ext cx="342900" cy="32385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Oval 3">
            <a:extLst>
              <a:ext uri="{FF2B5EF4-FFF2-40B4-BE49-F238E27FC236}">
                <a16:creationId xmlns:a16="http://schemas.microsoft.com/office/drawing/2014/main" id="{C593A125-7A1B-5ABD-C3AF-76AAB7B01BFF}"/>
              </a:ext>
            </a:extLst>
          </p:cNvPr>
          <p:cNvSpPr/>
          <p:nvPr/>
        </p:nvSpPr>
        <p:spPr>
          <a:xfrm>
            <a:off x="4853089" y="3436580"/>
            <a:ext cx="342900" cy="32385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Oval 4">
            <a:extLst>
              <a:ext uri="{FF2B5EF4-FFF2-40B4-BE49-F238E27FC236}">
                <a16:creationId xmlns:a16="http://schemas.microsoft.com/office/drawing/2014/main" id="{94F625ED-2914-93C9-1EE5-CD633C959FEF}"/>
              </a:ext>
            </a:extLst>
          </p:cNvPr>
          <p:cNvSpPr/>
          <p:nvPr/>
        </p:nvSpPr>
        <p:spPr>
          <a:xfrm>
            <a:off x="6472339" y="1391245"/>
            <a:ext cx="342900" cy="32385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a:extLst>
              <a:ext uri="{FF2B5EF4-FFF2-40B4-BE49-F238E27FC236}">
                <a16:creationId xmlns:a16="http://schemas.microsoft.com/office/drawing/2014/main" id="{184DBA29-8BE6-6E0C-2D18-5EF8D3DD743E}"/>
              </a:ext>
            </a:extLst>
          </p:cNvPr>
          <p:cNvSpPr/>
          <p:nvPr/>
        </p:nvSpPr>
        <p:spPr>
          <a:xfrm>
            <a:off x="8120164" y="2761575"/>
            <a:ext cx="342900" cy="32385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a:extLst>
              <a:ext uri="{FF2B5EF4-FFF2-40B4-BE49-F238E27FC236}">
                <a16:creationId xmlns:a16="http://schemas.microsoft.com/office/drawing/2014/main" id="{7036E46E-74DA-C13F-84E3-198B8340FD7F}"/>
              </a:ext>
            </a:extLst>
          </p:cNvPr>
          <p:cNvSpPr/>
          <p:nvPr/>
        </p:nvSpPr>
        <p:spPr>
          <a:xfrm>
            <a:off x="8148739" y="3331805"/>
            <a:ext cx="342900" cy="32385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 name="Straight Arrow Connector 7">
            <a:extLst>
              <a:ext uri="{FF2B5EF4-FFF2-40B4-BE49-F238E27FC236}">
                <a16:creationId xmlns:a16="http://schemas.microsoft.com/office/drawing/2014/main" id="{651C7532-F37C-2E8F-26AA-ED94D80D1650}"/>
              </a:ext>
            </a:extLst>
          </p:cNvPr>
          <p:cNvCxnSpPr/>
          <p:nvPr/>
        </p:nvCxnSpPr>
        <p:spPr>
          <a:xfrm flipH="1">
            <a:off x="4005364" y="3003510"/>
            <a:ext cx="10287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BB9407E-F7B0-E7C4-C3D2-CBA12F78BCBD}"/>
              </a:ext>
            </a:extLst>
          </p:cNvPr>
          <p:cNvCxnSpPr/>
          <p:nvPr/>
        </p:nvCxnSpPr>
        <p:spPr>
          <a:xfrm flipH="1">
            <a:off x="4014889" y="3627080"/>
            <a:ext cx="98107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0115552-B713-50FD-3DDD-41CE87D0F164}"/>
              </a:ext>
            </a:extLst>
          </p:cNvPr>
          <p:cNvCxnSpPr/>
          <p:nvPr/>
        </p:nvCxnSpPr>
        <p:spPr>
          <a:xfrm flipH="1" flipV="1">
            <a:off x="7377214" y="2952075"/>
            <a:ext cx="933450" cy="95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8141950-E79B-D85B-8E55-ED4908F5A36E}"/>
              </a:ext>
            </a:extLst>
          </p:cNvPr>
          <p:cNvCxnSpPr/>
          <p:nvPr/>
        </p:nvCxnSpPr>
        <p:spPr>
          <a:xfrm flipH="1" flipV="1">
            <a:off x="7405789" y="3484205"/>
            <a:ext cx="933450" cy="95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E0CB64F-071D-802A-97C3-EFF1D292E846}"/>
              </a:ext>
            </a:extLst>
          </p:cNvPr>
          <p:cNvCxnSpPr/>
          <p:nvPr/>
        </p:nvCxnSpPr>
        <p:spPr>
          <a:xfrm flipV="1">
            <a:off x="6643789" y="678140"/>
            <a:ext cx="0" cy="8763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Text Box 15">
            <a:extLst>
              <a:ext uri="{FF2B5EF4-FFF2-40B4-BE49-F238E27FC236}">
                <a16:creationId xmlns:a16="http://schemas.microsoft.com/office/drawing/2014/main" id="{EAA20934-0218-449A-2A44-7B8869916715}"/>
              </a:ext>
            </a:extLst>
          </p:cNvPr>
          <p:cNvSpPr txBox="1">
            <a:spLocks noChangeArrowheads="1"/>
          </p:cNvSpPr>
          <p:nvPr/>
        </p:nvSpPr>
        <p:spPr bwMode="auto">
          <a:xfrm>
            <a:off x="2895701" y="2584410"/>
            <a:ext cx="523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dani Regular" panose="02000503000000020004" pitchFamily="2" charset="0"/>
                <a:ea typeface="Calibri" panose="020F0502020204030204" pitchFamily="34" charset="0"/>
                <a:cs typeface="Times New Roman" panose="02020603050405020304" pitchFamily="18" charset="0"/>
              </a:rPr>
              <a:t>L2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7">
            <a:extLst>
              <a:ext uri="{FF2B5EF4-FFF2-40B4-BE49-F238E27FC236}">
                <a16:creationId xmlns:a16="http://schemas.microsoft.com/office/drawing/2014/main" id="{1966465B-1CB8-E634-940B-C72A00E103F7}"/>
              </a:ext>
            </a:extLst>
          </p:cNvPr>
          <p:cNvSpPr txBox="1">
            <a:spLocks noChangeArrowheads="1"/>
          </p:cNvSpPr>
          <p:nvPr/>
        </p:nvSpPr>
        <p:spPr bwMode="auto">
          <a:xfrm>
            <a:off x="2895701" y="3388955"/>
            <a:ext cx="523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dani Regular" panose="02000503000000020004" pitchFamily="2" charset="0"/>
                <a:ea typeface="Calibri" panose="020F0502020204030204" pitchFamily="34" charset="0"/>
                <a:cs typeface="Times New Roman" panose="02020603050405020304" pitchFamily="18" charset="0"/>
              </a:rPr>
              <a:t>L1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8">
            <a:extLst>
              <a:ext uri="{FF2B5EF4-FFF2-40B4-BE49-F238E27FC236}">
                <a16:creationId xmlns:a16="http://schemas.microsoft.com/office/drawing/2014/main" id="{D0034A73-CE53-63AB-BB9D-C102E2FC0E5F}"/>
              </a:ext>
            </a:extLst>
          </p:cNvPr>
          <p:cNvSpPr txBox="1">
            <a:spLocks noChangeArrowheads="1"/>
          </p:cNvSpPr>
          <p:nvPr/>
        </p:nvSpPr>
        <p:spPr bwMode="auto">
          <a:xfrm>
            <a:off x="6396139" y="2498587"/>
            <a:ext cx="523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dani Regular" panose="02000503000000020004" pitchFamily="2" charset="0"/>
                <a:ea typeface="Calibri" panose="020F0502020204030204" pitchFamily="34" charset="0"/>
                <a:cs typeface="Times New Roman" panose="02020603050405020304" pitchFamily="18" charset="0"/>
              </a:rPr>
              <a:t>R2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9">
            <a:extLst>
              <a:ext uri="{FF2B5EF4-FFF2-40B4-BE49-F238E27FC236}">
                <a16:creationId xmlns:a16="http://schemas.microsoft.com/office/drawing/2014/main" id="{12FD87FC-CF06-6547-3D39-A20307DA61B6}"/>
              </a:ext>
            </a:extLst>
          </p:cNvPr>
          <p:cNvSpPr txBox="1">
            <a:spLocks noChangeArrowheads="1"/>
          </p:cNvSpPr>
          <p:nvPr/>
        </p:nvSpPr>
        <p:spPr bwMode="auto">
          <a:xfrm>
            <a:off x="6504909" y="3284180"/>
            <a:ext cx="523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dani Regular" panose="02000503000000020004" pitchFamily="2" charset="0"/>
                <a:ea typeface="Calibri" panose="020F0502020204030204" pitchFamily="34" charset="0"/>
                <a:cs typeface="Times New Roman" panose="02020603050405020304" pitchFamily="18" charset="0"/>
              </a:rPr>
              <a:t>R1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06F6BE4E-226D-B9A3-B2A2-0EF3D2D77C2E}"/>
              </a:ext>
            </a:extLst>
          </p:cNvPr>
          <p:cNvSpPr>
            <a:spLocks noChangeArrowheads="1"/>
          </p:cNvSpPr>
          <p:nvPr/>
        </p:nvSpPr>
        <p:spPr bwMode="auto">
          <a:xfrm>
            <a:off x="2738539" y="-2013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21">
            <a:extLst>
              <a:ext uri="{FF2B5EF4-FFF2-40B4-BE49-F238E27FC236}">
                <a16:creationId xmlns:a16="http://schemas.microsoft.com/office/drawing/2014/main" id="{E68A633E-0763-5B91-414F-B5055BDA91AB}"/>
              </a:ext>
            </a:extLst>
          </p:cNvPr>
          <p:cNvSpPr>
            <a:spLocks noChangeArrowheads="1"/>
          </p:cNvSpPr>
          <p:nvPr/>
        </p:nvSpPr>
        <p:spPr bwMode="auto">
          <a:xfrm>
            <a:off x="2738539" y="-1556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dani Regular" panose="02000503000000020004" pitchFamily="2"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dani Regular" panose="02000503000000020004" pitchFamily="2" charset="0"/>
                <a:ea typeface="Calibri" panose="020F0502020204030204" pitchFamily="34" charset="0"/>
                <a:cs typeface="Times New Roman" panose="02020603050405020304" pitchFamily="18" charset="0"/>
              </a:rPr>
            </a:b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AF9C34DF-E3D5-BAD9-0703-02A280D6256C}"/>
              </a:ext>
            </a:extLst>
          </p:cNvPr>
          <p:cNvSpPr txBox="1"/>
          <p:nvPr/>
        </p:nvSpPr>
        <p:spPr>
          <a:xfrm>
            <a:off x="2276475" y="249471"/>
            <a:ext cx="7467600" cy="391839"/>
          </a:xfrm>
          <a:prstGeom prst="rect">
            <a:avLst/>
          </a:prstGeom>
          <a:noFill/>
        </p:spPr>
        <p:txBody>
          <a:bodyPr wrap="square">
            <a:spAutoFit/>
          </a:bodyPr>
          <a:lstStyle/>
          <a:p>
            <a:pPr marL="0" marR="0" algn="ctr">
              <a:lnSpc>
                <a:spcPct val="115000"/>
              </a:lnSpc>
              <a:spcBef>
                <a:spcPts val="0"/>
              </a:spcBef>
              <a:spcAft>
                <a:spcPts val="1000"/>
              </a:spcAft>
            </a:pPr>
            <a:r>
              <a:rPr lang="en-US" sz="1800" dirty="0">
                <a:ln>
                  <a:noFill/>
                </a:ln>
                <a:gradFill>
                  <a:gsLst>
                    <a:gs pos="0">
                      <a:srgbClr val="215968"/>
                    </a:gs>
                    <a:gs pos="50000">
                      <a:srgbClr val="4BACC6"/>
                    </a:gs>
                    <a:gs pos="100000">
                      <a:srgbClr val="93CDDD"/>
                    </a:gs>
                  </a:gsLst>
                  <a:lin ang="5400000" scaled="0"/>
                </a:gradFill>
                <a:effectLst>
                  <a:reflection blurRad="6350" stA="53000" endA="300" endPos="35500" dir="5400000" sy="-90000" algn="bl"/>
                </a:effectLst>
                <a:latin typeface="Adani Regular" panose="02000503000000020004" pitchFamily="2" charset="0"/>
                <a:ea typeface="Calibri" panose="020F0502020204030204" pitchFamily="34" charset="0"/>
                <a:cs typeface="Times New Roman" panose="02020603050405020304" pitchFamily="18" charset="0"/>
              </a:rPr>
              <a:t>BURNER SCALE </a:t>
            </a:r>
            <a:r>
              <a:rPr lang="en-US" sz="1800" dirty="0">
                <a:ln>
                  <a:noFill/>
                </a:ln>
                <a:solidFill>
                  <a:srgbClr val="31849B"/>
                </a:solidFill>
                <a:effectLst>
                  <a:reflection blurRad="6350" stA="53000" endA="300" endPos="35500" dir="5400000" sy="-90000" algn="bl"/>
                </a:effectLst>
                <a:latin typeface="Adani Regular" panose="02000503000000020004" pitchFamily="2" charset="0"/>
                <a:ea typeface="Calibri" panose="020F0502020204030204" pitchFamily="34" charset="0"/>
                <a:cs typeface="Times New Roman" panose="02020603050405020304" pitchFamily="18" charset="0"/>
              </a:rPr>
              <a:t>MEASURMENTS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7874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 name="Rectangle 152"/>
          <p:cNvSpPr>
            <a:spLocks noChangeArrowheads="1"/>
          </p:cNvSpPr>
          <p:nvPr/>
        </p:nvSpPr>
        <p:spPr bwMode="auto">
          <a:xfrm>
            <a:off x="152400" y="138953"/>
            <a:ext cx="117261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pSp>
        <p:nvGrpSpPr>
          <p:cNvPr id="2" name="Group 5"/>
          <p:cNvGrpSpPr>
            <a:grpSpLocks/>
          </p:cNvGrpSpPr>
          <p:nvPr/>
        </p:nvGrpSpPr>
        <p:grpSpPr bwMode="auto">
          <a:xfrm>
            <a:off x="3764092" y="4509618"/>
            <a:ext cx="23648" cy="41144"/>
            <a:chOff x="8068" y="7823"/>
            <a:chExt cx="51" cy="90"/>
          </a:xfrm>
        </p:grpSpPr>
        <p:sp>
          <p:nvSpPr>
            <p:cNvPr id="10" name="Freeform 6"/>
            <p:cNvSpPr>
              <a:spLocks/>
            </p:cNvSpPr>
            <p:nvPr/>
          </p:nvSpPr>
          <p:spPr bwMode="auto">
            <a:xfrm>
              <a:off x="8068" y="7823"/>
              <a:ext cx="51" cy="90"/>
            </a:xfrm>
            <a:custGeom>
              <a:avLst/>
              <a:gdLst>
                <a:gd name="T0" fmla="+- 0 8116 8068"/>
                <a:gd name="T1" fmla="*/ T0 w 51"/>
                <a:gd name="T2" fmla="+- 0 7880 7823"/>
                <a:gd name="T3" fmla="*/ 7880 h 90"/>
                <a:gd name="T4" fmla="+- 0 8089 8068"/>
                <a:gd name="T5" fmla="*/ T4 w 51"/>
                <a:gd name="T6" fmla="+- 0 7880 7823"/>
                <a:gd name="T7" fmla="*/ 7880 h 90"/>
                <a:gd name="T8" fmla="+- 0 8089 8068"/>
                <a:gd name="T9" fmla="*/ T8 w 51"/>
                <a:gd name="T10" fmla="+- 0 7882 7823"/>
                <a:gd name="T11" fmla="*/ 7882 h 90"/>
                <a:gd name="T12" fmla="+- 0 8089 8068"/>
                <a:gd name="T13" fmla="*/ T12 w 51"/>
                <a:gd name="T14" fmla="+- 0 7884 7823"/>
                <a:gd name="T15" fmla="*/ 7884 h 90"/>
                <a:gd name="T16" fmla="+- 0 8090 8068"/>
                <a:gd name="T17" fmla="*/ T16 w 51"/>
                <a:gd name="T18" fmla="+- 0 7885 7823"/>
                <a:gd name="T19" fmla="*/ 7885 h 90"/>
                <a:gd name="T20" fmla="+- 0 8092 8068"/>
                <a:gd name="T21" fmla="*/ T20 w 51"/>
                <a:gd name="T22" fmla="+- 0 7886 7823"/>
                <a:gd name="T23" fmla="*/ 7886 h 90"/>
                <a:gd name="T24" fmla="+- 0 8091 8068"/>
                <a:gd name="T25" fmla="*/ T24 w 51"/>
                <a:gd name="T26" fmla="+- 0 7888 7823"/>
                <a:gd name="T27" fmla="*/ 7888 h 90"/>
                <a:gd name="T28" fmla="+- 0 8091 8068"/>
                <a:gd name="T29" fmla="*/ T28 w 51"/>
                <a:gd name="T30" fmla="+- 0 7890 7823"/>
                <a:gd name="T31" fmla="*/ 7890 h 90"/>
                <a:gd name="T32" fmla="+- 0 8092 8068"/>
                <a:gd name="T33" fmla="*/ T32 w 51"/>
                <a:gd name="T34" fmla="+- 0 7892 7823"/>
                <a:gd name="T35" fmla="*/ 7892 h 90"/>
                <a:gd name="T36" fmla="+- 0 8094 8068"/>
                <a:gd name="T37" fmla="*/ T36 w 51"/>
                <a:gd name="T38" fmla="+- 0 7894 7823"/>
                <a:gd name="T39" fmla="*/ 7894 h 90"/>
                <a:gd name="T40" fmla="+- 0 8093 8068"/>
                <a:gd name="T41" fmla="*/ T40 w 51"/>
                <a:gd name="T42" fmla="+- 0 7896 7823"/>
                <a:gd name="T43" fmla="*/ 7896 h 90"/>
                <a:gd name="T44" fmla="+- 0 8094 8068"/>
                <a:gd name="T45" fmla="*/ T44 w 51"/>
                <a:gd name="T46" fmla="+- 0 7898 7823"/>
                <a:gd name="T47" fmla="*/ 7898 h 90"/>
                <a:gd name="T48" fmla="+- 0 8096 8068"/>
                <a:gd name="T49" fmla="*/ T48 w 51"/>
                <a:gd name="T50" fmla="+- 0 7899 7823"/>
                <a:gd name="T51" fmla="*/ 7899 h 90"/>
                <a:gd name="T52" fmla="+- 0 8098 8068"/>
                <a:gd name="T53" fmla="*/ T52 w 51"/>
                <a:gd name="T54" fmla="+- 0 7901 7823"/>
                <a:gd name="T55" fmla="*/ 7901 h 90"/>
                <a:gd name="T56" fmla="+- 0 8098 8068"/>
                <a:gd name="T57" fmla="*/ T56 w 51"/>
                <a:gd name="T58" fmla="+- 0 7905 7823"/>
                <a:gd name="T59" fmla="*/ 7905 h 90"/>
                <a:gd name="T60" fmla="+- 0 8097 8068"/>
                <a:gd name="T61" fmla="*/ T60 w 51"/>
                <a:gd name="T62" fmla="+- 0 7908 7823"/>
                <a:gd name="T63" fmla="*/ 7908 h 90"/>
                <a:gd name="T64" fmla="+- 0 8098 8068"/>
                <a:gd name="T65" fmla="*/ T64 w 51"/>
                <a:gd name="T66" fmla="+- 0 7911 7823"/>
                <a:gd name="T67" fmla="*/ 7911 h 90"/>
                <a:gd name="T68" fmla="+- 0 8102 8068"/>
                <a:gd name="T69" fmla="*/ T68 w 51"/>
                <a:gd name="T70" fmla="+- 0 7912 7823"/>
                <a:gd name="T71" fmla="*/ 7912 h 90"/>
                <a:gd name="T72" fmla="+- 0 8104 8068"/>
                <a:gd name="T73" fmla="*/ T72 w 51"/>
                <a:gd name="T74" fmla="+- 0 7905 7823"/>
                <a:gd name="T75" fmla="*/ 7905 h 90"/>
                <a:gd name="T76" fmla="+- 0 8106 8068"/>
                <a:gd name="T77" fmla="*/ T76 w 51"/>
                <a:gd name="T78" fmla="+- 0 7902 7823"/>
                <a:gd name="T79" fmla="*/ 7902 h 90"/>
                <a:gd name="T80" fmla="+- 0 8108 8068"/>
                <a:gd name="T81" fmla="*/ T80 w 51"/>
                <a:gd name="T82" fmla="+- 0 7902 7823"/>
                <a:gd name="T83" fmla="*/ 7902 h 90"/>
                <a:gd name="T84" fmla="+- 0 8113 8068"/>
                <a:gd name="T85" fmla="*/ T84 w 51"/>
                <a:gd name="T86" fmla="+- 0 7902 7823"/>
                <a:gd name="T87" fmla="*/ 7902 h 90"/>
                <a:gd name="T88" fmla="+- 0 8114 8068"/>
                <a:gd name="T89" fmla="*/ T88 w 51"/>
                <a:gd name="T90" fmla="+- 0 7901 7823"/>
                <a:gd name="T91" fmla="*/ 7901 h 90"/>
                <a:gd name="T92" fmla="+- 0 8114 8068"/>
                <a:gd name="T93" fmla="*/ T92 w 51"/>
                <a:gd name="T94" fmla="+- 0 7899 7823"/>
                <a:gd name="T95" fmla="*/ 7899 h 90"/>
                <a:gd name="T96" fmla="+- 0 8113 8068"/>
                <a:gd name="T97" fmla="*/ T96 w 51"/>
                <a:gd name="T98" fmla="+- 0 7898 7823"/>
                <a:gd name="T99" fmla="*/ 7898 h 90"/>
                <a:gd name="T100" fmla="+- 0 8112 8068"/>
                <a:gd name="T101" fmla="*/ T100 w 51"/>
                <a:gd name="T102" fmla="+- 0 7896 7823"/>
                <a:gd name="T103" fmla="*/ 7896 h 90"/>
                <a:gd name="T104" fmla="+- 0 8111 8068"/>
                <a:gd name="T105" fmla="*/ T104 w 51"/>
                <a:gd name="T106" fmla="+- 0 7895 7823"/>
                <a:gd name="T107" fmla="*/ 7895 h 90"/>
                <a:gd name="T108" fmla="+- 0 8112 8068"/>
                <a:gd name="T109" fmla="*/ T108 w 51"/>
                <a:gd name="T110" fmla="+- 0 7889 7823"/>
                <a:gd name="T111" fmla="*/ 7889 h 90"/>
                <a:gd name="T112" fmla="+- 0 8116 8068"/>
                <a:gd name="T113" fmla="*/ T112 w 51"/>
                <a:gd name="T114" fmla="+- 0 7880 7823"/>
                <a:gd name="T115" fmla="*/ 7880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48" y="57"/>
                  </a:moveTo>
                  <a:lnTo>
                    <a:pt x="21" y="57"/>
                  </a:lnTo>
                  <a:lnTo>
                    <a:pt x="21" y="59"/>
                  </a:lnTo>
                  <a:lnTo>
                    <a:pt x="21" y="61"/>
                  </a:lnTo>
                  <a:lnTo>
                    <a:pt x="22" y="62"/>
                  </a:lnTo>
                  <a:lnTo>
                    <a:pt x="24" y="63"/>
                  </a:lnTo>
                  <a:lnTo>
                    <a:pt x="23" y="65"/>
                  </a:lnTo>
                  <a:lnTo>
                    <a:pt x="23" y="67"/>
                  </a:lnTo>
                  <a:lnTo>
                    <a:pt x="24" y="69"/>
                  </a:lnTo>
                  <a:lnTo>
                    <a:pt x="26" y="71"/>
                  </a:lnTo>
                  <a:lnTo>
                    <a:pt x="25" y="73"/>
                  </a:lnTo>
                  <a:lnTo>
                    <a:pt x="26" y="75"/>
                  </a:lnTo>
                  <a:lnTo>
                    <a:pt x="28" y="76"/>
                  </a:lnTo>
                  <a:lnTo>
                    <a:pt x="30" y="78"/>
                  </a:lnTo>
                  <a:lnTo>
                    <a:pt x="30" y="82"/>
                  </a:lnTo>
                  <a:lnTo>
                    <a:pt x="29" y="85"/>
                  </a:lnTo>
                  <a:lnTo>
                    <a:pt x="30" y="88"/>
                  </a:lnTo>
                  <a:lnTo>
                    <a:pt x="34" y="89"/>
                  </a:lnTo>
                  <a:lnTo>
                    <a:pt x="36" y="82"/>
                  </a:lnTo>
                  <a:lnTo>
                    <a:pt x="38" y="79"/>
                  </a:lnTo>
                  <a:lnTo>
                    <a:pt x="40" y="79"/>
                  </a:lnTo>
                  <a:lnTo>
                    <a:pt x="45" y="79"/>
                  </a:lnTo>
                  <a:lnTo>
                    <a:pt x="46" y="78"/>
                  </a:lnTo>
                  <a:lnTo>
                    <a:pt x="46" y="76"/>
                  </a:lnTo>
                  <a:lnTo>
                    <a:pt x="45" y="75"/>
                  </a:lnTo>
                  <a:lnTo>
                    <a:pt x="44" y="73"/>
                  </a:lnTo>
                  <a:lnTo>
                    <a:pt x="43" y="72"/>
                  </a:lnTo>
                  <a:lnTo>
                    <a:pt x="44" y="66"/>
                  </a:lnTo>
                  <a:lnTo>
                    <a:pt x="48" y="57"/>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8068" y="7823"/>
              <a:ext cx="51" cy="90"/>
            </a:xfrm>
            <a:custGeom>
              <a:avLst/>
              <a:gdLst>
                <a:gd name="T0" fmla="+- 0 8113 8068"/>
                <a:gd name="T1" fmla="*/ T0 w 51"/>
                <a:gd name="T2" fmla="+- 0 7902 7823"/>
                <a:gd name="T3" fmla="*/ 7902 h 90"/>
                <a:gd name="T4" fmla="+- 0 8108 8068"/>
                <a:gd name="T5" fmla="*/ T4 w 51"/>
                <a:gd name="T6" fmla="+- 0 7902 7823"/>
                <a:gd name="T7" fmla="*/ 7902 h 90"/>
                <a:gd name="T8" fmla="+- 0 8110 8068"/>
                <a:gd name="T9" fmla="*/ T8 w 51"/>
                <a:gd name="T10" fmla="+- 0 7902 7823"/>
                <a:gd name="T11" fmla="*/ 7902 h 90"/>
                <a:gd name="T12" fmla="+- 0 8112 8068"/>
                <a:gd name="T13" fmla="*/ T12 w 51"/>
                <a:gd name="T14" fmla="+- 0 7902 7823"/>
                <a:gd name="T15" fmla="*/ 7902 h 90"/>
                <a:gd name="T16" fmla="+- 0 8113 8068"/>
                <a:gd name="T17" fmla="*/ T16 w 51"/>
                <a:gd name="T18" fmla="+- 0 7902 7823"/>
                <a:gd name="T19" fmla="*/ 7902 h 90"/>
              </a:gdLst>
              <a:ahLst/>
              <a:cxnLst>
                <a:cxn ang="0">
                  <a:pos x="T1" y="T3"/>
                </a:cxn>
                <a:cxn ang="0">
                  <a:pos x="T5" y="T7"/>
                </a:cxn>
                <a:cxn ang="0">
                  <a:pos x="T9" y="T11"/>
                </a:cxn>
                <a:cxn ang="0">
                  <a:pos x="T13" y="T15"/>
                </a:cxn>
                <a:cxn ang="0">
                  <a:pos x="T17" y="T19"/>
                </a:cxn>
              </a:cxnLst>
              <a:rect l="0" t="0" r="r" b="b"/>
              <a:pathLst>
                <a:path w="51" h="90">
                  <a:moveTo>
                    <a:pt x="45" y="79"/>
                  </a:moveTo>
                  <a:lnTo>
                    <a:pt x="40" y="79"/>
                  </a:lnTo>
                  <a:lnTo>
                    <a:pt x="42" y="79"/>
                  </a:lnTo>
                  <a:lnTo>
                    <a:pt x="44" y="79"/>
                  </a:lnTo>
                  <a:lnTo>
                    <a:pt x="45" y="79"/>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8068" y="7823"/>
              <a:ext cx="51" cy="90"/>
            </a:xfrm>
            <a:custGeom>
              <a:avLst/>
              <a:gdLst>
                <a:gd name="T0" fmla="+- 0 8117 8068"/>
                <a:gd name="T1" fmla="*/ T0 w 51"/>
                <a:gd name="T2" fmla="+- 0 7861 7823"/>
                <a:gd name="T3" fmla="*/ 7861 h 90"/>
                <a:gd name="T4" fmla="+- 0 8071 8068"/>
                <a:gd name="T5" fmla="*/ T4 w 51"/>
                <a:gd name="T6" fmla="+- 0 7861 7823"/>
                <a:gd name="T7" fmla="*/ 7861 h 90"/>
                <a:gd name="T8" fmla="+- 0 8075 8068"/>
                <a:gd name="T9" fmla="*/ T8 w 51"/>
                <a:gd name="T10" fmla="+- 0 7863 7823"/>
                <a:gd name="T11" fmla="*/ 7863 h 90"/>
                <a:gd name="T12" fmla="+- 0 8078 8068"/>
                <a:gd name="T13" fmla="*/ T12 w 51"/>
                <a:gd name="T14" fmla="+- 0 7865 7823"/>
                <a:gd name="T15" fmla="*/ 7865 h 90"/>
                <a:gd name="T16" fmla="+- 0 8081 8068"/>
                <a:gd name="T17" fmla="*/ T16 w 51"/>
                <a:gd name="T18" fmla="+- 0 7868 7823"/>
                <a:gd name="T19" fmla="*/ 7868 h 90"/>
                <a:gd name="T20" fmla="+- 0 8083 8068"/>
                <a:gd name="T21" fmla="*/ T20 w 51"/>
                <a:gd name="T22" fmla="+- 0 7872 7823"/>
                <a:gd name="T23" fmla="*/ 7872 h 90"/>
                <a:gd name="T24" fmla="+- 0 8084 8068"/>
                <a:gd name="T25" fmla="*/ T24 w 51"/>
                <a:gd name="T26" fmla="+- 0 7877 7823"/>
                <a:gd name="T27" fmla="*/ 7877 h 90"/>
                <a:gd name="T28" fmla="+- 0 8086 8068"/>
                <a:gd name="T29" fmla="*/ T28 w 51"/>
                <a:gd name="T30" fmla="+- 0 7880 7823"/>
                <a:gd name="T31" fmla="*/ 7880 h 90"/>
                <a:gd name="T32" fmla="+- 0 8089 8068"/>
                <a:gd name="T33" fmla="*/ T32 w 51"/>
                <a:gd name="T34" fmla="+- 0 7880 7823"/>
                <a:gd name="T35" fmla="*/ 7880 h 90"/>
                <a:gd name="T36" fmla="+- 0 8116 8068"/>
                <a:gd name="T37" fmla="*/ T36 w 51"/>
                <a:gd name="T38" fmla="+- 0 7880 7823"/>
                <a:gd name="T39" fmla="*/ 7880 h 90"/>
                <a:gd name="T40" fmla="+- 0 8117 8068"/>
                <a:gd name="T41" fmla="*/ T40 w 51"/>
                <a:gd name="T42" fmla="+- 0 7878 7823"/>
                <a:gd name="T43" fmla="*/ 7878 h 90"/>
                <a:gd name="T44" fmla="+- 0 8119 8068"/>
                <a:gd name="T45" fmla="*/ T44 w 51"/>
                <a:gd name="T46" fmla="+- 0 7874 7823"/>
                <a:gd name="T47" fmla="*/ 7874 h 90"/>
                <a:gd name="T48" fmla="+- 0 8119 8068"/>
                <a:gd name="T49" fmla="*/ T48 w 51"/>
                <a:gd name="T50" fmla="+- 0 7864 7823"/>
                <a:gd name="T51" fmla="*/ 7864 h 90"/>
                <a:gd name="T52" fmla="+- 0 8117 8068"/>
                <a:gd name="T53" fmla="*/ T52 w 51"/>
                <a:gd name="T54" fmla="+- 0 7861 7823"/>
                <a:gd name="T55" fmla="*/ 7861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1" h="90">
                  <a:moveTo>
                    <a:pt x="49" y="38"/>
                  </a:moveTo>
                  <a:lnTo>
                    <a:pt x="3" y="38"/>
                  </a:lnTo>
                  <a:lnTo>
                    <a:pt x="7" y="40"/>
                  </a:lnTo>
                  <a:lnTo>
                    <a:pt x="10" y="42"/>
                  </a:lnTo>
                  <a:lnTo>
                    <a:pt x="13" y="45"/>
                  </a:lnTo>
                  <a:lnTo>
                    <a:pt x="15" y="49"/>
                  </a:lnTo>
                  <a:lnTo>
                    <a:pt x="16" y="54"/>
                  </a:lnTo>
                  <a:lnTo>
                    <a:pt x="18" y="57"/>
                  </a:lnTo>
                  <a:lnTo>
                    <a:pt x="21" y="57"/>
                  </a:lnTo>
                  <a:lnTo>
                    <a:pt x="48" y="57"/>
                  </a:lnTo>
                  <a:lnTo>
                    <a:pt x="49" y="55"/>
                  </a:lnTo>
                  <a:lnTo>
                    <a:pt x="51" y="51"/>
                  </a:lnTo>
                  <a:lnTo>
                    <a:pt x="51" y="41"/>
                  </a:lnTo>
                  <a:lnTo>
                    <a:pt x="49" y="38"/>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8068" y="7823"/>
              <a:ext cx="51" cy="90"/>
            </a:xfrm>
            <a:custGeom>
              <a:avLst/>
              <a:gdLst>
                <a:gd name="T0" fmla="+- 0 8089 8068"/>
                <a:gd name="T1" fmla="*/ T0 w 51"/>
                <a:gd name="T2" fmla="+- 0 7827 7823"/>
                <a:gd name="T3" fmla="*/ 7827 h 90"/>
                <a:gd name="T4" fmla="+- 0 8085 8068"/>
                <a:gd name="T5" fmla="*/ T4 w 51"/>
                <a:gd name="T6" fmla="+- 0 7829 7823"/>
                <a:gd name="T7" fmla="*/ 7829 h 90"/>
                <a:gd name="T8" fmla="+- 0 8084 8068"/>
                <a:gd name="T9" fmla="*/ T8 w 51"/>
                <a:gd name="T10" fmla="+- 0 7829 7823"/>
                <a:gd name="T11" fmla="*/ 7829 h 90"/>
                <a:gd name="T12" fmla="+- 0 8083 8068"/>
                <a:gd name="T13" fmla="*/ T12 w 51"/>
                <a:gd name="T14" fmla="+- 0 7830 7823"/>
                <a:gd name="T15" fmla="*/ 7830 h 90"/>
                <a:gd name="T16" fmla="+- 0 8082 8068"/>
                <a:gd name="T17" fmla="*/ T16 w 51"/>
                <a:gd name="T18" fmla="+- 0 7831 7823"/>
                <a:gd name="T19" fmla="*/ 7831 h 90"/>
                <a:gd name="T20" fmla="+- 0 8081 8068"/>
                <a:gd name="T21" fmla="*/ T20 w 51"/>
                <a:gd name="T22" fmla="+- 0 7832 7823"/>
                <a:gd name="T23" fmla="*/ 7832 h 90"/>
                <a:gd name="T24" fmla="+- 0 8079 8068"/>
                <a:gd name="T25" fmla="*/ T24 w 51"/>
                <a:gd name="T26" fmla="+- 0 7833 7823"/>
                <a:gd name="T27" fmla="*/ 7833 h 90"/>
                <a:gd name="T28" fmla="+- 0 8075 8068"/>
                <a:gd name="T29" fmla="*/ T28 w 51"/>
                <a:gd name="T30" fmla="+- 0 7833 7823"/>
                <a:gd name="T31" fmla="*/ 7833 h 90"/>
                <a:gd name="T32" fmla="+- 0 8073 8068"/>
                <a:gd name="T33" fmla="*/ T32 w 51"/>
                <a:gd name="T34" fmla="+- 0 7833 7823"/>
                <a:gd name="T35" fmla="*/ 7833 h 90"/>
                <a:gd name="T36" fmla="+- 0 8069 8068"/>
                <a:gd name="T37" fmla="*/ T36 w 51"/>
                <a:gd name="T38" fmla="+- 0 7842 7823"/>
                <a:gd name="T39" fmla="*/ 7842 h 90"/>
                <a:gd name="T40" fmla="+- 0 8068 8068"/>
                <a:gd name="T41" fmla="*/ T40 w 51"/>
                <a:gd name="T42" fmla="+- 0 7845 7823"/>
                <a:gd name="T43" fmla="*/ 7845 h 90"/>
                <a:gd name="T44" fmla="+- 0 8068 8068"/>
                <a:gd name="T45" fmla="*/ T44 w 51"/>
                <a:gd name="T46" fmla="+- 0 7864 7823"/>
                <a:gd name="T47" fmla="*/ 7864 h 90"/>
                <a:gd name="T48" fmla="+- 0 8071 8068"/>
                <a:gd name="T49" fmla="*/ T48 w 51"/>
                <a:gd name="T50" fmla="+- 0 7861 7823"/>
                <a:gd name="T51" fmla="*/ 7861 h 90"/>
                <a:gd name="T52" fmla="+- 0 8117 8068"/>
                <a:gd name="T53" fmla="*/ T52 w 51"/>
                <a:gd name="T54" fmla="+- 0 7861 7823"/>
                <a:gd name="T55" fmla="*/ 7861 h 90"/>
                <a:gd name="T56" fmla="+- 0 8116 8068"/>
                <a:gd name="T57" fmla="*/ T56 w 51"/>
                <a:gd name="T58" fmla="+- 0 7860 7823"/>
                <a:gd name="T59" fmla="*/ 7860 h 90"/>
                <a:gd name="T60" fmla="+- 0 8114 8068"/>
                <a:gd name="T61" fmla="*/ T60 w 51"/>
                <a:gd name="T62" fmla="+- 0 7855 7823"/>
                <a:gd name="T63" fmla="*/ 7855 h 90"/>
                <a:gd name="T64" fmla="+- 0 8111 8068"/>
                <a:gd name="T65" fmla="*/ T64 w 51"/>
                <a:gd name="T66" fmla="+- 0 7850 7823"/>
                <a:gd name="T67" fmla="*/ 7850 h 90"/>
                <a:gd name="T68" fmla="+- 0 8110 8068"/>
                <a:gd name="T69" fmla="*/ T68 w 51"/>
                <a:gd name="T70" fmla="+- 0 7847 7823"/>
                <a:gd name="T71" fmla="*/ 7847 h 90"/>
                <a:gd name="T72" fmla="+- 0 8110 8068"/>
                <a:gd name="T73" fmla="*/ T72 w 51"/>
                <a:gd name="T74" fmla="+- 0 7840 7823"/>
                <a:gd name="T75" fmla="*/ 7840 h 90"/>
                <a:gd name="T76" fmla="+- 0 8109 8068"/>
                <a:gd name="T77" fmla="*/ T76 w 51"/>
                <a:gd name="T78" fmla="+- 0 7837 7823"/>
                <a:gd name="T79" fmla="*/ 7837 h 90"/>
                <a:gd name="T80" fmla="+- 0 8108 8068"/>
                <a:gd name="T81" fmla="*/ T80 w 51"/>
                <a:gd name="T82" fmla="+- 0 7834 7823"/>
                <a:gd name="T83" fmla="*/ 7834 h 90"/>
                <a:gd name="T84" fmla="+- 0 8108 8068"/>
                <a:gd name="T85" fmla="*/ T84 w 51"/>
                <a:gd name="T86" fmla="+- 0 7833 7823"/>
                <a:gd name="T87" fmla="*/ 7833 h 90"/>
                <a:gd name="T88" fmla="+- 0 8079 8068"/>
                <a:gd name="T89" fmla="*/ T88 w 51"/>
                <a:gd name="T90" fmla="+- 0 7833 7823"/>
                <a:gd name="T91" fmla="*/ 7833 h 90"/>
                <a:gd name="T92" fmla="+- 0 8075 8068"/>
                <a:gd name="T93" fmla="*/ T92 w 51"/>
                <a:gd name="T94" fmla="+- 0 7833 7823"/>
                <a:gd name="T95" fmla="*/ 7833 h 90"/>
                <a:gd name="T96" fmla="+- 0 8108 8068"/>
                <a:gd name="T97" fmla="*/ T96 w 51"/>
                <a:gd name="T98" fmla="+- 0 7833 7823"/>
                <a:gd name="T99" fmla="*/ 7833 h 90"/>
                <a:gd name="T100" fmla="+- 0 8107 8068"/>
                <a:gd name="T101" fmla="*/ T100 w 51"/>
                <a:gd name="T102" fmla="+- 0 7830 7823"/>
                <a:gd name="T103" fmla="*/ 7830 h 90"/>
                <a:gd name="T104" fmla="+- 0 8106 8068"/>
                <a:gd name="T105" fmla="*/ T104 w 51"/>
                <a:gd name="T106" fmla="+- 0 7828 7823"/>
                <a:gd name="T107" fmla="*/ 7828 h 90"/>
                <a:gd name="T108" fmla="+- 0 8090 8068"/>
                <a:gd name="T109" fmla="*/ T108 w 51"/>
                <a:gd name="T110" fmla="+- 0 7828 7823"/>
                <a:gd name="T111" fmla="*/ 7828 h 90"/>
                <a:gd name="T112" fmla="+- 0 8089 8068"/>
                <a:gd name="T113" fmla="*/ T112 w 51"/>
                <a:gd name="T114" fmla="+- 0 7827 7823"/>
                <a:gd name="T115" fmla="*/ 7827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21" y="4"/>
                  </a:moveTo>
                  <a:lnTo>
                    <a:pt x="17" y="6"/>
                  </a:lnTo>
                  <a:lnTo>
                    <a:pt x="16" y="6"/>
                  </a:lnTo>
                  <a:lnTo>
                    <a:pt x="15" y="7"/>
                  </a:lnTo>
                  <a:lnTo>
                    <a:pt x="14" y="8"/>
                  </a:lnTo>
                  <a:lnTo>
                    <a:pt x="13" y="9"/>
                  </a:lnTo>
                  <a:lnTo>
                    <a:pt x="11" y="10"/>
                  </a:lnTo>
                  <a:lnTo>
                    <a:pt x="7" y="10"/>
                  </a:lnTo>
                  <a:lnTo>
                    <a:pt x="5" y="10"/>
                  </a:lnTo>
                  <a:lnTo>
                    <a:pt x="1" y="19"/>
                  </a:lnTo>
                  <a:lnTo>
                    <a:pt x="0" y="22"/>
                  </a:lnTo>
                  <a:lnTo>
                    <a:pt x="0" y="41"/>
                  </a:lnTo>
                  <a:lnTo>
                    <a:pt x="3" y="38"/>
                  </a:lnTo>
                  <a:lnTo>
                    <a:pt x="49" y="38"/>
                  </a:lnTo>
                  <a:lnTo>
                    <a:pt x="48" y="37"/>
                  </a:lnTo>
                  <a:lnTo>
                    <a:pt x="46" y="32"/>
                  </a:lnTo>
                  <a:lnTo>
                    <a:pt x="43" y="27"/>
                  </a:lnTo>
                  <a:lnTo>
                    <a:pt x="42" y="24"/>
                  </a:lnTo>
                  <a:lnTo>
                    <a:pt x="42" y="17"/>
                  </a:lnTo>
                  <a:lnTo>
                    <a:pt x="41" y="14"/>
                  </a:lnTo>
                  <a:lnTo>
                    <a:pt x="40" y="11"/>
                  </a:lnTo>
                  <a:lnTo>
                    <a:pt x="40" y="10"/>
                  </a:lnTo>
                  <a:lnTo>
                    <a:pt x="11" y="10"/>
                  </a:lnTo>
                  <a:lnTo>
                    <a:pt x="7" y="10"/>
                  </a:lnTo>
                  <a:lnTo>
                    <a:pt x="40" y="10"/>
                  </a:lnTo>
                  <a:lnTo>
                    <a:pt x="39" y="7"/>
                  </a:lnTo>
                  <a:lnTo>
                    <a:pt x="38" y="5"/>
                  </a:lnTo>
                  <a:lnTo>
                    <a:pt x="22" y="5"/>
                  </a:lnTo>
                  <a:lnTo>
                    <a:pt x="21" y="4"/>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8068" y="7823"/>
              <a:ext cx="51" cy="90"/>
            </a:xfrm>
            <a:custGeom>
              <a:avLst/>
              <a:gdLst>
                <a:gd name="T0" fmla="+- 0 8098 8068"/>
                <a:gd name="T1" fmla="*/ T0 w 51"/>
                <a:gd name="T2" fmla="+- 0 7823 7823"/>
                <a:gd name="T3" fmla="*/ 7823 h 90"/>
                <a:gd name="T4" fmla="+- 0 8095 8068"/>
                <a:gd name="T5" fmla="*/ T4 w 51"/>
                <a:gd name="T6" fmla="+- 0 7824 7823"/>
                <a:gd name="T7" fmla="*/ 7824 h 90"/>
                <a:gd name="T8" fmla="+- 0 8090 8068"/>
                <a:gd name="T9" fmla="*/ T8 w 51"/>
                <a:gd name="T10" fmla="+- 0 7828 7823"/>
                <a:gd name="T11" fmla="*/ 7828 h 90"/>
                <a:gd name="T12" fmla="+- 0 8106 8068"/>
                <a:gd name="T13" fmla="*/ T12 w 51"/>
                <a:gd name="T14" fmla="+- 0 7828 7823"/>
                <a:gd name="T15" fmla="*/ 7828 h 90"/>
                <a:gd name="T16" fmla="+- 0 8105 8068"/>
                <a:gd name="T17" fmla="*/ T16 w 51"/>
                <a:gd name="T18" fmla="+- 0 7828 7823"/>
                <a:gd name="T19" fmla="*/ 7828 h 90"/>
                <a:gd name="T20" fmla="+- 0 8101 8068"/>
                <a:gd name="T21" fmla="*/ T20 w 51"/>
                <a:gd name="T22" fmla="+- 0 7824 7823"/>
                <a:gd name="T23" fmla="*/ 7824 h 90"/>
                <a:gd name="T24" fmla="+- 0 8098 8068"/>
                <a:gd name="T25" fmla="*/ T24 w 51"/>
                <a:gd name="T26" fmla="+- 0 7823 7823"/>
                <a:gd name="T27" fmla="*/ 7823 h 90"/>
              </a:gdLst>
              <a:ahLst/>
              <a:cxnLst>
                <a:cxn ang="0">
                  <a:pos x="T1" y="T3"/>
                </a:cxn>
                <a:cxn ang="0">
                  <a:pos x="T5" y="T7"/>
                </a:cxn>
                <a:cxn ang="0">
                  <a:pos x="T9" y="T11"/>
                </a:cxn>
                <a:cxn ang="0">
                  <a:pos x="T13" y="T15"/>
                </a:cxn>
                <a:cxn ang="0">
                  <a:pos x="T17" y="T19"/>
                </a:cxn>
                <a:cxn ang="0">
                  <a:pos x="T21" y="T23"/>
                </a:cxn>
                <a:cxn ang="0">
                  <a:pos x="T25" y="T27"/>
                </a:cxn>
              </a:cxnLst>
              <a:rect l="0" t="0" r="r" b="b"/>
              <a:pathLst>
                <a:path w="51" h="90">
                  <a:moveTo>
                    <a:pt x="30" y="0"/>
                  </a:moveTo>
                  <a:lnTo>
                    <a:pt x="27" y="1"/>
                  </a:lnTo>
                  <a:lnTo>
                    <a:pt x="22" y="5"/>
                  </a:lnTo>
                  <a:lnTo>
                    <a:pt x="38" y="5"/>
                  </a:lnTo>
                  <a:lnTo>
                    <a:pt x="37" y="5"/>
                  </a:lnTo>
                  <a:lnTo>
                    <a:pt x="33" y="1"/>
                  </a:lnTo>
                  <a:lnTo>
                    <a:pt x="30"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11"/>
          <p:cNvGrpSpPr>
            <a:grpSpLocks/>
          </p:cNvGrpSpPr>
          <p:nvPr/>
        </p:nvGrpSpPr>
        <p:grpSpPr bwMode="auto">
          <a:xfrm>
            <a:off x="3759456" y="4492704"/>
            <a:ext cx="12056" cy="16000"/>
            <a:chOff x="8058" y="7786"/>
            <a:chExt cx="26" cy="35"/>
          </a:xfrm>
        </p:grpSpPr>
        <p:sp>
          <p:nvSpPr>
            <p:cNvPr id="9" name="Freeform 12"/>
            <p:cNvSpPr>
              <a:spLocks/>
            </p:cNvSpPr>
            <p:nvPr/>
          </p:nvSpPr>
          <p:spPr bwMode="auto">
            <a:xfrm>
              <a:off x="8058" y="7786"/>
              <a:ext cx="26" cy="35"/>
            </a:xfrm>
            <a:custGeom>
              <a:avLst/>
              <a:gdLst>
                <a:gd name="T0" fmla="+- 0 8077 8058"/>
                <a:gd name="T1" fmla="*/ T0 w 26"/>
                <a:gd name="T2" fmla="+- 0 7786 7786"/>
                <a:gd name="T3" fmla="*/ 7786 h 35"/>
                <a:gd name="T4" fmla="+- 0 8075 8058"/>
                <a:gd name="T5" fmla="*/ T4 w 26"/>
                <a:gd name="T6" fmla="+- 0 7790 7786"/>
                <a:gd name="T7" fmla="*/ 7790 h 35"/>
                <a:gd name="T8" fmla="+- 0 8073 8058"/>
                <a:gd name="T9" fmla="*/ T8 w 26"/>
                <a:gd name="T10" fmla="+- 0 7794 7786"/>
                <a:gd name="T11" fmla="*/ 7794 h 35"/>
                <a:gd name="T12" fmla="+- 0 8072 8058"/>
                <a:gd name="T13" fmla="*/ T12 w 26"/>
                <a:gd name="T14" fmla="+- 0 7797 7786"/>
                <a:gd name="T15" fmla="*/ 7797 h 35"/>
                <a:gd name="T16" fmla="+- 0 8066 8058"/>
                <a:gd name="T17" fmla="*/ T16 w 26"/>
                <a:gd name="T18" fmla="+- 0 7798 7786"/>
                <a:gd name="T19" fmla="*/ 7798 h 35"/>
                <a:gd name="T20" fmla="+- 0 8062 8058"/>
                <a:gd name="T21" fmla="*/ T20 w 26"/>
                <a:gd name="T22" fmla="+- 0 7800 7786"/>
                <a:gd name="T23" fmla="*/ 7800 h 35"/>
                <a:gd name="T24" fmla="+- 0 8061 8058"/>
                <a:gd name="T25" fmla="*/ T24 w 26"/>
                <a:gd name="T26" fmla="+- 0 7803 7786"/>
                <a:gd name="T27" fmla="*/ 7803 h 35"/>
                <a:gd name="T28" fmla="+- 0 8061 8058"/>
                <a:gd name="T29" fmla="*/ T28 w 26"/>
                <a:gd name="T30" fmla="+- 0 7807 7786"/>
                <a:gd name="T31" fmla="*/ 7807 h 35"/>
                <a:gd name="T32" fmla="+- 0 8058 8058"/>
                <a:gd name="T33" fmla="*/ T32 w 26"/>
                <a:gd name="T34" fmla="+- 0 7809 7786"/>
                <a:gd name="T35" fmla="*/ 7809 h 35"/>
                <a:gd name="T36" fmla="+- 0 8061 8058"/>
                <a:gd name="T37" fmla="*/ T36 w 26"/>
                <a:gd name="T38" fmla="+- 0 7813 7786"/>
                <a:gd name="T39" fmla="*/ 7813 h 35"/>
                <a:gd name="T40" fmla="+- 0 8062 8058"/>
                <a:gd name="T41" fmla="*/ T40 w 26"/>
                <a:gd name="T42" fmla="+- 0 7814 7786"/>
                <a:gd name="T43" fmla="*/ 7814 h 35"/>
                <a:gd name="T44" fmla="+- 0 8063 8058"/>
                <a:gd name="T45" fmla="*/ T44 w 26"/>
                <a:gd name="T46" fmla="+- 0 7816 7786"/>
                <a:gd name="T47" fmla="*/ 7816 h 35"/>
                <a:gd name="T48" fmla="+- 0 8062 8058"/>
                <a:gd name="T49" fmla="*/ T48 w 26"/>
                <a:gd name="T50" fmla="+- 0 7818 7786"/>
                <a:gd name="T51" fmla="*/ 7818 h 35"/>
                <a:gd name="T52" fmla="+- 0 8063 8058"/>
                <a:gd name="T53" fmla="*/ T52 w 26"/>
                <a:gd name="T54" fmla="+- 0 7819 7786"/>
                <a:gd name="T55" fmla="*/ 7819 h 35"/>
                <a:gd name="T56" fmla="+- 0 8065 8058"/>
                <a:gd name="T57" fmla="*/ T56 w 26"/>
                <a:gd name="T58" fmla="+- 0 7820 7786"/>
                <a:gd name="T59" fmla="*/ 7820 h 35"/>
                <a:gd name="T60" fmla="+- 0 8067 8058"/>
                <a:gd name="T61" fmla="*/ T60 w 26"/>
                <a:gd name="T62" fmla="+- 0 7820 7786"/>
                <a:gd name="T63" fmla="*/ 7820 h 35"/>
                <a:gd name="T64" fmla="+- 0 8074 8058"/>
                <a:gd name="T65" fmla="*/ T64 w 26"/>
                <a:gd name="T66" fmla="+- 0 7812 7786"/>
                <a:gd name="T67" fmla="*/ 7812 h 35"/>
                <a:gd name="T68" fmla="+- 0 8077 8058"/>
                <a:gd name="T69" fmla="*/ T68 w 26"/>
                <a:gd name="T70" fmla="+- 0 7809 7786"/>
                <a:gd name="T71" fmla="*/ 7809 h 35"/>
                <a:gd name="T72" fmla="+- 0 8080 8058"/>
                <a:gd name="T73" fmla="*/ T72 w 26"/>
                <a:gd name="T74" fmla="+- 0 7807 7786"/>
                <a:gd name="T75" fmla="*/ 7807 h 35"/>
                <a:gd name="T76" fmla="+- 0 8083 8058"/>
                <a:gd name="T77" fmla="*/ T76 w 26"/>
                <a:gd name="T78" fmla="+- 0 7805 7786"/>
                <a:gd name="T79" fmla="*/ 7805 h 35"/>
                <a:gd name="T80" fmla="+- 0 8084 8058"/>
                <a:gd name="T81" fmla="*/ T80 w 26"/>
                <a:gd name="T82" fmla="+- 0 7803 7786"/>
                <a:gd name="T83" fmla="*/ 7803 h 35"/>
                <a:gd name="T84" fmla="+- 0 8083 8058"/>
                <a:gd name="T85" fmla="*/ T84 w 26"/>
                <a:gd name="T86" fmla="+- 0 7799 7786"/>
                <a:gd name="T87" fmla="*/ 7799 h 35"/>
                <a:gd name="T88" fmla="+- 0 8081 8058"/>
                <a:gd name="T89" fmla="*/ T88 w 26"/>
                <a:gd name="T90" fmla="+- 0 7797 7786"/>
                <a:gd name="T91" fmla="*/ 7797 h 35"/>
                <a:gd name="T92" fmla="+- 0 8079 8058"/>
                <a:gd name="T93" fmla="*/ T92 w 26"/>
                <a:gd name="T94" fmla="+- 0 7796 7786"/>
                <a:gd name="T95" fmla="*/ 7796 h 35"/>
                <a:gd name="T96" fmla="+- 0 8077 8058"/>
                <a:gd name="T97" fmla="*/ T96 w 26"/>
                <a:gd name="T98" fmla="+- 0 7794 7786"/>
                <a:gd name="T99" fmla="*/ 7794 h 35"/>
                <a:gd name="T100" fmla="+- 0 8077 8058"/>
                <a:gd name="T101" fmla="*/ T100 w 26"/>
                <a:gd name="T102" fmla="+- 0 7791 7786"/>
                <a:gd name="T103" fmla="*/ 7791 h 35"/>
                <a:gd name="T104" fmla="+- 0 8077 8058"/>
                <a:gd name="T105" fmla="*/ T104 w 26"/>
                <a:gd name="T106" fmla="+- 0 7786 7786"/>
                <a:gd name="T107" fmla="*/ 7786 h 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6" h="35">
                  <a:moveTo>
                    <a:pt x="19" y="0"/>
                  </a:moveTo>
                  <a:lnTo>
                    <a:pt x="17" y="4"/>
                  </a:lnTo>
                  <a:lnTo>
                    <a:pt x="15" y="8"/>
                  </a:lnTo>
                  <a:lnTo>
                    <a:pt x="14" y="11"/>
                  </a:lnTo>
                  <a:lnTo>
                    <a:pt x="8" y="12"/>
                  </a:lnTo>
                  <a:lnTo>
                    <a:pt x="4" y="14"/>
                  </a:lnTo>
                  <a:lnTo>
                    <a:pt x="3" y="17"/>
                  </a:lnTo>
                  <a:lnTo>
                    <a:pt x="3" y="21"/>
                  </a:lnTo>
                  <a:lnTo>
                    <a:pt x="0" y="23"/>
                  </a:lnTo>
                  <a:lnTo>
                    <a:pt x="3" y="27"/>
                  </a:lnTo>
                  <a:lnTo>
                    <a:pt x="4" y="28"/>
                  </a:lnTo>
                  <a:lnTo>
                    <a:pt x="5" y="30"/>
                  </a:lnTo>
                  <a:lnTo>
                    <a:pt x="4" y="32"/>
                  </a:lnTo>
                  <a:lnTo>
                    <a:pt x="5" y="33"/>
                  </a:lnTo>
                  <a:lnTo>
                    <a:pt x="7" y="34"/>
                  </a:lnTo>
                  <a:lnTo>
                    <a:pt x="9" y="34"/>
                  </a:lnTo>
                  <a:lnTo>
                    <a:pt x="16" y="26"/>
                  </a:lnTo>
                  <a:lnTo>
                    <a:pt x="19" y="23"/>
                  </a:lnTo>
                  <a:lnTo>
                    <a:pt x="22" y="21"/>
                  </a:lnTo>
                  <a:lnTo>
                    <a:pt x="25" y="19"/>
                  </a:lnTo>
                  <a:lnTo>
                    <a:pt x="26" y="17"/>
                  </a:lnTo>
                  <a:lnTo>
                    <a:pt x="25" y="13"/>
                  </a:lnTo>
                  <a:lnTo>
                    <a:pt x="23" y="11"/>
                  </a:lnTo>
                  <a:lnTo>
                    <a:pt x="21" y="10"/>
                  </a:lnTo>
                  <a:lnTo>
                    <a:pt x="19" y="8"/>
                  </a:lnTo>
                  <a:lnTo>
                    <a:pt x="19" y="5"/>
                  </a:lnTo>
                  <a:lnTo>
                    <a:pt x="19"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itle 1">
            <a:extLst>
              <a:ext uri="{FF2B5EF4-FFF2-40B4-BE49-F238E27FC236}">
                <a16:creationId xmlns:a16="http://schemas.microsoft.com/office/drawing/2014/main" id="{5C8FB71F-0EE8-4FE1-9E92-204EB17EE005}"/>
              </a:ext>
            </a:extLst>
          </p:cNvPr>
          <p:cNvSpPr txBox="1">
            <a:spLocks/>
          </p:cNvSpPr>
          <p:nvPr/>
        </p:nvSpPr>
        <p:spPr>
          <a:xfrm>
            <a:off x="1820308" y="171878"/>
            <a:ext cx="7499814" cy="424732"/>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002060"/>
                </a:solidFill>
                <a:latin typeface="Adani Regular"/>
                <a:ea typeface="+mn-ea"/>
                <a:cs typeface="+mn-cs"/>
              </a:rPr>
              <a:t>Dynamic orifice  on Coal pipe</a:t>
            </a:r>
          </a:p>
        </p:txBody>
      </p:sp>
      <p:pic>
        <p:nvPicPr>
          <p:cNvPr id="17" name="Picture 16" descr="C:\Users\DELL\AppData\Local\Temp\Rar$DIa832.27786\20240203_182608.jpg"/>
          <p:cNvPicPr/>
          <p:nvPr/>
        </p:nvPicPr>
        <p:blipFill>
          <a:blip r:embed="rId3" cstate="print"/>
          <a:srcRect/>
          <a:stretch>
            <a:fillRect/>
          </a:stretch>
        </p:blipFill>
        <p:spPr bwMode="auto">
          <a:xfrm>
            <a:off x="580571" y="815109"/>
            <a:ext cx="11205031" cy="5643749"/>
          </a:xfrm>
          <a:prstGeom prst="rect">
            <a:avLst/>
          </a:prstGeom>
          <a:noFill/>
          <a:ln w="9525">
            <a:noFill/>
            <a:miter lim="800000"/>
            <a:headEnd/>
            <a:tailEnd/>
          </a:ln>
        </p:spPr>
      </p:pic>
    </p:spTree>
    <p:extLst>
      <p:ext uri="{BB962C8B-B14F-4D97-AF65-F5344CB8AC3E}">
        <p14:creationId xmlns:p14="http://schemas.microsoft.com/office/powerpoint/2010/main" val="3283886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 name="Rectangle 152"/>
          <p:cNvSpPr>
            <a:spLocks noChangeArrowheads="1"/>
          </p:cNvSpPr>
          <p:nvPr/>
        </p:nvSpPr>
        <p:spPr bwMode="auto">
          <a:xfrm>
            <a:off x="152400" y="138953"/>
            <a:ext cx="117261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pSp>
        <p:nvGrpSpPr>
          <p:cNvPr id="7" name="Group 5"/>
          <p:cNvGrpSpPr>
            <a:grpSpLocks/>
          </p:cNvGrpSpPr>
          <p:nvPr/>
        </p:nvGrpSpPr>
        <p:grpSpPr bwMode="auto">
          <a:xfrm>
            <a:off x="3764092" y="4509618"/>
            <a:ext cx="23648" cy="41144"/>
            <a:chOff x="8068" y="7823"/>
            <a:chExt cx="51" cy="90"/>
          </a:xfrm>
        </p:grpSpPr>
        <p:sp>
          <p:nvSpPr>
            <p:cNvPr id="10" name="Freeform 6"/>
            <p:cNvSpPr>
              <a:spLocks/>
            </p:cNvSpPr>
            <p:nvPr/>
          </p:nvSpPr>
          <p:spPr bwMode="auto">
            <a:xfrm>
              <a:off x="8068" y="7823"/>
              <a:ext cx="51" cy="90"/>
            </a:xfrm>
            <a:custGeom>
              <a:avLst/>
              <a:gdLst>
                <a:gd name="T0" fmla="+- 0 8116 8068"/>
                <a:gd name="T1" fmla="*/ T0 w 51"/>
                <a:gd name="T2" fmla="+- 0 7880 7823"/>
                <a:gd name="T3" fmla="*/ 7880 h 90"/>
                <a:gd name="T4" fmla="+- 0 8089 8068"/>
                <a:gd name="T5" fmla="*/ T4 w 51"/>
                <a:gd name="T6" fmla="+- 0 7880 7823"/>
                <a:gd name="T7" fmla="*/ 7880 h 90"/>
                <a:gd name="T8" fmla="+- 0 8089 8068"/>
                <a:gd name="T9" fmla="*/ T8 w 51"/>
                <a:gd name="T10" fmla="+- 0 7882 7823"/>
                <a:gd name="T11" fmla="*/ 7882 h 90"/>
                <a:gd name="T12" fmla="+- 0 8089 8068"/>
                <a:gd name="T13" fmla="*/ T12 w 51"/>
                <a:gd name="T14" fmla="+- 0 7884 7823"/>
                <a:gd name="T15" fmla="*/ 7884 h 90"/>
                <a:gd name="T16" fmla="+- 0 8090 8068"/>
                <a:gd name="T17" fmla="*/ T16 w 51"/>
                <a:gd name="T18" fmla="+- 0 7885 7823"/>
                <a:gd name="T19" fmla="*/ 7885 h 90"/>
                <a:gd name="T20" fmla="+- 0 8092 8068"/>
                <a:gd name="T21" fmla="*/ T20 w 51"/>
                <a:gd name="T22" fmla="+- 0 7886 7823"/>
                <a:gd name="T23" fmla="*/ 7886 h 90"/>
                <a:gd name="T24" fmla="+- 0 8091 8068"/>
                <a:gd name="T25" fmla="*/ T24 w 51"/>
                <a:gd name="T26" fmla="+- 0 7888 7823"/>
                <a:gd name="T27" fmla="*/ 7888 h 90"/>
                <a:gd name="T28" fmla="+- 0 8091 8068"/>
                <a:gd name="T29" fmla="*/ T28 w 51"/>
                <a:gd name="T30" fmla="+- 0 7890 7823"/>
                <a:gd name="T31" fmla="*/ 7890 h 90"/>
                <a:gd name="T32" fmla="+- 0 8092 8068"/>
                <a:gd name="T33" fmla="*/ T32 w 51"/>
                <a:gd name="T34" fmla="+- 0 7892 7823"/>
                <a:gd name="T35" fmla="*/ 7892 h 90"/>
                <a:gd name="T36" fmla="+- 0 8094 8068"/>
                <a:gd name="T37" fmla="*/ T36 w 51"/>
                <a:gd name="T38" fmla="+- 0 7894 7823"/>
                <a:gd name="T39" fmla="*/ 7894 h 90"/>
                <a:gd name="T40" fmla="+- 0 8093 8068"/>
                <a:gd name="T41" fmla="*/ T40 w 51"/>
                <a:gd name="T42" fmla="+- 0 7896 7823"/>
                <a:gd name="T43" fmla="*/ 7896 h 90"/>
                <a:gd name="T44" fmla="+- 0 8094 8068"/>
                <a:gd name="T45" fmla="*/ T44 w 51"/>
                <a:gd name="T46" fmla="+- 0 7898 7823"/>
                <a:gd name="T47" fmla="*/ 7898 h 90"/>
                <a:gd name="T48" fmla="+- 0 8096 8068"/>
                <a:gd name="T49" fmla="*/ T48 w 51"/>
                <a:gd name="T50" fmla="+- 0 7899 7823"/>
                <a:gd name="T51" fmla="*/ 7899 h 90"/>
                <a:gd name="T52" fmla="+- 0 8098 8068"/>
                <a:gd name="T53" fmla="*/ T52 w 51"/>
                <a:gd name="T54" fmla="+- 0 7901 7823"/>
                <a:gd name="T55" fmla="*/ 7901 h 90"/>
                <a:gd name="T56" fmla="+- 0 8098 8068"/>
                <a:gd name="T57" fmla="*/ T56 w 51"/>
                <a:gd name="T58" fmla="+- 0 7905 7823"/>
                <a:gd name="T59" fmla="*/ 7905 h 90"/>
                <a:gd name="T60" fmla="+- 0 8097 8068"/>
                <a:gd name="T61" fmla="*/ T60 w 51"/>
                <a:gd name="T62" fmla="+- 0 7908 7823"/>
                <a:gd name="T63" fmla="*/ 7908 h 90"/>
                <a:gd name="T64" fmla="+- 0 8098 8068"/>
                <a:gd name="T65" fmla="*/ T64 w 51"/>
                <a:gd name="T66" fmla="+- 0 7911 7823"/>
                <a:gd name="T67" fmla="*/ 7911 h 90"/>
                <a:gd name="T68" fmla="+- 0 8102 8068"/>
                <a:gd name="T69" fmla="*/ T68 w 51"/>
                <a:gd name="T70" fmla="+- 0 7912 7823"/>
                <a:gd name="T71" fmla="*/ 7912 h 90"/>
                <a:gd name="T72" fmla="+- 0 8104 8068"/>
                <a:gd name="T73" fmla="*/ T72 w 51"/>
                <a:gd name="T74" fmla="+- 0 7905 7823"/>
                <a:gd name="T75" fmla="*/ 7905 h 90"/>
                <a:gd name="T76" fmla="+- 0 8106 8068"/>
                <a:gd name="T77" fmla="*/ T76 w 51"/>
                <a:gd name="T78" fmla="+- 0 7902 7823"/>
                <a:gd name="T79" fmla="*/ 7902 h 90"/>
                <a:gd name="T80" fmla="+- 0 8108 8068"/>
                <a:gd name="T81" fmla="*/ T80 w 51"/>
                <a:gd name="T82" fmla="+- 0 7902 7823"/>
                <a:gd name="T83" fmla="*/ 7902 h 90"/>
                <a:gd name="T84" fmla="+- 0 8113 8068"/>
                <a:gd name="T85" fmla="*/ T84 w 51"/>
                <a:gd name="T86" fmla="+- 0 7902 7823"/>
                <a:gd name="T87" fmla="*/ 7902 h 90"/>
                <a:gd name="T88" fmla="+- 0 8114 8068"/>
                <a:gd name="T89" fmla="*/ T88 w 51"/>
                <a:gd name="T90" fmla="+- 0 7901 7823"/>
                <a:gd name="T91" fmla="*/ 7901 h 90"/>
                <a:gd name="T92" fmla="+- 0 8114 8068"/>
                <a:gd name="T93" fmla="*/ T92 w 51"/>
                <a:gd name="T94" fmla="+- 0 7899 7823"/>
                <a:gd name="T95" fmla="*/ 7899 h 90"/>
                <a:gd name="T96" fmla="+- 0 8113 8068"/>
                <a:gd name="T97" fmla="*/ T96 w 51"/>
                <a:gd name="T98" fmla="+- 0 7898 7823"/>
                <a:gd name="T99" fmla="*/ 7898 h 90"/>
                <a:gd name="T100" fmla="+- 0 8112 8068"/>
                <a:gd name="T101" fmla="*/ T100 w 51"/>
                <a:gd name="T102" fmla="+- 0 7896 7823"/>
                <a:gd name="T103" fmla="*/ 7896 h 90"/>
                <a:gd name="T104" fmla="+- 0 8111 8068"/>
                <a:gd name="T105" fmla="*/ T104 w 51"/>
                <a:gd name="T106" fmla="+- 0 7895 7823"/>
                <a:gd name="T107" fmla="*/ 7895 h 90"/>
                <a:gd name="T108" fmla="+- 0 8112 8068"/>
                <a:gd name="T109" fmla="*/ T108 w 51"/>
                <a:gd name="T110" fmla="+- 0 7889 7823"/>
                <a:gd name="T111" fmla="*/ 7889 h 90"/>
                <a:gd name="T112" fmla="+- 0 8116 8068"/>
                <a:gd name="T113" fmla="*/ T112 w 51"/>
                <a:gd name="T114" fmla="+- 0 7880 7823"/>
                <a:gd name="T115" fmla="*/ 7880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48" y="57"/>
                  </a:moveTo>
                  <a:lnTo>
                    <a:pt x="21" y="57"/>
                  </a:lnTo>
                  <a:lnTo>
                    <a:pt x="21" y="59"/>
                  </a:lnTo>
                  <a:lnTo>
                    <a:pt x="21" y="61"/>
                  </a:lnTo>
                  <a:lnTo>
                    <a:pt x="22" y="62"/>
                  </a:lnTo>
                  <a:lnTo>
                    <a:pt x="24" y="63"/>
                  </a:lnTo>
                  <a:lnTo>
                    <a:pt x="23" y="65"/>
                  </a:lnTo>
                  <a:lnTo>
                    <a:pt x="23" y="67"/>
                  </a:lnTo>
                  <a:lnTo>
                    <a:pt x="24" y="69"/>
                  </a:lnTo>
                  <a:lnTo>
                    <a:pt x="26" y="71"/>
                  </a:lnTo>
                  <a:lnTo>
                    <a:pt x="25" y="73"/>
                  </a:lnTo>
                  <a:lnTo>
                    <a:pt x="26" y="75"/>
                  </a:lnTo>
                  <a:lnTo>
                    <a:pt x="28" y="76"/>
                  </a:lnTo>
                  <a:lnTo>
                    <a:pt x="30" y="78"/>
                  </a:lnTo>
                  <a:lnTo>
                    <a:pt x="30" y="82"/>
                  </a:lnTo>
                  <a:lnTo>
                    <a:pt x="29" y="85"/>
                  </a:lnTo>
                  <a:lnTo>
                    <a:pt x="30" y="88"/>
                  </a:lnTo>
                  <a:lnTo>
                    <a:pt x="34" y="89"/>
                  </a:lnTo>
                  <a:lnTo>
                    <a:pt x="36" y="82"/>
                  </a:lnTo>
                  <a:lnTo>
                    <a:pt x="38" y="79"/>
                  </a:lnTo>
                  <a:lnTo>
                    <a:pt x="40" y="79"/>
                  </a:lnTo>
                  <a:lnTo>
                    <a:pt x="45" y="79"/>
                  </a:lnTo>
                  <a:lnTo>
                    <a:pt x="46" y="78"/>
                  </a:lnTo>
                  <a:lnTo>
                    <a:pt x="46" y="76"/>
                  </a:lnTo>
                  <a:lnTo>
                    <a:pt x="45" y="75"/>
                  </a:lnTo>
                  <a:lnTo>
                    <a:pt x="44" y="73"/>
                  </a:lnTo>
                  <a:lnTo>
                    <a:pt x="43" y="72"/>
                  </a:lnTo>
                  <a:lnTo>
                    <a:pt x="44" y="66"/>
                  </a:lnTo>
                  <a:lnTo>
                    <a:pt x="48" y="57"/>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8068" y="7823"/>
              <a:ext cx="51" cy="90"/>
            </a:xfrm>
            <a:custGeom>
              <a:avLst/>
              <a:gdLst>
                <a:gd name="T0" fmla="+- 0 8113 8068"/>
                <a:gd name="T1" fmla="*/ T0 w 51"/>
                <a:gd name="T2" fmla="+- 0 7902 7823"/>
                <a:gd name="T3" fmla="*/ 7902 h 90"/>
                <a:gd name="T4" fmla="+- 0 8108 8068"/>
                <a:gd name="T5" fmla="*/ T4 w 51"/>
                <a:gd name="T6" fmla="+- 0 7902 7823"/>
                <a:gd name="T7" fmla="*/ 7902 h 90"/>
                <a:gd name="T8" fmla="+- 0 8110 8068"/>
                <a:gd name="T9" fmla="*/ T8 w 51"/>
                <a:gd name="T10" fmla="+- 0 7902 7823"/>
                <a:gd name="T11" fmla="*/ 7902 h 90"/>
                <a:gd name="T12" fmla="+- 0 8112 8068"/>
                <a:gd name="T13" fmla="*/ T12 w 51"/>
                <a:gd name="T14" fmla="+- 0 7902 7823"/>
                <a:gd name="T15" fmla="*/ 7902 h 90"/>
                <a:gd name="T16" fmla="+- 0 8113 8068"/>
                <a:gd name="T17" fmla="*/ T16 w 51"/>
                <a:gd name="T18" fmla="+- 0 7902 7823"/>
                <a:gd name="T19" fmla="*/ 7902 h 90"/>
              </a:gdLst>
              <a:ahLst/>
              <a:cxnLst>
                <a:cxn ang="0">
                  <a:pos x="T1" y="T3"/>
                </a:cxn>
                <a:cxn ang="0">
                  <a:pos x="T5" y="T7"/>
                </a:cxn>
                <a:cxn ang="0">
                  <a:pos x="T9" y="T11"/>
                </a:cxn>
                <a:cxn ang="0">
                  <a:pos x="T13" y="T15"/>
                </a:cxn>
                <a:cxn ang="0">
                  <a:pos x="T17" y="T19"/>
                </a:cxn>
              </a:cxnLst>
              <a:rect l="0" t="0" r="r" b="b"/>
              <a:pathLst>
                <a:path w="51" h="90">
                  <a:moveTo>
                    <a:pt x="45" y="79"/>
                  </a:moveTo>
                  <a:lnTo>
                    <a:pt x="40" y="79"/>
                  </a:lnTo>
                  <a:lnTo>
                    <a:pt x="42" y="79"/>
                  </a:lnTo>
                  <a:lnTo>
                    <a:pt x="44" y="79"/>
                  </a:lnTo>
                  <a:lnTo>
                    <a:pt x="45" y="79"/>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8068" y="7823"/>
              <a:ext cx="51" cy="90"/>
            </a:xfrm>
            <a:custGeom>
              <a:avLst/>
              <a:gdLst>
                <a:gd name="T0" fmla="+- 0 8117 8068"/>
                <a:gd name="T1" fmla="*/ T0 w 51"/>
                <a:gd name="T2" fmla="+- 0 7861 7823"/>
                <a:gd name="T3" fmla="*/ 7861 h 90"/>
                <a:gd name="T4" fmla="+- 0 8071 8068"/>
                <a:gd name="T5" fmla="*/ T4 w 51"/>
                <a:gd name="T6" fmla="+- 0 7861 7823"/>
                <a:gd name="T7" fmla="*/ 7861 h 90"/>
                <a:gd name="T8" fmla="+- 0 8075 8068"/>
                <a:gd name="T9" fmla="*/ T8 w 51"/>
                <a:gd name="T10" fmla="+- 0 7863 7823"/>
                <a:gd name="T11" fmla="*/ 7863 h 90"/>
                <a:gd name="T12" fmla="+- 0 8078 8068"/>
                <a:gd name="T13" fmla="*/ T12 w 51"/>
                <a:gd name="T14" fmla="+- 0 7865 7823"/>
                <a:gd name="T15" fmla="*/ 7865 h 90"/>
                <a:gd name="T16" fmla="+- 0 8081 8068"/>
                <a:gd name="T17" fmla="*/ T16 w 51"/>
                <a:gd name="T18" fmla="+- 0 7868 7823"/>
                <a:gd name="T19" fmla="*/ 7868 h 90"/>
                <a:gd name="T20" fmla="+- 0 8083 8068"/>
                <a:gd name="T21" fmla="*/ T20 w 51"/>
                <a:gd name="T22" fmla="+- 0 7872 7823"/>
                <a:gd name="T23" fmla="*/ 7872 h 90"/>
                <a:gd name="T24" fmla="+- 0 8084 8068"/>
                <a:gd name="T25" fmla="*/ T24 w 51"/>
                <a:gd name="T26" fmla="+- 0 7877 7823"/>
                <a:gd name="T27" fmla="*/ 7877 h 90"/>
                <a:gd name="T28" fmla="+- 0 8086 8068"/>
                <a:gd name="T29" fmla="*/ T28 w 51"/>
                <a:gd name="T30" fmla="+- 0 7880 7823"/>
                <a:gd name="T31" fmla="*/ 7880 h 90"/>
                <a:gd name="T32" fmla="+- 0 8089 8068"/>
                <a:gd name="T33" fmla="*/ T32 w 51"/>
                <a:gd name="T34" fmla="+- 0 7880 7823"/>
                <a:gd name="T35" fmla="*/ 7880 h 90"/>
                <a:gd name="T36" fmla="+- 0 8116 8068"/>
                <a:gd name="T37" fmla="*/ T36 w 51"/>
                <a:gd name="T38" fmla="+- 0 7880 7823"/>
                <a:gd name="T39" fmla="*/ 7880 h 90"/>
                <a:gd name="T40" fmla="+- 0 8117 8068"/>
                <a:gd name="T41" fmla="*/ T40 w 51"/>
                <a:gd name="T42" fmla="+- 0 7878 7823"/>
                <a:gd name="T43" fmla="*/ 7878 h 90"/>
                <a:gd name="T44" fmla="+- 0 8119 8068"/>
                <a:gd name="T45" fmla="*/ T44 w 51"/>
                <a:gd name="T46" fmla="+- 0 7874 7823"/>
                <a:gd name="T47" fmla="*/ 7874 h 90"/>
                <a:gd name="T48" fmla="+- 0 8119 8068"/>
                <a:gd name="T49" fmla="*/ T48 w 51"/>
                <a:gd name="T50" fmla="+- 0 7864 7823"/>
                <a:gd name="T51" fmla="*/ 7864 h 90"/>
                <a:gd name="T52" fmla="+- 0 8117 8068"/>
                <a:gd name="T53" fmla="*/ T52 w 51"/>
                <a:gd name="T54" fmla="+- 0 7861 7823"/>
                <a:gd name="T55" fmla="*/ 7861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1" h="90">
                  <a:moveTo>
                    <a:pt x="49" y="38"/>
                  </a:moveTo>
                  <a:lnTo>
                    <a:pt x="3" y="38"/>
                  </a:lnTo>
                  <a:lnTo>
                    <a:pt x="7" y="40"/>
                  </a:lnTo>
                  <a:lnTo>
                    <a:pt x="10" y="42"/>
                  </a:lnTo>
                  <a:lnTo>
                    <a:pt x="13" y="45"/>
                  </a:lnTo>
                  <a:lnTo>
                    <a:pt x="15" y="49"/>
                  </a:lnTo>
                  <a:lnTo>
                    <a:pt x="16" y="54"/>
                  </a:lnTo>
                  <a:lnTo>
                    <a:pt x="18" y="57"/>
                  </a:lnTo>
                  <a:lnTo>
                    <a:pt x="21" y="57"/>
                  </a:lnTo>
                  <a:lnTo>
                    <a:pt x="48" y="57"/>
                  </a:lnTo>
                  <a:lnTo>
                    <a:pt x="49" y="55"/>
                  </a:lnTo>
                  <a:lnTo>
                    <a:pt x="51" y="51"/>
                  </a:lnTo>
                  <a:lnTo>
                    <a:pt x="51" y="41"/>
                  </a:lnTo>
                  <a:lnTo>
                    <a:pt x="49" y="38"/>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8068" y="7823"/>
              <a:ext cx="51" cy="90"/>
            </a:xfrm>
            <a:custGeom>
              <a:avLst/>
              <a:gdLst>
                <a:gd name="T0" fmla="+- 0 8089 8068"/>
                <a:gd name="T1" fmla="*/ T0 w 51"/>
                <a:gd name="T2" fmla="+- 0 7827 7823"/>
                <a:gd name="T3" fmla="*/ 7827 h 90"/>
                <a:gd name="T4" fmla="+- 0 8085 8068"/>
                <a:gd name="T5" fmla="*/ T4 w 51"/>
                <a:gd name="T6" fmla="+- 0 7829 7823"/>
                <a:gd name="T7" fmla="*/ 7829 h 90"/>
                <a:gd name="T8" fmla="+- 0 8084 8068"/>
                <a:gd name="T9" fmla="*/ T8 w 51"/>
                <a:gd name="T10" fmla="+- 0 7829 7823"/>
                <a:gd name="T11" fmla="*/ 7829 h 90"/>
                <a:gd name="T12" fmla="+- 0 8083 8068"/>
                <a:gd name="T13" fmla="*/ T12 w 51"/>
                <a:gd name="T14" fmla="+- 0 7830 7823"/>
                <a:gd name="T15" fmla="*/ 7830 h 90"/>
                <a:gd name="T16" fmla="+- 0 8082 8068"/>
                <a:gd name="T17" fmla="*/ T16 w 51"/>
                <a:gd name="T18" fmla="+- 0 7831 7823"/>
                <a:gd name="T19" fmla="*/ 7831 h 90"/>
                <a:gd name="T20" fmla="+- 0 8081 8068"/>
                <a:gd name="T21" fmla="*/ T20 w 51"/>
                <a:gd name="T22" fmla="+- 0 7832 7823"/>
                <a:gd name="T23" fmla="*/ 7832 h 90"/>
                <a:gd name="T24" fmla="+- 0 8079 8068"/>
                <a:gd name="T25" fmla="*/ T24 w 51"/>
                <a:gd name="T26" fmla="+- 0 7833 7823"/>
                <a:gd name="T27" fmla="*/ 7833 h 90"/>
                <a:gd name="T28" fmla="+- 0 8075 8068"/>
                <a:gd name="T29" fmla="*/ T28 w 51"/>
                <a:gd name="T30" fmla="+- 0 7833 7823"/>
                <a:gd name="T31" fmla="*/ 7833 h 90"/>
                <a:gd name="T32" fmla="+- 0 8073 8068"/>
                <a:gd name="T33" fmla="*/ T32 w 51"/>
                <a:gd name="T34" fmla="+- 0 7833 7823"/>
                <a:gd name="T35" fmla="*/ 7833 h 90"/>
                <a:gd name="T36" fmla="+- 0 8069 8068"/>
                <a:gd name="T37" fmla="*/ T36 w 51"/>
                <a:gd name="T38" fmla="+- 0 7842 7823"/>
                <a:gd name="T39" fmla="*/ 7842 h 90"/>
                <a:gd name="T40" fmla="+- 0 8068 8068"/>
                <a:gd name="T41" fmla="*/ T40 w 51"/>
                <a:gd name="T42" fmla="+- 0 7845 7823"/>
                <a:gd name="T43" fmla="*/ 7845 h 90"/>
                <a:gd name="T44" fmla="+- 0 8068 8068"/>
                <a:gd name="T45" fmla="*/ T44 w 51"/>
                <a:gd name="T46" fmla="+- 0 7864 7823"/>
                <a:gd name="T47" fmla="*/ 7864 h 90"/>
                <a:gd name="T48" fmla="+- 0 8071 8068"/>
                <a:gd name="T49" fmla="*/ T48 w 51"/>
                <a:gd name="T50" fmla="+- 0 7861 7823"/>
                <a:gd name="T51" fmla="*/ 7861 h 90"/>
                <a:gd name="T52" fmla="+- 0 8117 8068"/>
                <a:gd name="T53" fmla="*/ T52 w 51"/>
                <a:gd name="T54" fmla="+- 0 7861 7823"/>
                <a:gd name="T55" fmla="*/ 7861 h 90"/>
                <a:gd name="T56" fmla="+- 0 8116 8068"/>
                <a:gd name="T57" fmla="*/ T56 w 51"/>
                <a:gd name="T58" fmla="+- 0 7860 7823"/>
                <a:gd name="T59" fmla="*/ 7860 h 90"/>
                <a:gd name="T60" fmla="+- 0 8114 8068"/>
                <a:gd name="T61" fmla="*/ T60 w 51"/>
                <a:gd name="T62" fmla="+- 0 7855 7823"/>
                <a:gd name="T63" fmla="*/ 7855 h 90"/>
                <a:gd name="T64" fmla="+- 0 8111 8068"/>
                <a:gd name="T65" fmla="*/ T64 w 51"/>
                <a:gd name="T66" fmla="+- 0 7850 7823"/>
                <a:gd name="T67" fmla="*/ 7850 h 90"/>
                <a:gd name="T68" fmla="+- 0 8110 8068"/>
                <a:gd name="T69" fmla="*/ T68 w 51"/>
                <a:gd name="T70" fmla="+- 0 7847 7823"/>
                <a:gd name="T71" fmla="*/ 7847 h 90"/>
                <a:gd name="T72" fmla="+- 0 8110 8068"/>
                <a:gd name="T73" fmla="*/ T72 w 51"/>
                <a:gd name="T74" fmla="+- 0 7840 7823"/>
                <a:gd name="T75" fmla="*/ 7840 h 90"/>
                <a:gd name="T76" fmla="+- 0 8109 8068"/>
                <a:gd name="T77" fmla="*/ T76 w 51"/>
                <a:gd name="T78" fmla="+- 0 7837 7823"/>
                <a:gd name="T79" fmla="*/ 7837 h 90"/>
                <a:gd name="T80" fmla="+- 0 8108 8068"/>
                <a:gd name="T81" fmla="*/ T80 w 51"/>
                <a:gd name="T82" fmla="+- 0 7834 7823"/>
                <a:gd name="T83" fmla="*/ 7834 h 90"/>
                <a:gd name="T84" fmla="+- 0 8108 8068"/>
                <a:gd name="T85" fmla="*/ T84 w 51"/>
                <a:gd name="T86" fmla="+- 0 7833 7823"/>
                <a:gd name="T87" fmla="*/ 7833 h 90"/>
                <a:gd name="T88" fmla="+- 0 8079 8068"/>
                <a:gd name="T89" fmla="*/ T88 w 51"/>
                <a:gd name="T90" fmla="+- 0 7833 7823"/>
                <a:gd name="T91" fmla="*/ 7833 h 90"/>
                <a:gd name="T92" fmla="+- 0 8075 8068"/>
                <a:gd name="T93" fmla="*/ T92 w 51"/>
                <a:gd name="T94" fmla="+- 0 7833 7823"/>
                <a:gd name="T95" fmla="*/ 7833 h 90"/>
                <a:gd name="T96" fmla="+- 0 8108 8068"/>
                <a:gd name="T97" fmla="*/ T96 w 51"/>
                <a:gd name="T98" fmla="+- 0 7833 7823"/>
                <a:gd name="T99" fmla="*/ 7833 h 90"/>
                <a:gd name="T100" fmla="+- 0 8107 8068"/>
                <a:gd name="T101" fmla="*/ T100 w 51"/>
                <a:gd name="T102" fmla="+- 0 7830 7823"/>
                <a:gd name="T103" fmla="*/ 7830 h 90"/>
                <a:gd name="T104" fmla="+- 0 8106 8068"/>
                <a:gd name="T105" fmla="*/ T104 w 51"/>
                <a:gd name="T106" fmla="+- 0 7828 7823"/>
                <a:gd name="T107" fmla="*/ 7828 h 90"/>
                <a:gd name="T108" fmla="+- 0 8090 8068"/>
                <a:gd name="T109" fmla="*/ T108 w 51"/>
                <a:gd name="T110" fmla="+- 0 7828 7823"/>
                <a:gd name="T111" fmla="*/ 7828 h 90"/>
                <a:gd name="T112" fmla="+- 0 8089 8068"/>
                <a:gd name="T113" fmla="*/ T112 w 51"/>
                <a:gd name="T114" fmla="+- 0 7827 7823"/>
                <a:gd name="T115" fmla="*/ 7827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21" y="4"/>
                  </a:moveTo>
                  <a:lnTo>
                    <a:pt x="17" y="6"/>
                  </a:lnTo>
                  <a:lnTo>
                    <a:pt x="16" y="6"/>
                  </a:lnTo>
                  <a:lnTo>
                    <a:pt x="15" y="7"/>
                  </a:lnTo>
                  <a:lnTo>
                    <a:pt x="14" y="8"/>
                  </a:lnTo>
                  <a:lnTo>
                    <a:pt x="13" y="9"/>
                  </a:lnTo>
                  <a:lnTo>
                    <a:pt x="11" y="10"/>
                  </a:lnTo>
                  <a:lnTo>
                    <a:pt x="7" y="10"/>
                  </a:lnTo>
                  <a:lnTo>
                    <a:pt x="5" y="10"/>
                  </a:lnTo>
                  <a:lnTo>
                    <a:pt x="1" y="19"/>
                  </a:lnTo>
                  <a:lnTo>
                    <a:pt x="0" y="22"/>
                  </a:lnTo>
                  <a:lnTo>
                    <a:pt x="0" y="41"/>
                  </a:lnTo>
                  <a:lnTo>
                    <a:pt x="3" y="38"/>
                  </a:lnTo>
                  <a:lnTo>
                    <a:pt x="49" y="38"/>
                  </a:lnTo>
                  <a:lnTo>
                    <a:pt x="48" y="37"/>
                  </a:lnTo>
                  <a:lnTo>
                    <a:pt x="46" y="32"/>
                  </a:lnTo>
                  <a:lnTo>
                    <a:pt x="43" y="27"/>
                  </a:lnTo>
                  <a:lnTo>
                    <a:pt x="42" y="24"/>
                  </a:lnTo>
                  <a:lnTo>
                    <a:pt x="42" y="17"/>
                  </a:lnTo>
                  <a:lnTo>
                    <a:pt x="41" y="14"/>
                  </a:lnTo>
                  <a:lnTo>
                    <a:pt x="40" y="11"/>
                  </a:lnTo>
                  <a:lnTo>
                    <a:pt x="40" y="10"/>
                  </a:lnTo>
                  <a:lnTo>
                    <a:pt x="11" y="10"/>
                  </a:lnTo>
                  <a:lnTo>
                    <a:pt x="7" y="10"/>
                  </a:lnTo>
                  <a:lnTo>
                    <a:pt x="40" y="10"/>
                  </a:lnTo>
                  <a:lnTo>
                    <a:pt x="39" y="7"/>
                  </a:lnTo>
                  <a:lnTo>
                    <a:pt x="38" y="5"/>
                  </a:lnTo>
                  <a:lnTo>
                    <a:pt x="22" y="5"/>
                  </a:lnTo>
                  <a:lnTo>
                    <a:pt x="21" y="4"/>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8068" y="7823"/>
              <a:ext cx="51" cy="90"/>
            </a:xfrm>
            <a:custGeom>
              <a:avLst/>
              <a:gdLst>
                <a:gd name="T0" fmla="+- 0 8098 8068"/>
                <a:gd name="T1" fmla="*/ T0 w 51"/>
                <a:gd name="T2" fmla="+- 0 7823 7823"/>
                <a:gd name="T3" fmla="*/ 7823 h 90"/>
                <a:gd name="T4" fmla="+- 0 8095 8068"/>
                <a:gd name="T5" fmla="*/ T4 w 51"/>
                <a:gd name="T6" fmla="+- 0 7824 7823"/>
                <a:gd name="T7" fmla="*/ 7824 h 90"/>
                <a:gd name="T8" fmla="+- 0 8090 8068"/>
                <a:gd name="T9" fmla="*/ T8 w 51"/>
                <a:gd name="T10" fmla="+- 0 7828 7823"/>
                <a:gd name="T11" fmla="*/ 7828 h 90"/>
                <a:gd name="T12" fmla="+- 0 8106 8068"/>
                <a:gd name="T13" fmla="*/ T12 w 51"/>
                <a:gd name="T14" fmla="+- 0 7828 7823"/>
                <a:gd name="T15" fmla="*/ 7828 h 90"/>
                <a:gd name="T16" fmla="+- 0 8105 8068"/>
                <a:gd name="T17" fmla="*/ T16 w 51"/>
                <a:gd name="T18" fmla="+- 0 7828 7823"/>
                <a:gd name="T19" fmla="*/ 7828 h 90"/>
                <a:gd name="T20" fmla="+- 0 8101 8068"/>
                <a:gd name="T21" fmla="*/ T20 w 51"/>
                <a:gd name="T22" fmla="+- 0 7824 7823"/>
                <a:gd name="T23" fmla="*/ 7824 h 90"/>
                <a:gd name="T24" fmla="+- 0 8098 8068"/>
                <a:gd name="T25" fmla="*/ T24 w 51"/>
                <a:gd name="T26" fmla="+- 0 7823 7823"/>
                <a:gd name="T27" fmla="*/ 7823 h 90"/>
              </a:gdLst>
              <a:ahLst/>
              <a:cxnLst>
                <a:cxn ang="0">
                  <a:pos x="T1" y="T3"/>
                </a:cxn>
                <a:cxn ang="0">
                  <a:pos x="T5" y="T7"/>
                </a:cxn>
                <a:cxn ang="0">
                  <a:pos x="T9" y="T11"/>
                </a:cxn>
                <a:cxn ang="0">
                  <a:pos x="T13" y="T15"/>
                </a:cxn>
                <a:cxn ang="0">
                  <a:pos x="T17" y="T19"/>
                </a:cxn>
                <a:cxn ang="0">
                  <a:pos x="T21" y="T23"/>
                </a:cxn>
                <a:cxn ang="0">
                  <a:pos x="T25" y="T27"/>
                </a:cxn>
              </a:cxnLst>
              <a:rect l="0" t="0" r="r" b="b"/>
              <a:pathLst>
                <a:path w="51" h="90">
                  <a:moveTo>
                    <a:pt x="30" y="0"/>
                  </a:moveTo>
                  <a:lnTo>
                    <a:pt x="27" y="1"/>
                  </a:lnTo>
                  <a:lnTo>
                    <a:pt x="22" y="5"/>
                  </a:lnTo>
                  <a:lnTo>
                    <a:pt x="38" y="5"/>
                  </a:lnTo>
                  <a:lnTo>
                    <a:pt x="37" y="5"/>
                  </a:lnTo>
                  <a:lnTo>
                    <a:pt x="33" y="1"/>
                  </a:lnTo>
                  <a:lnTo>
                    <a:pt x="30"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11"/>
          <p:cNvGrpSpPr>
            <a:grpSpLocks/>
          </p:cNvGrpSpPr>
          <p:nvPr/>
        </p:nvGrpSpPr>
        <p:grpSpPr bwMode="auto">
          <a:xfrm>
            <a:off x="3759456" y="4492704"/>
            <a:ext cx="12056" cy="16000"/>
            <a:chOff x="8058" y="7786"/>
            <a:chExt cx="26" cy="35"/>
          </a:xfrm>
        </p:grpSpPr>
        <p:sp>
          <p:nvSpPr>
            <p:cNvPr id="9" name="Freeform 12"/>
            <p:cNvSpPr>
              <a:spLocks/>
            </p:cNvSpPr>
            <p:nvPr/>
          </p:nvSpPr>
          <p:spPr bwMode="auto">
            <a:xfrm>
              <a:off x="8058" y="7786"/>
              <a:ext cx="26" cy="35"/>
            </a:xfrm>
            <a:custGeom>
              <a:avLst/>
              <a:gdLst>
                <a:gd name="T0" fmla="+- 0 8077 8058"/>
                <a:gd name="T1" fmla="*/ T0 w 26"/>
                <a:gd name="T2" fmla="+- 0 7786 7786"/>
                <a:gd name="T3" fmla="*/ 7786 h 35"/>
                <a:gd name="T4" fmla="+- 0 8075 8058"/>
                <a:gd name="T5" fmla="*/ T4 w 26"/>
                <a:gd name="T6" fmla="+- 0 7790 7786"/>
                <a:gd name="T7" fmla="*/ 7790 h 35"/>
                <a:gd name="T8" fmla="+- 0 8073 8058"/>
                <a:gd name="T9" fmla="*/ T8 w 26"/>
                <a:gd name="T10" fmla="+- 0 7794 7786"/>
                <a:gd name="T11" fmla="*/ 7794 h 35"/>
                <a:gd name="T12" fmla="+- 0 8072 8058"/>
                <a:gd name="T13" fmla="*/ T12 w 26"/>
                <a:gd name="T14" fmla="+- 0 7797 7786"/>
                <a:gd name="T15" fmla="*/ 7797 h 35"/>
                <a:gd name="T16" fmla="+- 0 8066 8058"/>
                <a:gd name="T17" fmla="*/ T16 w 26"/>
                <a:gd name="T18" fmla="+- 0 7798 7786"/>
                <a:gd name="T19" fmla="*/ 7798 h 35"/>
                <a:gd name="T20" fmla="+- 0 8062 8058"/>
                <a:gd name="T21" fmla="*/ T20 w 26"/>
                <a:gd name="T22" fmla="+- 0 7800 7786"/>
                <a:gd name="T23" fmla="*/ 7800 h 35"/>
                <a:gd name="T24" fmla="+- 0 8061 8058"/>
                <a:gd name="T25" fmla="*/ T24 w 26"/>
                <a:gd name="T26" fmla="+- 0 7803 7786"/>
                <a:gd name="T27" fmla="*/ 7803 h 35"/>
                <a:gd name="T28" fmla="+- 0 8061 8058"/>
                <a:gd name="T29" fmla="*/ T28 w 26"/>
                <a:gd name="T30" fmla="+- 0 7807 7786"/>
                <a:gd name="T31" fmla="*/ 7807 h 35"/>
                <a:gd name="T32" fmla="+- 0 8058 8058"/>
                <a:gd name="T33" fmla="*/ T32 w 26"/>
                <a:gd name="T34" fmla="+- 0 7809 7786"/>
                <a:gd name="T35" fmla="*/ 7809 h 35"/>
                <a:gd name="T36" fmla="+- 0 8061 8058"/>
                <a:gd name="T37" fmla="*/ T36 w 26"/>
                <a:gd name="T38" fmla="+- 0 7813 7786"/>
                <a:gd name="T39" fmla="*/ 7813 h 35"/>
                <a:gd name="T40" fmla="+- 0 8062 8058"/>
                <a:gd name="T41" fmla="*/ T40 w 26"/>
                <a:gd name="T42" fmla="+- 0 7814 7786"/>
                <a:gd name="T43" fmla="*/ 7814 h 35"/>
                <a:gd name="T44" fmla="+- 0 8063 8058"/>
                <a:gd name="T45" fmla="*/ T44 w 26"/>
                <a:gd name="T46" fmla="+- 0 7816 7786"/>
                <a:gd name="T47" fmla="*/ 7816 h 35"/>
                <a:gd name="T48" fmla="+- 0 8062 8058"/>
                <a:gd name="T49" fmla="*/ T48 w 26"/>
                <a:gd name="T50" fmla="+- 0 7818 7786"/>
                <a:gd name="T51" fmla="*/ 7818 h 35"/>
                <a:gd name="T52" fmla="+- 0 8063 8058"/>
                <a:gd name="T53" fmla="*/ T52 w 26"/>
                <a:gd name="T54" fmla="+- 0 7819 7786"/>
                <a:gd name="T55" fmla="*/ 7819 h 35"/>
                <a:gd name="T56" fmla="+- 0 8065 8058"/>
                <a:gd name="T57" fmla="*/ T56 w 26"/>
                <a:gd name="T58" fmla="+- 0 7820 7786"/>
                <a:gd name="T59" fmla="*/ 7820 h 35"/>
                <a:gd name="T60" fmla="+- 0 8067 8058"/>
                <a:gd name="T61" fmla="*/ T60 w 26"/>
                <a:gd name="T62" fmla="+- 0 7820 7786"/>
                <a:gd name="T63" fmla="*/ 7820 h 35"/>
                <a:gd name="T64" fmla="+- 0 8074 8058"/>
                <a:gd name="T65" fmla="*/ T64 w 26"/>
                <a:gd name="T66" fmla="+- 0 7812 7786"/>
                <a:gd name="T67" fmla="*/ 7812 h 35"/>
                <a:gd name="T68" fmla="+- 0 8077 8058"/>
                <a:gd name="T69" fmla="*/ T68 w 26"/>
                <a:gd name="T70" fmla="+- 0 7809 7786"/>
                <a:gd name="T71" fmla="*/ 7809 h 35"/>
                <a:gd name="T72" fmla="+- 0 8080 8058"/>
                <a:gd name="T73" fmla="*/ T72 w 26"/>
                <a:gd name="T74" fmla="+- 0 7807 7786"/>
                <a:gd name="T75" fmla="*/ 7807 h 35"/>
                <a:gd name="T76" fmla="+- 0 8083 8058"/>
                <a:gd name="T77" fmla="*/ T76 w 26"/>
                <a:gd name="T78" fmla="+- 0 7805 7786"/>
                <a:gd name="T79" fmla="*/ 7805 h 35"/>
                <a:gd name="T80" fmla="+- 0 8084 8058"/>
                <a:gd name="T81" fmla="*/ T80 w 26"/>
                <a:gd name="T82" fmla="+- 0 7803 7786"/>
                <a:gd name="T83" fmla="*/ 7803 h 35"/>
                <a:gd name="T84" fmla="+- 0 8083 8058"/>
                <a:gd name="T85" fmla="*/ T84 w 26"/>
                <a:gd name="T86" fmla="+- 0 7799 7786"/>
                <a:gd name="T87" fmla="*/ 7799 h 35"/>
                <a:gd name="T88" fmla="+- 0 8081 8058"/>
                <a:gd name="T89" fmla="*/ T88 w 26"/>
                <a:gd name="T90" fmla="+- 0 7797 7786"/>
                <a:gd name="T91" fmla="*/ 7797 h 35"/>
                <a:gd name="T92" fmla="+- 0 8079 8058"/>
                <a:gd name="T93" fmla="*/ T92 w 26"/>
                <a:gd name="T94" fmla="+- 0 7796 7786"/>
                <a:gd name="T95" fmla="*/ 7796 h 35"/>
                <a:gd name="T96" fmla="+- 0 8077 8058"/>
                <a:gd name="T97" fmla="*/ T96 w 26"/>
                <a:gd name="T98" fmla="+- 0 7794 7786"/>
                <a:gd name="T99" fmla="*/ 7794 h 35"/>
                <a:gd name="T100" fmla="+- 0 8077 8058"/>
                <a:gd name="T101" fmla="*/ T100 w 26"/>
                <a:gd name="T102" fmla="+- 0 7791 7786"/>
                <a:gd name="T103" fmla="*/ 7791 h 35"/>
                <a:gd name="T104" fmla="+- 0 8077 8058"/>
                <a:gd name="T105" fmla="*/ T104 w 26"/>
                <a:gd name="T106" fmla="+- 0 7786 7786"/>
                <a:gd name="T107" fmla="*/ 7786 h 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6" h="35">
                  <a:moveTo>
                    <a:pt x="19" y="0"/>
                  </a:moveTo>
                  <a:lnTo>
                    <a:pt x="17" y="4"/>
                  </a:lnTo>
                  <a:lnTo>
                    <a:pt x="15" y="8"/>
                  </a:lnTo>
                  <a:lnTo>
                    <a:pt x="14" y="11"/>
                  </a:lnTo>
                  <a:lnTo>
                    <a:pt x="8" y="12"/>
                  </a:lnTo>
                  <a:lnTo>
                    <a:pt x="4" y="14"/>
                  </a:lnTo>
                  <a:lnTo>
                    <a:pt x="3" y="17"/>
                  </a:lnTo>
                  <a:lnTo>
                    <a:pt x="3" y="21"/>
                  </a:lnTo>
                  <a:lnTo>
                    <a:pt x="0" y="23"/>
                  </a:lnTo>
                  <a:lnTo>
                    <a:pt x="3" y="27"/>
                  </a:lnTo>
                  <a:lnTo>
                    <a:pt x="4" y="28"/>
                  </a:lnTo>
                  <a:lnTo>
                    <a:pt x="5" y="30"/>
                  </a:lnTo>
                  <a:lnTo>
                    <a:pt x="4" y="32"/>
                  </a:lnTo>
                  <a:lnTo>
                    <a:pt x="5" y="33"/>
                  </a:lnTo>
                  <a:lnTo>
                    <a:pt x="7" y="34"/>
                  </a:lnTo>
                  <a:lnTo>
                    <a:pt x="9" y="34"/>
                  </a:lnTo>
                  <a:lnTo>
                    <a:pt x="16" y="26"/>
                  </a:lnTo>
                  <a:lnTo>
                    <a:pt x="19" y="23"/>
                  </a:lnTo>
                  <a:lnTo>
                    <a:pt x="22" y="21"/>
                  </a:lnTo>
                  <a:lnTo>
                    <a:pt x="25" y="19"/>
                  </a:lnTo>
                  <a:lnTo>
                    <a:pt x="26" y="17"/>
                  </a:lnTo>
                  <a:lnTo>
                    <a:pt x="25" y="13"/>
                  </a:lnTo>
                  <a:lnTo>
                    <a:pt x="23" y="11"/>
                  </a:lnTo>
                  <a:lnTo>
                    <a:pt x="21" y="10"/>
                  </a:lnTo>
                  <a:lnTo>
                    <a:pt x="19" y="8"/>
                  </a:lnTo>
                  <a:lnTo>
                    <a:pt x="19" y="5"/>
                  </a:lnTo>
                  <a:lnTo>
                    <a:pt x="19"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itle 1">
            <a:extLst>
              <a:ext uri="{FF2B5EF4-FFF2-40B4-BE49-F238E27FC236}">
                <a16:creationId xmlns:a16="http://schemas.microsoft.com/office/drawing/2014/main" id="{5C8FB71F-0EE8-4FE1-9E92-204EB17EE005}"/>
              </a:ext>
            </a:extLst>
          </p:cNvPr>
          <p:cNvSpPr txBox="1">
            <a:spLocks/>
          </p:cNvSpPr>
          <p:nvPr/>
        </p:nvSpPr>
        <p:spPr>
          <a:xfrm>
            <a:off x="1935736" y="167243"/>
            <a:ext cx="7499814" cy="424732"/>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002060"/>
                </a:solidFill>
                <a:latin typeface="Adani Regular"/>
                <a:ea typeface="+mn-ea"/>
                <a:cs typeface="+mn-cs"/>
              </a:rPr>
              <a:t>Furnace Zone Temperature</a:t>
            </a:r>
          </a:p>
        </p:txBody>
      </p:sp>
      <p:pic>
        <p:nvPicPr>
          <p:cNvPr id="17" name="Picture 16" descr="C:\Users\DELL\AppData\Local\Temp\Rar$DIa832.11824\20240203_182620.jpg"/>
          <p:cNvPicPr/>
          <p:nvPr/>
        </p:nvPicPr>
        <p:blipFill>
          <a:blip r:embed="rId3" cstate="print"/>
          <a:srcRect/>
          <a:stretch>
            <a:fillRect/>
          </a:stretch>
        </p:blipFill>
        <p:spPr bwMode="auto">
          <a:xfrm>
            <a:off x="188686" y="1178284"/>
            <a:ext cx="11654971" cy="5135430"/>
          </a:xfrm>
          <a:prstGeom prst="rect">
            <a:avLst/>
          </a:prstGeom>
          <a:noFill/>
          <a:ln w="9525">
            <a:noFill/>
            <a:miter lim="800000"/>
            <a:headEnd/>
            <a:tailEnd/>
          </a:ln>
        </p:spPr>
      </p:pic>
    </p:spTree>
    <p:extLst>
      <p:ext uri="{BB962C8B-B14F-4D97-AF65-F5344CB8AC3E}">
        <p14:creationId xmlns:p14="http://schemas.microsoft.com/office/powerpoint/2010/main" val="2655276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10;&#10;Description automatically generated">
            <a:extLst>
              <a:ext uri="{FF2B5EF4-FFF2-40B4-BE49-F238E27FC236}">
                <a16:creationId xmlns:a16="http://schemas.microsoft.com/office/drawing/2014/main" id="{4B824282-6BA0-FE25-508F-F580F01D5C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075" y="685799"/>
            <a:ext cx="5734050" cy="5934075"/>
          </a:xfrm>
          <a:prstGeom prst="rect">
            <a:avLst/>
          </a:prstGeom>
        </p:spPr>
      </p:pic>
      <p:pic>
        <p:nvPicPr>
          <p:cNvPr id="5" name="Picture 4" descr="A computer screen shot of a graph&#10;&#10;Description automatically generated">
            <a:extLst>
              <a:ext uri="{FF2B5EF4-FFF2-40B4-BE49-F238E27FC236}">
                <a16:creationId xmlns:a16="http://schemas.microsoft.com/office/drawing/2014/main" id="{3E7DFE2D-8254-7CB2-88F7-20B2225365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685800"/>
            <a:ext cx="5810250" cy="5934074"/>
          </a:xfrm>
          <a:prstGeom prst="rect">
            <a:avLst/>
          </a:prstGeom>
        </p:spPr>
      </p:pic>
    </p:spTree>
    <p:extLst>
      <p:ext uri="{BB962C8B-B14F-4D97-AF65-F5344CB8AC3E}">
        <p14:creationId xmlns:p14="http://schemas.microsoft.com/office/powerpoint/2010/main" val="1252541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497A560B-3C8B-319A-DFA7-EA20C78D68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85800"/>
            <a:ext cx="5229225" cy="5924550"/>
          </a:xfrm>
          <a:prstGeom prst="rect">
            <a:avLst/>
          </a:prstGeom>
        </p:spPr>
      </p:pic>
      <p:pic>
        <p:nvPicPr>
          <p:cNvPr id="5" name="Picture 4" descr="A screen shot of a computer&#10;&#10;Description automatically generated">
            <a:extLst>
              <a:ext uri="{FF2B5EF4-FFF2-40B4-BE49-F238E27FC236}">
                <a16:creationId xmlns:a16="http://schemas.microsoft.com/office/drawing/2014/main" id="{80CB54DA-1BAB-20CA-9B82-9700AE34B1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9750" y="685800"/>
            <a:ext cx="6191250" cy="5924550"/>
          </a:xfrm>
          <a:prstGeom prst="rect">
            <a:avLst/>
          </a:prstGeom>
        </p:spPr>
      </p:pic>
    </p:spTree>
    <p:extLst>
      <p:ext uri="{BB962C8B-B14F-4D97-AF65-F5344CB8AC3E}">
        <p14:creationId xmlns:p14="http://schemas.microsoft.com/office/powerpoint/2010/main" val="1296408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 name="Rectangle 152"/>
          <p:cNvSpPr>
            <a:spLocks noChangeArrowheads="1"/>
          </p:cNvSpPr>
          <p:nvPr/>
        </p:nvSpPr>
        <p:spPr bwMode="auto">
          <a:xfrm>
            <a:off x="152400" y="138953"/>
            <a:ext cx="117261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pSp>
        <p:nvGrpSpPr>
          <p:cNvPr id="7" name="Group 5"/>
          <p:cNvGrpSpPr>
            <a:grpSpLocks/>
          </p:cNvGrpSpPr>
          <p:nvPr/>
        </p:nvGrpSpPr>
        <p:grpSpPr bwMode="auto">
          <a:xfrm>
            <a:off x="3764092" y="4509618"/>
            <a:ext cx="23648" cy="41144"/>
            <a:chOff x="8068" y="7823"/>
            <a:chExt cx="51" cy="90"/>
          </a:xfrm>
        </p:grpSpPr>
        <p:sp>
          <p:nvSpPr>
            <p:cNvPr id="10" name="Freeform 6"/>
            <p:cNvSpPr>
              <a:spLocks/>
            </p:cNvSpPr>
            <p:nvPr/>
          </p:nvSpPr>
          <p:spPr bwMode="auto">
            <a:xfrm>
              <a:off x="8068" y="7823"/>
              <a:ext cx="51" cy="90"/>
            </a:xfrm>
            <a:custGeom>
              <a:avLst/>
              <a:gdLst>
                <a:gd name="T0" fmla="+- 0 8116 8068"/>
                <a:gd name="T1" fmla="*/ T0 w 51"/>
                <a:gd name="T2" fmla="+- 0 7880 7823"/>
                <a:gd name="T3" fmla="*/ 7880 h 90"/>
                <a:gd name="T4" fmla="+- 0 8089 8068"/>
                <a:gd name="T5" fmla="*/ T4 w 51"/>
                <a:gd name="T6" fmla="+- 0 7880 7823"/>
                <a:gd name="T7" fmla="*/ 7880 h 90"/>
                <a:gd name="T8" fmla="+- 0 8089 8068"/>
                <a:gd name="T9" fmla="*/ T8 w 51"/>
                <a:gd name="T10" fmla="+- 0 7882 7823"/>
                <a:gd name="T11" fmla="*/ 7882 h 90"/>
                <a:gd name="T12" fmla="+- 0 8089 8068"/>
                <a:gd name="T13" fmla="*/ T12 w 51"/>
                <a:gd name="T14" fmla="+- 0 7884 7823"/>
                <a:gd name="T15" fmla="*/ 7884 h 90"/>
                <a:gd name="T16" fmla="+- 0 8090 8068"/>
                <a:gd name="T17" fmla="*/ T16 w 51"/>
                <a:gd name="T18" fmla="+- 0 7885 7823"/>
                <a:gd name="T19" fmla="*/ 7885 h 90"/>
                <a:gd name="T20" fmla="+- 0 8092 8068"/>
                <a:gd name="T21" fmla="*/ T20 w 51"/>
                <a:gd name="T22" fmla="+- 0 7886 7823"/>
                <a:gd name="T23" fmla="*/ 7886 h 90"/>
                <a:gd name="T24" fmla="+- 0 8091 8068"/>
                <a:gd name="T25" fmla="*/ T24 w 51"/>
                <a:gd name="T26" fmla="+- 0 7888 7823"/>
                <a:gd name="T27" fmla="*/ 7888 h 90"/>
                <a:gd name="T28" fmla="+- 0 8091 8068"/>
                <a:gd name="T29" fmla="*/ T28 w 51"/>
                <a:gd name="T30" fmla="+- 0 7890 7823"/>
                <a:gd name="T31" fmla="*/ 7890 h 90"/>
                <a:gd name="T32" fmla="+- 0 8092 8068"/>
                <a:gd name="T33" fmla="*/ T32 w 51"/>
                <a:gd name="T34" fmla="+- 0 7892 7823"/>
                <a:gd name="T35" fmla="*/ 7892 h 90"/>
                <a:gd name="T36" fmla="+- 0 8094 8068"/>
                <a:gd name="T37" fmla="*/ T36 w 51"/>
                <a:gd name="T38" fmla="+- 0 7894 7823"/>
                <a:gd name="T39" fmla="*/ 7894 h 90"/>
                <a:gd name="T40" fmla="+- 0 8093 8068"/>
                <a:gd name="T41" fmla="*/ T40 w 51"/>
                <a:gd name="T42" fmla="+- 0 7896 7823"/>
                <a:gd name="T43" fmla="*/ 7896 h 90"/>
                <a:gd name="T44" fmla="+- 0 8094 8068"/>
                <a:gd name="T45" fmla="*/ T44 w 51"/>
                <a:gd name="T46" fmla="+- 0 7898 7823"/>
                <a:gd name="T47" fmla="*/ 7898 h 90"/>
                <a:gd name="T48" fmla="+- 0 8096 8068"/>
                <a:gd name="T49" fmla="*/ T48 w 51"/>
                <a:gd name="T50" fmla="+- 0 7899 7823"/>
                <a:gd name="T51" fmla="*/ 7899 h 90"/>
                <a:gd name="T52" fmla="+- 0 8098 8068"/>
                <a:gd name="T53" fmla="*/ T52 w 51"/>
                <a:gd name="T54" fmla="+- 0 7901 7823"/>
                <a:gd name="T55" fmla="*/ 7901 h 90"/>
                <a:gd name="T56" fmla="+- 0 8098 8068"/>
                <a:gd name="T57" fmla="*/ T56 w 51"/>
                <a:gd name="T58" fmla="+- 0 7905 7823"/>
                <a:gd name="T59" fmla="*/ 7905 h 90"/>
                <a:gd name="T60" fmla="+- 0 8097 8068"/>
                <a:gd name="T61" fmla="*/ T60 w 51"/>
                <a:gd name="T62" fmla="+- 0 7908 7823"/>
                <a:gd name="T63" fmla="*/ 7908 h 90"/>
                <a:gd name="T64" fmla="+- 0 8098 8068"/>
                <a:gd name="T65" fmla="*/ T64 w 51"/>
                <a:gd name="T66" fmla="+- 0 7911 7823"/>
                <a:gd name="T67" fmla="*/ 7911 h 90"/>
                <a:gd name="T68" fmla="+- 0 8102 8068"/>
                <a:gd name="T69" fmla="*/ T68 w 51"/>
                <a:gd name="T70" fmla="+- 0 7912 7823"/>
                <a:gd name="T71" fmla="*/ 7912 h 90"/>
                <a:gd name="T72" fmla="+- 0 8104 8068"/>
                <a:gd name="T73" fmla="*/ T72 w 51"/>
                <a:gd name="T74" fmla="+- 0 7905 7823"/>
                <a:gd name="T75" fmla="*/ 7905 h 90"/>
                <a:gd name="T76" fmla="+- 0 8106 8068"/>
                <a:gd name="T77" fmla="*/ T76 w 51"/>
                <a:gd name="T78" fmla="+- 0 7902 7823"/>
                <a:gd name="T79" fmla="*/ 7902 h 90"/>
                <a:gd name="T80" fmla="+- 0 8108 8068"/>
                <a:gd name="T81" fmla="*/ T80 w 51"/>
                <a:gd name="T82" fmla="+- 0 7902 7823"/>
                <a:gd name="T83" fmla="*/ 7902 h 90"/>
                <a:gd name="T84" fmla="+- 0 8113 8068"/>
                <a:gd name="T85" fmla="*/ T84 w 51"/>
                <a:gd name="T86" fmla="+- 0 7902 7823"/>
                <a:gd name="T87" fmla="*/ 7902 h 90"/>
                <a:gd name="T88" fmla="+- 0 8114 8068"/>
                <a:gd name="T89" fmla="*/ T88 w 51"/>
                <a:gd name="T90" fmla="+- 0 7901 7823"/>
                <a:gd name="T91" fmla="*/ 7901 h 90"/>
                <a:gd name="T92" fmla="+- 0 8114 8068"/>
                <a:gd name="T93" fmla="*/ T92 w 51"/>
                <a:gd name="T94" fmla="+- 0 7899 7823"/>
                <a:gd name="T95" fmla="*/ 7899 h 90"/>
                <a:gd name="T96" fmla="+- 0 8113 8068"/>
                <a:gd name="T97" fmla="*/ T96 w 51"/>
                <a:gd name="T98" fmla="+- 0 7898 7823"/>
                <a:gd name="T99" fmla="*/ 7898 h 90"/>
                <a:gd name="T100" fmla="+- 0 8112 8068"/>
                <a:gd name="T101" fmla="*/ T100 w 51"/>
                <a:gd name="T102" fmla="+- 0 7896 7823"/>
                <a:gd name="T103" fmla="*/ 7896 h 90"/>
                <a:gd name="T104" fmla="+- 0 8111 8068"/>
                <a:gd name="T105" fmla="*/ T104 w 51"/>
                <a:gd name="T106" fmla="+- 0 7895 7823"/>
                <a:gd name="T107" fmla="*/ 7895 h 90"/>
                <a:gd name="T108" fmla="+- 0 8112 8068"/>
                <a:gd name="T109" fmla="*/ T108 w 51"/>
                <a:gd name="T110" fmla="+- 0 7889 7823"/>
                <a:gd name="T111" fmla="*/ 7889 h 90"/>
                <a:gd name="T112" fmla="+- 0 8116 8068"/>
                <a:gd name="T113" fmla="*/ T112 w 51"/>
                <a:gd name="T114" fmla="+- 0 7880 7823"/>
                <a:gd name="T115" fmla="*/ 7880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48" y="57"/>
                  </a:moveTo>
                  <a:lnTo>
                    <a:pt x="21" y="57"/>
                  </a:lnTo>
                  <a:lnTo>
                    <a:pt x="21" y="59"/>
                  </a:lnTo>
                  <a:lnTo>
                    <a:pt x="21" y="61"/>
                  </a:lnTo>
                  <a:lnTo>
                    <a:pt x="22" y="62"/>
                  </a:lnTo>
                  <a:lnTo>
                    <a:pt x="24" y="63"/>
                  </a:lnTo>
                  <a:lnTo>
                    <a:pt x="23" y="65"/>
                  </a:lnTo>
                  <a:lnTo>
                    <a:pt x="23" y="67"/>
                  </a:lnTo>
                  <a:lnTo>
                    <a:pt x="24" y="69"/>
                  </a:lnTo>
                  <a:lnTo>
                    <a:pt x="26" y="71"/>
                  </a:lnTo>
                  <a:lnTo>
                    <a:pt x="25" y="73"/>
                  </a:lnTo>
                  <a:lnTo>
                    <a:pt x="26" y="75"/>
                  </a:lnTo>
                  <a:lnTo>
                    <a:pt x="28" y="76"/>
                  </a:lnTo>
                  <a:lnTo>
                    <a:pt x="30" y="78"/>
                  </a:lnTo>
                  <a:lnTo>
                    <a:pt x="30" y="82"/>
                  </a:lnTo>
                  <a:lnTo>
                    <a:pt x="29" y="85"/>
                  </a:lnTo>
                  <a:lnTo>
                    <a:pt x="30" y="88"/>
                  </a:lnTo>
                  <a:lnTo>
                    <a:pt x="34" y="89"/>
                  </a:lnTo>
                  <a:lnTo>
                    <a:pt x="36" y="82"/>
                  </a:lnTo>
                  <a:lnTo>
                    <a:pt x="38" y="79"/>
                  </a:lnTo>
                  <a:lnTo>
                    <a:pt x="40" y="79"/>
                  </a:lnTo>
                  <a:lnTo>
                    <a:pt x="45" y="79"/>
                  </a:lnTo>
                  <a:lnTo>
                    <a:pt x="46" y="78"/>
                  </a:lnTo>
                  <a:lnTo>
                    <a:pt x="46" y="76"/>
                  </a:lnTo>
                  <a:lnTo>
                    <a:pt x="45" y="75"/>
                  </a:lnTo>
                  <a:lnTo>
                    <a:pt x="44" y="73"/>
                  </a:lnTo>
                  <a:lnTo>
                    <a:pt x="43" y="72"/>
                  </a:lnTo>
                  <a:lnTo>
                    <a:pt x="44" y="66"/>
                  </a:lnTo>
                  <a:lnTo>
                    <a:pt x="48" y="57"/>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8068" y="7823"/>
              <a:ext cx="51" cy="90"/>
            </a:xfrm>
            <a:custGeom>
              <a:avLst/>
              <a:gdLst>
                <a:gd name="T0" fmla="+- 0 8113 8068"/>
                <a:gd name="T1" fmla="*/ T0 w 51"/>
                <a:gd name="T2" fmla="+- 0 7902 7823"/>
                <a:gd name="T3" fmla="*/ 7902 h 90"/>
                <a:gd name="T4" fmla="+- 0 8108 8068"/>
                <a:gd name="T5" fmla="*/ T4 w 51"/>
                <a:gd name="T6" fmla="+- 0 7902 7823"/>
                <a:gd name="T7" fmla="*/ 7902 h 90"/>
                <a:gd name="T8" fmla="+- 0 8110 8068"/>
                <a:gd name="T9" fmla="*/ T8 w 51"/>
                <a:gd name="T10" fmla="+- 0 7902 7823"/>
                <a:gd name="T11" fmla="*/ 7902 h 90"/>
                <a:gd name="T12" fmla="+- 0 8112 8068"/>
                <a:gd name="T13" fmla="*/ T12 w 51"/>
                <a:gd name="T14" fmla="+- 0 7902 7823"/>
                <a:gd name="T15" fmla="*/ 7902 h 90"/>
                <a:gd name="T16" fmla="+- 0 8113 8068"/>
                <a:gd name="T17" fmla="*/ T16 w 51"/>
                <a:gd name="T18" fmla="+- 0 7902 7823"/>
                <a:gd name="T19" fmla="*/ 7902 h 90"/>
              </a:gdLst>
              <a:ahLst/>
              <a:cxnLst>
                <a:cxn ang="0">
                  <a:pos x="T1" y="T3"/>
                </a:cxn>
                <a:cxn ang="0">
                  <a:pos x="T5" y="T7"/>
                </a:cxn>
                <a:cxn ang="0">
                  <a:pos x="T9" y="T11"/>
                </a:cxn>
                <a:cxn ang="0">
                  <a:pos x="T13" y="T15"/>
                </a:cxn>
                <a:cxn ang="0">
                  <a:pos x="T17" y="T19"/>
                </a:cxn>
              </a:cxnLst>
              <a:rect l="0" t="0" r="r" b="b"/>
              <a:pathLst>
                <a:path w="51" h="90">
                  <a:moveTo>
                    <a:pt x="45" y="79"/>
                  </a:moveTo>
                  <a:lnTo>
                    <a:pt x="40" y="79"/>
                  </a:lnTo>
                  <a:lnTo>
                    <a:pt x="42" y="79"/>
                  </a:lnTo>
                  <a:lnTo>
                    <a:pt x="44" y="79"/>
                  </a:lnTo>
                  <a:lnTo>
                    <a:pt x="45" y="79"/>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8068" y="7823"/>
              <a:ext cx="51" cy="90"/>
            </a:xfrm>
            <a:custGeom>
              <a:avLst/>
              <a:gdLst>
                <a:gd name="T0" fmla="+- 0 8117 8068"/>
                <a:gd name="T1" fmla="*/ T0 w 51"/>
                <a:gd name="T2" fmla="+- 0 7861 7823"/>
                <a:gd name="T3" fmla="*/ 7861 h 90"/>
                <a:gd name="T4" fmla="+- 0 8071 8068"/>
                <a:gd name="T5" fmla="*/ T4 w 51"/>
                <a:gd name="T6" fmla="+- 0 7861 7823"/>
                <a:gd name="T7" fmla="*/ 7861 h 90"/>
                <a:gd name="T8" fmla="+- 0 8075 8068"/>
                <a:gd name="T9" fmla="*/ T8 w 51"/>
                <a:gd name="T10" fmla="+- 0 7863 7823"/>
                <a:gd name="T11" fmla="*/ 7863 h 90"/>
                <a:gd name="T12" fmla="+- 0 8078 8068"/>
                <a:gd name="T13" fmla="*/ T12 w 51"/>
                <a:gd name="T14" fmla="+- 0 7865 7823"/>
                <a:gd name="T15" fmla="*/ 7865 h 90"/>
                <a:gd name="T16" fmla="+- 0 8081 8068"/>
                <a:gd name="T17" fmla="*/ T16 w 51"/>
                <a:gd name="T18" fmla="+- 0 7868 7823"/>
                <a:gd name="T19" fmla="*/ 7868 h 90"/>
                <a:gd name="T20" fmla="+- 0 8083 8068"/>
                <a:gd name="T21" fmla="*/ T20 w 51"/>
                <a:gd name="T22" fmla="+- 0 7872 7823"/>
                <a:gd name="T23" fmla="*/ 7872 h 90"/>
                <a:gd name="T24" fmla="+- 0 8084 8068"/>
                <a:gd name="T25" fmla="*/ T24 w 51"/>
                <a:gd name="T26" fmla="+- 0 7877 7823"/>
                <a:gd name="T27" fmla="*/ 7877 h 90"/>
                <a:gd name="T28" fmla="+- 0 8086 8068"/>
                <a:gd name="T29" fmla="*/ T28 w 51"/>
                <a:gd name="T30" fmla="+- 0 7880 7823"/>
                <a:gd name="T31" fmla="*/ 7880 h 90"/>
                <a:gd name="T32" fmla="+- 0 8089 8068"/>
                <a:gd name="T33" fmla="*/ T32 w 51"/>
                <a:gd name="T34" fmla="+- 0 7880 7823"/>
                <a:gd name="T35" fmla="*/ 7880 h 90"/>
                <a:gd name="T36" fmla="+- 0 8116 8068"/>
                <a:gd name="T37" fmla="*/ T36 w 51"/>
                <a:gd name="T38" fmla="+- 0 7880 7823"/>
                <a:gd name="T39" fmla="*/ 7880 h 90"/>
                <a:gd name="T40" fmla="+- 0 8117 8068"/>
                <a:gd name="T41" fmla="*/ T40 w 51"/>
                <a:gd name="T42" fmla="+- 0 7878 7823"/>
                <a:gd name="T43" fmla="*/ 7878 h 90"/>
                <a:gd name="T44" fmla="+- 0 8119 8068"/>
                <a:gd name="T45" fmla="*/ T44 w 51"/>
                <a:gd name="T46" fmla="+- 0 7874 7823"/>
                <a:gd name="T47" fmla="*/ 7874 h 90"/>
                <a:gd name="T48" fmla="+- 0 8119 8068"/>
                <a:gd name="T49" fmla="*/ T48 w 51"/>
                <a:gd name="T50" fmla="+- 0 7864 7823"/>
                <a:gd name="T51" fmla="*/ 7864 h 90"/>
                <a:gd name="T52" fmla="+- 0 8117 8068"/>
                <a:gd name="T53" fmla="*/ T52 w 51"/>
                <a:gd name="T54" fmla="+- 0 7861 7823"/>
                <a:gd name="T55" fmla="*/ 7861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1" h="90">
                  <a:moveTo>
                    <a:pt x="49" y="38"/>
                  </a:moveTo>
                  <a:lnTo>
                    <a:pt x="3" y="38"/>
                  </a:lnTo>
                  <a:lnTo>
                    <a:pt x="7" y="40"/>
                  </a:lnTo>
                  <a:lnTo>
                    <a:pt x="10" y="42"/>
                  </a:lnTo>
                  <a:lnTo>
                    <a:pt x="13" y="45"/>
                  </a:lnTo>
                  <a:lnTo>
                    <a:pt x="15" y="49"/>
                  </a:lnTo>
                  <a:lnTo>
                    <a:pt x="16" y="54"/>
                  </a:lnTo>
                  <a:lnTo>
                    <a:pt x="18" y="57"/>
                  </a:lnTo>
                  <a:lnTo>
                    <a:pt x="21" y="57"/>
                  </a:lnTo>
                  <a:lnTo>
                    <a:pt x="48" y="57"/>
                  </a:lnTo>
                  <a:lnTo>
                    <a:pt x="49" y="55"/>
                  </a:lnTo>
                  <a:lnTo>
                    <a:pt x="51" y="51"/>
                  </a:lnTo>
                  <a:lnTo>
                    <a:pt x="51" y="41"/>
                  </a:lnTo>
                  <a:lnTo>
                    <a:pt x="49" y="38"/>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8068" y="7823"/>
              <a:ext cx="51" cy="90"/>
            </a:xfrm>
            <a:custGeom>
              <a:avLst/>
              <a:gdLst>
                <a:gd name="T0" fmla="+- 0 8089 8068"/>
                <a:gd name="T1" fmla="*/ T0 w 51"/>
                <a:gd name="T2" fmla="+- 0 7827 7823"/>
                <a:gd name="T3" fmla="*/ 7827 h 90"/>
                <a:gd name="T4" fmla="+- 0 8085 8068"/>
                <a:gd name="T5" fmla="*/ T4 w 51"/>
                <a:gd name="T6" fmla="+- 0 7829 7823"/>
                <a:gd name="T7" fmla="*/ 7829 h 90"/>
                <a:gd name="T8" fmla="+- 0 8084 8068"/>
                <a:gd name="T9" fmla="*/ T8 w 51"/>
                <a:gd name="T10" fmla="+- 0 7829 7823"/>
                <a:gd name="T11" fmla="*/ 7829 h 90"/>
                <a:gd name="T12" fmla="+- 0 8083 8068"/>
                <a:gd name="T13" fmla="*/ T12 w 51"/>
                <a:gd name="T14" fmla="+- 0 7830 7823"/>
                <a:gd name="T15" fmla="*/ 7830 h 90"/>
                <a:gd name="T16" fmla="+- 0 8082 8068"/>
                <a:gd name="T17" fmla="*/ T16 w 51"/>
                <a:gd name="T18" fmla="+- 0 7831 7823"/>
                <a:gd name="T19" fmla="*/ 7831 h 90"/>
                <a:gd name="T20" fmla="+- 0 8081 8068"/>
                <a:gd name="T21" fmla="*/ T20 w 51"/>
                <a:gd name="T22" fmla="+- 0 7832 7823"/>
                <a:gd name="T23" fmla="*/ 7832 h 90"/>
                <a:gd name="T24" fmla="+- 0 8079 8068"/>
                <a:gd name="T25" fmla="*/ T24 w 51"/>
                <a:gd name="T26" fmla="+- 0 7833 7823"/>
                <a:gd name="T27" fmla="*/ 7833 h 90"/>
                <a:gd name="T28" fmla="+- 0 8075 8068"/>
                <a:gd name="T29" fmla="*/ T28 w 51"/>
                <a:gd name="T30" fmla="+- 0 7833 7823"/>
                <a:gd name="T31" fmla="*/ 7833 h 90"/>
                <a:gd name="T32" fmla="+- 0 8073 8068"/>
                <a:gd name="T33" fmla="*/ T32 w 51"/>
                <a:gd name="T34" fmla="+- 0 7833 7823"/>
                <a:gd name="T35" fmla="*/ 7833 h 90"/>
                <a:gd name="T36" fmla="+- 0 8069 8068"/>
                <a:gd name="T37" fmla="*/ T36 w 51"/>
                <a:gd name="T38" fmla="+- 0 7842 7823"/>
                <a:gd name="T39" fmla="*/ 7842 h 90"/>
                <a:gd name="T40" fmla="+- 0 8068 8068"/>
                <a:gd name="T41" fmla="*/ T40 w 51"/>
                <a:gd name="T42" fmla="+- 0 7845 7823"/>
                <a:gd name="T43" fmla="*/ 7845 h 90"/>
                <a:gd name="T44" fmla="+- 0 8068 8068"/>
                <a:gd name="T45" fmla="*/ T44 w 51"/>
                <a:gd name="T46" fmla="+- 0 7864 7823"/>
                <a:gd name="T47" fmla="*/ 7864 h 90"/>
                <a:gd name="T48" fmla="+- 0 8071 8068"/>
                <a:gd name="T49" fmla="*/ T48 w 51"/>
                <a:gd name="T50" fmla="+- 0 7861 7823"/>
                <a:gd name="T51" fmla="*/ 7861 h 90"/>
                <a:gd name="T52" fmla="+- 0 8117 8068"/>
                <a:gd name="T53" fmla="*/ T52 w 51"/>
                <a:gd name="T54" fmla="+- 0 7861 7823"/>
                <a:gd name="T55" fmla="*/ 7861 h 90"/>
                <a:gd name="T56" fmla="+- 0 8116 8068"/>
                <a:gd name="T57" fmla="*/ T56 w 51"/>
                <a:gd name="T58" fmla="+- 0 7860 7823"/>
                <a:gd name="T59" fmla="*/ 7860 h 90"/>
                <a:gd name="T60" fmla="+- 0 8114 8068"/>
                <a:gd name="T61" fmla="*/ T60 w 51"/>
                <a:gd name="T62" fmla="+- 0 7855 7823"/>
                <a:gd name="T63" fmla="*/ 7855 h 90"/>
                <a:gd name="T64" fmla="+- 0 8111 8068"/>
                <a:gd name="T65" fmla="*/ T64 w 51"/>
                <a:gd name="T66" fmla="+- 0 7850 7823"/>
                <a:gd name="T67" fmla="*/ 7850 h 90"/>
                <a:gd name="T68" fmla="+- 0 8110 8068"/>
                <a:gd name="T69" fmla="*/ T68 w 51"/>
                <a:gd name="T70" fmla="+- 0 7847 7823"/>
                <a:gd name="T71" fmla="*/ 7847 h 90"/>
                <a:gd name="T72" fmla="+- 0 8110 8068"/>
                <a:gd name="T73" fmla="*/ T72 w 51"/>
                <a:gd name="T74" fmla="+- 0 7840 7823"/>
                <a:gd name="T75" fmla="*/ 7840 h 90"/>
                <a:gd name="T76" fmla="+- 0 8109 8068"/>
                <a:gd name="T77" fmla="*/ T76 w 51"/>
                <a:gd name="T78" fmla="+- 0 7837 7823"/>
                <a:gd name="T79" fmla="*/ 7837 h 90"/>
                <a:gd name="T80" fmla="+- 0 8108 8068"/>
                <a:gd name="T81" fmla="*/ T80 w 51"/>
                <a:gd name="T82" fmla="+- 0 7834 7823"/>
                <a:gd name="T83" fmla="*/ 7834 h 90"/>
                <a:gd name="T84" fmla="+- 0 8108 8068"/>
                <a:gd name="T85" fmla="*/ T84 w 51"/>
                <a:gd name="T86" fmla="+- 0 7833 7823"/>
                <a:gd name="T87" fmla="*/ 7833 h 90"/>
                <a:gd name="T88" fmla="+- 0 8079 8068"/>
                <a:gd name="T89" fmla="*/ T88 w 51"/>
                <a:gd name="T90" fmla="+- 0 7833 7823"/>
                <a:gd name="T91" fmla="*/ 7833 h 90"/>
                <a:gd name="T92" fmla="+- 0 8075 8068"/>
                <a:gd name="T93" fmla="*/ T92 w 51"/>
                <a:gd name="T94" fmla="+- 0 7833 7823"/>
                <a:gd name="T95" fmla="*/ 7833 h 90"/>
                <a:gd name="T96" fmla="+- 0 8108 8068"/>
                <a:gd name="T97" fmla="*/ T96 w 51"/>
                <a:gd name="T98" fmla="+- 0 7833 7823"/>
                <a:gd name="T99" fmla="*/ 7833 h 90"/>
                <a:gd name="T100" fmla="+- 0 8107 8068"/>
                <a:gd name="T101" fmla="*/ T100 w 51"/>
                <a:gd name="T102" fmla="+- 0 7830 7823"/>
                <a:gd name="T103" fmla="*/ 7830 h 90"/>
                <a:gd name="T104" fmla="+- 0 8106 8068"/>
                <a:gd name="T105" fmla="*/ T104 w 51"/>
                <a:gd name="T106" fmla="+- 0 7828 7823"/>
                <a:gd name="T107" fmla="*/ 7828 h 90"/>
                <a:gd name="T108" fmla="+- 0 8090 8068"/>
                <a:gd name="T109" fmla="*/ T108 w 51"/>
                <a:gd name="T110" fmla="+- 0 7828 7823"/>
                <a:gd name="T111" fmla="*/ 7828 h 90"/>
                <a:gd name="T112" fmla="+- 0 8089 8068"/>
                <a:gd name="T113" fmla="*/ T112 w 51"/>
                <a:gd name="T114" fmla="+- 0 7827 7823"/>
                <a:gd name="T115" fmla="*/ 7827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21" y="4"/>
                  </a:moveTo>
                  <a:lnTo>
                    <a:pt x="17" y="6"/>
                  </a:lnTo>
                  <a:lnTo>
                    <a:pt x="16" y="6"/>
                  </a:lnTo>
                  <a:lnTo>
                    <a:pt x="15" y="7"/>
                  </a:lnTo>
                  <a:lnTo>
                    <a:pt x="14" y="8"/>
                  </a:lnTo>
                  <a:lnTo>
                    <a:pt x="13" y="9"/>
                  </a:lnTo>
                  <a:lnTo>
                    <a:pt x="11" y="10"/>
                  </a:lnTo>
                  <a:lnTo>
                    <a:pt x="7" y="10"/>
                  </a:lnTo>
                  <a:lnTo>
                    <a:pt x="5" y="10"/>
                  </a:lnTo>
                  <a:lnTo>
                    <a:pt x="1" y="19"/>
                  </a:lnTo>
                  <a:lnTo>
                    <a:pt x="0" y="22"/>
                  </a:lnTo>
                  <a:lnTo>
                    <a:pt x="0" y="41"/>
                  </a:lnTo>
                  <a:lnTo>
                    <a:pt x="3" y="38"/>
                  </a:lnTo>
                  <a:lnTo>
                    <a:pt x="49" y="38"/>
                  </a:lnTo>
                  <a:lnTo>
                    <a:pt x="48" y="37"/>
                  </a:lnTo>
                  <a:lnTo>
                    <a:pt x="46" y="32"/>
                  </a:lnTo>
                  <a:lnTo>
                    <a:pt x="43" y="27"/>
                  </a:lnTo>
                  <a:lnTo>
                    <a:pt x="42" y="24"/>
                  </a:lnTo>
                  <a:lnTo>
                    <a:pt x="42" y="17"/>
                  </a:lnTo>
                  <a:lnTo>
                    <a:pt x="41" y="14"/>
                  </a:lnTo>
                  <a:lnTo>
                    <a:pt x="40" y="11"/>
                  </a:lnTo>
                  <a:lnTo>
                    <a:pt x="40" y="10"/>
                  </a:lnTo>
                  <a:lnTo>
                    <a:pt x="11" y="10"/>
                  </a:lnTo>
                  <a:lnTo>
                    <a:pt x="7" y="10"/>
                  </a:lnTo>
                  <a:lnTo>
                    <a:pt x="40" y="10"/>
                  </a:lnTo>
                  <a:lnTo>
                    <a:pt x="39" y="7"/>
                  </a:lnTo>
                  <a:lnTo>
                    <a:pt x="38" y="5"/>
                  </a:lnTo>
                  <a:lnTo>
                    <a:pt x="22" y="5"/>
                  </a:lnTo>
                  <a:lnTo>
                    <a:pt x="21" y="4"/>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8068" y="7823"/>
              <a:ext cx="51" cy="90"/>
            </a:xfrm>
            <a:custGeom>
              <a:avLst/>
              <a:gdLst>
                <a:gd name="T0" fmla="+- 0 8098 8068"/>
                <a:gd name="T1" fmla="*/ T0 w 51"/>
                <a:gd name="T2" fmla="+- 0 7823 7823"/>
                <a:gd name="T3" fmla="*/ 7823 h 90"/>
                <a:gd name="T4" fmla="+- 0 8095 8068"/>
                <a:gd name="T5" fmla="*/ T4 w 51"/>
                <a:gd name="T6" fmla="+- 0 7824 7823"/>
                <a:gd name="T7" fmla="*/ 7824 h 90"/>
                <a:gd name="T8" fmla="+- 0 8090 8068"/>
                <a:gd name="T9" fmla="*/ T8 w 51"/>
                <a:gd name="T10" fmla="+- 0 7828 7823"/>
                <a:gd name="T11" fmla="*/ 7828 h 90"/>
                <a:gd name="T12" fmla="+- 0 8106 8068"/>
                <a:gd name="T13" fmla="*/ T12 w 51"/>
                <a:gd name="T14" fmla="+- 0 7828 7823"/>
                <a:gd name="T15" fmla="*/ 7828 h 90"/>
                <a:gd name="T16" fmla="+- 0 8105 8068"/>
                <a:gd name="T17" fmla="*/ T16 w 51"/>
                <a:gd name="T18" fmla="+- 0 7828 7823"/>
                <a:gd name="T19" fmla="*/ 7828 h 90"/>
                <a:gd name="T20" fmla="+- 0 8101 8068"/>
                <a:gd name="T21" fmla="*/ T20 w 51"/>
                <a:gd name="T22" fmla="+- 0 7824 7823"/>
                <a:gd name="T23" fmla="*/ 7824 h 90"/>
                <a:gd name="T24" fmla="+- 0 8098 8068"/>
                <a:gd name="T25" fmla="*/ T24 w 51"/>
                <a:gd name="T26" fmla="+- 0 7823 7823"/>
                <a:gd name="T27" fmla="*/ 7823 h 90"/>
              </a:gdLst>
              <a:ahLst/>
              <a:cxnLst>
                <a:cxn ang="0">
                  <a:pos x="T1" y="T3"/>
                </a:cxn>
                <a:cxn ang="0">
                  <a:pos x="T5" y="T7"/>
                </a:cxn>
                <a:cxn ang="0">
                  <a:pos x="T9" y="T11"/>
                </a:cxn>
                <a:cxn ang="0">
                  <a:pos x="T13" y="T15"/>
                </a:cxn>
                <a:cxn ang="0">
                  <a:pos x="T17" y="T19"/>
                </a:cxn>
                <a:cxn ang="0">
                  <a:pos x="T21" y="T23"/>
                </a:cxn>
                <a:cxn ang="0">
                  <a:pos x="T25" y="T27"/>
                </a:cxn>
              </a:cxnLst>
              <a:rect l="0" t="0" r="r" b="b"/>
              <a:pathLst>
                <a:path w="51" h="90">
                  <a:moveTo>
                    <a:pt x="30" y="0"/>
                  </a:moveTo>
                  <a:lnTo>
                    <a:pt x="27" y="1"/>
                  </a:lnTo>
                  <a:lnTo>
                    <a:pt x="22" y="5"/>
                  </a:lnTo>
                  <a:lnTo>
                    <a:pt x="38" y="5"/>
                  </a:lnTo>
                  <a:lnTo>
                    <a:pt x="37" y="5"/>
                  </a:lnTo>
                  <a:lnTo>
                    <a:pt x="33" y="1"/>
                  </a:lnTo>
                  <a:lnTo>
                    <a:pt x="30"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11"/>
          <p:cNvGrpSpPr>
            <a:grpSpLocks/>
          </p:cNvGrpSpPr>
          <p:nvPr/>
        </p:nvGrpSpPr>
        <p:grpSpPr bwMode="auto">
          <a:xfrm>
            <a:off x="3759456" y="4492704"/>
            <a:ext cx="12056" cy="16000"/>
            <a:chOff x="8058" y="7786"/>
            <a:chExt cx="26" cy="35"/>
          </a:xfrm>
        </p:grpSpPr>
        <p:sp>
          <p:nvSpPr>
            <p:cNvPr id="9" name="Freeform 12"/>
            <p:cNvSpPr>
              <a:spLocks/>
            </p:cNvSpPr>
            <p:nvPr/>
          </p:nvSpPr>
          <p:spPr bwMode="auto">
            <a:xfrm>
              <a:off x="8058" y="7786"/>
              <a:ext cx="26" cy="35"/>
            </a:xfrm>
            <a:custGeom>
              <a:avLst/>
              <a:gdLst>
                <a:gd name="T0" fmla="+- 0 8077 8058"/>
                <a:gd name="T1" fmla="*/ T0 w 26"/>
                <a:gd name="T2" fmla="+- 0 7786 7786"/>
                <a:gd name="T3" fmla="*/ 7786 h 35"/>
                <a:gd name="T4" fmla="+- 0 8075 8058"/>
                <a:gd name="T5" fmla="*/ T4 w 26"/>
                <a:gd name="T6" fmla="+- 0 7790 7786"/>
                <a:gd name="T7" fmla="*/ 7790 h 35"/>
                <a:gd name="T8" fmla="+- 0 8073 8058"/>
                <a:gd name="T9" fmla="*/ T8 w 26"/>
                <a:gd name="T10" fmla="+- 0 7794 7786"/>
                <a:gd name="T11" fmla="*/ 7794 h 35"/>
                <a:gd name="T12" fmla="+- 0 8072 8058"/>
                <a:gd name="T13" fmla="*/ T12 w 26"/>
                <a:gd name="T14" fmla="+- 0 7797 7786"/>
                <a:gd name="T15" fmla="*/ 7797 h 35"/>
                <a:gd name="T16" fmla="+- 0 8066 8058"/>
                <a:gd name="T17" fmla="*/ T16 w 26"/>
                <a:gd name="T18" fmla="+- 0 7798 7786"/>
                <a:gd name="T19" fmla="*/ 7798 h 35"/>
                <a:gd name="T20" fmla="+- 0 8062 8058"/>
                <a:gd name="T21" fmla="*/ T20 w 26"/>
                <a:gd name="T22" fmla="+- 0 7800 7786"/>
                <a:gd name="T23" fmla="*/ 7800 h 35"/>
                <a:gd name="T24" fmla="+- 0 8061 8058"/>
                <a:gd name="T25" fmla="*/ T24 w 26"/>
                <a:gd name="T26" fmla="+- 0 7803 7786"/>
                <a:gd name="T27" fmla="*/ 7803 h 35"/>
                <a:gd name="T28" fmla="+- 0 8061 8058"/>
                <a:gd name="T29" fmla="*/ T28 w 26"/>
                <a:gd name="T30" fmla="+- 0 7807 7786"/>
                <a:gd name="T31" fmla="*/ 7807 h 35"/>
                <a:gd name="T32" fmla="+- 0 8058 8058"/>
                <a:gd name="T33" fmla="*/ T32 w 26"/>
                <a:gd name="T34" fmla="+- 0 7809 7786"/>
                <a:gd name="T35" fmla="*/ 7809 h 35"/>
                <a:gd name="T36" fmla="+- 0 8061 8058"/>
                <a:gd name="T37" fmla="*/ T36 w 26"/>
                <a:gd name="T38" fmla="+- 0 7813 7786"/>
                <a:gd name="T39" fmla="*/ 7813 h 35"/>
                <a:gd name="T40" fmla="+- 0 8062 8058"/>
                <a:gd name="T41" fmla="*/ T40 w 26"/>
                <a:gd name="T42" fmla="+- 0 7814 7786"/>
                <a:gd name="T43" fmla="*/ 7814 h 35"/>
                <a:gd name="T44" fmla="+- 0 8063 8058"/>
                <a:gd name="T45" fmla="*/ T44 w 26"/>
                <a:gd name="T46" fmla="+- 0 7816 7786"/>
                <a:gd name="T47" fmla="*/ 7816 h 35"/>
                <a:gd name="T48" fmla="+- 0 8062 8058"/>
                <a:gd name="T49" fmla="*/ T48 w 26"/>
                <a:gd name="T50" fmla="+- 0 7818 7786"/>
                <a:gd name="T51" fmla="*/ 7818 h 35"/>
                <a:gd name="T52" fmla="+- 0 8063 8058"/>
                <a:gd name="T53" fmla="*/ T52 w 26"/>
                <a:gd name="T54" fmla="+- 0 7819 7786"/>
                <a:gd name="T55" fmla="*/ 7819 h 35"/>
                <a:gd name="T56" fmla="+- 0 8065 8058"/>
                <a:gd name="T57" fmla="*/ T56 w 26"/>
                <a:gd name="T58" fmla="+- 0 7820 7786"/>
                <a:gd name="T59" fmla="*/ 7820 h 35"/>
                <a:gd name="T60" fmla="+- 0 8067 8058"/>
                <a:gd name="T61" fmla="*/ T60 w 26"/>
                <a:gd name="T62" fmla="+- 0 7820 7786"/>
                <a:gd name="T63" fmla="*/ 7820 h 35"/>
                <a:gd name="T64" fmla="+- 0 8074 8058"/>
                <a:gd name="T65" fmla="*/ T64 w 26"/>
                <a:gd name="T66" fmla="+- 0 7812 7786"/>
                <a:gd name="T67" fmla="*/ 7812 h 35"/>
                <a:gd name="T68" fmla="+- 0 8077 8058"/>
                <a:gd name="T69" fmla="*/ T68 w 26"/>
                <a:gd name="T70" fmla="+- 0 7809 7786"/>
                <a:gd name="T71" fmla="*/ 7809 h 35"/>
                <a:gd name="T72" fmla="+- 0 8080 8058"/>
                <a:gd name="T73" fmla="*/ T72 w 26"/>
                <a:gd name="T74" fmla="+- 0 7807 7786"/>
                <a:gd name="T75" fmla="*/ 7807 h 35"/>
                <a:gd name="T76" fmla="+- 0 8083 8058"/>
                <a:gd name="T77" fmla="*/ T76 w 26"/>
                <a:gd name="T78" fmla="+- 0 7805 7786"/>
                <a:gd name="T79" fmla="*/ 7805 h 35"/>
                <a:gd name="T80" fmla="+- 0 8084 8058"/>
                <a:gd name="T81" fmla="*/ T80 w 26"/>
                <a:gd name="T82" fmla="+- 0 7803 7786"/>
                <a:gd name="T83" fmla="*/ 7803 h 35"/>
                <a:gd name="T84" fmla="+- 0 8083 8058"/>
                <a:gd name="T85" fmla="*/ T84 w 26"/>
                <a:gd name="T86" fmla="+- 0 7799 7786"/>
                <a:gd name="T87" fmla="*/ 7799 h 35"/>
                <a:gd name="T88" fmla="+- 0 8081 8058"/>
                <a:gd name="T89" fmla="*/ T88 w 26"/>
                <a:gd name="T90" fmla="+- 0 7797 7786"/>
                <a:gd name="T91" fmla="*/ 7797 h 35"/>
                <a:gd name="T92" fmla="+- 0 8079 8058"/>
                <a:gd name="T93" fmla="*/ T92 w 26"/>
                <a:gd name="T94" fmla="+- 0 7796 7786"/>
                <a:gd name="T95" fmla="*/ 7796 h 35"/>
                <a:gd name="T96" fmla="+- 0 8077 8058"/>
                <a:gd name="T97" fmla="*/ T96 w 26"/>
                <a:gd name="T98" fmla="+- 0 7794 7786"/>
                <a:gd name="T99" fmla="*/ 7794 h 35"/>
                <a:gd name="T100" fmla="+- 0 8077 8058"/>
                <a:gd name="T101" fmla="*/ T100 w 26"/>
                <a:gd name="T102" fmla="+- 0 7791 7786"/>
                <a:gd name="T103" fmla="*/ 7791 h 35"/>
                <a:gd name="T104" fmla="+- 0 8077 8058"/>
                <a:gd name="T105" fmla="*/ T104 w 26"/>
                <a:gd name="T106" fmla="+- 0 7786 7786"/>
                <a:gd name="T107" fmla="*/ 7786 h 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6" h="35">
                  <a:moveTo>
                    <a:pt x="19" y="0"/>
                  </a:moveTo>
                  <a:lnTo>
                    <a:pt x="17" y="4"/>
                  </a:lnTo>
                  <a:lnTo>
                    <a:pt x="15" y="8"/>
                  </a:lnTo>
                  <a:lnTo>
                    <a:pt x="14" y="11"/>
                  </a:lnTo>
                  <a:lnTo>
                    <a:pt x="8" y="12"/>
                  </a:lnTo>
                  <a:lnTo>
                    <a:pt x="4" y="14"/>
                  </a:lnTo>
                  <a:lnTo>
                    <a:pt x="3" y="17"/>
                  </a:lnTo>
                  <a:lnTo>
                    <a:pt x="3" y="21"/>
                  </a:lnTo>
                  <a:lnTo>
                    <a:pt x="0" y="23"/>
                  </a:lnTo>
                  <a:lnTo>
                    <a:pt x="3" y="27"/>
                  </a:lnTo>
                  <a:lnTo>
                    <a:pt x="4" y="28"/>
                  </a:lnTo>
                  <a:lnTo>
                    <a:pt x="5" y="30"/>
                  </a:lnTo>
                  <a:lnTo>
                    <a:pt x="4" y="32"/>
                  </a:lnTo>
                  <a:lnTo>
                    <a:pt x="5" y="33"/>
                  </a:lnTo>
                  <a:lnTo>
                    <a:pt x="7" y="34"/>
                  </a:lnTo>
                  <a:lnTo>
                    <a:pt x="9" y="34"/>
                  </a:lnTo>
                  <a:lnTo>
                    <a:pt x="16" y="26"/>
                  </a:lnTo>
                  <a:lnTo>
                    <a:pt x="19" y="23"/>
                  </a:lnTo>
                  <a:lnTo>
                    <a:pt x="22" y="21"/>
                  </a:lnTo>
                  <a:lnTo>
                    <a:pt x="25" y="19"/>
                  </a:lnTo>
                  <a:lnTo>
                    <a:pt x="26" y="17"/>
                  </a:lnTo>
                  <a:lnTo>
                    <a:pt x="25" y="13"/>
                  </a:lnTo>
                  <a:lnTo>
                    <a:pt x="23" y="11"/>
                  </a:lnTo>
                  <a:lnTo>
                    <a:pt x="21" y="10"/>
                  </a:lnTo>
                  <a:lnTo>
                    <a:pt x="19" y="8"/>
                  </a:lnTo>
                  <a:lnTo>
                    <a:pt x="19" y="5"/>
                  </a:lnTo>
                  <a:lnTo>
                    <a:pt x="19"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Rectangle 1">
            <a:extLst>
              <a:ext uri="{FF2B5EF4-FFF2-40B4-BE49-F238E27FC236}">
                <a16:creationId xmlns:a16="http://schemas.microsoft.com/office/drawing/2014/main" id="{447728EB-E6F2-4D70-9B88-1628E7A42562}"/>
              </a:ext>
            </a:extLst>
          </p:cNvPr>
          <p:cNvSpPr/>
          <p:nvPr/>
        </p:nvSpPr>
        <p:spPr>
          <a:xfrm>
            <a:off x="549215" y="796991"/>
            <a:ext cx="4844836" cy="369332"/>
          </a:xfrm>
          <a:prstGeom prst="rect">
            <a:avLst/>
          </a:prstGeom>
        </p:spPr>
        <p:txBody>
          <a:bodyPr wrap="square">
            <a:spAutoFit/>
          </a:bodyPr>
          <a:lstStyle/>
          <a:p>
            <a:pPr marL="66675"/>
            <a:r>
              <a:rPr lang="en-US" b="1" dirty="0">
                <a:solidFill>
                  <a:srgbClr val="000000"/>
                </a:solidFill>
                <a:effectLst/>
                <a:latin typeface="Adani Regular" panose="02000503000000020004" pitchFamily="2" charset="0"/>
                <a:ea typeface="Calibri" panose="020F0502020204030204" pitchFamily="34" charset="0"/>
              </a:rPr>
              <a:t>FUEL CHARACTERISTICS: (from Boiler) </a:t>
            </a:r>
            <a:endParaRPr lang="en-US" b="1" dirty="0">
              <a:latin typeface="Adani Regular" panose="02000503000000020004" pitchFamily="2" charset="0"/>
              <a:ea typeface="Calibri" panose="020F0502020204030204" pitchFamily="34" charset="0"/>
              <a:cs typeface="Times New Roman" panose="02020603050405020304" pitchFamily="18" charset="0"/>
            </a:endParaRPr>
          </a:p>
        </p:txBody>
      </p:sp>
      <p:sp>
        <p:nvSpPr>
          <p:cNvPr id="15" name="Title 1">
            <a:extLst>
              <a:ext uri="{FF2B5EF4-FFF2-40B4-BE49-F238E27FC236}">
                <a16:creationId xmlns:a16="http://schemas.microsoft.com/office/drawing/2014/main" id="{5C8FB71F-0EE8-4FE1-9E92-204EB17EE005}"/>
              </a:ext>
            </a:extLst>
          </p:cNvPr>
          <p:cNvSpPr txBox="1">
            <a:spLocks/>
          </p:cNvSpPr>
          <p:nvPr/>
        </p:nvSpPr>
        <p:spPr>
          <a:xfrm>
            <a:off x="1935736" y="167243"/>
            <a:ext cx="7499814" cy="424732"/>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002060"/>
                </a:solidFill>
                <a:latin typeface="Adani Regular"/>
                <a:ea typeface="+mn-ea"/>
                <a:cs typeface="+mn-cs"/>
              </a:rPr>
              <a:t>APJL  DATA</a:t>
            </a:r>
          </a:p>
        </p:txBody>
      </p:sp>
      <p:graphicFrame>
        <p:nvGraphicFramePr>
          <p:cNvPr id="6" name="Table 5">
            <a:extLst>
              <a:ext uri="{FF2B5EF4-FFF2-40B4-BE49-F238E27FC236}">
                <a16:creationId xmlns:a16="http://schemas.microsoft.com/office/drawing/2014/main" id="{90772B90-19B0-A7E9-730E-E09B4E2246EC}"/>
              </a:ext>
            </a:extLst>
          </p:cNvPr>
          <p:cNvGraphicFramePr>
            <a:graphicFrameLocks noGrp="1"/>
          </p:cNvGraphicFramePr>
          <p:nvPr/>
        </p:nvGraphicFramePr>
        <p:xfrm>
          <a:off x="275849" y="1367162"/>
          <a:ext cx="5995555" cy="5240675"/>
        </p:xfrm>
        <a:graphic>
          <a:graphicData uri="http://schemas.openxmlformats.org/drawingml/2006/table">
            <a:tbl>
              <a:tblPr firstRow="1" firstCol="1" bandRow="1">
                <a:tableStyleId>{21E4AEA4-8DFA-4A89-87EB-49C32662AFE0}</a:tableStyleId>
              </a:tblPr>
              <a:tblGrid>
                <a:gridCol w="2063677">
                  <a:extLst>
                    <a:ext uri="{9D8B030D-6E8A-4147-A177-3AD203B41FA5}">
                      <a16:colId xmlns:a16="http://schemas.microsoft.com/office/drawing/2014/main" val="3236604872"/>
                    </a:ext>
                  </a:extLst>
                </a:gridCol>
                <a:gridCol w="773879">
                  <a:extLst>
                    <a:ext uri="{9D8B030D-6E8A-4147-A177-3AD203B41FA5}">
                      <a16:colId xmlns:a16="http://schemas.microsoft.com/office/drawing/2014/main" val="3240247676"/>
                    </a:ext>
                  </a:extLst>
                </a:gridCol>
                <a:gridCol w="464328">
                  <a:extLst>
                    <a:ext uri="{9D8B030D-6E8A-4147-A177-3AD203B41FA5}">
                      <a16:colId xmlns:a16="http://schemas.microsoft.com/office/drawing/2014/main" val="1073561929"/>
                    </a:ext>
                  </a:extLst>
                </a:gridCol>
                <a:gridCol w="928655">
                  <a:extLst>
                    <a:ext uri="{9D8B030D-6E8A-4147-A177-3AD203B41FA5}">
                      <a16:colId xmlns:a16="http://schemas.microsoft.com/office/drawing/2014/main" val="644861922"/>
                    </a:ext>
                  </a:extLst>
                </a:gridCol>
                <a:gridCol w="877062">
                  <a:extLst>
                    <a:ext uri="{9D8B030D-6E8A-4147-A177-3AD203B41FA5}">
                      <a16:colId xmlns:a16="http://schemas.microsoft.com/office/drawing/2014/main" val="359047579"/>
                    </a:ext>
                  </a:extLst>
                </a:gridCol>
                <a:gridCol w="887954">
                  <a:extLst>
                    <a:ext uri="{9D8B030D-6E8A-4147-A177-3AD203B41FA5}">
                      <a16:colId xmlns:a16="http://schemas.microsoft.com/office/drawing/2014/main" val="2199343560"/>
                    </a:ext>
                  </a:extLst>
                </a:gridCol>
              </a:tblGrid>
              <a:tr h="209627">
                <a:tc>
                  <a:txBody>
                    <a:bodyPr/>
                    <a:lstStyle/>
                    <a:p>
                      <a:pPr marL="0" marR="0">
                        <a:lnSpc>
                          <a:spcPct val="107000"/>
                        </a:lnSpc>
                        <a:spcBef>
                          <a:spcPts val="0"/>
                        </a:spcBef>
                        <a:spcAft>
                          <a:spcPts val="0"/>
                        </a:spcAft>
                      </a:pPr>
                      <a:r>
                        <a:rPr lang="en-US" sz="1000" dirty="0">
                          <a:effectLst/>
                        </a:rPr>
                        <a:t>Coal Analysis</a:t>
                      </a:r>
                      <a:endParaRPr lang="en-US" sz="1000" dirty="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Symbol</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Unit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Design Coal</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Worst Coal</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Range</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1462254085"/>
                  </a:ext>
                </a:extLst>
              </a:tr>
              <a:tr h="209627">
                <a:tc>
                  <a:txBody>
                    <a:bodyPr/>
                    <a:lstStyle/>
                    <a:p>
                      <a:pPr marL="0" marR="0">
                        <a:lnSpc>
                          <a:spcPct val="107000"/>
                        </a:lnSpc>
                        <a:spcBef>
                          <a:spcPts val="0"/>
                        </a:spcBef>
                        <a:spcAft>
                          <a:spcPts val="0"/>
                        </a:spcAft>
                      </a:pPr>
                      <a:r>
                        <a:rPr lang="en-US" sz="1000" dirty="0">
                          <a:effectLst/>
                        </a:rPr>
                        <a:t>Carbon, as received</a:t>
                      </a:r>
                      <a:endParaRPr lang="en-US" sz="1000" dirty="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Car</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36.75</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30.75</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1531849303"/>
                  </a:ext>
                </a:extLst>
              </a:tr>
              <a:tr h="209627">
                <a:tc>
                  <a:txBody>
                    <a:bodyPr/>
                    <a:lstStyle/>
                    <a:p>
                      <a:pPr marL="0" marR="0">
                        <a:lnSpc>
                          <a:spcPct val="107000"/>
                        </a:lnSpc>
                        <a:spcBef>
                          <a:spcPts val="0"/>
                        </a:spcBef>
                        <a:spcAft>
                          <a:spcPts val="0"/>
                        </a:spcAft>
                      </a:pPr>
                      <a:r>
                        <a:rPr lang="en-US" sz="1000">
                          <a:effectLst/>
                        </a:rPr>
                        <a:t>Hydrogen, as received</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Har</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tc>
                <a:tc>
                  <a:txBody>
                    <a:bodyPr/>
                    <a:lstStyle/>
                    <a:p>
                      <a:pPr marL="0" marR="0">
                        <a:lnSpc>
                          <a:spcPct val="107000"/>
                        </a:lnSpc>
                        <a:spcBef>
                          <a:spcPts val="0"/>
                        </a:spcBef>
                        <a:spcAft>
                          <a:spcPts val="0"/>
                        </a:spcAft>
                      </a:pPr>
                      <a:r>
                        <a:rPr lang="en-US" sz="1000">
                          <a:effectLst/>
                        </a:rPr>
                        <a:t> 2.90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2.50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4166052147"/>
                  </a:ext>
                </a:extLst>
              </a:tr>
              <a:tr h="209627">
                <a:tc>
                  <a:txBody>
                    <a:bodyPr/>
                    <a:lstStyle/>
                    <a:p>
                      <a:pPr marL="0" marR="0">
                        <a:lnSpc>
                          <a:spcPct val="107000"/>
                        </a:lnSpc>
                        <a:spcBef>
                          <a:spcPts val="0"/>
                        </a:spcBef>
                        <a:spcAft>
                          <a:spcPts val="0"/>
                        </a:spcAft>
                      </a:pPr>
                      <a:r>
                        <a:rPr lang="en-US" sz="1000">
                          <a:effectLst/>
                        </a:rPr>
                        <a:t>Oxygen, as received</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Oar</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tc>
                <a:tc>
                  <a:txBody>
                    <a:bodyPr/>
                    <a:lstStyle/>
                    <a:p>
                      <a:pPr marL="0" marR="0">
                        <a:lnSpc>
                          <a:spcPct val="107000"/>
                        </a:lnSpc>
                        <a:spcBef>
                          <a:spcPts val="0"/>
                        </a:spcBef>
                        <a:spcAft>
                          <a:spcPts val="0"/>
                        </a:spcAft>
                      </a:pPr>
                      <a:r>
                        <a:rPr lang="en-US" sz="1000">
                          <a:effectLst/>
                        </a:rPr>
                        <a:t> 10.51</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10.30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3739308721"/>
                  </a:ext>
                </a:extLst>
              </a:tr>
              <a:tr h="209627">
                <a:tc>
                  <a:txBody>
                    <a:bodyPr/>
                    <a:lstStyle/>
                    <a:p>
                      <a:pPr marL="0" marR="0">
                        <a:lnSpc>
                          <a:spcPct val="107000"/>
                        </a:lnSpc>
                        <a:spcBef>
                          <a:spcPts val="0"/>
                        </a:spcBef>
                        <a:spcAft>
                          <a:spcPts val="0"/>
                        </a:spcAft>
                      </a:pPr>
                      <a:r>
                        <a:rPr lang="en-US" sz="1000">
                          <a:effectLst/>
                        </a:rPr>
                        <a:t>Nitrogen, as received</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Nar</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tc>
                <a:tc>
                  <a:txBody>
                    <a:bodyPr/>
                    <a:lstStyle/>
                    <a:p>
                      <a:pPr marL="0" marR="0">
                        <a:lnSpc>
                          <a:spcPct val="107000"/>
                        </a:lnSpc>
                        <a:spcBef>
                          <a:spcPts val="0"/>
                        </a:spcBef>
                        <a:spcAft>
                          <a:spcPts val="0"/>
                        </a:spcAft>
                      </a:pPr>
                      <a:r>
                        <a:rPr lang="en-US" sz="1000">
                          <a:effectLst/>
                        </a:rPr>
                        <a:t> 1.79</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1.85</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330710633"/>
                  </a:ext>
                </a:extLst>
              </a:tr>
              <a:tr h="209627">
                <a:tc>
                  <a:txBody>
                    <a:bodyPr/>
                    <a:lstStyle/>
                    <a:p>
                      <a:pPr marL="0" marR="0">
                        <a:lnSpc>
                          <a:spcPct val="107000"/>
                        </a:lnSpc>
                        <a:spcBef>
                          <a:spcPts val="0"/>
                        </a:spcBef>
                        <a:spcAft>
                          <a:spcPts val="0"/>
                        </a:spcAft>
                      </a:pPr>
                      <a:r>
                        <a:rPr lang="en-US" sz="1000" dirty="0">
                          <a:effectLst/>
                        </a:rPr>
                        <a:t>Sulphur, as received</a:t>
                      </a:r>
                      <a:endParaRPr lang="en-US" sz="1000" dirty="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St,ar</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tc>
                <a:tc>
                  <a:txBody>
                    <a:bodyPr/>
                    <a:lstStyle/>
                    <a:p>
                      <a:pPr marL="0" marR="0">
                        <a:lnSpc>
                          <a:spcPct val="107000"/>
                        </a:lnSpc>
                        <a:spcBef>
                          <a:spcPts val="0"/>
                        </a:spcBef>
                        <a:spcAft>
                          <a:spcPts val="0"/>
                        </a:spcAft>
                      </a:pPr>
                      <a:r>
                        <a:rPr lang="en-US" sz="1000">
                          <a:effectLst/>
                        </a:rPr>
                        <a:t> 0.55</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0.60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0.5-0.6</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2396326971"/>
                  </a:ext>
                </a:extLst>
              </a:tr>
              <a:tr h="209627">
                <a:tc>
                  <a:txBody>
                    <a:bodyPr/>
                    <a:lstStyle/>
                    <a:p>
                      <a:pPr marL="0" marR="0">
                        <a:lnSpc>
                          <a:spcPct val="107000"/>
                        </a:lnSpc>
                        <a:spcBef>
                          <a:spcPts val="0"/>
                        </a:spcBef>
                        <a:spcAft>
                          <a:spcPts val="0"/>
                        </a:spcAft>
                      </a:pPr>
                      <a:r>
                        <a:rPr lang="en-US" sz="1000">
                          <a:effectLst/>
                        </a:rPr>
                        <a:t>Ash, as received</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Aar</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tc>
                <a:tc>
                  <a:txBody>
                    <a:bodyPr/>
                    <a:lstStyle/>
                    <a:p>
                      <a:pPr marL="0" marR="0">
                        <a:lnSpc>
                          <a:spcPct val="107000"/>
                        </a:lnSpc>
                        <a:spcBef>
                          <a:spcPts val="0"/>
                        </a:spcBef>
                        <a:spcAft>
                          <a:spcPts val="0"/>
                        </a:spcAft>
                      </a:pPr>
                      <a:r>
                        <a:rPr lang="en-US" sz="1000">
                          <a:effectLst/>
                        </a:rPr>
                        <a:t> 37.50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45.00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32-45</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1294848660"/>
                  </a:ext>
                </a:extLst>
              </a:tr>
              <a:tr h="209627">
                <a:tc>
                  <a:txBody>
                    <a:bodyPr/>
                    <a:lstStyle/>
                    <a:p>
                      <a:pPr marL="0" marR="0">
                        <a:lnSpc>
                          <a:spcPct val="107000"/>
                        </a:lnSpc>
                        <a:spcBef>
                          <a:spcPts val="0"/>
                        </a:spcBef>
                        <a:spcAft>
                          <a:spcPts val="0"/>
                        </a:spcAft>
                      </a:pPr>
                      <a:r>
                        <a:rPr lang="en-US" sz="1000">
                          <a:effectLst/>
                        </a:rPr>
                        <a:t>Moisture, as received</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Mt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tc>
                <a:tc>
                  <a:txBody>
                    <a:bodyPr/>
                    <a:lstStyle/>
                    <a:p>
                      <a:pPr marL="0" marR="0">
                        <a:lnSpc>
                          <a:spcPct val="107000"/>
                        </a:lnSpc>
                        <a:spcBef>
                          <a:spcPts val="0"/>
                        </a:spcBef>
                        <a:spcAft>
                          <a:spcPts val="0"/>
                        </a:spcAft>
                      </a:pPr>
                      <a:r>
                        <a:rPr lang="en-US" sz="1000">
                          <a:effectLst/>
                        </a:rPr>
                        <a:t> 10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9.00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9-20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4011400813"/>
                  </a:ext>
                </a:extLst>
              </a:tr>
              <a:tr h="209627">
                <a:tc>
                  <a:txBody>
                    <a:bodyPr/>
                    <a:lstStyle/>
                    <a:p>
                      <a:pPr marL="0" marR="0">
                        <a:lnSpc>
                          <a:spcPct val="107000"/>
                        </a:lnSpc>
                        <a:spcBef>
                          <a:spcPts val="0"/>
                        </a:spcBef>
                        <a:spcAft>
                          <a:spcPts val="0"/>
                        </a:spcAft>
                      </a:pPr>
                      <a:r>
                        <a:rPr lang="en-US" sz="1000">
                          <a:effectLst/>
                        </a:rPr>
                        <a:t>Moisture, air dried</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Mad</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tc>
                <a:tc>
                  <a:txBody>
                    <a:bodyPr/>
                    <a:lstStyle/>
                    <a:p>
                      <a:pPr marL="0" marR="0">
                        <a:lnSpc>
                          <a:spcPct val="107000"/>
                        </a:lnSpc>
                        <a:spcBef>
                          <a:spcPts val="0"/>
                        </a:spcBef>
                        <a:spcAft>
                          <a:spcPts val="0"/>
                        </a:spcAft>
                      </a:pPr>
                      <a:r>
                        <a:rPr lang="en-US" sz="1000">
                          <a:effectLst/>
                        </a:rPr>
                        <a:t> 4</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3</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2098553578"/>
                  </a:ext>
                </a:extLst>
              </a:tr>
              <a:tr h="209627">
                <a:tc>
                  <a:txBody>
                    <a:bodyPr/>
                    <a:lstStyle/>
                    <a:p>
                      <a:pPr marL="0" marR="0">
                        <a:lnSpc>
                          <a:spcPct val="107000"/>
                        </a:lnSpc>
                        <a:spcBef>
                          <a:spcPts val="0"/>
                        </a:spcBef>
                        <a:spcAft>
                          <a:spcPts val="0"/>
                        </a:spcAft>
                      </a:pPr>
                      <a:r>
                        <a:rPr lang="en-US" sz="1000">
                          <a:effectLst/>
                        </a:rPr>
                        <a:t>Volatile Matter, dry &amp; ash free</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Vdaf</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tc>
                <a:tc>
                  <a:txBody>
                    <a:bodyPr/>
                    <a:lstStyle/>
                    <a:p>
                      <a:pPr marL="0" marR="0">
                        <a:lnSpc>
                          <a:spcPct val="107000"/>
                        </a:lnSpc>
                        <a:spcBef>
                          <a:spcPts val="0"/>
                        </a:spcBef>
                        <a:spcAft>
                          <a:spcPts val="0"/>
                        </a:spcAft>
                      </a:pPr>
                      <a:r>
                        <a:rPr lang="en-US" sz="1000">
                          <a:effectLst/>
                        </a:rPr>
                        <a:t> 49.52</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45.65</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3346317726"/>
                  </a:ext>
                </a:extLst>
              </a:tr>
              <a:tr h="209627">
                <a:tc>
                  <a:txBody>
                    <a:bodyPr/>
                    <a:lstStyle/>
                    <a:p>
                      <a:pPr marL="0" marR="0">
                        <a:lnSpc>
                          <a:spcPct val="107000"/>
                        </a:lnSpc>
                        <a:spcBef>
                          <a:spcPts val="0"/>
                        </a:spcBef>
                        <a:spcAft>
                          <a:spcPts val="0"/>
                        </a:spcAft>
                      </a:pPr>
                      <a:r>
                        <a:rPr lang="en-US" sz="1000">
                          <a:effectLst/>
                        </a:rPr>
                        <a:t>Volatile Matter, as received</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Var</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tc>
                <a:tc>
                  <a:txBody>
                    <a:bodyPr/>
                    <a:lstStyle/>
                    <a:p>
                      <a:pPr marL="0" marR="0">
                        <a:lnSpc>
                          <a:spcPct val="107000"/>
                        </a:lnSpc>
                        <a:spcBef>
                          <a:spcPts val="0"/>
                        </a:spcBef>
                        <a:spcAft>
                          <a:spcPts val="0"/>
                        </a:spcAft>
                      </a:pPr>
                      <a:r>
                        <a:rPr lang="en-US" sz="1000">
                          <a:effectLst/>
                        </a:rPr>
                        <a:t> 26</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21</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21-26</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2537777655"/>
                  </a:ext>
                </a:extLst>
              </a:tr>
              <a:tr h="209627">
                <a:tc>
                  <a:txBody>
                    <a:bodyPr/>
                    <a:lstStyle/>
                    <a:p>
                      <a:pPr marL="0" marR="0">
                        <a:lnSpc>
                          <a:spcPct val="107000"/>
                        </a:lnSpc>
                        <a:spcBef>
                          <a:spcPts val="0"/>
                        </a:spcBef>
                        <a:spcAft>
                          <a:spcPts val="0"/>
                        </a:spcAft>
                      </a:pPr>
                      <a:r>
                        <a:rPr lang="en-US" sz="1000">
                          <a:effectLst/>
                        </a:rPr>
                        <a:t>Lower Heating value, as received</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Qnrt,ar</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KJ/Kg</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tc>
                <a:tc>
                  <a:txBody>
                    <a:bodyPr/>
                    <a:lstStyle/>
                    <a:p>
                      <a:pPr marL="0" marR="0">
                        <a:lnSpc>
                          <a:spcPct val="107000"/>
                        </a:lnSpc>
                        <a:spcBef>
                          <a:spcPts val="0"/>
                        </a:spcBef>
                        <a:spcAft>
                          <a:spcPts val="0"/>
                        </a:spcAft>
                      </a:pPr>
                      <a:r>
                        <a:rPr lang="en-US" sz="1000">
                          <a:effectLst/>
                        </a:rPr>
                        <a:t> 13952</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11863</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4174565845"/>
                  </a:ext>
                </a:extLst>
              </a:tr>
              <a:tr h="209627">
                <a:tc>
                  <a:txBody>
                    <a:bodyPr/>
                    <a:lstStyle/>
                    <a:p>
                      <a:pPr marL="0" marR="0">
                        <a:lnSpc>
                          <a:spcPct val="107000"/>
                        </a:lnSpc>
                        <a:spcBef>
                          <a:spcPts val="0"/>
                        </a:spcBef>
                        <a:spcAft>
                          <a:spcPts val="0"/>
                        </a:spcAft>
                      </a:pPr>
                      <a:r>
                        <a:rPr lang="en-US" sz="1000">
                          <a:effectLst/>
                        </a:rPr>
                        <a:t>Gross Calorific Value</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Qgr</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KJ/Kg</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14818</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12621</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12621-16535</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2495606674"/>
                  </a:ext>
                </a:extLst>
              </a:tr>
              <a:tr h="209627">
                <a:tc>
                  <a:txBody>
                    <a:bodyPr/>
                    <a:lstStyle/>
                    <a:p>
                      <a:pPr marL="0" marR="0">
                        <a:lnSpc>
                          <a:spcPct val="107000"/>
                        </a:lnSpc>
                        <a:spcBef>
                          <a:spcPts val="0"/>
                        </a:spcBef>
                        <a:spcAft>
                          <a:spcPts val="0"/>
                        </a:spcAft>
                      </a:pPr>
                      <a:r>
                        <a:rPr lang="en-US" sz="1000">
                          <a:effectLst/>
                        </a:rPr>
                        <a:t>Fixed Carbon</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26.5</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25</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25-31</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1612401268"/>
                  </a:ext>
                </a:extLst>
              </a:tr>
              <a:tr h="209627">
                <a:tc>
                  <a:txBody>
                    <a:bodyPr/>
                    <a:lstStyle/>
                    <a:p>
                      <a:pPr marL="0" marR="0">
                        <a:lnSpc>
                          <a:spcPct val="107000"/>
                        </a:lnSpc>
                        <a:spcBef>
                          <a:spcPts val="0"/>
                        </a:spcBef>
                        <a:spcAft>
                          <a:spcPts val="0"/>
                        </a:spcAft>
                      </a:pPr>
                      <a:r>
                        <a:rPr lang="en-US" sz="1000">
                          <a:effectLst/>
                        </a:rPr>
                        <a:t>Grind ability</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HGI</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50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48</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1486413550"/>
                  </a:ext>
                </a:extLst>
              </a:tr>
              <a:tr h="209627">
                <a:tc gridSpan="6">
                  <a:txBody>
                    <a:bodyPr/>
                    <a:lstStyle/>
                    <a:p>
                      <a:pPr marL="0" marR="0" algn="ctr">
                        <a:lnSpc>
                          <a:spcPct val="107000"/>
                        </a:lnSpc>
                        <a:spcBef>
                          <a:spcPts val="0"/>
                        </a:spcBef>
                        <a:spcAft>
                          <a:spcPts val="0"/>
                        </a:spcAft>
                      </a:pPr>
                      <a:r>
                        <a:rPr lang="en-US" sz="1000">
                          <a:effectLst/>
                        </a:rPr>
                        <a:t>Ash Fusion Temperature (Reducing Atmosphere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6476088"/>
                  </a:ext>
                </a:extLst>
              </a:tr>
              <a:tr h="209627">
                <a:tc>
                  <a:txBody>
                    <a:bodyPr/>
                    <a:lstStyle/>
                    <a:p>
                      <a:pPr marL="0" marR="0">
                        <a:lnSpc>
                          <a:spcPct val="107000"/>
                        </a:lnSpc>
                        <a:spcBef>
                          <a:spcPts val="0"/>
                        </a:spcBef>
                        <a:spcAft>
                          <a:spcPts val="0"/>
                        </a:spcAft>
                      </a:pPr>
                      <a:r>
                        <a:rPr lang="en-US" sz="1000">
                          <a:effectLst/>
                        </a:rPr>
                        <a:t>Initial deformation temp.</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DT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degC</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tc>
                <a:tc>
                  <a:txBody>
                    <a:bodyPr/>
                    <a:lstStyle/>
                    <a:p>
                      <a:pPr marL="0" marR="0">
                        <a:lnSpc>
                          <a:spcPct val="107000"/>
                        </a:lnSpc>
                        <a:spcBef>
                          <a:spcPts val="0"/>
                        </a:spcBef>
                        <a:spcAft>
                          <a:spcPts val="0"/>
                        </a:spcAft>
                      </a:pPr>
                      <a:r>
                        <a:rPr lang="en-US" sz="1000">
                          <a:effectLst/>
                        </a:rPr>
                        <a:t>1524</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1504</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683665187"/>
                  </a:ext>
                </a:extLst>
              </a:tr>
              <a:tr h="209627">
                <a:tc>
                  <a:txBody>
                    <a:bodyPr/>
                    <a:lstStyle/>
                    <a:p>
                      <a:pPr marL="0" marR="0">
                        <a:lnSpc>
                          <a:spcPct val="107000"/>
                        </a:lnSpc>
                        <a:spcBef>
                          <a:spcPts val="0"/>
                        </a:spcBef>
                        <a:spcAft>
                          <a:spcPts val="0"/>
                        </a:spcAft>
                      </a:pPr>
                      <a:r>
                        <a:rPr lang="en-US" sz="1000">
                          <a:effectLst/>
                        </a:rPr>
                        <a:t>Sphere temperature</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ST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degC</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tc>
                <a:tc>
                  <a:txBody>
                    <a:bodyPr/>
                    <a:lstStyle/>
                    <a:p>
                      <a:pPr marL="0" marR="0">
                        <a:lnSpc>
                          <a:spcPct val="107000"/>
                        </a:lnSpc>
                        <a:spcBef>
                          <a:spcPts val="0"/>
                        </a:spcBef>
                        <a:spcAft>
                          <a:spcPts val="0"/>
                        </a:spcAft>
                      </a:pPr>
                      <a:r>
                        <a:rPr lang="en-US" sz="1000">
                          <a:effectLst/>
                        </a:rPr>
                        <a:t>1546</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1557</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907028592"/>
                  </a:ext>
                </a:extLst>
              </a:tr>
              <a:tr h="209627">
                <a:tc>
                  <a:txBody>
                    <a:bodyPr/>
                    <a:lstStyle/>
                    <a:p>
                      <a:pPr marL="0" marR="0">
                        <a:lnSpc>
                          <a:spcPct val="107000"/>
                        </a:lnSpc>
                        <a:spcBef>
                          <a:spcPts val="0"/>
                        </a:spcBef>
                        <a:spcAft>
                          <a:spcPts val="0"/>
                        </a:spcAft>
                      </a:pPr>
                      <a:r>
                        <a:rPr lang="en-US" sz="1000">
                          <a:effectLst/>
                        </a:rPr>
                        <a:t>Hemispherical temperature</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HT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degC</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tc>
                <a:tc>
                  <a:txBody>
                    <a:bodyPr/>
                    <a:lstStyle/>
                    <a:p>
                      <a:pPr marL="0" marR="0">
                        <a:lnSpc>
                          <a:spcPct val="107000"/>
                        </a:lnSpc>
                        <a:spcBef>
                          <a:spcPts val="0"/>
                        </a:spcBef>
                        <a:spcAft>
                          <a:spcPts val="0"/>
                        </a:spcAft>
                      </a:pPr>
                      <a:r>
                        <a:rPr lang="en-US" sz="1000">
                          <a:effectLst/>
                        </a:rPr>
                        <a:t>1566</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1574</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662738977"/>
                  </a:ext>
                </a:extLst>
              </a:tr>
              <a:tr h="209627">
                <a:tc>
                  <a:txBody>
                    <a:bodyPr/>
                    <a:lstStyle/>
                    <a:p>
                      <a:pPr marL="0" marR="0">
                        <a:lnSpc>
                          <a:spcPct val="107000"/>
                        </a:lnSpc>
                        <a:spcBef>
                          <a:spcPts val="0"/>
                        </a:spcBef>
                        <a:spcAft>
                          <a:spcPts val="0"/>
                        </a:spcAft>
                      </a:pPr>
                      <a:r>
                        <a:rPr lang="en-US" sz="1000">
                          <a:effectLst/>
                        </a:rPr>
                        <a:t>Flow temperature</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FT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degC</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tc>
                <a:tc>
                  <a:txBody>
                    <a:bodyPr/>
                    <a:lstStyle/>
                    <a:p>
                      <a:pPr marL="0" marR="0">
                        <a:lnSpc>
                          <a:spcPct val="107000"/>
                        </a:lnSpc>
                        <a:spcBef>
                          <a:spcPts val="0"/>
                        </a:spcBef>
                        <a:spcAft>
                          <a:spcPts val="0"/>
                        </a:spcAft>
                      </a:pPr>
                      <a:r>
                        <a:rPr lang="en-US" sz="1000">
                          <a:effectLst/>
                        </a:rPr>
                        <a:t>1591</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1591</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810311913"/>
                  </a:ext>
                </a:extLst>
              </a:tr>
              <a:tr h="209627">
                <a:tc gridSpan="6">
                  <a:txBody>
                    <a:bodyPr/>
                    <a:lstStyle/>
                    <a:p>
                      <a:pPr marL="0" marR="0" algn="ctr">
                        <a:lnSpc>
                          <a:spcPct val="107000"/>
                        </a:lnSpc>
                        <a:spcBef>
                          <a:spcPts val="0"/>
                        </a:spcBef>
                        <a:spcAft>
                          <a:spcPts val="0"/>
                        </a:spcAft>
                      </a:pPr>
                      <a:r>
                        <a:rPr lang="en-US" sz="1000">
                          <a:effectLst/>
                        </a:rPr>
                        <a:t>Ash Fusion Temperature (Oxidizing Atmosphere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7312290"/>
                  </a:ext>
                </a:extLst>
              </a:tr>
              <a:tr h="209627">
                <a:tc>
                  <a:txBody>
                    <a:bodyPr/>
                    <a:lstStyle/>
                    <a:p>
                      <a:pPr marL="0" marR="0">
                        <a:lnSpc>
                          <a:spcPct val="107000"/>
                        </a:lnSpc>
                        <a:spcBef>
                          <a:spcPts val="0"/>
                        </a:spcBef>
                        <a:spcAft>
                          <a:spcPts val="0"/>
                        </a:spcAft>
                      </a:pPr>
                      <a:r>
                        <a:rPr lang="en-US" sz="1000">
                          <a:effectLst/>
                        </a:rPr>
                        <a:t>Initial deformation temp.</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DT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degC</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tc>
                <a:tc>
                  <a:txBody>
                    <a:bodyPr/>
                    <a:lstStyle/>
                    <a:p>
                      <a:pPr marL="0" marR="0">
                        <a:lnSpc>
                          <a:spcPct val="107000"/>
                        </a:lnSpc>
                        <a:spcBef>
                          <a:spcPts val="0"/>
                        </a:spcBef>
                        <a:spcAft>
                          <a:spcPts val="0"/>
                        </a:spcAft>
                      </a:pPr>
                      <a:r>
                        <a:rPr lang="en-US" sz="1000">
                          <a:effectLst/>
                        </a:rPr>
                        <a:t>1480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1460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2325550014"/>
                  </a:ext>
                </a:extLst>
              </a:tr>
              <a:tr h="209627">
                <a:tc>
                  <a:txBody>
                    <a:bodyPr/>
                    <a:lstStyle/>
                    <a:p>
                      <a:pPr marL="0" marR="0">
                        <a:lnSpc>
                          <a:spcPct val="107000"/>
                        </a:lnSpc>
                        <a:spcBef>
                          <a:spcPts val="0"/>
                        </a:spcBef>
                        <a:spcAft>
                          <a:spcPts val="0"/>
                        </a:spcAft>
                      </a:pPr>
                      <a:r>
                        <a:rPr lang="en-US" sz="1000">
                          <a:effectLst/>
                        </a:rPr>
                        <a:t>Sphere temperature</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ST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degC</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tc>
                <a:tc>
                  <a:txBody>
                    <a:bodyPr/>
                    <a:lstStyle/>
                    <a:p>
                      <a:pPr marL="0" marR="0">
                        <a:lnSpc>
                          <a:spcPct val="107000"/>
                        </a:lnSpc>
                        <a:spcBef>
                          <a:spcPts val="0"/>
                        </a:spcBef>
                        <a:spcAft>
                          <a:spcPts val="0"/>
                        </a:spcAft>
                      </a:pPr>
                      <a:r>
                        <a:rPr lang="en-US" sz="1000">
                          <a:effectLst/>
                        </a:rPr>
                        <a:t>&gt;1500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1480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556273453"/>
                  </a:ext>
                </a:extLst>
              </a:tr>
              <a:tr h="209627">
                <a:tc>
                  <a:txBody>
                    <a:bodyPr/>
                    <a:lstStyle/>
                    <a:p>
                      <a:pPr marL="0" marR="0">
                        <a:lnSpc>
                          <a:spcPct val="107000"/>
                        </a:lnSpc>
                        <a:spcBef>
                          <a:spcPts val="0"/>
                        </a:spcBef>
                        <a:spcAft>
                          <a:spcPts val="0"/>
                        </a:spcAft>
                      </a:pPr>
                      <a:r>
                        <a:rPr lang="en-US" sz="1000">
                          <a:effectLst/>
                        </a:rPr>
                        <a:t>Hemispherical temperature</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HT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degC</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tc>
                <a:tc>
                  <a:txBody>
                    <a:bodyPr/>
                    <a:lstStyle/>
                    <a:p>
                      <a:pPr marL="0" marR="0">
                        <a:lnSpc>
                          <a:spcPct val="107000"/>
                        </a:lnSpc>
                        <a:spcBef>
                          <a:spcPts val="0"/>
                        </a:spcBef>
                        <a:spcAft>
                          <a:spcPts val="0"/>
                        </a:spcAft>
                      </a:pPr>
                      <a:r>
                        <a:rPr lang="en-US" sz="1000">
                          <a:effectLst/>
                        </a:rPr>
                        <a:t>&gt;1500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&gt;1500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 </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3340344730"/>
                  </a:ext>
                </a:extLst>
              </a:tr>
              <a:tr h="209627">
                <a:tc>
                  <a:txBody>
                    <a:bodyPr/>
                    <a:lstStyle/>
                    <a:p>
                      <a:pPr marL="0" marR="0">
                        <a:lnSpc>
                          <a:spcPct val="107000"/>
                        </a:lnSpc>
                        <a:spcBef>
                          <a:spcPts val="0"/>
                        </a:spcBef>
                        <a:spcAft>
                          <a:spcPts val="0"/>
                        </a:spcAft>
                      </a:pPr>
                      <a:r>
                        <a:rPr lang="en-US" sz="1000" dirty="0">
                          <a:effectLst/>
                        </a:rPr>
                        <a:t>Flow temperature</a:t>
                      </a:r>
                      <a:endParaRPr lang="en-US" sz="1000" dirty="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FT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degC</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tc>
                <a:tc>
                  <a:txBody>
                    <a:bodyPr/>
                    <a:lstStyle/>
                    <a:p>
                      <a:pPr marL="0" marR="0">
                        <a:lnSpc>
                          <a:spcPct val="107000"/>
                        </a:lnSpc>
                        <a:spcBef>
                          <a:spcPts val="0"/>
                        </a:spcBef>
                        <a:spcAft>
                          <a:spcPts val="0"/>
                        </a:spcAft>
                      </a:pPr>
                      <a:r>
                        <a:rPr lang="en-US" sz="1000" dirty="0">
                          <a:effectLst/>
                        </a:rPr>
                        <a:t>&gt;1500</a:t>
                      </a:r>
                      <a:endParaRPr lang="en-US" sz="1000" dirty="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a:effectLst/>
                        </a:rPr>
                        <a:t>&gt;1500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tc>
                  <a:txBody>
                    <a:bodyPr/>
                    <a:lstStyle/>
                    <a:p>
                      <a:pPr marL="0" marR="0">
                        <a:lnSpc>
                          <a:spcPct val="107000"/>
                        </a:lnSpc>
                        <a:spcBef>
                          <a:spcPts val="0"/>
                        </a:spcBef>
                        <a:spcAft>
                          <a:spcPts val="0"/>
                        </a:spcAft>
                      </a:pPr>
                      <a:r>
                        <a:rPr lang="en-US" sz="1000" dirty="0">
                          <a:effectLst/>
                        </a:rPr>
                        <a:t> </a:t>
                      </a:r>
                      <a:endParaRPr lang="en-US" sz="1000" dirty="0">
                        <a:effectLst/>
                        <a:latin typeface="Adani Regular" panose="02000503000000020004" pitchFamily="2" charset="0"/>
                        <a:ea typeface="Calibri" panose="020F0502020204030204" pitchFamily="34" charset="0"/>
                        <a:cs typeface="Times New Roman" panose="02020603050405020304" pitchFamily="18" charset="0"/>
                      </a:endParaRPr>
                    </a:p>
                  </a:txBody>
                  <a:tcPr marL="68356" marR="68356" marT="0" marB="0" anchor="ctr"/>
                </a:tc>
                <a:extLst>
                  <a:ext uri="{0D108BD9-81ED-4DB2-BD59-A6C34878D82A}">
                    <a16:rowId xmlns:a16="http://schemas.microsoft.com/office/drawing/2014/main" val="3816247833"/>
                  </a:ext>
                </a:extLst>
              </a:tr>
            </a:tbl>
          </a:graphicData>
        </a:graphic>
      </p:graphicFrame>
      <p:sp>
        <p:nvSpPr>
          <p:cNvPr id="17" name="TextBox 16">
            <a:extLst>
              <a:ext uri="{FF2B5EF4-FFF2-40B4-BE49-F238E27FC236}">
                <a16:creationId xmlns:a16="http://schemas.microsoft.com/office/drawing/2014/main" id="{87E459FB-81AC-3564-C129-86C2577AFAF4}"/>
              </a:ext>
            </a:extLst>
          </p:cNvPr>
          <p:cNvSpPr txBox="1"/>
          <p:nvPr/>
        </p:nvSpPr>
        <p:spPr>
          <a:xfrm>
            <a:off x="6501638" y="720831"/>
            <a:ext cx="6094562" cy="646331"/>
          </a:xfrm>
          <a:prstGeom prst="rect">
            <a:avLst/>
          </a:prstGeom>
          <a:noFill/>
        </p:spPr>
        <p:txBody>
          <a:bodyPr wrap="square">
            <a:spAutoFit/>
          </a:bodyPr>
          <a:lstStyle/>
          <a:p>
            <a:pPr marL="0" marR="0">
              <a:spcBef>
                <a:spcPts val="0"/>
              </a:spcBef>
              <a:spcAft>
                <a:spcPts val="0"/>
              </a:spcAft>
            </a:pPr>
            <a:r>
              <a:rPr lang="en-US" b="1" dirty="0">
                <a:solidFill>
                  <a:srgbClr val="000000"/>
                </a:solidFill>
                <a:latin typeface="Adani Regular" panose="02000503000000020004" pitchFamily="2" charset="0"/>
              </a:rPr>
              <a:t>FLUE GAS CONDITION OF SCR INLET &amp; OUTLET: (Design Coal)</a:t>
            </a:r>
          </a:p>
        </p:txBody>
      </p:sp>
      <p:graphicFrame>
        <p:nvGraphicFramePr>
          <p:cNvPr id="18" name="Table 17">
            <a:extLst>
              <a:ext uri="{FF2B5EF4-FFF2-40B4-BE49-F238E27FC236}">
                <a16:creationId xmlns:a16="http://schemas.microsoft.com/office/drawing/2014/main" id="{5B198F8F-34C7-7BD7-E9EB-1B5BDED9C380}"/>
              </a:ext>
            </a:extLst>
          </p:cNvPr>
          <p:cNvGraphicFramePr>
            <a:graphicFrameLocks noGrp="1"/>
          </p:cNvGraphicFramePr>
          <p:nvPr/>
        </p:nvGraphicFramePr>
        <p:xfrm>
          <a:off x="6501636" y="1367163"/>
          <a:ext cx="5376938" cy="2567548"/>
        </p:xfrm>
        <a:graphic>
          <a:graphicData uri="http://schemas.openxmlformats.org/drawingml/2006/table">
            <a:tbl>
              <a:tblPr firstRow="1" firstCol="1" bandRow="1">
                <a:tableStyleId>{7DF18680-E054-41AD-8BC1-D1AEF772440D}</a:tableStyleId>
              </a:tblPr>
              <a:tblGrid>
                <a:gridCol w="1139950">
                  <a:extLst>
                    <a:ext uri="{9D8B030D-6E8A-4147-A177-3AD203B41FA5}">
                      <a16:colId xmlns:a16="http://schemas.microsoft.com/office/drawing/2014/main" val="2165454237"/>
                    </a:ext>
                  </a:extLst>
                </a:gridCol>
                <a:gridCol w="605284">
                  <a:extLst>
                    <a:ext uri="{9D8B030D-6E8A-4147-A177-3AD203B41FA5}">
                      <a16:colId xmlns:a16="http://schemas.microsoft.com/office/drawing/2014/main" val="1927487637"/>
                    </a:ext>
                  </a:extLst>
                </a:gridCol>
                <a:gridCol w="605284">
                  <a:extLst>
                    <a:ext uri="{9D8B030D-6E8A-4147-A177-3AD203B41FA5}">
                      <a16:colId xmlns:a16="http://schemas.microsoft.com/office/drawing/2014/main" val="242107982"/>
                    </a:ext>
                  </a:extLst>
                </a:gridCol>
                <a:gridCol w="605284">
                  <a:extLst>
                    <a:ext uri="{9D8B030D-6E8A-4147-A177-3AD203B41FA5}">
                      <a16:colId xmlns:a16="http://schemas.microsoft.com/office/drawing/2014/main" val="1868507141"/>
                    </a:ext>
                  </a:extLst>
                </a:gridCol>
                <a:gridCol w="605284">
                  <a:extLst>
                    <a:ext uri="{9D8B030D-6E8A-4147-A177-3AD203B41FA5}">
                      <a16:colId xmlns:a16="http://schemas.microsoft.com/office/drawing/2014/main" val="3595256826"/>
                    </a:ext>
                  </a:extLst>
                </a:gridCol>
                <a:gridCol w="605284">
                  <a:extLst>
                    <a:ext uri="{9D8B030D-6E8A-4147-A177-3AD203B41FA5}">
                      <a16:colId xmlns:a16="http://schemas.microsoft.com/office/drawing/2014/main" val="3459916805"/>
                    </a:ext>
                  </a:extLst>
                </a:gridCol>
                <a:gridCol w="605284">
                  <a:extLst>
                    <a:ext uri="{9D8B030D-6E8A-4147-A177-3AD203B41FA5}">
                      <a16:colId xmlns:a16="http://schemas.microsoft.com/office/drawing/2014/main" val="2520460167"/>
                    </a:ext>
                  </a:extLst>
                </a:gridCol>
                <a:gridCol w="605284">
                  <a:extLst>
                    <a:ext uri="{9D8B030D-6E8A-4147-A177-3AD203B41FA5}">
                      <a16:colId xmlns:a16="http://schemas.microsoft.com/office/drawing/2014/main" val="1695142620"/>
                    </a:ext>
                  </a:extLst>
                </a:gridCol>
              </a:tblGrid>
              <a:tr h="291534">
                <a:tc>
                  <a:txBody>
                    <a:bodyPr/>
                    <a:lstStyle/>
                    <a:p>
                      <a:pPr marL="0" marR="0" algn="ctr">
                        <a:lnSpc>
                          <a:spcPct val="107000"/>
                        </a:lnSpc>
                        <a:spcBef>
                          <a:spcPts val="0"/>
                        </a:spcBef>
                        <a:spcAft>
                          <a:spcPts val="0"/>
                        </a:spcAft>
                      </a:pPr>
                      <a:r>
                        <a:rPr lang="en-US" sz="1000" dirty="0" err="1">
                          <a:effectLst/>
                        </a:rPr>
                        <a:t>SNo</a:t>
                      </a:r>
                      <a:endParaRPr lang="en-US" sz="1000" dirty="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Unit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BMCR</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VWO</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TMCR</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80 % TMCR</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60 % TMCR</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40 % BMCR</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2209612"/>
                  </a:ext>
                </a:extLst>
              </a:tr>
              <a:tr h="440698">
                <a:tc>
                  <a:txBody>
                    <a:bodyPr/>
                    <a:lstStyle/>
                    <a:p>
                      <a:pPr marL="0" marR="0">
                        <a:lnSpc>
                          <a:spcPct val="107000"/>
                        </a:lnSpc>
                        <a:spcBef>
                          <a:spcPts val="0"/>
                        </a:spcBef>
                        <a:spcAft>
                          <a:spcPts val="0"/>
                        </a:spcAft>
                      </a:pPr>
                      <a:r>
                        <a:rPr lang="en-US" sz="1000">
                          <a:effectLst/>
                        </a:rPr>
                        <a:t>SO2 (wet,actualO2) (SCR inlet)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mg/Nm3</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2223</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2223</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2223</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2110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1966</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1892</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0512134"/>
                  </a:ext>
                </a:extLst>
              </a:tr>
              <a:tr h="440698">
                <a:tc>
                  <a:txBody>
                    <a:bodyPr/>
                    <a:lstStyle/>
                    <a:p>
                      <a:pPr marL="0" marR="0">
                        <a:lnSpc>
                          <a:spcPct val="107000"/>
                        </a:lnSpc>
                        <a:spcBef>
                          <a:spcPts val="0"/>
                        </a:spcBef>
                        <a:spcAft>
                          <a:spcPts val="0"/>
                        </a:spcAft>
                      </a:pPr>
                      <a:r>
                        <a:rPr lang="en-US" sz="1000">
                          <a:effectLst/>
                        </a:rPr>
                        <a:t>SO3 (wet,actualO2) (SCR inlet)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mg/Nm3</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28.1</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28.1</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28.1</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26.6</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24.8</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23.9</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1394106"/>
                  </a:ext>
                </a:extLst>
              </a:tr>
              <a:tr h="329170">
                <a:tc>
                  <a:txBody>
                    <a:bodyPr/>
                    <a:lstStyle/>
                    <a:p>
                      <a:pPr marL="0" marR="0">
                        <a:lnSpc>
                          <a:spcPct val="107000"/>
                        </a:lnSpc>
                        <a:spcBef>
                          <a:spcPts val="0"/>
                        </a:spcBef>
                        <a:spcAft>
                          <a:spcPts val="0"/>
                        </a:spcAft>
                      </a:pPr>
                      <a:r>
                        <a:rPr lang="en-US" sz="1000">
                          <a:effectLst/>
                        </a:rPr>
                        <a:t>Nox (dry,6% O2)</a:t>
                      </a:r>
                      <a:br>
                        <a:rPr lang="en-US" sz="1000">
                          <a:effectLst/>
                        </a:rPr>
                      </a:br>
                      <a:r>
                        <a:rPr lang="en-US" sz="1000">
                          <a:effectLst/>
                        </a:rPr>
                        <a:t>(SCR inlet)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mg/Nm3</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450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450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450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440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437</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428</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2420348"/>
                  </a:ext>
                </a:extLst>
              </a:tr>
              <a:tr h="291534">
                <a:tc>
                  <a:txBody>
                    <a:bodyPr/>
                    <a:lstStyle/>
                    <a:p>
                      <a:pPr marL="0" marR="0">
                        <a:lnSpc>
                          <a:spcPct val="107000"/>
                        </a:lnSpc>
                        <a:spcBef>
                          <a:spcPts val="0"/>
                        </a:spcBef>
                        <a:spcAft>
                          <a:spcPts val="0"/>
                        </a:spcAft>
                      </a:pPr>
                      <a:r>
                        <a:rPr lang="en-US" sz="1000">
                          <a:effectLst/>
                        </a:rPr>
                        <a:t>SO2 (dry,6% O2)</a:t>
                      </a:r>
                      <a:br>
                        <a:rPr lang="en-US" sz="1000">
                          <a:effectLst/>
                        </a:rPr>
                      </a:br>
                      <a:r>
                        <a:rPr lang="en-US" sz="1000">
                          <a:effectLst/>
                        </a:rPr>
                        <a:t>(SCR outlet)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mg/Nm3</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2127.2</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2127.2</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2127.2</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2008.8</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1859.7</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2115.9</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6835475"/>
                  </a:ext>
                </a:extLst>
              </a:tr>
              <a:tr h="291534">
                <a:tc>
                  <a:txBody>
                    <a:bodyPr/>
                    <a:lstStyle/>
                    <a:p>
                      <a:pPr marL="0" marR="0">
                        <a:lnSpc>
                          <a:spcPct val="107000"/>
                        </a:lnSpc>
                        <a:spcBef>
                          <a:spcPts val="0"/>
                        </a:spcBef>
                        <a:spcAft>
                          <a:spcPts val="0"/>
                        </a:spcAft>
                      </a:pPr>
                      <a:r>
                        <a:rPr lang="en-US" sz="1000">
                          <a:effectLst/>
                        </a:rPr>
                        <a:t>SO3 (dry,6% O2)</a:t>
                      </a:r>
                      <a:br>
                        <a:rPr lang="en-US" sz="1000">
                          <a:effectLst/>
                        </a:rPr>
                      </a:br>
                      <a:r>
                        <a:rPr lang="en-US" sz="1000">
                          <a:effectLst/>
                        </a:rPr>
                        <a:t>(SCR outlet)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mg/Nm3</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53.75</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53.7</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53.68</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52.1</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50.21</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53.45</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356330"/>
                  </a:ext>
                </a:extLst>
              </a:tr>
              <a:tr h="291534">
                <a:tc>
                  <a:txBody>
                    <a:bodyPr/>
                    <a:lstStyle/>
                    <a:p>
                      <a:pPr marL="0" marR="0">
                        <a:lnSpc>
                          <a:spcPct val="107000"/>
                        </a:lnSpc>
                        <a:spcBef>
                          <a:spcPts val="0"/>
                        </a:spcBef>
                        <a:spcAft>
                          <a:spcPts val="0"/>
                        </a:spcAft>
                      </a:pPr>
                      <a:r>
                        <a:rPr lang="en-US" sz="1000">
                          <a:effectLst/>
                        </a:rPr>
                        <a:t>Nox (dry,6% O2)</a:t>
                      </a:r>
                      <a:br>
                        <a:rPr lang="en-US" sz="1000">
                          <a:effectLst/>
                        </a:rPr>
                      </a:br>
                      <a:r>
                        <a:rPr lang="en-US" sz="1000">
                          <a:effectLst/>
                        </a:rPr>
                        <a:t>(SCR outlet)</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mg/Nm3</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 100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 100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 100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 100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 100</a:t>
                      </a:r>
                      <a:endParaRPr lang="en-US" sz="100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dirty="0">
                          <a:effectLst/>
                        </a:rPr>
                        <a:t>≤ 100</a:t>
                      </a:r>
                      <a:endParaRPr lang="en-US" sz="1000" dirty="0">
                        <a:effectLst/>
                        <a:latin typeface="Adani Regular" panose="0200050300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5042554"/>
                  </a:ext>
                </a:extLst>
              </a:tr>
            </a:tbl>
          </a:graphicData>
        </a:graphic>
      </p:graphicFrame>
    </p:spTree>
    <p:extLst>
      <p:ext uri="{BB962C8B-B14F-4D97-AF65-F5344CB8AC3E}">
        <p14:creationId xmlns:p14="http://schemas.microsoft.com/office/powerpoint/2010/main" val="2684798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 name="Rectangle 152"/>
          <p:cNvSpPr>
            <a:spLocks noChangeArrowheads="1"/>
          </p:cNvSpPr>
          <p:nvPr/>
        </p:nvSpPr>
        <p:spPr bwMode="auto">
          <a:xfrm>
            <a:off x="152400" y="138953"/>
            <a:ext cx="117261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pSp>
        <p:nvGrpSpPr>
          <p:cNvPr id="7" name="Group 5"/>
          <p:cNvGrpSpPr>
            <a:grpSpLocks/>
          </p:cNvGrpSpPr>
          <p:nvPr/>
        </p:nvGrpSpPr>
        <p:grpSpPr bwMode="auto">
          <a:xfrm>
            <a:off x="3764092" y="4509618"/>
            <a:ext cx="23648" cy="41144"/>
            <a:chOff x="8068" y="7823"/>
            <a:chExt cx="51" cy="90"/>
          </a:xfrm>
        </p:grpSpPr>
        <p:sp>
          <p:nvSpPr>
            <p:cNvPr id="10" name="Freeform 6"/>
            <p:cNvSpPr>
              <a:spLocks/>
            </p:cNvSpPr>
            <p:nvPr/>
          </p:nvSpPr>
          <p:spPr bwMode="auto">
            <a:xfrm>
              <a:off x="8068" y="7823"/>
              <a:ext cx="51" cy="90"/>
            </a:xfrm>
            <a:custGeom>
              <a:avLst/>
              <a:gdLst>
                <a:gd name="T0" fmla="+- 0 8116 8068"/>
                <a:gd name="T1" fmla="*/ T0 w 51"/>
                <a:gd name="T2" fmla="+- 0 7880 7823"/>
                <a:gd name="T3" fmla="*/ 7880 h 90"/>
                <a:gd name="T4" fmla="+- 0 8089 8068"/>
                <a:gd name="T5" fmla="*/ T4 w 51"/>
                <a:gd name="T6" fmla="+- 0 7880 7823"/>
                <a:gd name="T7" fmla="*/ 7880 h 90"/>
                <a:gd name="T8" fmla="+- 0 8089 8068"/>
                <a:gd name="T9" fmla="*/ T8 w 51"/>
                <a:gd name="T10" fmla="+- 0 7882 7823"/>
                <a:gd name="T11" fmla="*/ 7882 h 90"/>
                <a:gd name="T12" fmla="+- 0 8089 8068"/>
                <a:gd name="T13" fmla="*/ T12 w 51"/>
                <a:gd name="T14" fmla="+- 0 7884 7823"/>
                <a:gd name="T15" fmla="*/ 7884 h 90"/>
                <a:gd name="T16" fmla="+- 0 8090 8068"/>
                <a:gd name="T17" fmla="*/ T16 w 51"/>
                <a:gd name="T18" fmla="+- 0 7885 7823"/>
                <a:gd name="T19" fmla="*/ 7885 h 90"/>
                <a:gd name="T20" fmla="+- 0 8092 8068"/>
                <a:gd name="T21" fmla="*/ T20 w 51"/>
                <a:gd name="T22" fmla="+- 0 7886 7823"/>
                <a:gd name="T23" fmla="*/ 7886 h 90"/>
                <a:gd name="T24" fmla="+- 0 8091 8068"/>
                <a:gd name="T25" fmla="*/ T24 w 51"/>
                <a:gd name="T26" fmla="+- 0 7888 7823"/>
                <a:gd name="T27" fmla="*/ 7888 h 90"/>
                <a:gd name="T28" fmla="+- 0 8091 8068"/>
                <a:gd name="T29" fmla="*/ T28 w 51"/>
                <a:gd name="T30" fmla="+- 0 7890 7823"/>
                <a:gd name="T31" fmla="*/ 7890 h 90"/>
                <a:gd name="T32" fmla="+- 0 8092 8068"/>
                <a:gd name="T33" fmla="*/ T32 w 51"/>
                <a:gd name="T34" fmla="+- 0 7892 7823"/>
                <a:gd name="T35" fmla="*/ 7892 h 90"/>
                <a:gd name="T36" fmla="+- 0 8094 8068"/>
                <a:gd name="T37" fmla="*/ T36 w 51"/>
                <a:gd name="T38" fmla="+- 0 7894 7823"/>
                <a:gd name="T39" fmla="*/ 7894 h 90"/>
                <a:gd name="T40" fmla="+- 0 8093 8068"/>
                <a:gd name="T41" fmla="*/ T40 w 51"/>
                <a:gd name="T42" fmla="+- 0 7896 7823"/>
                <a:gd name="T43" fmla="*/ 7896 h 90"/>
                <a:gd name="T44" fmla="+- 0 8094 8068"/>
                <a:gd name="T45" fmla="*/ T44 w 51"/>
                <a:gd name="T46" fmla="+- 0 7898 7823"/>
                <a:gd name="T47" fmla="*/ 7898 h 90"/>
                <a:gd name="T48" fmla="+- 0 8096 8068"/>
                <a:gd name="T49" fmla="*/ T48 w 51"/>
                <a:gd name="T50" fmla="+- 0 7899 7823"/>
                <a:gd name="T51" fmla="*/ 7899 h 90"/>
                <a:gd name="T52" fmla="+- 0 8098 8068"/>
                <a:gd name="T53" fmla="*/ T52 w 51"/>
                <a:gd name="T54" fmla="+- 0 7901 7823"/>
                <a:gd name="T55" fmla="*/ 7901 h 90"/>
                <a:gd name="T56" fmla="+- 0 8098 8068"/>
                <a:gd name="T57" fmla="*/ T56 w 51"/>
                <a:gd name="T58" fmla="+- 0 7905 7823"/>
                <a:gd name="T59" fmla="*/ 7905 h 90"/>
                <a:gd name="T60" fmla="+- 0 8097 8068"/>
                <a:gd name="T61" fmla="*/ T60 w 51"/>
                <a:gd name="T62" fmla="+- 0 7908 7823"/>
                <a:gd name="T63" fmla="*/ 7908 h 90"/>
                <a:gd name="T64" fmla="+- 0 8098 8068"/>
                <a:gd name="T65" fmla="*/ T64 w 51"/>
                <a:gd name="T66" fmla="+- 0 7911 7823"/>
                <a:gd name="T67" fmla="*/ 7911 h 90"/>
                <a:gd name="T68" fmla="+- 0 8102 8068"/>
                <a:gd name="T69" fmla="*/ T68 w 51"/>
                <a:gd name="T70" fmla="+- 0 7912 7823"/>
                <a:gd name="T71" fmla="*/ 7912 h 90"/>
                <a:gd name="T72" fmla="+- 0 8104 8068"/>
                <a:gd name="T73" fmla="*/ T72 w 51"/>
                <a:gd name="T74" fmla="+- 0 7905 7823"/>
                <a:gd name="T75" fmla="*/ 7905 h 90"/>
                <a:gd name="T76" fmla="+- 0 8106 8068"/>
                <a:gd name="T77" fmla="*/ T76 w 51"/>
                <a:gd name="T78" fmla="+- 0 7902 7823"/>
                <a:gd name="T79" fmla="*/ 7902 h 90"/>
                <a:gd name="T80" fmla="+- 0 8108 8068"/>
                <a:gd name="T81" fmla="*/ T80 w 51"/>
                <a:gd name="T82" fmla="+- 0 7902 7823"/>
                <a:gd name="T83" fmla="*/ 7902 h 90"/>
                <a:gd name="T84" fmla="+- 0 8113 8068"/>
                <a:gd name="T85" fmla="*/ T84 w 51"/>
                <a:gd name="T86" fmla="+- 0 7902 7823"/>
                <a:gd name="T87" fmla="*/ 7902 h 90"/>
                <a:gd name="T88" fmla="+- 0 8114 8068"/>
                <a:gd name="T89" fmla="*/ T88 w 51"/>
                <a:gd name="T90" fmla="+- 0 7901 7823"/>
                <a:gd name="T91" fmla="*/ 7901 h 90"/>
                <a:gd name="T92" fmla="+- 0 8114 8068"/>
                <a:gd name="T93" fmla="*/ T92 w 51"/>
                <a:gd name="T94" fmla="+- 0 7899 7823"/>
                <a:gd name="T95" fmla="*/ 7899 h 90"/>
                <a:gd name="T96" fmla="+- 0 8113 8068"/>
                <a:gd name="T97" fmla="*/ T96 w 51"/>
                <a:gd name="T98" fmla="+- 0 7898 7823"/>
                <a:gd name="T99" fmla="*/ 7898 h 90"/>
                <a:gd name="T100" fmla="+- 0 8112 8068"/>
                <a:gd name="T101" fmla="*/ T100 w 51"/>
                <a:gd name="T102" fmla="+- 0 7896 7823"/>
                <a:gd name="T103" fmla="*/ 7896 h 90"/>
                <a:gd name="T104" fmla="+- 0 8111 8068"/>
                <a:gd name="T105" fmla="*/ T104 w 51"/>
                <a:gd name="T106" fmla="+- 0 7895 7823"/>
                <a:gd name="T107" fmla="*/ 7895 h 90"/>
                <a:gd name="T108" fmla="+- 0 8112 8068"/>
                <a:gd name="T109" fmla="*/ T108 w 51"/>
                <a:gd name="T110" fmla="+- 0 7889 7823"/>
                <a:gd name="T111" fmla="*/ 7889 h 90"/>
                <a:gd name="T112" fmla="+- 0 8116 8068"/>
                <a:gd name="T113" fmla="*/ T112 w 51"/>
                <a:gd name="T114" fmla="+- 0 7880 7823"/>
                <a:gd name="T115" fmla="*/ 7880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48" y="57"/>
                  </a:moveTo>
                  <a:lnTo>
                    <a:pt x="21" y="57"/>
                  </a:lnTo>
                  <a:lnTo>
                    <a:pt x="21" y="59"/>
                  </a:lnTo>
                  <a:lnTo>
                    <a:pt x="21" y="61"/>
                  </a:lnTo>
                  <a:lnTo>
                    <a:pt x="22" y="62"/>
                  </a:lnTo>
                  <a:lnTo>
                    <a:pt x="24" y="63"/>
                  </a:lnTo>
                  <a:lnTo>
                    <a:pt x="23" y="65"/>
                  </a:lnTo>
                  <a:lnTo>
                    <a:pt x="23" y="67"/>
                  </a:lnTo>
                  <a:lnTo>
                    <a:pt x="24" y="69"/>
                  </a:lnTo>
                  <a:lnTo>
                    <a:pt x="26" y="71"/>
                  </a:lnTo>
                  <a:lnTo>
                    <a:pt x="25" y="73"/>
                  </a:lnTo>
                  <a:lnTo>
                    <a:pt x="26" y="75"/>
                  </a:lnTo>
                  <a:lnTo>
                    <a:pt x="28" y="76"/>
                  </a:lnTo>
                  <a:lnTo>
                    <a:pt x="30" y="78"/>
                  </a:lnTo>
                  <a:lnTo>
                    <a:pt x="30" y="82"/>
                  </a:lnTo>
                  <a:lnTo>
                    <a:pt x="29" y="85"/>
                  </a:lnTo>
                  <a:lnTo>
                    <a:pt x="30" y="88"/>
                  </a:lnTo>
                  <a:lnTo>
                    <a:pt x="34" y="89"/>
                  </a:lnTo>
                  <a:lnTo>
                    <a:pt x="36" y="82"/>
                  </a:lnTo>
                  <a:lnTo>
                    <a:pt x="38" y="79"/>
                  </a:lnTo>
                  <a:lnTo>
                    <a:pt x="40" y="79"/>
                  </a:lnTo>
                  <a:lnTo>
                    <a:pt x="45" y="79"/>
                  </a:lnTo>
                  <a:lnTo>
                    <a:pt x="46" y="78"/>
                  </a:lnTo>
                  <a:lnTo>
                    <a:pt x="46" y="76"/>
                  </a:lnTo>
                  <a:lnTo>
                    <a:pt x="45" y="75"/>
                  </a:lnTo>
                  <a:lnTo>
                    <a:pt x="44" y="73"/>
                  </a:lnTo>
                  <a:lnTo>
                    <a:pt x="43" y="72"/>
                  </a:lnTo>
                  <a:lnTo>
                    <a:pt x="44" y="66"/>
                  </a:lnTo>
                  <a:lnTo>
                    <a:pt x="48" y="57"/>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8068" y="7823"/>
              <a:ext cx="51" cy="90"/>
            </a:xfrm>
            <a:custGeom>
              <a:avLst/>
              <a:gdLst>
                <a:gd name="T0" fmla="+- 0 8113 8068"/>
                <a:gd name="T1" fmla="*/ T0 w 51"/>
                <a:gd name="T2" fmla="+- 0 7902 7823"/>
                <a:gd name="T3" fmla="*/ 7902 h 90"/>
                <a:gd name="T4" fmla="+- 0 8108 8068"/>
                <a:gd name="T5" fmla="*/ T4 w 51"/>
                <a:gd name="T6" fmla="+- 0 7902 7823"/>
                <a:gd name="T7" fmla="*/ 7902 h 90"/>
                <a:gd name="T8" fmla="+- 0 8110 8068"/>
                <a:gd name="T9" fmla="*/ T8 w 51"/>
                <a:gd name="T10" fmla="+- 0 7902 7823"/>
                <a:gd name="T11" fmla="*/ 7902 h 90"/>
                <a:gd name="T12" fmla="+- 0 8112 8068"/>
                <a:gd name="T13" fmla="*/ T12 w 51"/>
                <a:gd name="T14" fmla="+- 0 7902 7823"/>
                <a:gd name="T15" fmla="*/ 7902 h 90"/>
                <a:gd name="T16" fmla="+- 0 8113 8068"/>
                <a:gd name="T17" fmla="*/ T16 w 51"/>
                <a:gd name="T18" fmla="+- 0 7902 7823"/>
                <a:gd name="T19" fmla="*/ 7902 h 90"/>
              </a:gdLst>
              <a:ahLst/>
              <a:cxnLst>
                <a:cxn ang="0">
                  <a:pos x="T1" y="T3"/>
                </a:cxn>
                <a:cxn ang="0">
                  <a:pos x="T5" y="T7"/>
                </a:cxn>
                <a:cxn ang="0">
                  <a:pos x="T9" y="T11"/>
                </a:cxn>
                <a:cxn ang="0">
                  <a:pos x="T13" y="T15"/>
                </a:cxn>
                <a:cxn ang="0">
                  <a:pos x="T17" y="T19"/>
                </a:cxn>
              </a:cxnLst>
              <a:rect l="0" t="0" r="r" b="b"/>
              <a:pathLst>
                <a:path w="51" h="90">
                  <a:moveTo>
                    <a:pt x="45" y="79"/>
                  </a:moveTo>
                  <a:lnTo>
                    <a:pt x="40" y="79"/>
                  </a:lnTo>
                  <a:lnTo>
                    <a:pt x="42" y="79"/>
                  </a:lnTo>
                  <a:lnTo>
                    <a:pt x="44" y="79"/>
                  </a:lnTo>
                  <a:lnTo>
                    <a:pt x="45" y="79"/>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8068" y="7823"/>
              <a:ext cx="51" cy="90"/>
            </a:xfrm>
            <a:custGeom>
              <a:avLst/>
              <a:gdLst>
                <a:gd name="T0" fmla="+- 0 8117 8068"/>
                <a:gd name="T1" fmla="*/ T0 w 51"/>
                <a:gd name="T2" fmla="+- 0 7861 7823"/>
                <a:gd name="T3" fmla="*/ 7861 h 90"/>
                <a:gd name="T4" fmla="+- 0 8071 8068"/>
                <a:gd name="T5" fmla="*/ T4 w 51"/>
                <a:gd name="T6" fmla="+- 0 7861 7823"/>
                <a:gd name="T7" fmla="*/ 7861 h 90"/>
                <a:gd name="T8" fmla="+- 0 8075 8068"/>
                <a:gd name="T9" fmla="*/ T8 w 51"/>
                <a:gd name="T10" fmla="+- 0 7863 7823"/>
                <a:gd name="T11" fmla="*/ 7863 h 90"/>
                <a:gd name="T12" fmla="+- 0 8078 8068"/>
                <a:gd name="T13" fmla="*/ T12 w 51"/>
                <a:gd name="T14" fmla="+- 0 7865 7823"/>
                <a:gd name="T15" fmla="*/ 7865 h 90"/>
                <a:gd name="T16" fmla="+- 0 8081 8068"/>
                <a:gd name="T17" fmla="*/ T16 w 51"/>
                <a:gd name="T18" fmla="+- 0 7868 7823"/>
                <a:gd name="T19" fmla="*/ 7868 h 90"/>
                <a:gd name="T20" fmla="+- 0 8083 8068"/>
                <a:gd name="T21" fmla="*/ T20 w 51"/>
                <a:gd name="T22" fmla="+- 0 7872 7823"/>
                <a:gd name="T23" fmla="*/ 7872 h 90"/>
                <a:gd name="T24" fmla="+- 0 8084 8068"/>
                <a:gd name="T25" fmla="*/ T24 w 51"/>
                <a:gd name="T26" fmla="+- 0 7877 7823"/>
                <a:gd name="T27" fmla="*/ 7877 h 90"/>
                <a:gd name="T28" fmla="+- 0 8086 8068"/>
                <a:gd name="T29" fmla="*/ T28 w 51"/>
                <a:gd name="T30" fmla="+- 0 7880 7823"/>
                <a:gd name="T31" fmla="*/ 7880 h 90"/>
                <a:gd name="T32" fmla="+- 0 8089 8068"/>
                <a:gd name="T33" fmla="*/ T32 w 51"/>
                <a:gd name="T34" fmla="+- 0 7880 7823"/>
                <a:gd name="T35" fmla="*/ 7880 h 90"/>
                <a:gd name="T36" fmla="+- 0 8116 8068"/>
                <a:gd name="T37" fmla="*/ T36 w 51"/>
                <a:gd name="T38" fmla="+- 0 7880 7823"/>
                <a:gd name="T39" fmla="*/ 7880 h 90"/>
                <a:gd name="T40" fmla="+- 0 8117 8068"/>
                <a:gd name="T41" fmla="*/ T40 w 51"/>
                <a:gd name="T42" fmla="+- 0 7878 7823"/>
                <a:gd name="T43" fmla="*/ 7878 h 90"/>
                <a:gd name="T44" fmla="+- 0 8119 8068"/>
                <a:gd name="T45" fmla="*/ T44 w 51"/>
                <a:gd name="T46" fmla="+- 0 7874 7823"/>
                <a:gd name="T47" fmla="*/ 7874 h 90"/>
                <a:gd name="T48" fmla="+- 0 8119 8068"/>
                <a:gd name="T49" fmla="*/ T48 w 51"/>
                <a:gd name="T50" fmla="+- 0 7864 7823"/>
                <a:gd name="T51" fmla="*/ 7864 h 90"/>
                <a:gd name="T52" fmla="+- 0 8117 8068"/>
                <a:gd name="T53" fmla="*/ T52 w 51"/>
                <a:gd name="T54" fmla="+- 0 7861 7823"/>
                <a:gd name="T55" fmla="*/ 7861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1" h="90">
                  <a:moveTo>
                    <a:pt x="49" y="38"/>
                  </a:moveTo>
                  <a:lnTo>
                    <a:pt x="3" y="38"/>
                  </a:lnTo>
                  <a:lnTo>
                    <a:pt x="7" y="40"/>
                  </a:lnTo>
                  <a:lnTo>
                    <a:pt x="10" y="42"/>
                  </a:lnTo>
                  <a:lnTo>
                    <a:pt x="13" y="45"/>
                  </a:lnTo>
                  <a:lnTo>
                    <a:pt x="15" y="49"/>
                  </a:lnTo>
                  <a:lnTo>
                    <a:pt x="16" y="54"/>
                  </a:lnTo>
                  <a:lnTo>
                    <a:pt x="18" y="57"/>
                  </a:lnTo>
                  <a:lnTo>
                    <a:pt x="21" y="57"/>
                  </a:lnTo>
                  <a:lnTo>
                    <a:pt x="48" y="57"/>
                  </a:lnTo>
                  <a:lnTo>
                    <a:pt x="49" y="55"/>
                  </a:lnTo>
                  <a:lnTo>
                    <a:pt x="51" y="51"/>
                  </a:lnTo>
                  <a:lnTo>
                    <a:pt x="51" y="41"/>
                  </a:lnTo>
                  <a:lnTo>
                    <a:pt x="49" y="38"/>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8068" y="7823"/>
              <a:ext cx="51" cy="90"/>
            </a:xfrm>
            <a:custGeom>
              <a:avLst/>
              <a:gdLst>
                <a:gd name="T0" fmla="+- 0 8089 8068"/>
                <a:gd name="T1" fmla="*/ T0 w 51"/>
                <a:gd name="T2" fmla="+- 0 7827 7823"/>
                <a:gd name="T3" fmla="*/ 7827 h 90"/>
                <a:gd name="T4" fmla="+- 0 8085 8068"/>
                <a:gd name="T5" fmla="*/ T4 w 51"/>
                <a:gd name="T6" fmla="+- 0 7829 7823"/>
                <a:gd name="T7" fmla="*/ 7829 h 90"/>
                <a:gd name="T8" fmla="+- 0 8084 8068"/>
                <a:gd name="T9" fmla="*/ T8 w 51"/>
                <a:gd name="T10" fmla="+- 0 7829 7823"/>
                <a:gd name="T11" fmla="*/ 7829 h 90"/>
                <a:gd name="T12" fmla="+- 0 8083 8068"/>
                <a:gd name="T13" fmla="*/ T12 w 51"/>
                <a:gd name="T14" fmla="+- 0 7830 7823"/>
                <a:gd name="T15" fmla="*/ 7830 h 90"/>
                <a:gd name="T16" fmla="+- 0 8082 8068"/>
                <a:gd name="T17" fmla="*/ T16 w 51"/>
                <a:gd name="T18" fmla="+- 0 7831 7823"/>
                <a:gd name="T19" fmla="*/ 7831 h 90"/>
                <a:gd name="T20" fmla="+- 0 8081 8068"/>
                <a:gd name="T21" fmla="*/ T20 w 51"/>
                <a:gd name="T22" fmla="+- 0 7832 7823"/>
                <a:gd name="T23" fmla="*/ 7832 h 90"/>
                <a:gd name="T24" fmla="+- 0 8079 8068"/>
                <a:gd name="T25" fmla="*/ T24 w 51"/>
                <a:gd name="T26" fmla="+- 0 7833 7823"/>
                <a:gd name="T27" fmla="*/ 7833 h 90"/>
                <a:gd name="T28" fmla="+- 0 8075 8068"/>
                <a:gd name="T29" fmla="*/ T28 w 51"/>
                <a:gd name="T30" fmla="+- 0 7833 7823"/>
                <a:gd name="T31" fmla="*/ 7833 h 90"/>
                <a:gd name="T32" fmla="+- 0 8073 8068"/>
                <a:gd name="T33" fmla="*/ T32 w 51"/>
                <a:gd name="T34" fmla="+- 0 7833 7823"/>
                <a:gd name="T35" fmla="*/ 7833 h 90"/>
                <a:gd name="T36" fmla="+- 0 8069 8068"/>
                <a:gd name="T37" fmla="*/ T36 w 51"/>
                <a:gd name="T38" fmla="+- 0 7842 7823"/>
                <a:gd name="T39" fmla="*/ 7842 h 90"/>
                <a:gd name="T40" fmla="+- 0 8068 8068"/>
                <a:gd name="T41" fmla="*/ T40 w 51"/>
                <a:gd name="T42" fmla="+- 0 7845 7823"/>
                <a:gd name="T43" fmla="*/ 7845 h 90"/>
                <a:gd name="T44" fmla="+- 0 8068 8068"/>
                <a:gd name="T45" fmla="*/ T44 w 51"/>
                <a:gd name="T46" fmla="+- 0 7864 7823"/>
                <a:gd name="T47" fmla="*/ 7864 h 90"/>
                <a:gd name="T48" fmla="+- 0 8071 8068"/>
                <a:gd name="T49" fmla="*/ T48 w 51"/>
                <a:gd name="T50" fmla="+- 0 7861 7823"/>
                <a:gd name="T51" fmla="*/ 7861 h 90"/>
                <a:gd name="T52" fmla="+- 0 8117 8068"/>
                <a:gd name="T53" fmla="*/ T52 w 51"/>
                <a:gd name="T54" fmla="+- 0 7861 7823"/>
                <a:gd name="T55" fmla="*/ 7861 h 90"/>
                <a:gd name="T56" fmla="+- 0 8116 8068"/>
                <a:gd name="T57" fmla="*/ T56 w 51"/>
                <a:gd name="T58" fmla="+- 0 7860 7823"/>
                <a:gd name="T59" fmla="*/ 7860 h 90"/>
                <a:gd name="T60" fmla="+- 0 8114 8068"/>
                <a:gd name="T61" fmla="*/ T60 w 51"/>
                <a:gd name="T62" fmla="+- 0 7855 7823"/>
                <a:gd name="T63" fmla="*/ 7855 h 90"/>
                <a:gd name="T64" fmla="+- 0 8111 8068"/>
                <a:gd name="T65" fmla="*/ T64 w 51"/>
                <a:gd name="T66" fmla="+- 0 7850 7823"/>
                <a:gd name="T67" fmla="*/ 7850 h 90"/>
                <a:gd name="T68" fmla="+- 0 8110 8068"/>
                <a:gd name="T69" fmla="*/ T68 w 51"/>
                <a:gd name="T70" fmla="+- 0 7847 7823"/>
                <a:gd name="T71" fmla="*/ 7847 h 90"/>
                <a:gd name="T72" fmla="+- 0 8110 8068"/>
                <a:gd name="T73" fmla="*/ T72 w 51"/>
                <a:gd name="T74" fmla="+- 0 7840 7823"/>
                <a:gd name="T75" fmla="*/ 7840 h 90"/>
                <a:gd name="T76" fmla="+- 0 8109 8068"/>
                <a:gd name="T77" fmla="*/ T76 w 51"/>
                <a:gd name="T78" fmla="+- 0 7837 7823"/>
                <a:gd name="T79" fmla="*/ 7837 h 90"/>
                <a:gd name="T80" fmla="+- 0 8108 8068"/>
                <a:gd name="T81" fmla="*/ T80 w 51"/>
                <a:gd name="T82" fmla="+- 0 7834 7823"/>
                <a:gd name="T83" fmla="*/ 7834 h 90"/>
                <a:gd name="T84" fmla="+- 0 8108 8068"/>
                <a:gd name="T85" fmla="*/ T84 w 51"/>
                <a:gd name="T86" fmla="+- 0 7833 7823"/>
                <a:gd name="T87" fmla="*/ 7833 h 90"/>
                <a:gd name="T88" fmla="+- 0 8079 8068"/>
                <a:gd name="T89" fmla="*/ T88 w 51"/>
                <a:gd name="T90" fmla="+- 0 7833 7823"/>
                <a:gd name="T91" fmla="*/ 7833 h 90"/>
                <a:gd name="T92" fmla="+- 0 8075 8068"/>
                <a:gd name="T93" fmla="*/ T92 w 51"/>
                <a:gd name="T94" fmla="+- 0 7833 7823"/>
                <a:gd name="T95" fmla="*/ 7833 h 90"/>
                <a:gd name="T96" fmla="+- 0 8108 8068"/>
                <a:gd name="T97" fmla="*/ T96 w 51"/>
                <a:gd name="T98" fmla="+- 0 7833 7823"/>
                <a:gd name="T99" fmla="*/ 7833 h 90"/>
                <a:gd name="T100" fmla="+- 0 8107 8068"/>
                <a:gd name="T101" fmla="*/ T100 w 51"/>
                <a:gd name="T102" fmla="+- 0 7830 7823"/>
                <a:gd name="T103" fmla="*/ 7830 h 90"/>
                <a:gd name="T104" fmla="+- 0 8106 8068"/>
                <a:gd name="T105" fmla="*/ T104 w 51"/>
                <a:gd name="T106" fmla="+- 0 7828 7823"/>
                <a:gd name="T107" fmla="*/ 7828 h 90"/>
                <a:gd name="T108" fmla="+- 0 8090 8068"/>
                <a:gd name="T109" fmla="*/ T108 w 51"/>
                <a:gd name="T110" fmla="+- 0 7828 7823"/>
                <a:gd name="T111" fmla="*/ 7828 h 90"/>
                <a:gd name="T112" fmla="+- 0 8089 8068"/>
                <a:gd name="T113" fmla="*/ T112 w 51"/>
                <a:gd name="T114" fmla="+- 0 7827 7823"/>
                <a:gd name="T115" fmla="*/ 7827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21" y="4"/>
                  </a:moveTo>
                  <a:lnTo>
                    <a:pt x="17" y="6"/>
                  </a:lnTo>
                  <a:lnTo>
                    <a:pt x="16" y="6"/>
                  </a:lnTo>
                  <a:lnTo>
                    <a:pt x="15" y="7"/>
                  </a:lnTo>
                  <a:lnTo>
                    <a:pt x="14" y="8"/>
                  </a:lnTo>
                  <a:lnTo>
                    <a:pt x="13" y="9"/>
                  </a:lnTo>
                  <a:lnTo>
                    <a:pt x="11" y="10"/>
                  </a:lnTo>
                  <a:lnTo>
                    <a:pt x="7" y="10"/>
                  </a:lnTo>
                  <a:lnTo>
                    <a:pt x="5" y="10"/>
                  </a:lnTo>
                  <a:lnTo>
                    <a:pt x="1" y="19"/>
                  </a:lnTo>
                  <a:lnTo>
                    <a:pt x="0" y="22"/>
                  </a:lnTo>
                  <a:lnTo>
                    <a:pt x="0" y="41"/>
                  </a:lnTo>
                  <a:lnTo>
                    <a:pt x="3" y="38"/>
                  </a:lnTo>
                  <a:lnTo>
                    <a:pt x="49" y="38"/>
                  </a:lnTo>
                  <a:lnTo>
                    <a:pt x="48" y="37"/>
                  </a:lnTo>
                  <a:lnTo>
                    <a:pt x="46" y="32"/>
                  </a:lnTo>
                  <a:lnTo>
                    <a:pt x="43" y="27"/>
                  </a:lnTo>
                  <a:lnTo>
                    <a:pt x="42" y="24"/>
                  </a:lnTo>
                  <a:lnTo>
                    <a:pt x="42" y="17"/>
                  </a:lnTo>
                  <a:lnTo>
                    <a:pt x="41" y="14"/>
                  </a:lnTo>
                  <a:lnTo>
                    <a:pt x="40" y="11"/>
                  </a:lnTo>
                  <a:lnTo>
                    <a:pt x="40" y="10"/>
                  </a:lnTo>
                  <a:lnTo>
                    <a:pt x="11" y="10"/>
                  </a:lnTo>
                  <a:lnTo>
                    <a:pt x="7" y="10"/>
                  </a:lnTo>
                  <a:lnTo>
                    <a:pt x="40" y="10"/>
                  </a:lnTo>
                  <a:lnTo>
                    <a:pt x="39" y="7"/>
                  </a:lnTo>
                  <a:lnTo>
                    <a:pt x="38" y="5"/>
                  </a:lnTo>
                  <a:lnTo>
                    <a:pt x="22" y="5"/>
                  </a:lnTo>
                  <a:lnTo>
                    <a:pt x="21" y="4"/>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8068" y="7823"/>
              <a:ext cx="51" cy="90"/>
            </a:xfrm>
            <a:custGeom>
              <a:avLst/>
              <a:gdLst>
                <a:gd name="T0" fmla="+- 0 8098 8068"/>
                <a:gd name="T1" fmla="*/ T0 w 51"/>
                <a:gd name="T2" fmla="+- 0 7823 7823"/>
                <a:gd name="T3" fmla="*/ 7823 h 90"/>
                <a:gd name="T4" fmla="+- 0 8095 8068"/>
                <a:gd name="T5" fmla="*/ T4 w 51"/>
                <a:gd name="T6" fmla="+- 0 7824 7823"/>
                <a:gd name="T7" fmla="*/ 7824 h 90"/>
                <a:gd name="T8" fmla="+- 0 8090 8068"/>
                <a:gd name="T9" fmla="*/ T8 w 51"/>
                <a:gd name="T10" fmla="+- 0 7828 7823"/>
                <a:gd name="T11" fmla="*/ 7828 h 90"/>
                <a:gd name="T12" fmla="+- 0 8106 8068"/>
                <a:gd name="T13" fmla="*/ T12 w 51"/>
                <a:gd name="T14" fmla="+- 0 7828 7823"/>
                <a:gd name="T15" fmla="*/ 7828 h 90"/>
                <a:gd name="T16" fmla="+- 0 8105 8068"/>
                <a:gd name="T17" fmla="*/ T16 w 51"/>
                <a:gd name="T18" fmla="+- 0 7828 7823"/>
                <a:gd name="T19" fmla="*/ 7828 h 90"/>
                <a:gd name="T20" fmla="+- 0 8101 8068"/>
                <a:gd name="T21" fmla="*/ T20 w 51"/>
                <a:gd name="T22" fmla="+- 0 7824 7823"/>
                <a:gd name="T23" fmla="*/ 7824 h 90"/>
                <a:gd name="T24" fmla="+- 0 8098 8068"/>
                <a:gd name="T25" fmla="*/ T24 w 51"/>
                <a:gd name="T26" fmla="+- 0 7823 7823"/>
                <a:gd name="T27" fmla="*/ 7823 h 90"/>
              </a:gdLst>
              <a:ahLst/>
              <a:cxnLst>
                <a:cxn ang="0">
                  <a:pos x="T1" y="T3"/>
                </a:cxn>
                <a:cxn ang="0">
                  <a:pos x="T5" y="T7"/>
                </a:cxn>
                <a:cxn ang="0">
                  <a:pos x="T9" y="T11"/>
                </a:cxn>
                <a:cxn ang="0">
                  <a:pos x="T13" y="T15"/>
                </a:cxn>
                <a:cxn ang="0">
                  <a:pos x="T17" y="T19"/>
                </a:cxn>
                <a:cxn ang="0">
                  <a:pos x="T21" y="T23"/>
                </a:cxn>
                <a:cxn ang="0">
                  <a:pos x="T25" y="T27"/>
                </a:cxn>
              </a:cxnLst>
              <a:rect l="0" t="0" r="r" b="b"/>
              <a:pathLst>
                <a:path w="51" h="90">
                  <a:moveTo>
                    <a:pt x="30" y="0"/>
                  </a:moveTo>
                  <a:lnTo>
                    <a:pt x="27" y="1"/>
                  </a:lnTo>
                  <a:lnTo>
                    <a:pt x="22" y="5"/>
                  </a:lnTo>
                  <a:lnTo>
                    <a:pt x="38" y="5"/>
                  </a:lnTo>
                  <a:lnTo>
                    <a:pt x="37" y="5"/>
                  </a:lnTo>
                  <a:lnTo>
                    <a:pt x="33" y="1"/>
                  </a:lnTo>
                  <a:lnTo>
                    <a:pt x="30"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11"/>
          <p:cNvGrpSpPr>
            <a:grpSpLocks/>
          </p:cNvGrpSpPr>
          <p:nvPr/>
        </p:nvGrpSpPr>
        <p:grpSpPr bwMode="auto">
          <a:xfrm>
            <a:off x="3759456" y="4492704"/>
            <a:ext cx="12056" cy="16000"/>
            <a:chOff x="8058" y="7786"/>
            <a:chExt cx="26" cy="35"/>
          </a:xfrm>
        </p:grpSpPr>
        <p:sp>
          <p:nvSpPr>
            <p:cNvPr id="9" name="Freeform 12"/>
            <p:cNvSpPr>
              <a:spLocks/>
            </p:cNvSpPr>
            <p:nvPr/>
          </p:nvSpPr>
          <p:spPr bwMode="auto">
            <a:xfrm>
              <a:off x="8058" y="7786"/>
              <a:ext cx="26" cy="35"/>
            </a:xfrm>
            <a:custGeom>
              <a:avLst/>
              <a:gdLst>
                <a:gd name="T0" fmla="+- 0 8077 8058"/>
                <a:gd name="T1" fmla="*/ T0 w 26"/>
                <a:gd name="T2" fmla="+- 0 7786 7786"/>
                <a:gd name="T3" fmla="*/ 7786 h 35"/>
                <a:gd name="T4" fmla="+- 0 8075 8058"/>
                <a:gd name="T5" fmla="*/ T4 w 26"/>
                <a:gd name="T6" fmla="+- 0 7790 7786"/>
                <a:gd name="T7" fmla="*/ 7790 h 35"/>
                <a:gd name="T8" fmla="+- 0 8073 8058"/>
                <a:gd name="T9" fmla="*/ T8 w 26"/>
                <a:gd name="T10" fmla="+- 0 7794 7786"/>
                <a:gd name="T11" fmla="*/ 7794 h 35"/>
                <a:gd name="T12" fmla="+- 0 8072 8058"/>
                <a:gd name="T13" fmla="*/ T12 w 26"/>
                <a:gd name="T14" fmla="+- 0 7797 7786"/>
                <a:gd name="T15" fmla="*/ 7797 h 35"/>
                <a:gd name="T16" fmla="+- 0 8066 8058"/>
                <a:gd name="T17" fmla="*/ T16 w 26"/>
                <a:gd name="T18" fmla="+- 0 7798 7786"/>
                <a:gd name="T19" fmla="*/ 7798 h 35"/>
                <a:gd name="T20" fmla="+- 0 8062 8058"/>
                <a:gd name="T21" fmla="*/ T20 w 26"/>
                <a:gd name="T22" fmla="+- 0 7800 7786"/>
                <a:gd name="T23" fmla="*/ 7800 h 35"/>
                <a:gd name="T24" fmla="+- 0 8061 8058"/>
                <a:gd name="T25" fmla="*/ T24 w 26"/>
                <a:gd name="T26" fmla="+- 0 7803 7786"/>
                <a:gd name="T27" fmla="*/ 7803 h 35"/>
                <a:gd name="T28" fmla="+- 0 8061 8058"/>
                <a:gd name="T29" fmla="*/ T28 w 26"/>
                <a:gd name="T30" fmla="+- 0 7807 7786"/>
                <a:gd name="T31" fmla="*/ 7807 h 35"/>
                <a:gd name="T32" fmla="+- 0 8058 8058"/>
                <a:gd name="T33" fmla="*/ T32 w 26"/>
                <a:gd name="T34" fmla="+- 0 7809 7786"/>
                <a:gd name="T35" fmla="*/ 7809 h 35"/>
                <a:gd name="T36" fmla="+- 0 8061 8058"/>
                <a:gd name="T37" fmla="*/ T36 w 26"/>
                <a:gd name="T38" fmla="+- 0 7813 7786"/>
                <a:gd name="T39" fmla="*/ 7813 h 35"/>
                <a:gd name="T40" fmla="+- 0 8062 8058"/>
                <a:gd name="T41" fmla="*/ T40 w 26"/>
                <a:gd name="T42" fmla="+- 0 7814 7786"/>
                <a:gd name="T43" fmla="*/ 7814 h 35"/>
                <a:gd name="T44" fmla="+- 0 8063 8058"/>
                <a:gd name="T45" fmla="*/ T44 w 26"/>
                <a:gd name="T46" fmla="+- 0 7816 7786"/>
                <a:gd name="T47" fmla="*/ 7816 h 35"/>
                <a:gd name="T48" fmla="+- 0 8062 8058"/>
                <a:gd name="T49" fmla="*/ T48 w 26"/>
                <a:gd name="T50" fmla="+- 0 7818 7786"/>
                <a:gd name="T51" fmla="*/ 7818 h 35"/>
                <a:gd name="T52" fmla="+- 0 8063 8058"/>
                <a:gd name="T53" fmla="*/ T52 w 26"/>
                <a:gd name="T54" fmla="+- 0 7819 7786"/>
                <a:gd name="T55" fmla="*/ 7819 h 35"/>
                <a:gd name="T56" fmla="+- 0 8065 8058"/>
                <a:gd name="T57" fmla="*/ T56 w 26"/>
                <a:gd name="T58" fmla="+- 0 7820 7786"/>
                <a:gd name="T59" fmla="*/ 7820 h 35"/>
                <a:gd name="T60" fmla="+- 0 8067 8058"/>
                <a:gd name="T61" fmla="*/ T60 w 26"/>
                <a:gd name="T62" fmla="+- 0 7820 7786"/>
                <a:gd name="T63" fmla="*/ 7820 h 35"/>
                <a:gd name="T64" fmla="+- 0 8074 8058"/>
                <a:gd name="T65" fmla="*/ T64 w 26"/>
                <a:gd name="T66" fmla="+- 0 7812 7786"/>
                <a:gd name="T67" fmla="*/ 7812 h 35"/>
                <a:gd name="T68" fmla="+- 0 8077 8058"/>
                <a:gd name="T69" fmla="*/ T68 w 26"/>
                <a:gd name="T70" fmla="+- 0 7809 7786"/>
                <a:gd name="T71" fmla="*/ 7809 h 35"/>
                <a:gd name="T72" fmla="+- 0 8080 8058"/>
                <a:gd name="T73" fmla="*/ T72 w 26"/>
                <a:gd name="T74" fmla="+- 0 7807 7786"/>
                <a:gd name="T75" fmla="*/ 7807 h 35"/>
                <a:gd name="T76" fmla="+- 0 8083 8058"/>
                <a:gd name="T77" fmla="*/ T76 w 26"/>
                <a:gd name="T78" fmla="+- 0 7805 7786"/>
                <a:gd name="T79" fmla="*/ 7805 h 35"/>
                <a:gd name="T80" fmla="+- 0 8084 8058"/>
                <a:gd name="T81" fmla="*/ T80 w 26"/>
                <a:gd name="T82" fmla="+- 0 7803 7786"/>
                <a:gd name="T83" fmla="*/ 7803 h 35"/>
                <a:gd name="T84" fmla="+- 0 8083 8058"/>
                <a:gd name="T85" fmla="*/ T84 w 26"/>
                <a:gd name="T86" fmla="+- 0 7799 7786"/>
                <a:gd name="T87" fmla="*/ 7799 h 35"/>
                <a:gd name="T88" fmla="+- 0 8081 8058"/>
                <a:gd name="T89" fmla="*/ T88 w 26"/>
                <a:gd name="T90" fmla="+- 0 7797 7786"/>
                <a:gd name="T91" fmla="*/ 7797 h 35"/>
                <a:gd name="T92" fmla="+- 0 8079 8058"/>
                <a:gd name="T93" fmla="*/ T92 w 26"/>
                <a:gd name="T94" fmla="+- 0 7796 7786"/>
                <a:gd name="T95" fmla="*/ 7796 h 35"/>
                <a:gd name="T96" fmla="+- 0 8077 8058"/>
                <a:gd name="T97" fmla="*/ T96 w 26"/>
                <a:gd name="T98" fmla="+- 0 7794 7786"/>
                <a:gd name="T99" fmla="*/ 7794 h 35"/>
                <a:gd name="T100" fmla="+- 0 8077 8058"/>
                <a:gd name="T101" fmla="*/ T100 w 26"/>
                <a:gd name="T102" fmla="+- 0 7791 7786"/>
                <a:gd name="T103" fmla="*/ 7791 h 35"/>
                <a:gd name="T104" fmla="+- 0 8077 8058"/>
                <a:gd name="T105" fmla="*/ T104 w 26"/>
                <a:gd name="T106" fmla="+- 0 7786 7786"/>
                <a:gd name="T107" fmla="*/ 7786 h 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6" h="35">
                  <a:moveTo>
                    <a:pt x="19" y="0"/>
                  </a:moveTo>
                  <a:lnTo>
                    <a:pt x="17" y="4"/>
                  </a:lnTo>
                  <a:lnTo>
                    <a:pt x="15" y="8"/>
                  </a:lnTo>
                  <a:lnTo>
                    <a:pt x="14" y="11"/>
                  </a:lnTo>
                  <a:lnTo>
                    <a:pt x="8" y="12"/>
                  </a:lnTo>
                  <a:lnTo>
                    <a:pt x="4" y="14"/>
                  </a:lnTo>
                  <a:lnTo>
                    <a:pt x="3" y="17"/>
                  </a:lnTo>
                  <a:lnTo>
                    <a:pt x="3" y="21"/>
                  </a:lnTo>
                  <a:lnTo>
                    <a:pt x="0" y="23"/>
                  </a:lnTo>
                  <a:lnTo>
                    <a:pt x="3" y="27"/>
                  </a:lnTo>
                  <a:lnTo>
                    <a:pt x="4" y="28"/>
                  </a:lnTo>
                  <a:lnTo>
                    <a:pt x="5" y="30"/>
                  </a:lnTo>
                  <a:lnTo>
                    <a:pt x="4" y="32"/>
                  </a:lnTo>
                  <a:lnTo>
                    <a:pt x="5" y="33"/>
                  </a:lnTo>
                  <a:lnTo>
                    <a:pt x="7" y="34"/>
                  </a:lnTo>
                  <a:lnTo>
                    <a:pt x="9" y="34"/>
                  </a:lnTo>
                  <a:lnTo>
                    <a:pt x="16" y="26"/>
                  </a:lnTo>
                  <a:lnTo>
                    <a:pt x="19" y="23"/>
                  </a:lnTo>
                  <a:lnTo>
                    <a:pt x="22" y="21"/>
                  </a:lnTo>
                  <a:lnTo>
                    <a:pt x="25" y="19"/>
                  </a:lnTo>
                  <a:lnTo>
                    <a:pt x="26" y="17"/>
                  </a:lnTo>
                  <a:lnTo>
                    <a:pt x="25" y="13"/>
                  </a:lnTo>
                  <a:lnTo>
                    <a:pt x="23" y="11"/>
                  </a:lnTo>
                  <a:lnTo>
                    <a:pt x="21" y="10"/>
                  </a:lnTo>
                  <a:lnTo>
                    <a:pt x="19" y="8"/>
                  </a:lnTo>
                  <a:lnTo>
                    <a:pt x="19" y="5"/>
                  </a:lnTo>
                  <a:lnTo>
                    <a:pt x="19"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itle 1">
            <a:extLst>
              <a:ext uri="{FF2B5EF4-FFF2-40B4-BE49-F238E27FC236}">
                <a16:creationId xmlns:a16="http://schemas.microsoft.com/office/drawing/2014/main" id="{5C8FB71F-0EE8-4FE1-9E92-204EB17EE005}"/>
              </a:ext>
            </a:extLst>
          </p:cNvPr>
          <p:cNvSpPr txBox="1">
            <a:spLocks/>
          </p:cNvSpPr>
          <p:nvPr/>
        </p:nvSpPr>
        <p:spPr>
          <a:xfrm>
            <a:off x="1935736" y="167243"/>
            <a:ext cx="7499814" cy="424732"/>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002060"/>
                </a:solidFill>
                <a:latin typeface="Adani Regular"/>
                <a:ea typeface="+mn-ea"/>
                <a:cs typeface="+mn-cs"/>
              </a:rPr>
              <a:t>Conclusions</a:t>
            </a:r>
          </a:p>
        </p:txBody>
      </p:sp>
      <p:sp>
        <p:nvSpPr>
          <p:cNvPr id="9217" name="Rectangle 1"/>
          <p:cNvSpPr>
            <a:spLocks noChangeArrowheads="1"/>
          </p:cNvSpPr>
          <p:nvPr/>
        </p:nvSpPr>
        <p:spPr bwMode="auto">
          <a:xfrm>
            <a:off x="224852" y="1469036"/>
            <a:ext cx="10388184" cy="3231654"/>
          </a:xfrm>
          <a:prstGeom prst="rect">
            <a:avLst/>
          </a:prstGeom>
          <a:noFill/>
          <a:ln w="9525">
            <a:noFill/>
            <a:miter lim="800000"/>
            <a:headEnd/>
            <a:tailEnd/>
          </a:ln>
          <a:effectLst/>
        </p:spPr>
        <p:txBody>
          <a:bodyPr vert="horz" wrap="square" lIns="76176"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Arial" pitchFamily="34" charset="0"/>
                <a:cs typeface="Arial" pitchFamily="34" charset="0"/>
              </a:rPr>
              <a:t>Conclusions: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Arial" pitchFamily="34" charset="0"/>
                <a:cs typeface="Arial" pitchFamily="34" charset="0"/>
              </a:rPr>
              <a:t>In order to effectively improve boiler combustion efficiency, reduce the co-emission of </a:t>
            </a:r>
            <a:r>
              <a:rPr kumimoji="0" lang="en-US" sz="1600" b="0" i="0" u="none" strike="noStrike" cap="none" normalizeH="0" baseline="0" dirty="0" err="1">
                <a:ln>
                  <a:noFill/>
                </a:ln>
                <a:solidFill>
                  <a:schemeClr val="tx1"/>
                </a:solidFill>
                <a:effectLst/>
                <a:latin typeface="Arial" pitchFamily="34" charset="0"/>
                <a:ea typeface="Arial" pitchFamily="34" charset="0"/>
                <a:cs typeface="Arial" pitchFamily="34" charset="0"/>
              </a:rPr>
              <a:t>NOx</a:t>
            </a:r>
            <a:r>
              <a:rPr kumimoji="0" lang="en-US" sz="1600" b="0" i="0" u="none" strike="noStrike" cap="none" normalizeH="0" baseline="0" dirty="0">
                <a:ln>
                  <a:noFill/>
                </a:ln>
                <a:solidFill>
                  <a:schemeClr val="tx1"/>
                </a:solidFill>
                <a:effectLst/>
                <a:latin typeface="Arial" pitchFamily="34" charset="0"/>
                <a:ea typeface="Arial" pitchFamily="34" charset="0"/>
                <a:cs typeface="Arial" pitchFamily="34" charset="0"/>
              </a:rPr>
              <a:t> and carbon dioxide, and aim at actual industrial application requirements, this paper proposes a data-driven online combustion optimization system. Boiler combustion is a non-linear process with violent fluctuations. The idea of piecewise linearization is used to divide the historical data based on the multi-variable combination of MS Flow, Mill to obtain a lot of partitions, and the linear model was used to construct local linear models for each partition. The multiple local linear models approximate global non-linearity. The prediction error of the data-driven  model is small and can meet industrial application requirements. The full-scale industrial test of the combustion optimization online control system based on this model also obtained effective optimization results. The results show that the average value of </a:t>
            </a:r>
            <a:r>
              <a:rPr kumimoji="0" lang="en-US" sz="1600" b="0" i="0" u="none" strike="noStrike" cap="none" normalizeH="0" baseline="0" dirty="0" err="1">
                <a:ln>
                  <a:noFill/>
                </a:ln>
                <a:solidFill>
                  <a:schemeClr val="tx1"/>
                </a:solidFill>
                <a:effectLst/>
                <a:latin typeface="Arial" pitchFamily="34" charset="0"/>
                <a:ea typeface="Arial" pitchFamily="34" charset="0"/>
                <a:cs typeface="Arial" pitchFamily="34" charset="0"/>
              </a:rPr>
              <a:t>NOx</a:t>
            </a:r>
            <a:r>
              <a:rPr kumimoji="0" lang="en-US" sz="1600" b="0" i="0" u="none" strike="noStrike" cap="none" normalizeH="0" baseline="0" dirty="0">
                <a:ln>
                  <a:noFill/>
                </a:ln>
                <a:solidFill>
                  <a:schemeClr val="tx1"/>
                </a:solidFill>
                <a:effectLst/>
                <a:latin typeface="Arial" pitchFamily="34" charset="0"/>
                <a:ea typeface="Arial" pitchFamily="34" charset="0"/>
                <a:cs typeface="Arial" pitchFamily="34" charset="0"/>
              </a:rPr>
              <a:t> emissions (6%O2) decreased by 3 % and had an average increase of 0.39% in boiler efficiency.</a:t>
            </a:r>
            <a:endParaRPr kumimoji="0" lang="en-US" sz="16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74267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 name="Rectangle 152"/>
          <p:cNvSpPr>
            <a:spLocks noChangeArrowheads="1"/>
          </p:cNvSpPr>
          <p:nvPr/>
        </p:nvSpPr>
        <p:spPr bwMode="auto">
          <a:xfrm>
            <a:off x="152400" y="13895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5"/>
          <p:cNvGrpSpPr>
            <a:grpSpLocks/>
          </p:cNvGrpSpPr>
          <p:nvPr/>
        </p:nvGrpSpPr>
        <p:grpSpPr bwMode="auto">
          <a:xfrm>
            <a:off x="3764092" y="4509618"/>
            <a:ext cx="23648" cy="41144"/>
            <a:chOff x="8068" y="7823"/>
            <a:chExt cx="51" cy="90"/>
          </a:xfrm>
        </p:grpSpPr>
        <p:sp>
          <p:nvSpPr>
            <p:cNvPr id="10" name="Freeform 6"/>
            <p:cNvSpPr>
              <a:spLocks/>
            </p:cNvSpPr>
            <p:nvPr/>
          </p:nvSpPr>
          <p:spPr bwMode="auto">
            <a:xfrm>
              <a:off x="8068" y="7823"/>
              <a:ext cx="51" cy="90"/>
            </a:xfrm>
            <a:custGeom>
              <a:avLst/>
              <a:gdLst>
                <a:gd name="T0" fmla="+- 0 8116 8068"/>
                <a:gd name="T1" fmla="*/ T0 w 51"/>
                <a:gd name="T2" fmla="+- 0 7880 7823"/>
                <a:gd name="T3" fmla="*/ 7880 h 90"/>
                <a:gd name="T4" fmla="+- 0 8089 8068"/>
                <a:gd name="T5" fmla="*/ T4 w 51"/>
                <a:gd name="T6" fmla="+- 0 7880 7823"/>
                <a:gd name="T7" fmla="*/ 7880 h 90"/>
                <a:gd name="T8" fmla="+- 0 8089 8068"/>
                <a:gd name="T9" fmla="*/ T8 w 51"/>
                <a:gd name="T10" fmla="+- 0 7882 7823"/>
                <a:gd name="T11" fmla="*/ 7882 h 90"/>
                <a:gd name="T12" fmla="+- 0 8089 8068"/>
                <a:gd name="T13" fmla="*/ T12 w 51"/>
                <a:gd name="T14" fmla="+- 0 7884 7823"/>
                <a:gd name="T15" fmla="*/ 7884 h 90"/>
                <a:gd name="T16" fmla="+- 0 8090 8068"/>
                <a:gd name="T17" fmla="*/ T16 w 51"/>
                <a:gd name="T18" fmla="+- 0 7885 7823"/>
                <a:gd name="T19" fmla="*/ 7885 h 90"/>
                <a:gd name="T20" fmla="+- 0 8092 8068"/>
                <a:gd name="T21" fmla="*/ T20 w 51"/>
                <a:gd name="T22" fmla="+- 0 7886 7823"/>
                <a:gd name="T23" fmla="*/ 7886 h 90"/>
                <a:gd name="T24" fmla="+- 0 8091 8068"/>
                <a:gd name="T25" fmla="*/ T24 w 51"/>
                <a:gd name="T26" fmla="+- 0 7888 7823"/>
                <a:gd name="T27" fmla="*/ 7888 h 90"/>
                <a:gd name="T28" fmla="+- 0 8091 8068"/>
                <a:gd name="T29" fmla="*/ T28 w 51"/>
                <a:gd name="T30" fmla="+- 0 7890 7823"/>
                <a:gd name="T31" fmla="*/ 7890 h 90"/>
                <a:gd name="T32" fmla="+- 0 8092 8068"/>
                <a:gd name="T33" fmla="*/ T32 w 51"/>
                <a:gd name="T34" fmla="+- 0 7892 7823"/>
                <a:gd name="T35" fmla="*/ 7892 h 90"/>
                <a:gd name="T36" fmla="+- 0 8094 8068"/>
                <a:gd name="T37" fmla="*/ T36 w 51"/>
                <a:gd name="T38" fmla="+- 0 7894 7823"/>
                <a:gd name="T39" fmla="*/ 7894 h 90"/>
                <a:gd name="T40" fmla="+- 0 8093 8068"/>
                <a:gd name="T41" fmla="*/ T40 w 51"/>
                <a:gd name="T42" fmla="+- 0 7896 7823"/>
                <a:gd name="T43" fmla="*/ 7896 h 90"/>
                <a:gd name="T44" fmla="+- 0 8094 8068"/>
                <a:gd name="T45" fmla="*/ T44 w 51"/>
                <a:gd name="T46" fmla="+- 0 7898 7823"/>
                <a:gd name="T47" fmla="*/ 7898 h 90"/>
                <a:gd name="T48" fmla="+- 0 8096 8068"/>
                <a:gd name="T49" fmla="*/ T48 w 51"/>
                <a:gd name="T50" fmla="+- 0 7899 7823"/>
                <a:gd name="T51" fmla="*/ 7899 h 90"/>
                <a:gd name="T52" fmla="+- 0 8098 8068"/>
                <a:gd name="T53" fmla="*/ T52 w 51"/>
                <a:gd name="T54" fmla="+- 0 7901 7823"/>
                <a:gd name="T55" fmla="*/ 7901 h 90"/>
                <a:gd name="T56" fmla="+- 0 8098 8068"/>
                <a:gd name="T57" fmla="*/ T56 w 51"/>
                <a:gd name="T58" fmla="+- 0 7905 7823"/>
                <a:gd name="T59" fmla="*/ 7905 h 90"/>
                <a:gd name="T60" fmla="+- 0 8097 8068"/>
                <a:gd name="T61" fmla="*/ T60 w 51"/>
                <a:gd name="T62" fmla="+- 0 7908 7823"/>
                <a:gd name="T63" fmla="*/ 7908 h 90"/>
                <a:gd name="T64" fmla="+- 0 8098 8068"/>
                <a:gd name="T65" fmla="*/ T64 w 51"/>
                <a:gd name="T66" fmla="+- 0 7911 7823"/>
                <a:gd name="T67" fmla="*/ 7911 h 90"/>
                <a:gd name="T68" fmla="+- 0 8102 8068"/>
                <a:gd name="T69" fmla="*/ T68 w 51"/>
                <a:gd name="T70" fmla="+- 0 7912 7823"/>
                <a:gd name="T71" fmla="*/ 7912 h 90"/>
                <a:gd name="T72" fmla="+- 0 8104 8068"/>
                <a:gd name="T73" fmla="*/ T72 w 51"/>
                <a:gd name="T74" fmla="+- 0 7905 7823"/>
                <a:gd name="T75" fmla="*/ 7905 h 90"/>
                <a:gd name="T76" fmla="+- 0 8106 8068"/>
                <a:gd name="T77" fmla="*/ T76 w 51"/>
                <a:gd name="T78" fmla="+- 0 7902 7823"/>
                <a:gd name="T79" fmla="*/ 7902 h 90"/>
                <a:gd name="T80" fmla="+- 0 8108 8068"/>
                <a:gd name="T81" fmla="*/ T80 w 51"/>
                <a:gd name="T82" fmla="+- 0 7902 7823"/>
                <a:gd name="T83" fmla="*/ 7902 h 90"/>
                <a:gd name="T84" fmla="+- 0 8113 8068"/>
                <a:gd name="T85" fmla="*/ T84 w 51"/>
                <a:gd name="T86" fmla="+- 0 7902 7823"/>
                <a:gd name="T87" fmla="*/ 7902 h 90"/>
                <a:gd name="T88" fmla="+- 0 8114 8068"/>
                <a:gd name="T89" fmla="*/ T88 w 51"/>
                <a:gd name="T90" fmla="+- 0 7901 7823"/>
                <a:gd name="T91" fmla="*/ 7901 h 90"/>
                <a:gd name="T92" fmla="+- 0 8114 8068"/>
                <a:gd name="T93" fmla="*/ T92 w 51"/>
                <a:gd name="T94" fmla="+- 0 7899 7823"/>
                <a:gd name="T95" fmla="*/ 7899 h 90"/>
                <a:gd name="T96" fmla="+- 0 8113 8068"/>
                <a:gd name="T97" fmla="*/ T96 w 51"/>
                <a:gd name="T98" fmla="+- 0 7898 7823"/>
                <a:gd name="T99" fmla="*/ 7898 h 90"/>
                <a:gd name="T100" fmla="+- 0 8112 8068"/>
                <a:gd name="T101" fmla="*/ T100 w 51"/>
                <a:gd name="T102" fmla="+- 0 7896 7823"/>
                <a:gd name="T103" fmla="*/ 7896 h 90"/>
                <a:gd name="T104" fmla="+- 0 8111 8068"/>
                <a:gd name="T105" fmla="*/ T104 w 51"/>
                <a:gd name="T106" fmla="+- 0 7895 7823"/>
                <a:gd name="T107" fmla="*/ 7895 h 90"/>
                <a:gd name="T108" fmla="+- 0 8112 8068"/>
                <a:gd name="T109" fmla="*/ T108 w 51"/>
                <a:gd name="T110" fmla="+- 0 7889 7823"/>
                <a:gd name="T111" fmla="*/ 7889 h 90"/>
                <a:gd name="T112" fmla="+- 0 8116 8068"/>
                <a:gd name="T113" fmla="*/ T112 w 51"/>
                <a:gd name="T114" fmla="+- 0 7880 7823"/>
                <a:gd name="T115" fmla="*/ 7880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48" y="57"/>
                  </a:moveTo>
                  <a:lnTo>
                    <a:pt x="21" y="57"/>
                  </a:lnTo>
                  <a:lnTo>
                    <a:pt x="21" y="59"/>
                  </a:lnTo>
                  <a:lnTo>
                    <a:pt x="21" y="61"/>
                  </a:lnTo>
                  <a:lnTo>
                    <a:pt x="22" y="62"/>
                  </a:lnTo>
                  <a:lnTo>
                    <a:pt x="24" y="63"/>
                  </a:lnTo>
                  <a:lnTo>
                    <a:pt x="23" y="65"/>
                  </a:lnTo>
                  <a:lnTo>
                    <a:pt x="23" y="67"/>
                  </a:lnTo>
                  <a:lnTo>
                    <a:pt x="24" y="69"/>
                  </a:lnTo>
                  <a:lnTo>
                    <a:pt x="26" y="71"/>
                  </a:lnTo>
                  <a:lnTo>
                    <a:pt x="25" y="73"/>
                  </a:lnTo>
                  <a:lnTo>
                    <a:pt x="26" y="75"/>
                  </a:lnTo>
                  <a:lnTo>
                    <a:pt x="28" y="76"/>
                  </a:lnTo>
                  <a:lnTo>
                    <a:pt x="30" y="78"/>
                  </a:lnTo>
                  <a:lnTo>
                    <a:pt x="30" y="82"/>
                  </a:lnTo>
                  <a:lnTo>
                    <a:pt x="29" y="85"/>
                  </a:lnTo>
                  <a:lnTo>
                    <a:pt x="30" y="88"/>
                  </a:lnTo>
                  <a:lnTo>
                    <a:pt x="34" y="89"/>
                  </a:lnTo>
                  <a:lnTo>
                    <a:pt x="36" y="82"/>
                  </a:lnTo>
                  <a:lnTo>
                    <a:pt x="38" y="79"/>
                  </a:lnTo>
                  <a:lnTo>
                    <a:pt x="40" y="79"/>
                  </a:lnTo>
                  <a:lnTo>
                    <a:pt x="45" y="79"/>
                  </a:lnTo>
                  <a:lnTo>
                    <a:pt x="46" y="78"/>
                  </a:lnTo>
                  <a:lnTo>
                    <a:pt x="46" y="76"/>
                  </a:lnTo>
                  <a:lnTo>
                    <a:pt x="45" y="75"/>
                  </a:lnTo>
                  <a:lnTo>
                    <a:pt x="44" y="73"/>
                  </a:lnTo>
                  <a:lnTo>
                    <a:pt x="43" y="72"/>
                  </a:lnTo>
                  <a:lnTo>
                    <a:pt x="44" y="66"/>
                  </a:lnTo>
                  <a:lnTo>
                    <a:pt x="48" y="57"/>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8068" y="7823"/>
              <a:ext cx="51" cy="90"/>
            </a:xfrm>
            <a:custGeom>
              <a:avLst/>
              <a:gdLst>
                <a:gd name="T0" fmla="+- 0 8113 8068"/>
                <a:gd name="T1" fmla="*/ T0 w 51"/>
                <a:gd name="T2" fmla="+- 0 7902 7823"/>
                <a:gd name="T3" fmla="*/ 7902 h 90"/>
                <a:gd name="T4" fmla="+- 0 8108 8068"/>
                <a:gd name="T5" fmla="*/ T4 w 51"/>
                <a:gd name="T6" fmla="+- 0 7902 7823"/>
                <a:gd name="T7" fmla="*/ 7902 h 90"/>
                <a:gd name="T8" fmla="+- 0 8110 8068"/>
                <a:gd name="T9" fmla="*/ T8 w 51"/>
                <a:gd name="T10" fmla="+- 0 7902 7823"/>
                <a:gd name="T11" fmla="*/ 7902 h 90"/>
                <a:gd name="T12" fmla="+- 0 8112 8068"/>
                <a:gd name="T13" fmla="*/ T12 w 51"/>
                <a:gd name="T14" fmla="+- 0 7902 7823"/>
                <a:gd name="T15" fmla="*/ 7902 h 90"/>
                <a:gd name="T16" fmla="+- 0 8113 8068"/>
                <a:gd name="T17" fmla="*/ T16 w 51"/>
                <a:gd name="T18" fmla="+- 0 7902 7823"/>
                <a:gd name="T19" fmla="*/ 7902 h 90"/>
              </a:gdLst>
              <a:ahLst/>
              <a:cxnLst>
                <a:cxn ang="0">
                  <a:pos x="T1" y="T3"/>
                </a:cxn>
                <a:cxn ang="0">
                  <a:pos x="T5" y="T7"/>
                </a:cxn>
                <a:cxn ang="0">
                  <a:pos x="T9" y="T11"/>
                </a:cxn>
                <a:cxn ang="0">
                  <a:pos x="T13" y="T15"/>
                </a:cxn>
                <a:cxn ang="0">
                  <a:pos x="T17" y="T19"/>
                </a:cxn>
              </a:cxnLst>
              <a:rect l="0" t="0" r="r" b="b"/>
              <a:pathLst>
                <a:path w="51" h="90">
                  <a:moveTo>
                    <a:pt x="45" y="79"/>
                  </a:moveTo>
                  <a:lnTo>
                    <a:pt x="40" y="79"/>
                  </a:lnTo>
                  <a:lnTo>
                    <a:pt x="42" y="79"/>
                  </a:lnTo>
                  <a:lnTo>
                    <a:pt x="44" y="79"/>
                  </a:lnTo>
                  <a:lnTo>
                    <a:pt x="45" y="79"/>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8068" y="7823"/>
              <a:ext cx="51" cy="90"/>
            </a:xfrm>
            <a:custGeom>
              <a:avLst/>
              <a:gdLst>
                <a:gd name="T0" fmla="+- 0 8117 8068"/>
                <a:gd name="T1" fmla="*/ T0 w 51"/>
                <a:gd name="T2" fmla="+- 0 7861 7823"/>
                <a:gd name="T3" fmla="*/ 7861 h 90"/>
                <a:gd name="T4" fmla="+- 0 8071 8068"/>
                <a:gd name="T5" fmla="*/ T4 w 51"/>
                <a:gd name="T6" fmla="+- 0 7861 7823"/>
                <a:gd name="T7" fmla="*/ 7861 h 90"/>
                <a:gd name="T8" fmla="+- 0 8075 8068"/>
                <a:gd name="T9" fmla="*/ T8 w 51"/>
                <a:gd name="T10" fmla="+- 0 7863 7823"/>
                <a:gd name="T11" fmla="*/ 7863 h 90"/>
                <a:gd name="T12" fmla="+- 0 8078 8068"/>
                <a:gd name="T13" fmla="*/ T12 w 51"/>
                <a:gd name="T14" fmla="+- 0 7865 7823"/>
                <a:gd name="T15" fmla="*/ 7865 h 90"/>
                <a:gd name="T16" fmla="+- 0 8081 8068"/>
                <a:gd name="T17" fmla="*/ T16 w 51"/>
                <a:gd name="T18" fmla="+- 0 7868 7823"/>
                <a:gd name="T19" fmla="*/ 7868 h 90"/>
                <a:gd name="T20" fmla="+- 0 8083 8068"/>
                <a:gd name="T21" fmla="*/ T20 w 51"/>
                <a:gd name="T22" fmla="+- 0 7872 7823"/>
                <a:gd name="T23" fmla="*/ 7872 h 90"/>
                <a:gd name="T24" fmla="+- 0 8084 8068"/>
                <a:gd name="T25" fmla="*/ T24 w 51"/>
                <a:gd name="T26" fmla="+- 0 7877 7823"/>
                <a:gd name="T27" fmla="*/ 7877 h 90"/>
                <a:gd name="T28" fmla="+- 0 8086 8068"/>
                <a:gd name="T29" fmla="*/ T28 w 51"/>
                <a:gd name="T30" fmla="+- 0 7880 7823"/>
                <a:gd name="T31" fmla="*/ 7880 h 90"/>
                <a:gd name="T32" fmla="+- 0 8089 8068"/>
                <a:gd name="T33" fmla="*/ T32 w 51"/>
                <a:gd name="T34" fmla="+- 0 7880 7823"/>
                <a:gd name="T35" fmla="*/ 7880 h 90"/>
                <a:gd name="T36" fmla="+- 0 8116 8068"/>
                <a:gd name="T37" fmla="*/ T36 w 51"/>
                <a:gd name="T38" fmla="+- 0 7880 7823"/>
                <a:gd name="T39" fmla="*/ 7880 h 90"/>
                <a:gd name="T40" fmla="+- 0 8117 8068"/>
                <a:gd name="T41" fmla="*/ T40 w 51"/>
                <a:gd name="T42" fmla="+- 0 7878 7823"/>
                <a:gd name="T43" fmla="*/ 7878 h 90"/>
                <a:gd name="T44" fmla="+- 0 8119 8068"/>
                <a:gd name="T45" fmla="*/ T44 w 51"/>
                <a:gd name="T46" fmla="+- 0 7874 7823"/>
                <a:gd name="T47" fmla="*/ 7874 h 90"/>
                <a:gd name="T48" fmla="+- 0 8119 8068"/>
                <a:gd name="T49" fmla="*/ T48 w 51"/>
                <a:gd name="T50" fmla="+- 0 7864 7823"/>
                <a:gd name="T51" fmla="*/ 7864 h 90"/>
                <a:gd name="T52" fmla="+- 0 8117 8068"/>
                <a:gd name="T53" fmla="*/ T52 w 51"/>
                <a:gd name="T54" fmla="+- 0 7861 7823"/>
                <a:gd name="T55" fmla="*/ 7861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1" h="90">
                  <a:moveTo>
                    <a:pt x="49" y="38"/>
                  </a:moveTo>
                  <a:lnTo>
                    <a:pt x="3" y="38"/>
                  </a:lnTo>
                  <a:lnTo>
                    <a:pt x="7" y="40"/>
                  </a:lnTo>
                  <a:lnTo>
                    <a:pt x="10" y="42"/>
                  </a:lnTo>
                  <a:lnTo>
                    <a:pt x="13" y="45"/>
                  </a:lnTo>
                  <a:lnTo>
                    <a:pt x="15" y="49"/>
                  </a:lnTo>
                  <a:lnTo>
                    <a:pt x="16" y="54"/>
                  </a:lnTo>
                  <a:lnTo>
                    <a:pt x="18" y="57"/>
                  </a:lnTo>
                  <a:lnTo>
                    <a:pt x="21" y="57"/>
                  </a:lnTo>
                  <a:lnTo>
                    <a:pt x="48" y="57"/>
                  </a:lnTo>
                  <a:lnTo>
                    <a:pt x="49" y="55"/>
                  </a:lnTo>
                  <a:lnTo>
                    <a:pt x="51" y="51"/>
                  </a:lnTo>
                  <a:lnTo>
                    <a:pt x="51" y="41"/>
                  </a:lnTo>
                  <a:lnTo>
                    <a:pt x="49" y="38"/>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8068" y="7823"/>
              <a:ext cx="51" cy="90"/>
            </a:xfrm>
            <a:custGeom>
              <a:avLst/>
              <a:gdLst>
                <a:gd name="T0" fmla="+- 0 8089 8068"/>
                <a:gd name="T1" fmla="*/ T0 w 51"/>
                <a:gd name="T2" fmla="+- 0 7827 7823"/>
                <a:gd name="T3" fmla="*/ 7827 h 90"/>
                <a:gd name="T4" fmla="+- 0 8085 8068"/>
                <a:gd name="T5" fmla="*/ T4 w 51"/>
                <a:gd name="T6" fmla="+- 0 7829 7823"/>
                <a:gd name="T7" fmla="*/ 7829 h 90"/>
                <a:gd name="T8" fmla="+- 0 8084 8068"/>
                <a:gd name="T9" fmla="*/ T8 w 51"/>
                <a:gd name="T10" fmla="+- 0 7829 7823"/>
                <a:gd name="T11" fmla="*/ 7829 h 90"/>
                <a:gd name="T12" fmla="+- 0 8083 8068"/>
                <a:gd name="T13" fmla="*/ T12 w 51"/>
                <a:gd name="T14" fmla="+- 0 7830 7823"/>
                <a:gd name="T15" fmla="*/ 7830 h 90"/>
                <a:gd name="T16" fmla="+- 0 8082 8068"/>
                <a:gd name="T17" fmla="*/ T16 w 51"/>
                <a:gd name="T18" fmla="+- 0 7831 7823"/>
                <a:gd name="T19" fmla="*/ 7831 h 90"/>
                <a:gd name="T20" fmla="+- 0 8081 8068"/>
                <a:gd name="T21" fmla="*/ T20 w 51"/>
                <a:gd name="T22" fmla="+- 0 7832 7823"/>
                <a:gd name="T23" fmla="*/ 7832 h 90"/>
                <a:gd name="T24" fmla="+- 0 8079 8068"/>
                <a:gd name="T25" fmla="*/ T24 w 51"/>
                <a:gd name="T26" fmla="+- 0 7833 7823"/>
                <a:gd name="T27" fmla="*/ 7833 h 90"/>
                <a:gd name="T28" fmla="+- 0 8075 8068"/>
                <a:gd name="T29" fmla="*/ T28 w 51"/>
                <a:gd name="T30" fmla="+- 0 7833 7823"/>
                <a:gd name="T31" fmla="*/ 7833 h 90"/>
                <a:gd name="T32" fmla="+- 0 8073 8068"/>
                <a:gd name="T33" fmla="*/ T32 w 51"/>
                <a:gd name="T34" fmla="+- 0 7833 7823"/>
                <a:gd name="T35" fmla="*/ 7833 h 90"/>
                <a:gd name="T36" fmla="+- 0 8069 8068"/>
                <a:gd name="T37" fmla="*/ T36 w 51"/>
                <a:gd name="T38" fmla="+- 0 7842 7823"/>
                <a:gd name="T39" fmla="*/ 7842 h 90"/>
                <a:gd name="T40" fmla="+- 0 8068 8068"/>
                <a:gd name="T41" fmla="*/ T40 w 51"/>
                <a:gd name="T42" fmla="+- 0 7845 7823"/>
                <a:gd name="T43" fmla="*/ 7845 h 90"/>
                <a:gd name="T44" fmla="+- 0 8068 8068"/>
                <a:gd name="T45" fmla="*/ T44 w 51"/>
                <a:gd name="T46" fmla="+- 0 7864 7823"/>
                <a:gd name="T47" fmla="*/ 7864 h 90"/>
                <a:gd name="T48" fmla="+- 0 8071 8068"/>
                <a:gd name="T49" fmla="*/ T48 w 51"/>
                <a:gd name="T50" fmla="+- 0 7861 7823"/>
                <a:gd name="T51" fmla="*/ 7861 h 90"/>
                <a:gd name="T52" fmla="+- 0 8117 8068"/>
                <a:gd name="T53" fmla="*/ T52 w 51"/>
                <a:gd name="T54" fmla="+- 0 7861 7823"/>
                <a:gd name="T55" fmla="*/ 7861 h 90"/>
                <a:gd name="T56" fmla="+- 0 8116 8068"/>
                <a:gd name="T57" fmla="*/ T56 w 51"/>
                <a:gd name="T58" fmla="+- 0 7860 7823"/>
                <a:gd name="T59" fmla="*/ 7860 h 90"/>
                <a:gd name="T60" fmla="+- 0 8114 8068"/>
                <a:gd name="T61" fmla="*/ T60 w 51"/>
                <a:gd name="T62" fmla="+- 0 7855 7823"/>
                <a:gd name="T63" fmla="*/ 7855 h 90"/>
                <a:gd name="T64" fmla="+- 0 8111 8068"/>
                <a:gd name="T65" fmla="*/ T64 w 51"/>
                <a:gd name="T66" fmla="+- 0 7850 7823"/>
                <a:gd name="T67" fmla="*/ 7850 h 90"/>
                <a:gd name="T68" fmla="+- 0 8110 8068"/>
                <a:gd name="T69" fmla="*/ T68 w 51"/>
                <a:gd name="T70" fmla="+- 0 7847 7823"/>
                <a:gd name="T71" fmla="*/ 7847 h 90"/>
                <a:gd name="T72" fmla="+- 0 8110 8068"/>
                <a:gd name="T73" fmla="*/ T72 w 51"/>
                <a:gd name="T74" fmla="+- 0 7840 7823"/>
                <a:gd name="T75" fmla="*/ 7840 h 90"/>
                <a:gd name="T76" fmla="+- 0 8109 8068"/>
                <a:gd name="T77" fmla="*/ T76 w 51"/>
                <a:gd name="T78" fmla="+- 0 7837 7823"/>
                <a:gd name="T79" fmla="*/ 7837 h 90"/>
                <a:gd name="T80" fmla="+- 0 8108 8068"/>
                <a:gd name="T81" fmla="*/ T80 w 51"/>
                <a:gd name="T82" fmla="+- 0 7834 7823"/>
                <a:gd name="T83" fmla="*/ 7834 h 90"/>
                <a:gd name="T84" fmla="+- 0 8108 8068"/>
                <a:gd name="T85" fmla="*/ T84 w 51"/>
                <a:gd name="T86" fmla="+- 0 7833 7823"/>
                <a:gd name="T87" fmla="*/ 7833 h 90"/>
                <a:gd name="T88" fmla="+- 0 8079 8068"/>
                <a:gd name="T89" fmla="*/ T88 w 51"/>
                <a:gd name="T90" fmla="+- 0 7833 7823"/>
                <a:gd name="T91" fmla="*/ 7833 h 90"/>
                <a:gd name="T92" fmla="+- 0 8075 8068"/>
                <a:gd name="T93" fmla="*/ T92 w 51"/>
                <a:gd name="T94" fmla="+- 0 7833 7823"/>
                <a:gd name="T95" fmla="*/ 7833 h 90"/>
                <a:gd name="T96" fmla="+- 0 8108 8068"/>
                <a:gd name="T97" fmla="*/ T96 w 51"/>
                <a:gd name="T98" fmla="+- 0 7833 7823"/>
                <a:gd name="T99" fmla="*/ 7833 h 90"/>
                <a:gd name="T100" fmla="+- 0 8107 8068"/>
                <a:gd name="T101" fmla="*/ T100 w 51"/>
                <a:gd name="T102" fmla="+- 0 7830 7823"/>
                <a:gd name="T103" fmla="*/ 7830 h 90"/>
                <a:gd name="T104" fmla="+- 0 8106 8068"/>
                <a:gd name="T105" fmla="*/ T104 w 51"/>
                <a:gd name="T106" fmla="+- 0 7828 7823"/>
                <a:gd name="T107" fmla="*/ 7828 h 90"/>
                <a:gd name="T108" fmla="+- 0 8090 8068"/>
                <a:gd name="T109" fmla="*/ T108 w 51"/>
                <a:gd name="T110" fmla="+- 0 7828 7823"/>
                <a:gd name="T111" fmla="*/ 7828 h 90"/>
                <a:gd name="T112" fmla="+- 0 8089 8068"/>
                <a:gd name="T113" fmla="*/ T112 w 51"/>
                <a:gd name="T114" fmla="+- 0 7827 7823"/>
                <a:gd name="T115" fmla="*/ 7827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21" y="4"/>
                  </a:moveTo>
                  <a:lnTo>
                    <a:pt x="17" y="6"/>
                  </a:lnTo>
                  <a:lnTo>
                    <a:pt x="16" y="6"/>
                  </a:lnTo>
                  <a:lnTo>
                    <a:pt x="15" y="7"/>
                  </a:lnTo>
                  <a:lnTo>
                    <a:pt x="14" y="8"/>
                  </a:lnTo>
                  <a:lnTo>
                    <a:pt x="13" y="9"/>
                  </a:lnTo>
                  <a:lnTo>
                    <a:pt x="11" y="10"/>
                  </a:lnTo>
                  <a:lnTo>
                    <a:pt x="7" y="10"/>
                  </a:lnTo>
                  <a:lnTo>
                    <a:pt x="5" y="10"/>
                  </a:lnTo>
                  <a:lnTo>
                    <a:pt x="1" y="19"/>
                  </a:lnTo>
                  <a:lnTo>
                    <a:pt x="0" y="22"/>
                  </a:lnTo>
                  <a:lnTo>
                    <a:pt x="0" y="41"/>
                  </a:lnTo>
                  <a:lnTo>
                    <a:pt x="3" y="38"/>
                  </a:lnTo>
                  <a:lnTo>
                    <a:pt x="49" y="38"/>
                  </a:lnTo>
                  <a:lnTo>
                    <a:pt x="48" y="37"/>
                  </a:lnTo>
                  <a:lnTo>
                    <a:pt x="46" y="32"/>
                  </a:lnTo>
                  <a:lnTo>
                    <a:pt x="43" y="27"/>
                  </a:lnTo>
                  <a:lnTo>
                    <a:pt x="42" y="24"/>
                  </a:lnTo>
                  <a:lnTo>
                    <a:pt x="42" y="17"/>
                  </a:lnTo>
                  <a:lnTo>
                    <a:pt x="41" y="14"/>
                  </a:lnTo>
                  <a:lnTo>
                    <a:pt x="40" y="11"/>
                  </a:lnTo>
                  <a:lnTo>
                    <a:pt x="40" y="10"/>
                  </a:lnTo>
                  <a:lnTo>
                    <a:pt x="11" y="10"/>
                  </a:lnTo>
                  <a:lnTo>
                    <a:pt x="7" y="10"/>
                  </a:lnTo>
                  <a:lnTo>
                    <a:pt x="40" y="10"/>
                  </a:lnTo>
                  <a:lnTo>
                    <a:pt x="39" y="7"/>
                  </a:lnTo>
                  <a:lnTo>
                    <a:pt x="38" y="5"/>
                  </a:lnTo>
                  <a:lnTo>
                    <a:pt x="22" y="5"/>
                  </a:lnTo>
                  <a:lnTo>
                    <a:pt x="21" y="4"/>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8068" y="7823"/>
              <a:ext cx="51" cy="90"/>
            </a:xfrm>
            <a:custGeom>
              <a:avLst/>
              <a:gdLst>
                <a:gd name="T0" fmla="+- 0 8098 8068"/>
                <a:gd name="T1" fmla="*/ T0 w 51"/>
                <a:gd name="T2" fmla="+- 0 7823 7823"/>
                <a:gd name="T3" fmla="*/ 7823 h 90"/>
                <a:gd name="T4" fmla="+- 0 8095 8068"/>
                <a:gd name="T5" fmla="*/ T4 w 51"/>
                <a:gd name="T6" fmla="+- 0 7824 7823"/>
                <a:gd name="T7" fmla="*/ 7824 h 90"/>
                <a:gd name="T8" fmla="+- 0 8090 8068"/>
                <a:gd name="T9" fmla="*/ T8 w 51"/>
                <a:gd name="T10" fmla="+- 0 7828 7823"/>
                <a:gd name="T11" fmla="*/ 7828 h 90"/>
                <a:gd name="T12" fmla="+- 0 8106 8068"/>
                <a:gd name="T13" fmla="*/ T12 w 51"/>
                <a:gd name="T14" fmla="+- 0 7828 7823"/>
                <a:gd name="T15" fmla="*/ 7828 h 90"/>
                <a:gd name="T16" fmla="+- 0 8105 8068"/>
                <a:gd name="T17" fmla="*/ T16 w 51"/>
                <a:gd name="T18" fmla="+- 0 7828 7823"/>
                <a:gd name="T19" fmla="*/ 7828 h 90"/>
                <a:gd name="T20" fmla="+- 0 8101 8068"/>
                <a:gd name="T21" fmla="*/ T20 w 51"/>
                <a:gd name="T22" fmla="+- 0 7824 7823"/>
                <a:gd name="T23" fmla="*/ 7824 h 90"/>
                <a:gd name="T24" fmla="+- 0 8098 8068"/>
                <a:gd name="T25" fmla="*/ T24 w 51"/>
                <a:gd name="T26" fmla="+- 0 7823 7823"/>
                <a:gd name="T27" fmla="*/ 7823 h 90"/>
              </a:gdLst>
              <a:ahLst/>
              <a:cxnLst>
                <a:cxn ang="0">
                  <a:pos x="T1" y="T3"/>
                </a:cxn>
                <a:cxn ang="0">
                  <a:pos x="T5" y="T7"/>
                </a:cxn>
                <a:cxn ang="0">
                  <a:pos x="T9" y="T11"/>
                </a:cxn>
                <a:cxn ang="0">
                  <a:pos x="T13" y="T15"/>
                </a:cxn>
                <a:cxn ang="0">
                  <a:pos x="T17" y="T19"/>
                </a:cxn>
                <a:cxn ang="0">
                  <a:pos x="T21" y="T23"/>
                </a:cxn>
                <a:cxn ang="0">
                  <a:pos x="T25" y="T27"/>
                </a:cxn>
              </a:cxnLst>
              <a:rect l="0" t="0" r="r" b="b"/>
              <a:pathLst>
                <a:path w="51" h="90">
                  <a:moveTo>
                    <a:pt x="30" y="0"/>
                  </a:moveTo>
                  <a:lnTo>
                    <a:pt x="27" y="1"/>
                  </a:lnTo>
                  <a:lnTo>
                    <a:pt x="22" y="5"/>
                  </a:lnTo>
                  <a:lnTo>
                    <a:pt x="38" y="5"/>
                  </a:lnTo>
                  <a:lnTo>
                    <a:pt x="37" y="5"/>
                  </a:lnTo>
                  <a:lnTo>
                    <a:pt x="33" y="1"/>
                  </a:lnTo>
                  <a:lnTo>
                    <a:pt x="30"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11"/>
          <p:cNvGrpSpPr>
            <a:grpSpLocks/>
          </p:cNvGrpSpPr>
          <p:nvPr/>
        </p:nvGrpSpPr>
        <p:grpSpPr bwMode="auto">
          <a:xfrm>
            <a:off x="3759456" y="4492704"/>
            <a:ext cx="12056" cy="16000"/>
            <a:chOff x="8058" y="7786"/>
            <a:chExt cx="26" cy="35"/>
          </a:xfrm>
        </p:grpSpPr>
        <p:sp>
          <p:nvSpPr>
            <p:cNvPr id="9" name="Freeform 12"/>
            <p:cNvSpPr>
              <a:spLocks/>
            </p:cNvSpPr>
            <p:nvPr/>
          </p:nvSpPr>
          <p:spPr bwMode="auto">
            <a:xfrm>
              <a:off x="8058" y="7786"/>
              <a:ext cx="26" cy="35"/>
            </a:xfrm>
            <a:custGeom>
              <a:avLst/>
              <a:gdLst>
                <a:gd name="T0" fmla="+- 0 8077 8058"/>
                <a:gd name="T1" fmla="*/ T0 w 26"/>
                <a:gd name="T2" fmla="+- 0 7786 7786"/>
                <a:gd name="T3" fmla="*/ 7786 h 35"/>
                <a:gd name="T4" fmla="+- 0 8075 8058"/>
                <a:gd name="T5" fmla="*/ T4 w 26"/>
                <a:gd name="T6" fmla="+- 0 7790 7786"/>
                <a:gd name="T7" fmla="*/ 7790 h 35"/>
                <a:gd name="T8" fmla="+- 0 8073 8058"/>
                <a:gd name="T9" fmla="*/ T8 w 26"/>
                <a:gd name="T10" fmla="+- 0 7794 7786"/>
                <a:gd name="T11" fmla="*/ 7794 h 35"/>
                <a:gd name="T12" fmla="+- 0 8072 8058"/>
                <a:gd name="T13" fmla="*/ T12 w 26"/>
                <a:gd name="T14" fmla="+- 0 7797 7786"/>
                <a:gd name="T15" fmla="*/ 7797 h 35"/>
                <a:gd name="T16" fmla="+- 0 8066 8058"/>
                <a:gd name="T17" fmla="*/ T16 w 26"/>
                <a:gd name="T18" fmla="+- 0 7798 7786"/>
                <a:gd name="T19" fmla="*/ 7798 h 35"/>
                <a:gd name="T20" fmla="+- 0 8062 8058"/>
                <a:gd name="T21" fmla="*/ T20 w 26"/>
                <a:gd name="T22" fmla="+- 0 7800 7786"/>
                <a:gd name="T23" fmla="*/ 7800 h 35"/>
                <a:gd name="T24" fmla="+- 0 8061 8058"/>
                <a:gd name="T25" fmla="*/ T24 w 26"/>
                <a:gd name="T26" fmla="+- 0 7803 7786"/>
                <a:gd name="T27" fmla="*/ 7803 h 35"/>
                <a:gd name="T28" fmla="+- 0 8061 8058"/>
                <a:gd name="T29" fmla="*/ T28 w 26"/>
                <a:gd name="T30" fmla="+- 0 7807 7786"/>
                <a:gd name="T31" fmla="*/ 7807 h 35"/>
                <a:gd name="T32" fmla="+- 0 8058 8058"/>
                <a:gd name="T33" fmla="*/ T32 w 26"/>
                <a:gd name="T34" fmla="+- 0 7809 7786"/>
                <a:gd name="T35" fmla="*/ 7809 h 35"/>
                <a:gd name="T36" fmla="+- 0 8061 8058"/>
                <a:gd name="T37" fmla="*/ T36 w 26"/>
                <a:gd name="T38" fmla="+- 0 7813 7786"/>
                <a:gd name="T39" fmla="*/ 7813 h 35"/>
                <a:gd name="T40" fmla="+- 0 8062 8058"/>
                <a:gd name="T41" fmla="*/ T40 w 26"/>
                <a:gd name="T42" fmla="+- 0 7814 7786"/>
                <a:gd name="T43" fmla="*/ 7814 h 35"/>
                <a:gd name="T44" fmla="+- 0 8063 8058"/>
                <a:gd name="T45" fmla="*/ T44 w 26"/>
                <a:gd name="T46" fmla="+- 0 7816 7786"/>
                <a:gd name="T47" fmla="*/ 7816 h 35"/>
                <a:gd name="T48" fmla="+- 0 8062 8058"/>
                <a:gd name="T49" fmla="*/ T48 w 26"/>
                <a:gd name="T50" fmla="+- 0 7818 7786"/>
                <a:gd name="T51" fmla="*/ 7818 h 35"/>
                <a:gd name="T52" fmla="+- 0 8063 8058"/>
                <a:gd name="T53" fmla="*/ T52 w 26"/>
                <a:gd name="T54" fmla="+- 0 7819 7786"/>
                <a:gd name="T55" fmla="*/ 7819 h 35"/>
                <a:gd name="T56" fmla="+- 0 8065 8058"/>
                <a:gd name="T57" fmla="*/ T56 w 26"/>
                <a:gd name="T58" fmla="+- 0 7820 7786"/>
                <a:gd name="T59" fmla="*/ 7820 h 35"/>
                <a:gd name="T60" fmla="+- 0 8067 8058"/>
                <a:gd name="T61" fmla="*/ T60 w 26"/>
                <a:gd name="T62" fmla="+- 0 7820 7786"/>
                <a:gd name="T63" fmla="*/ 7820 h 35"/>
                <a:gd name="T64" fmla="+- 0 8074 8058"/>
                <a:gd name="T65" fmla="*/ T64 w 26"/>
                <a:gd name="T66" fmla="+- 0 7812 7786"/>
                <a:gd name="T67" fmla="*/ 7812 h 35"/>
                <a:gd name="T68" fmla="+- 0 8077 8058"/>
                <a:gd name="T69" fmla="*/ T68 w 26"/>
                <a:gd name="T70" fmla="+- 0 7809 7786"/>
                <a:gd name="T71" fmla="*/ 7809 h 35"/>
                <a:gd name="T72" fmla="+- 0 8080 8058"/>
                <a:gd name="T73" fmla="*/ T72 w 26"/>
                <a:gd name="T74" fmla="+- 0 7807 7786"/>
                <a:gd name="T75" fmla="*/ 7807 h 35"/>
                <a:gd name="T76" fmla="+- 0 8083 8058"/>
                <a:gd name="T77" fmla="*/ T76 w 26"/>
                <a:gd name="T78" fmla="+- 0 7805 7786"/>
                <a:gd name="T79" fmla="*/ 7805 h 35"/>
                <a:gd name="T80" fmla="+- 0 8084 8058"/>
                <a:gd name="T81" fmla="*/ T80 w 26"/>
                <a:gd name="T82" fmla="+- 0 7803 7786"/>
                <a:gd name="T83" fmla="*/ 7803 h 35"/>
                <a:gd name="T84" fmla="+- 0 8083 8058"/>
                <a:gd name="T85" fmla="*/ T84 w 26"/>
                <a:gd name="T86" fmla="+- 0 7799 7786"/>
                <a:gd name="T87" fmla="*/ 7799 h 35"/>
                <a:gd name="T88" fmla="+- 0 8081 8058"/>
                <a:gd name="T89" fmla="*/ T88 w 26"/>
                <a:gd name="T90" fmla="+- 0 7797 7786"/>
                <a:gd name="T91" fmla="*/ 7797 h 35"/>
                <a:gd name="T92" fmla="+- 0 8079 8058"/>
                <a:gd name="T93" fmla="*/ T92 w 26"/>
                <a:gd name="T94" fmla="+- 0 7796 7786"/>
                <a:gd name="T95" fmla="*/ 7796 h 35"/>
                <a:gd name="T96" fmla="+- 0 8077 8058"/>
                <a:gd name="T97" fmla="*/ T96 w 26"/>
                <a:gd name="T98" fmla="+- 0 7794 7786"/>
                <a:gd name="T99" fmla="*/ 7794 h 35"/>
                <a:gd name="T100" fmla="+- 0 8077 8058"/>
                <a:gd name="T101" fmla="*/ T100 w 26"/>
                <a:gd name="T102" fmla="+- 0 7791 7786"/>
                <a:gd name="T103" fmla="*/ 7791 h 35"/>
                <a:gd name="T104" fmla="+- 0 8077 8058"/>
                <a:gd name="T105" fmla="*/ T104 w 26"/>
                <a:gd name="T106" fmla="+- 0 7786 7786"/>
                <a:gd name="T107" fmla="*/ 7786 h 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6" h="35">
                  <a:moveTo>
                    <a:pt x="19" y="0"/>
                  </a:moveTo>
                  <a:lnTo>
                    <a:pt x="17" y="4"/>
                  </a:lnTo>
                  <a:lnTo>
                    <a:pt x="15" y="8"/>
                  </a:lnTo>
                  <a:lnTo>
                    <a:pt x="14" y="11"/>
                  </a:lnTo>
                  <a:lnTo>
                    <a:pt x="8" y="12"/>
                  </a:lnTo>
                  <a:lnTo>
                    <a:pt x="4" y="14"/>
                  </a:lnTo>
                  <a:lnTo>
                    <a:pt x="3" y="17"/>
                  </a:lnTo>
                  <a:lnTo>
                    <a:pt x="3" y="21"/>
                  </a:lnTo>
                  <a:lnTo>
                    <a:pt x="0" y="23"/>
                  </a:lnTo>
                  <a:lnTo>
                    <a:pt x="3" y="27"/>
                  </a:lnTo>
                  <a:lnTo>
                    <a:pt x="4" y="28"/>
                  </a:lnTo>
                  <a:lnTo>
                    <a:pt x="5" y="30"/>
                  </a:lnTo>
                  <a:lnTo>
                    <a:pt x="4" y="32"/>
                  </a:lnTo>
                  <a:lnTo>
                    <a:pt x="5" y="33"/>
                  </a:lnTo>
                  <a:lnTo>
                    <a:pt x="7" y="34"/>
                  </a:lnTo>
                  <a:lnTo>
                    <a:pt x="9" y="34"/>
                  </a:lnTo>
                  <a:lnTo>
                    <a:pt x="16" y="26"/>
                  </a:lnTo>
                  <a:lnTo>
                    <a:pt x="19" y="23"/>
                  </a:lnTo>
                  <a:lnTo>
                    <a:pt x="22" y="21"/>
                  </a:lnTo>
                  <a:lnTo>
                    <a:pt x="25" y="19"/>
                  </a:lnTo>
                  <a:lnTo>
                    <a:pt x="26" y="17"/>
                  </a:lnTo>
                  <a:lnTo>
                    <a:pt x="25" y="13"/>
                  </a:lnTo>
                  <a:lnTo>
                    <a:pt x="23" y="11"/>
                  </a:lnTo>
                  <a:lnTo>
                    <a:pt x="21" y="10"/>
                  </a:lnTo>
                  <a:lnTo>
                    <a:pt x="19" y="8"/>
                  </a:lnTo>
                  <a:lnTo>
                    <a:pt x="19" y="5"/>
                  </a:lnTo>
                  <a:lnTo>
                    <a:pt x="19"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itle 1">
            <a:extLst>
              <a:ext uri="{FF2B5EF4-FFF2-40B4-BE49-F238E27FC236}">
                <a16:creationId xmlns:a16="http://schemas.microsoft.com/office/drawing/2014/main" id="{B96718EE-4751-4C9C-9223-F1BF40515E6F}"/>
              </a:ext>
            </a:extLst>
          </p:cNvPr>
          <p:cNvSpPr txBox="1">
            <a:spLocks/>
          </p:cNvSpPr>
          <p:nvPr/>
        </p:nvSpPr>
        <p:spPr>
          <a:xfrm>
            <a:off x="1806340" y="3062276"/>
            <a:ext cx="8062504" cy="1089529"/>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dani Bold" panose="02000503000000020004" pitchFamily="2" charset="0"/>
                <a:ea typeface="+mn-ea"/>
                <a:cs typeface="+mn-cs"/>
              </a:rPr>
              <a:t>Thanking steward leadership &amp; APJL Family</a:t>
            </a:r>
          </a:p>
        </p:txBody>
      </p:sp>
      <p:sp>
        <p:nvSpPr>
          <p:cNvPr id="16" name="Title 1">
            <a:extLst>
              <a:ext uri="{FF2B5EF4-FFF2-40B4-BE49-F238E27FC236}">
                <a16:creationId xmlns:a16="http://schemas.microsoft.com/office/drawing/2014/main" id="{DAA26117-1D81-4A64-B55E-1261DCB793E5}"/>
              </a:ext>
            </a:extLst>
          </p:cNvPr>
          <p:cNvSpPr txBox="1">
            <a:spLocks/>
          </p:cNvSpPr>
          <p:nvPr/>
        </p:nvSpPr>
        <p:spPr>
          <a:xfrm>
            <a:off x="1935736" y="138953"/>
            <a:ext cx="7499814" cy="480131"/>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2060"/>
                </a:solidFill>
                <a:latin typeface="Adani Regular"/>
                <a:ea typeface="+mn-ea"/>
                <a:cs typeface="+mn-cs"/>
              </a:rPr>
              <a:t>ADANI POWER JHARKHAND LIMITED</a:t>
            </a:r>
          </a:p>
        </p:txBody>
      </p:sp>
    </p:spTree>
    <p:extLst>
      <p:ext uri="{BB962C8B-B14F-4D97-AF65-F5344CB8AC3E}">
        <p14:creationId xmlns:p14="http://schemas.microsoft.com/office/powerpoint/2010/main" val="258716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 name="Rectangle 152"/>
          <p:cNvSpPr>
            <a:spLocks noChangeArrowheads="1"/>
          </p:cNvSpPr>
          <p:nvPr/>
        </p:nvSpPr>
        <p:spPr bwMode="auto">
          <a:xfrm>
            <a:off x="152400" y="138953"/>
            <a:ext cx="117261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pSp>
        <p:nvGrpSpPr>
          <p:cNvPr id="7" name="Group 5"/>
          <p:cNvGrpSpPr>
            <a:grpSpLocks/>
          </p:cNvGrpSpPr>
          <p:nvPr/>
        </p:nvGrpSpPr>
        <p:grpSpPr bwMode="auto">
          <a:xfrm>
            <a:off x="3764092" y="4509618"/>
            <a:ext cx="23648" cy="41144"/>
            <a:chOff x="8068" y="7823"/>
            <a:chExt cx="51" cy="90"/>
          </a:xfrm>
        </p:grpSpPr>
        <p:sp>
          <p:nvSpPr>
            <p:cNvPr id="10" name="Freeform 6"/>
            <p:cNvSpPr>
              <a:spLocks/>
            </p:cNvSpPr>
            <p:nvPr/>
          </p:nvSpPr>
          <p:spPr bwMode="auto">
            <a:xfrm>
              <a:off x="8068" y="7823"/>
              <a:ext cx="51" cy="90"/>
            </a:xfrm>
            <a:custGeom>
              <a:avLst/>
              <a:gdLst>
                <a:gd name="T0" fmla="+- 0 8116 8068"/>
                <a:gd name="T1" fmla="*/ T0 w 51"/>
                <a:gd name="T2" fmla="+- 0 7880 7823"/>
                <a:gd name="T3" fmla="*/ 7880 h 90"/>
                <a:gd name="T4" fmla="+- 0 8089 8068"/>
                <a:gd name="T5" fmla="*/ T4 w 51"/>
                <a:gd name="T6" fmla="+- 0 7880 7823"/>
                <a:gd name="T7" fmla="*/ 7880 h 90"/>
                <a:gd name="T8" fmla="+- 0 8089 8068"/>
                <a:gd name="T9" fmla="*/ T8 w 51"/>
                <a:gd name="T10" fmla="+- 0 7882 7823"/>
                <a:gd name="T11" fmla="*/ 7882 h 90"/>
                <a:gd name="T12" fmla="+- 0 8089 8068"/>
                <a:gd name="T13" fmla="*/ T12 w 51"/>
                <a:gd name="T14" fmla="+- 0 7884 7823"/>
                <a:gd name="T15" fmla="*/ 7884 h 90"/>
                <a:gd name="T16" fmla="+- 0 8090 8068"/>
                <a:gd name="T17" fmla="*/ T16 w 51"/>
                <a:gd name="T18" fmla="+- 0 7885 7823"/>
                <a:gd name="T19" fmla="*/ 7885 h 90"/>
                <a:gd name="T20" fmla="+- 0 8092 8068"/>
                <a:gd name="T21" fmla="*/ T20 w 51"/>
                <a:gd name="T22" fmla="+- 0 7886 7823"/>
                <a:gd name="T23" fmla="*/ 7886 h 90"/>
                <a:gd name="T24" fmla="+- 0 8091 8068"/>
                <a:gd name="T25" fmla="*/ T24 w 51"/>
                <a:gd name="T26" fmla="+- 0 7888 7823"/>
                <a:gd name="T27" fmla="*/ 7888 h 90"/>
                <a:gd name="T28" fmla="+- 0 8091 8068"/>
                <a:gd name="T29" fmla="*/ T28 w 51"/>
                <a:gd name="T30" fmla="+- 0 7890 7823"/>
                <a:gd name="T31" fmla="*/ 7890 h 90"/>
                <a:gd name="T32" fmla="+- 0 8092 8068"/>
                <a:gd name="T33" fmla="*/ T32 w 51"/>
                <a:gd name="T34" fmla="+- 0 7892 7823"/>
                <a:gd name="T35" fmla="*/ 7892 h 90"/>
                <a:gd name="T36" fmla="+- 0 8094 8068"/>
                <a:gd name="T37" fmla="*/ T36 w 51"/>
                <a:gd name="T38" fmla="+- 0 7894 7823"/>
                <a:gd name="T39" fmla="*/ 7894 h 90"/>
                <a:gd name="T40" fmla="+- 0 8093 8068"/>
                <a:gd name="T41" fmla="*/ T40 w 51"/>
                <a:gd name="T42" fmla="+- 0 7896 7823"/>
                <a:gd name="T43" fmla="*/ 7896 h 90"/>
                <a:gd name="T44" fmla="+- 0 8094 8068"/>
                <a:gd name="T45" fmla="*/ T44 w 51"/>
                <a:gd name="T46" fmla="+- 0 7898 7823"/>
                <a:gd name="T47" fmla="*/ 7898 h 90"/>
                <a:gd name="T48" fmla="+- 0 8096 8068"/>
                <a:gd name="T49" fmla="*/ T48 w 51"/>
                <a:gd name="T50" fmla="+- 0 7899 7823"/>
                <a:gd name="T51" fmla="*/ 7899 h 90"/>
                <a:gd name="T52" fmla="+- 0 8098 8068"/>
                <a:gd name="T53" fmla="*/ T52 w 51"/>
                <a:gd name="T54" fmla="+- 0 7901 7823"/>
                <a:gd name="T55" fmla="*/ 7901 h 90"/>
                <a:gd name="T56" fmla="+- 0 8098 8068"/>
                <a:gd name="T57" fmla="*/ T56 w 51"/>
                <a:gd name="T58" fmla="+- 0 7905 7823"/>
                <a:gd name="T59" fmla="*/ 7905 h 90"/>
                <a:gd name="T60" fmla="+- 0 8097 8068"/>
                <a:gd name="T61" fmla="*/ T60 w 51"/>
                <a:gd name="T62" fmla="+- 0 7908 7823"/>
                <a:gd name="T63" fmla="*/ 7908 h 90"/>
                <a:gd name="T64" fmla="+- 0 8098 8068"/>
                <a:gd name="T65" fmla="*/ T64 w 51"/>
                <a:gd name="T66" fmla="+- 0 7911 7823"/>
                <a:gd name="T67" fmla="*/ 7911 h 90"/>
                <a:gd name="T68" fmla="+- 0 8102 8068"/>
                <a:gd name="T69" fmla="*/ T68 w 51"/>
                <a:gd name="T70" fmla="+- 0 7912 7823"/>
                <a:gd name="T71" fmla="*/ 7912 h 90"/>
                <a:gd name="T72" fmla="+- 0 8104 8068"/>
                <a:gd name="T73" fmla="*/ T72 w 51"/>
                <a:gd name="T74" fmla="+- 0 7905 7823"/>
                <a:gd name="T75" fmla="*/ 7905 h 90"/>
                <a:gd name="T76" fmla="+- 0 8106 8068"/>
                <a:gd name="T77" fmla="*/ T76 w 51"/>
                <a:gd name="T78" fmla="+- 0 7902 7823"/>
                <a:gd name="T79" fmla="*/ 7902 h 90"/>
                <a:gd name="T80" fmla="+- 0 8108 8068"/>
                <a:gd name="T81" fmla="*/ T80 w 51"/>
                <a:gd name="T82" fmla="+- 0 7902 7823"/>
                <a:gd name="T83" fmla="*/ 7902 h 90"/>
                <a:gd name="T84" fmla="+- 0 8113 8068"/>
                <a:gd name="T85" fmla="*/ T84 w 51"/>
                <a:gd name="T86" fmla="+- 0 7902 7823"/>
                <a:gd name="T87" fmla="*/ 7902 h 90"/>
                <a:gd name="T88" fmla="+- 0 8114 8068"/>
                <a:gd name="T89" fmla="*/ T88 w 51"/>
                <a:gd name="T90" fmla="+- 0 7901 7823"/>
                <a:gd name="T91" fmla="*/ 7901 h 90"/>
                <a:gd name="T92" fmla="+- 0 8114 8068"/>
                <a:gd name="T93" fmla="*/ T92 w 51"/>
                <a:gd name="T94" fmla="+- 0 7899 7823"/>
                <a:gd name="T95" fmla="*/ 7899 h 90"/>
                <a:gd name="T96" fmla="+- 0 8113 8068"/>
                <a:gd name="T97" fmla="*/ T96 w 51"/>
                <a:gd name="T98" fmla="+- 0 7898 7823"/>
                <a:gd name="T99" fmla="*/ 7898 h 90"/>
                <a:gd name="T100" fmla="+- 0 8112 8068"/>
                <a:gd name="T101" fmla="*/ T100 w 51"/>
                <a:gd name="T102" fmla="+- 0 7896 7823"/>
                <a:gd name="T103" fmla="*/ 7896 h 90"/>
                <a:gd name="T104" fmla="+- 0 8111 8068"/>
                <a:gd name="T105" fmla="*/ T104 w 51"/>
                <a:gd name="T106" fmla="+- 0 7895 7823"/>
                <a:gd name="T107" fmla="*/ 7895 h 90"/>
                <a:gd name="T108" fmla="+- 0 8112 8068"/>
                <a:gd name="T109" fmla="*/ T108 w 51"/>
                <a:gd name="T110" fmla="+- 0 7889 7823"/>
                <a:gd name="T111" fmla="*/ 7889 h 90"/>
                <a:gd name="T112" fmla="+- 0 8116 8068"/>
                <a:gd name="T113" fmla="*/ T112 w 51"/>
                <a:gd name="T114" fmla="+- 0 7880 7823"/>
                <a:gd name="T115" fmla="*/ 7880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48" y="57"/>
                  </a:moveTo>
                  <a:lnTo>
                    <a:pt x="21" y="57"/>
                  </a:lnTo>
                  <a:lnTo>
                    <a:pt x="21" y="59"/>
                  </a:lnTo>
                  <a:lnTo>
                    <a:pt x="21" y="61"/>
                  </a:lnTo>
                  <a:lnTo>
                    <a:pt x="22" y="62"/>
                  </a:lnTo>
                  <a:lnTo>
                    <a:pt x="24" y="63"/>
                  </a:lnTo>
                  <a:lnTo>
                    <a:pt x="23" y="65"/>
                  </a:lnTo>
                  <a:lnTo>
                    <a:pt x="23" y="67"/>
                  </a:lnTo>
                  <a:lnTo>
                    <a:pt x="24" y="69"/>
                  </a:lnTo>
                  <a:lnTo>
                    <a:pt x="26" y="71"/>
                  </a:lnTo>
                  <a:lnTo>
                    <a:pt x="25" y="73"/>
                  </a:lnTo>
                  <a:lnTo>
                    <a:pt x="26" y="75"/>
                  </a:lnTo>
                  <a:lnTo>
                    <a:pt x="28" y="76"/>
                  </a:lnTo>
                  <a:lnTo>
                    <a:pt x="30" y="78"/>
                  </a:lnTo>
                  <a:lnTo>
                    <a:pt x="30" y="82"/>
                  </a:lnTo>
                  <a:lnTo>
                    <a:pt x="29" y="85"/>
                  </a:lnTo>
                  <a:lnTo>
                    <a:pt x="30" y="88"/>
                  </a:lnTo>
                  <a:lnTo>
                    <a:pt x="34" y="89"/>
                  </a:lnTo>
                  <a:lnTo>
                    <a:pt x="36" y="82"/>
                  </a:lnTo>
                  <a:lnTo>
                    <a:pt x="38" y="79"/>
                  </a:lnTo>
                  <a:lnTo>
                    <a:pt x="40" y="79"/>
                  </a:lnTo>
                  <a:lnTo>
                    <a:pt x="45" y="79"/>
                  </a:lnTo>
                  <a:lnTo>
                    <a:pt x="46" y="78"/>
                  </a:lnTo>
                  <a:lnTo>
                    <a:pt x="46" y="76"/>
                  </a:lnTo>
                  <a:lnTo>
                    <a:pt x="45" y="75"/>
                  </a:lnTo>
                  <a:lnTo>
                    <a:pt x="44" y="73"/>
                  </a:lnTo>
                  <a:lnTo>
                    <a:pt x="43" y="72"/>
                  </a:lnTo>
                  <a:lnTo>
                    <a:pt x="44" y="66"/>
                  </a:lnTo>
                  <a:lnTo>
                    <a:pt x="48" y="57"/>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8068" y="7823"/>
              <a:ext cx="51" cy="90"/>
            </a:xfrm>
            <a:custGeom>
              <a:avLst/>
              <a:gdLst>
                <a:gd name="T0" fmla="+- 0 8113 8068"/>
                <a:gd name="T1" fmla="*/ T0 w 51"/>
                <a:gd name="T2" fmla="+- 0 7902 7823"/>
                <a:gd name="T3" fmla="*/ 7902 h 90"/>
                <a:gd name="T4" fmla="+- 0 8108 8068"/>
                <a:gd name="T5" fmla="*/ T4 w 51"/>
                <a:gd name="T6" fmla="+- 0 7902 7823"/>
                <a:gd name="T7" fmla="*/ 7902 h 90"/>
                <a:gd name="T8" fmla="+- 0 8110 8068"/>
                <a:gd name="T9" fmla="*/ T8 w 51"/>
                <a:gd name="T10" fmla="+- 0 7902 7823"/>
                <a:gd name="T11" fmla="*/ 7902 h 90"/>
                <a:gd name="T12" fmla="+- 0 8112 8068"/>
                <a:gd name="T13" fmla="*/ T12 w 51"/>
                <a:gd name="T14" fmla="+- 0 7902 7823"/>
                <a:gd name="T15" fmla="*/ 7902 h 90"/>
                <a:gd name="T16" fmla="+- 0 8113 8068"/>
                <a:gd name="T17" fmla="*/ T16 w 51"/>
                <a:gd name="T18" fmla="+- 0 7902 7823"/>
                <a:gd name="T19" fmla="*/ 7902 h 90"/>
              </a:gdLst>
              <a:ahLst/>
              <a:cxnLst>
                <a:cxn ang="0">
                  <a:pos x="T1" y="T3"/>
                </a:cxn>
                <a:cxn ang="0">
                  <a:pos x="T5" y="T7"/>
                </a:cxn>
                <a:cxn ang="0">
                  <a:pos x="T9" y="T11"/>
                </a:cxn>
                <a:cxn ang="0">
                  <a:pos x="T13" y="T15"/>
                </a:cxn>
                <a:cxn ang="0">
                  <a:pos x="T17" y="T19"/>
                </a:cxn>
              </a:cxnLst>
              <a:rect l="0" t="0" r="r" b="b"/>
              <a:pathLst>
                <a:path w="51" h="90">
                  <a:moveTo>
                    <a:pt x="45" y="79"/>
                  </a:moveTo>
                  <a:lnTo>
                    <a:pt x="40" y="79"/>
                  </a:lnTo>
                  <a:lnTo>
                    <a:pt x="42" y="79"/>
                  </a:lnTo>
                  <a:lnTo>
                    <a:pt x="44" y="79"/>
                  </a:lnTo>
                  <a:lnTo>
                    <a:pt x="45" y="79"/>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8068" y="7823"/>
              <a:ext cx="51" cy="90"/>
            </a:xfrm>
            <a:custGeom>
              <a:avLst/>
              <a:gdLst>
                <a:gd name="T0" fmla="+- 0 8117 8068"/>
                <a:gd name="T1" fmla="*/ T0 w 51"/>
                <a:gd name="T2" fmla="+- 0 7861 7823"/>
                <a:gd name="T3" fmla="*/ 7861 h 90"/>
                <a:gd name="T4" fmla="+- 0 8071 8068"/>
                <a:gd name="T5" fmla="*/ T4 w 51"/>
                <a:gd name="T6" fmla="+- 0 7861 7823"/>
                <a:gd name="T7" fmla="*/ 7861 h 90"/>
                <a:gd name="T8" fmla="+- 0 8075 8068"/>
                <a:gd name="T9" fmla="*/ T8 w 51"/>
                <a:gd name="T10" fmla="+- 0 7863 7823"/>
                <a:gd name="T11" fmla="*/ 7863 h 90"/>
                <a:gd name="T12" fmla="+- 0 8078 8068"/>
                <a:gd name="T13" fmla="*/ T12 w 51"/>
                <a:gd name="T14" fmla="+- 0 7865 7823"/>
                <a:gd name="T15" fmla="*/ 7865 h 90"/>
                <a:gd name="T16" fmla="+- 0 8081 8068"/>
                <a:gd name="T17" fmla="*/ T16 w 51"/>
                <a:gd name="T18" fmla="+- 0 7868 7823"/>
                <a:gd name="T19" fmla="*/ 7868 h 90"/>
                <a:gd name="T20" fmla="+- 0 8083 8068"/>
                <a:gd name="T21" fmla="*/ T20 w 51"/>
                <a:gd name="T22" fmla="+- 0 7872 7823"/>
                <a:gd name="T23" fmla="*/ 7872 h 90"/>
                <a:gd name="T24" fmla="+- 0 8084 8068"/>
                <a:gd name="T25" fmla="*/ T24 w 51"/>
                <a:gd name="T26" fmla="+- 0 7877 7823"/>
                <a:gd name="T27" fmla="*/ 7877 h 90"/>
                <a:gd name="T28" fmla="+- 0 8086 8068"/>
                <a:gd name="T29" fmla="*/ T28 w 51"/>
                <a:gd name="T30" fmla="+- 0 7880 7823"/>
                <a:gd name="T31" fmla="*/ 7880 h 90"/>
                <a:gd name="T32" fmla="+- 0 8089 8068"/>
                <a:gd name="T33" fmla="*/ T32 w 51"/>
                <a:gd name="T34" fmla="+- 0 7880 7823"/>
                <a:gd name="T35" fmla="*/ 7880 h 90"/>
                <a:gd name="T36" fmla="+- 0 8116 8068"/>
                <a:gd name="T37" fmla="*/ T36 w 51"/>
                <a:gd name="T38" fmla="+- 0 7880 7823"/>
                <a:gd name="T39" fmla="*/ 7880 h 90"/>
                <a:gd name="T40" fmla="+- 0 8117 8068"/>
                <a:gd name="T41" fmla="*/ T40 w 51"/>
                <a:gd name="T42" fmla="+- 0 7878 7823"/>
                <a:gd name="T43" fmla="*/ 7878 h 90"/>
                <a:gd name="T44" fmla="+- 0 8119 8068"/>
                <a:gd name="T45" fmla="*/ T44 w 51"/>
                <a:gd name="T46" fmla="+- 0 7874 7823"/>
                <a:gd name="T47" fmla="*/ 7874 h 90"/>
                <a:gd name="T48" fmla="+- 0 8119 8068"/>
                <a:gd name="T49" fmla="*/ T48 w 51"/>
                <a:gd name="T50" fmla="+- 0 7864 7823"/>
                <a:gd name="T51" fmla="*/ 7864 h 90"/>
                <a:gd name="T52" fmla="+- 0 8117 8068"/>
                <a:gd name="T53" fmla="*/ T52 w 51"/>
                <a:gd name="T54" fmla="+- 0 7861 7823"/>
                <a:gd name="T55" fmla="*/ 7861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1" h="90">
                  <a:moveTo>
                    <a:pt x="49" y="38"/>
                  </a:moveTo>
                  <a:lnTo>
                    <a:pt x="3" y="38"/>
                  </a:lnTo>
                  <a:lnTo>
                    <a:pt x="7" y="40"/>
                  </a:lnTo>
                  <a:lnTo>
                    <a:pt x="10" y="42"/>
                  </a:lnTo>
                  <a:lnTo>
                    <a:pt x="13" y="45"/>
                  </a:lnTo>
                  <a:lnTo>
                    <a:pt x="15" y="49"/>
                  </a:lnTo>
                  <a:lnTo>
                    <a:pt x="16" y="54"/>
                  </a:lnTo>
                  <a:lnTo>
                    <a:pt x="18" y="57"/>
                  </a:lnTo>
                  <a:lnTo>
                    <a:pt x="21" y="57"/>
                  </a:lnTo>
                  <a:lnTo>
                    <a:pt x="48" y="57"/>
                  </a:lnTo>
                  <a:lnTo>
                    <a:pt x="49" y="55"/>
                  </a:lnTo>
                  <a:lnTo>
                    <a:pt x="51" y="51"/>
                  </a:lnTo>
                  <a:lnTo>
                    <a:pt x="51" y="41"/>
                  </a:lnTo>
                  <a:lnTo>
                    <a:pt x="49" y="38"/>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8068" y="7823"/>
              <a:ext cx="51" cy="90"/>
            </a:xfrm>
            <a:custGeom>
              <a:avLst/>
              <a:gdLst>
                <a:gd name="T0" fmla="+- 0 8089 8068"/>
                <a:gd name="T1" fmla="*/ T0 w 51"/>
                <a:gd name="T2" fmla="+- 0 7827 7823"/>
                <a:gd name="T3" fmla="*/ 7827 h 90"/>
                <a:gd name="T4" fmla="+- 0 8085 8068"/>
                <a:gd name="T5" fmla="*/ T4 w 51"/>
                <a:gd name="T6" fmla="+- 0 7829 7823"/>
                <a:gd name="T7" fmla="*/ 7829 h 90"/>
                <a:gd name="T8" fmla="+- 0 8084 8068"/>
                <a:gd name="T9" fmla="*/ T8 w 51"/>
                <a:gd name="T10" fmla="+- 0 7829 7823"/>
                <a:gd name="T11" fmla="*/ 7829 h 90"/>
                <a:gd name="T12" fmla="+- 0 8083 8068"/>
                <a:gd name="T13" fmla="*/ T12 w 51"/>
                <a:gd name="T14" fmla="+- 0 7830 7823"/>
                <a:gd name="T15" fmla="*/ 7830 h 90"/>
                <a:gd name="T16" fmla="+- 0 8082 8068"/>
                <a:gd name="T17" fmla="*/ T16 w 51"/>
                <a:gd name="T18" fmla="+- 0 7831 7823"/>
                <a:gd name="T19" fmla="*/ 7831 h 90"/>
                <a:gd name="T20" fmla="+- 0 8081 8068"/>
                <a:gd name="T21" fmla="*/ T20 w 51"/>
                <a:gd name="T22" fmla="+- 0 7832 7823"/>
                <a:gd name="T23" fmla="*/ 7832 h 90"/>
                <a:gd name="T24" fmla="+- 0 8079 8068"/>
                <a:gd name="T25" fmla="*/ T24 w 51"/>
                <a:gd name="T26" fmla="+- 0 7833 7823"/>
                <a:gd name="T27" fmla="*/ 7833 h 90"/>
                <a:gd name="T28" fmla="+- 0 8075 8068"/>
                <a:gd name="T29" fmla="*/ T28 w 51"/>
                <a:gd name="T30" fmla="+- 0 7833 7823"/>
                <a:gd name="T31" fmla="*/ 7833 h 90"/>
                <a:gd name="T32" fmla="+- 0 8073 8068"/>
                <a:gd name="T33" fmla="*/ T32 w 51"/>
                <a:gd name="T34" fmla="+- 0 7833 7823"/>
                <a:gd name="T35" fmla="*/ 7833 h 90"/>
                <a:gd name="T36" fmla="+- 0 8069 8068"/>
                <a:gd name="T37" fmla="*/ T36 w 51"/>
                <a:gd name="T38" fmla="+- 0 7842 7823"/>
                <a:gd name="T39" fmla="*/ 7842 h 90"/>
                <a:gd name="T40" fmla="+- 0 8068 8068"/>
                <a:gd name="T41" fmla="*/ T40 w 51"/>
                <a:gd name="T42" fmla="+- 0 7845 7823"/>
                <a:gd name="T43" fmla="*/ 7845 h 90"/>
                <a:gd name="T44" fmla="+- 0 8068 8068"/>
                <a:gd name="T45" fmla="*/ T44 w 51"/>
                <a:gd name="T46" fmla="+- 0 7864 7823"/>
                <a:gd name="T47" fmla="*/ 7864 h 90"/>
                <a:gd name="T48" fmla="+- 0 8071 8068"/>
                <a:gd name="T49" fmla="*/ T48 w 51"/>
                <a:gd name="T50" fmla="+- 0 7861 7823"/>
                <a:gd name="T51" fmla="*/ 7861 h 90"/>
                <a:gd name="T52" fmla="+- 0 8117 8068"/>
                <a:gd name="T53" fmla="*/ T52 w 51"/>
                <a:gd name="T54" fmla="+- 0 7861 7823"/>
                <a:gd name="T55" fmla="*/ 7861 h 90"/>
                <a:gd name="T56" fmla="+- 0 8116 8068"/>
                <a:gd name="T57" fmla="*/ T56 w 51"/>
                <a:gd name="T58" fmla="+- 0 7860 7823"/>
                <a:gd name="T59" fmla="*/ 7860 h 90"/>
                <a:gd name="T60" fmla="+- 0 8114 8068"/>
                <a:gd name="T61" fmla="*/ T60 w 51"/>
                <a:gd name="T62" fmla="+- 0 7855 7823"/>
                <a:gd name="T63" fmla="*/ 7855 h 90"/>
                <a:gd name="T64" fmla="+- 0 8111 8068"/>
                <a:gd name="T65" fmla="*/ T64 w 51"/>
                <a:gd name="T66" fmla="+- 0 7850 7823"/>
                <a:gd name="T67" fmla="*/ 7850 h 90"/>
                <a:gd name="T68" fmla="+- 0 8110 8068"/>
                <a:gd name="T69" fmla="*/ T68 w 51"/>
                <a:gd name="T70" fmla="+- 0 7847 7823"/>
                <a:gd name="T71" fmla="*/ 7847 h 90"/>
                <a:gd name="T72" fmla="+- 0 8110 8068"/>
                <a:gd name="T73" fmla="*/ T72 w 51"/>
                <a:gd name="T74" fmla="+- 0 7840 7823"/>
                <a:gd name="T75" fmla="*/ 7840 h 90"/>
                <a:gd name="T76" fmla="+- 0 8109 8068"/>
                <a:gd name="T77" fmla="*/ T76 w 51"/>
                <a:gd name="T78" fmla="+- 0 7837 7823"/>
                <a:gd name="T79" fmla="*/ 7837 h 90"/>
                <a:gd name="T80" fmla="+- 0 8108 8068"/>
                <a:gd name="T81" fmla="*/ T80 w 51"/>
                <a:gd name="T82" fmla="+- 0 7834 7823"/>
                <a:gd name="T83" fmla="*/ 7834 h 90"/>
                <a:gd name="T84" fmla="+- 0 8108 8068"/>
                <a:gd name="T85" fmla="*/ T84 w 51"/>
                <a:gd name="T86" fmla="+- 0 7833 7823"/>
                <a:gd name="T87" fmla="*/ 7833 h 90"/>
                <a:gd name="T88" fmla="+- 0 8079 8068"/>
                <a:gd name="T89" fmla="*/ T88 w 51"/>
                <a:gd name="T90" fmla="+- 0 7833 7823"/>
                <a:gd name="T91" fmla="*/ 7833 h 90"/>
                <a:gd name="T92" fmla="+- 0 8075 8068"/>
                <a:gd name="T93" fmla="*/ T92 w 51"/>
                <a:gd name="T94" fmla="+- 0 7833 7823"/>
                <a:gd name="T95" fmla="*/ 7833 h 90"/>
                <a:gd name="T96" fmla="+- 0 8108 8068"/>
                <a:gd name="T97" fmla="*/ T96 w 51"/>
                <a:gd name="T98" fmla="+- 0 7833 7823"/>
                <a:gd name="T99" fmla="*/ 7833 h 90"/>
                <a:gd name="T100" fmla="+- 0 8107 8068"/>
                <a:gd name="T101" fmla="*/ T100 w 51"/>
                <a:gd name="T102" fmla="+- 0 7830 7823"/>
                <a:gd name="T103" fmla="*/ 7830 h 90"/>
                <a:gd name="T104" fmla="+- 0 8106 8068"/>
                <a:gd name="T105" fmla="*/ T104 w 51"/>
                <a:gd name="T106" fmla="+- 0 7828 7823"/>
                <a:gd name="T107" fmla="*/ 7828 h 90"/>
                <a:gd name="T108" fmla="+- 0 8090 8068"/>
                <a:gd name="T109" fmla="*/ T108 w 51"/>
                <a:gd name="T110" fmla="+- 0 7828 7823"/>
                <a:gd name="T111" fmla="*/ 7828 h 90"/>
                <a:gd name="T112" fmla="+- 0 8089 8068"/>
                <a:gd name="T113" fmla="*/ T112 w 51"/>
                <a:gd name="T114" fmla="+- 0 7827 7823"/>
                <a:gd name="T115" fmla="*/ 7827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21" y="4"/>
                  </a:moveTo>
                  <a:lnTo>
                    <a:pt x="17" y="6"/>
                  </a:lnTo>
                  <a:lnTo>
                    <a:pt x="16" y="6"/>
                  </a:lnTo>
                  <a:lnTo>
                    <a:pt x="15" y="7"/>
                  </a:lnTo>
                  <a:lnTo>
                    <a:pt x="14" y="8"/>
                  </a:lnTo>
                  <a:lnTo>
                    <a:pt x="13" y="9"/>
                  </a:lnTo>
                  <a:lnTo>
                    <a:pt x="11" y="10"/>
                  </a:lnTo>
                  <a:lnTo>
                    <a:pt x="7" y="10"/>
                  </a:lnTo>
                  <a:lnTo>
                    <a:pt x="5" y="10"/>
                  </a:lnTo>
                  <a:lnTo>
                    <a:pt x="1" y="19"/>
                  </a:lnTo>
                  <a:lnTo>
                    <a:pt x="0" y="22"/>
                  </a:lnTo>
                  <a:lnTo>
                    <a:pt x="0" y="41"/>
                  </a:lnTo>
                  <a:lnTo>
                    <a:pt x="3" y="38"/>
                  </a:lnTo>
                  <a:lnTo>
                    <a:pt x="49" y="38"/>
                  </a:lnTo>
                  <a:lnTo>
                    <a:pt x="48" y="37"/>
                  </a:lnTo>
                  <a:lnTo>
                    <a:pt x="46" y="32"/>
                  </a:lnTo>
                  <a:lnTo>
                    <a:pt x="43" y="27"/>
                  </a:lnTo>
                  <a:lnTo>
                    <a:pt x="42" y="24"/>
                  </a:lnTo>
                  <a:lnTo>
                    <a:pt x="42" y="17"/>
                  </a:lnTo>
                  <a:lnTo>
                    <a:pt x="41" y="14"/>
                  </a:lnTo>
                  <a:lnTo>
                    <a:pt x="40" y="11"/>
                  </a:lnTo>
                  <a:lnTo>
                    <a:pt x="40" y="10"/>
                  </a:lnTo>
                  <a:lnTo>
                    <a:pt x="11" y="10"/>
                  </a:lnTo>
                  <a:lnTo>
                    <a:pt x="7" y="10"/>
                  </a:lnTo>
                  <a:lnTo>
                    <a:pt x="40" y="10"/>
                  </a:lnTo>
                  <a:lnTo>
                    <a:pt x="39" y="7"/>
                  </a:lnTo>
                  <a:lnTo>
                    <a:pt x="38" y="5"/>
                  </a:lnTo>
                  <a:lnTo>
                    <a:pt x="22" y="5"/>
                  </a:lnTo>
                  <a:lnTo>
                    <a:pt x="21" y="4"/>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8068" y="7823"/>
              <a:ext cx="51" cy="90"/>
            </a:xfrm>
            <a:custGeom>
              <a:avLst/>
              <a:gdLst>
                <a:gd name="T0" fmla="+- 0 8098 8068"/>
                <a:gd name="T1" fmla="*/ T0 w 51"/>
                <a:gd name="T2" fmla="+- 0 7823 7823"/>
                <a:gd name="T3" fmla="*/ 7823 h 90"/>
                <a:gd name="T4" fmla="+- 0 8095 8068"/>
                <a:gd name="T5" fmla="*/ T4 w 51"/>
                <a:gd name="T6" fmla="+- 0 7824 7823"/>
                <a:gd name="T7" fmla="*/ 7824 h 90"/>
                <a:gd name="T8" fmla="+- 0 8090 8068"/>
                <a:gd name="T9" fmla="*/ T8 w 51"/>
                <a:gd name="T10" fmla="+- 0 7828 7823"/>
                <a:gd name="T11" fmla="*/ 7828 h 90"/>
                <a:gd name="T12" fmla="+- 0 8106 8068"/>
                <a:gd name="T13" fmla="*/ T12 w 51"/>
                <a:gd name="T14" fmla="+- 0 7828 7823"/>
                <a:gd name="T15" fmla="*/ 7828 h 90"/>
                <a:gd name="T16" fmla="+- 0 8105 8068"/>
                <a:gd name="T17" fmla="*/ T16 w 51"/>
                <a:gd name="T18" fmla="+- 0 7828 7823"/>
                <a:gd name="T19" fmla="*/ 7828 h 90"/>
                <a:gd name="T20" fmla="+- 0 8101 8068"/>
                <a:gd name="T21" fmla="*/ T20 w 51"/>
                <a:gd name="T22" fmla="+- 0 7824 7823"/>
                <a:gd name="T23" fmla="*/ 7824 h 90"/>
                <a:gd name="T24" fmla="+- 0 8098 8068"/>
                <a:gd name="T25" fmla="*/ T24 w 51"/>
                <a:gd name="T26" fmla="+- 0 7823 7823"/>
                <a:gd name="T27" fmla="*/ 7823 h 90"/>
              </a:gdLst>
              <a:ahLst/>
              <a:cxnLst>
                <a:cxn ang="0">
                  <a:pos x="T1" y="T3"/>
                </a:cxn>
                <a:cxn ang="0">
                  <a:pos x="T5" y="T7"/>
                </a:cxn>
                <a:cxn ang="0">
                  <a:pos x="T9" y="T11"/>
                </a:cxn>
                <a:cxn ang="0">
                  <a:pos x="T13" y="T15"/>
                </a:cxn>
                <a:cxn ang="0">
                  <a:pos x="T17" y="T19"/>
                </a:cxn>
                <a:cxn ang="0">
                  <a:pos x="T21" y="T23"/>
                </a:cxn>
                <a:cxn ang="0">
                  <a:pos x="T25" y="T27"/>
                </a:cxn>
              </a:cxnLst>
              <a:rect l="0" t="0" r="r" b="b"/>
              <a:pathLst>
                <a:path w="51" h="90">
                  <a:moveTo>
                    <a:pt x="30" y="0"/>
                  </a:moveTo>
                  <a:lnTo>
                    <a:pt x="27" y="1"/>
                  </a:lnTo>
                  <a:lnTo>
                    <a:pt x="22" y="5"/>
                  </a:lnTo>
                  <a:lnTo>
                    <a:pt x="38" y="5"/>
                  </a:lnTo>
                  <a:lnTo>
                    <a:pt x="37" y="5"/>
                  </a:lnTo>
                  <a:lnTo>
                    <a:pt x="33" y="1"/>
                  </a:lnTo>
                  <a:lnTo>
                    <a:pt x="30"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11"/>
          <p:cNvGrpSpPr>
            <a:grpSpLocks/>
          </p:cNvGrpSpPr>
          <p:nvPr/>
        </p:nvGrpSpPr>
        <p:grpSpPr bwMode="auto">
          <a:xfrm>
            <a:off x="3759456" y="4492704"/>
            <a:ext cx="12056" cy="16000"/>
            <a:chOff x="8058" y="7786"/>
            <a:chExt cx="26" cy="35"/>
          </a:xfrm>
        </p:grpSpPr>
        <p:sp>
          <p:nvSpPr>
            <p:cNvPr id="9" name="Freeform 12"/>
            <p:cNvSpPr>
              <a:spLocks/>
            </p:cNvSpPr>
            <p:nvPr/>
          </p:nvSpPr>
          <p:spPr bwMode="auto">
            <a:xfrm>
              <a:off x="8058" y="7786"/>
              <a:ext cx="26" cy="35"/>
            </a:xfrm>
            <a:custGeom>
              <a:avLst/>
              <a:gdLst>
                <a:gd name="T0" fmla="+- 0 8077 8058"/>
                <a:gd name="T1" fmla="*/ T0 w 26"/>
                <a:gd name="T2" fmla="+- 0 7786 7786"/>
                <a:gd name="T3" fmla="*/ 7786 h 35"/>
                <a:gd name="T4" fmla="+- 0 8075 8058"/>
                <a:gd name="T5" fmla="*/ T4 w 26"/>
                <a:gd name="T6" fmla="+- 0 7790 7786"/>
                <a:gd name="T7" fmla="*/ 7790 h 35"/>
                <a:gd name="T8" fmla="+- 0 8073 8058"/>
                <a:gd name="T9" fmla="*/ T8 w 26"/>
                <a:gd name="T10" fmla="+- 0 7794 7786"/>
                <a:gd name="T11" fmla="*/ 7794 h 35"/>
                <a:gd name="T12" fmla="+- 0 8072 8058"/>
                <a:gd name="T13" fmla="*/ T12 w 26"/>
                <a:gd name="T14" fmla="+- 0 7797 7786"/>
                <a:gd name="T15" fmla="*/ 7797 h 35"/>
                <a:gd name="T16" fmla="+- 0 8066 8058"/>
                <a:gd name="T17" fmla="*/ T16 w 26"/>
                <a:gd name="T18" fmla="+- 0 7798 7786"/>
                <a:gd name="T19" fmla="*/ 7798 h 35"/>
                <a:gd name="T20" fmla="+- 0 8062 8058"/>
                <a:gd name="T21" fmla="*/ T20 w 26"/>
                <a:gd name="T22" fmla="+- 0 7800 7786"/>
                <a:gd name="T23" fmla="*/ 7800 h 35"/>
                <a:gd name="T24" fmla="+- 0 8061 8058"/>
                <a:gd name="T25" fmla="*/ T24 w 26"/>
                <a:gd name="T26" fmla="+- 0 7803 7786"/>
                <a:gd name="T27" fmla="*/ 7803 h 35"/>
                <a:gd name="T28" fmla="+- 0 8061 8058"/>
                <a:gd name="T29" fmla="*/ T28 w 26"/>
                <a:gd name="T30" fmla="+- 0 7807 7786"/>
                <a:gd name="T31" fmla="*/ 7807 h 35"/>
                <a:gd name="T32" fmla="+- 0 8058 8058"/>
                <a:gd name="T33" fmla="*/ T32 w 26"/>
                <a:gd name="T34" fmla="+- 0 7809 7786"/>
                <a:gd name="T35" fmla="*/ 7809 h 35"/>
                <a:gd name="T36" fmla="+- 0 8061 8058"/>
                <a:gd name="T37" fmla="*/ T36 w 26"/>
                <a:gd name="T38" fmla="+- 0 7813 7786"/>
                <a:gd name="T39" fmla="*/ 7813 h 35"/>
                <a:gd name="T40" fmla="+- 0 8062 8058"/>
                <a:gd name="T41" fmla="*/ T40 w 26"/>
                <a:gd name="T42" fmla="+- 0 7814 7786"/>
                <a:gd name="T43" fmla="*/ 7814 h 35"/>
                <a:gd name="T44" fmla="+- 0 8063 8058"/>
                <a:gd name="T45" fmla="*/ T44 w 26"/>
                <a:gd name="T46" fmla="+- 0 7816 7786"/>
                <a:gd name="T47" fmla="*/ 7816 h 35"/>
                <a:gd name="T48" fmla="+- 0 8062 8058"/>
                <a:gd name="T49" fmla="*/ T48 w 26"/>
                <a:gd name="T50" fmla="+- 0 7818 7786"/>
                <a:gd name="T51" fmla="*/ 7818 h 35"/>
                <a:gd name="T52" fmla="+- 0 8063 8058"/>
                <a:gd name="T53" fmla="*/ T52 w 26"/>
                <a:gd name="T54" fmla="+- 0 7819 7786"/>
                <a:gd name="T55" fmla="*/ 7819 h 35"/>
                <a:gd name="T56" fmla="+- 0 8065 8058"/>
                <a:gd name="T57" fmla="*/ T56 w 26"/>
                <a:gd name="T58" fmla="+- 0 7820 7786"/>
                <a:gd name="T59" fmla="*/ 7820 h 35"/>
                <a:gd name="T60" fmla="+- 0 8067 8058"/>
                <a:gd name="T61" fmla="*/ T60 w 26"/>
                <a:gd name="T62" fmla="+- 0 7820 7786"/>
                <a:gd name="T63" fmla="*/ 7820 h 35"/>
                <a:gd name="T64" fmla="+- 0 8074 8058"/>
                <a:gd name="T65" fmla="*/ T64 w 26"/>
                <a:gd name="T66" fmla="+- 0 7812 7786"/>
                <a:gd name="T67" fmla="*/ 7812 h 35"/>
                <a:gd name="T68" fmla="+- 0 8077 8058"/>
                <a:gd name="T69" fmla="*/ T68 w 26"/>
                <a:gd name="T70" fmla="+- 0 7809 7786"/>
                <a:gd name="T71" fmla="*/ 7809 h 35"/>
                <a:gd name="T72" fmla="+- 0 8080 8058"/>
                <a:gd name="T73" fmla="*/ T72 w 26"/>
                <a:gd name="T74" fmla="+- 0 7807 7786"/>
                <a:gd name="T75" fmla="*/ 7807 h 35"/>
                <a:gd name="T76" fmla="+- 0 8083 8058"/>
                <a:gd name="T77" fmla="*/ T76 w 26"/>
                <a:gd name="T78" fmla="+- 0 7805 7786"/>
                <a:gd name="T79" fmla="*/ 7805 h 35"/>
                <a:gd name="T80" fmla="+- 0 8084 8058"/>
                <a:gd name="T81" fmla="*/ T80 w 26"/>
                <a:gd name="T82" fmla="+- 0 7803 7786"/>
                <a:gd name="T83" fmla="*/ 7803 h 35"/>
                <a:gd name="T84" fmla="+- 0 8083 8058"/>
                <a:gd name="T85" fmla="*/ T84 w 26"/>
                <a:gd name="T86" fmla="+- 0 7799 7786"/>
                <a:gd name="T87" fmla="*/ 7799 h 35"/>
                <a:gd name="T88" fmla="+- 0 8081 8058"/>
                <a:gd name="T89" fmla="*/ T88 w 26"/>
                <a:gd name="T90" fmla="+- 0 7797 7786"/>
                <a:gd name="T91" fmla="*/ 7797 h 35"/>
                <a:gd name="T92" fmla="+- 0 8079 8058"/>
                <a:gd name="T93" fmla="*/ T92 w 26"/>
                <a:gd name="T94" fmla="+- 0 7796 7786"/>
                <a:gd name="T95" fmla="*/ 7796 h 35"/>
                <a:gd name="T96" fmla="+- 0 8077 8058"/>
                <a:gd name="T97" fmla="*/ T96 w 26"/>
                <a:gd name="T98" fmla="+- 0 7794 7786"/>
                <a:gd name="T99" fmla="*/ 7794 h 35"/>
                <a:gd name="T100" fmla="+- 0 8077 8058"/>
                <a:gd name="T101" fmla="*/ T100 w 26"/>
                <a:gd name="T102" fmla="+- 0 7791 7786"/>
                <a:gd name="T103" fmla="*/ 7791 h 35"/>
                <a:gd name="T104" fmla="+- 0 8077 8058"/>
                <a:gd name="T105" fmla="*/ T104 w 26"/>
                <a:gd name="T106" fmla="+- 0 7786 7786"/>
                <a:gd name="T107" fmla="*/ 7786 h 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6" h="35">
                  <a:moveTo>
                    <a:pt x="19" y="0"/>
                  </a:moveTo>
                  <a:lnTo>
                    <a:pt x="17" y="4"/>
                  </a:lnTo>
                  <a:lnTo>
                    <a:pt x="15" y="8"/>
                  </a:lnTo>
                  <a:lnTo>
                    <a:pt x="14" y="11"/>
                  </a:lnTo>
                  <a:lnTo>
                    <a:pt x="8" y="12"/>
                  </a:lnTo>
                  <a:lnTo>
                    <a:pt x="4" y="14"/>
                  </a:lnTo>
                  <a:lnTo>
                    <a:pt x="3" y="17"/>
                  </a:lnTo>
                  <a:lnTo>
                    <a:pt x="3" y="21"/>
                  </a:lnTo>
                  <a:lnTo>
                    <a:pt x="0" y="23"/>
                  </a:lnTo>
                  <a:lnTo>
                    <a:pt x="3" y="27"/>
                  </a:lnTo>
                  <a:lnTo>
                    <a:pt x="4" y="28"/>
                  </a:lnTo>
                  <a:lnTo>
                    <a:pt x="5" y="30"/>
                  </a:lnTo>
                  <a:lnTo>
                    <a:pt x="4" y="32"/>
                  </a:lnTo>
                  <a:lnTo>
                    <a:pt x="5" y="33"/>
                  </a:lnTo>
                  <a:lnTo>
                    <a:pt x="7" y="34"/>
                  </a:lnTo>
                  <a:lnTo>
                    <a:pt x="9" y="34"/>
                  </a:lnTo>
                  <a:lnTo>
                    <a:pt x="16" y="26"/>
                  </a:lnTo>
                  <a:lnTo>
                    <a:pt x="19" y="23"/>
                  </a:lnTo>
                  <a:lnTo>
                    <a:pt x="22" y="21"/>
                  </a:lnTo>
                  <a:lnTo>
                    <a:pt x="25" y="19"/>
                  </a:lnTo>
                  <a:lnTo>
                    <a:pt x="26" y="17"/>
                  </a:lnTo>
                  <a:lnTo>
                    <a:pt x="25" y="13"/>
                  </a:lnTo>
                  <a:lnTo>
                    <a:pt x="23" y="11"/>
                  </a:lnTo>
                  <a:lnTo>
                    <a:pt x="21" y="10"/>
                  </a:lnTo>
                  <a:lnTo>
                    <a:pt x="19" y="8"/>
                  </a:lnTo>
                  <a:lnTo>
                    <a:pt x="19" y="5"/>
                  </a:lnTo>
                  <a:lnTo>
                    <a:pt x="19"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Rectangle 18">
            <a:extLst>
              <a:ext uri="{FF2B5EF4-FFF2-40B4-BE49-F238E27FC236}">
                <a16:creationId xmlns:a16="http://schemas.microsoft.com/office/drawing/2014/main" id="{BF6102D5-FCFE-485A-BF6A-247E8B68F49E}"/>
              </a:ext>
            </a:extLst>
          </p:cNvPr>
          <p:cNvSpPr/>
          <p:nvPr/>
        </p:nvSpPr>
        <p:spPr>
          <a:xfrm>
            <a:off x="411237" y="957213"/>
            <a:ext cx="4238401" cy="4653838"/>
          </a:xfrm>
          <a:prstGeom prst="rect">
            <a:avLst/>
          </a:prstGeom>
        </p:spPr>
        <p:txBody>
          <a:bodyPr wrap="square">
            <a:spAutoFit/>
          </a:bodyPr>
          <a:lstStyle/>
          <a:p>
            <a:pPr marL="66675" marR="0">
              <a:spcBef>
                <a:spcPts val="0"/>
              </a:spcBef>
              <a:spcAft>
                <a:spcPts val="0"/>
              </a:spcAft>
            </a:pPr>
            <a:endParaRPr lang="en-US" sz="1400" b="1" u="sng" dirty="0">
              <a:latin typeface="Adani Regular" panose="02000503000000020004" pitchFamily="2" charset="0"/>
              <a:ea typeface="Calibri" panose="020F0502020204030204" pitchFamily="34" charset="0"/>
              <a:cs typeface="Times New Roman" panose="02020603050405020304" pitchFamily="18" charset="0"/>
            </a:endParaRPr>
          </a:p>
          <a:p>
            <a:pPr marL="342900" indent="-342900">
              <a:lnSpc>
                <a:spcPct val="200000"/>
              </a:lnSpc>
              <a:buAutoNum type="arabicPeriod"/>
            </a:pPr>
            <a:r>
              <a:rPr lang="en-US" sz="1800" b="1" dirty="0">
                <a:solidFill>
                  <a:srgbClr val="002060"/>
                </a:solidFill>
                <a:latin typeface="Adani Regular"/>
                <a:ea typeface="+mn-ea"/>
                <a:cs typeface="+mn-cs"/>
              </a:rPr>
              <a:t>Boiler Combustion optimization </a:t>
            </a:r>
          </a:p>
          <a:p>
            <a:pPr marL="342900" indent="-342900">
              <a:lnSpc>
                <a:spcPct val="200000"/>
              </a:lnSpc>
              <a:buAutoNum type="arabicPeriod"/>
            </a:pPr>
            <a:r>
              <a:rPr lang="en-US" b="1" dirty="0">
                <a:solidFill>
                  <a:srgbClr val="002060"/>
                </a:solidFill>
                <a:latin typeface="Adani Regular"/>
              </a:rPr>
              <a:t>Design.</a:t>
            </a:r>
          </a:p>
          <a:p>
            <a:pPr marL="342900" indent="-342900">
              <a:lnSpc>
                <a:spcPct val="200000"/>
              </a:lnSpc>
              <a:buAutoNum type="arabicPeriod"/>
            </a:pPr>
            <a:r>
              <a:rPr lang="en-US" b="1" dirty="0">
                <a:solidFill>
                  <a:srgbClr val="002060"/>
                </a:solidFill>
                <a:latin typeface="Adani Regular"/>
              </a:rPr>
              <a:t> BURNER</a:t>
            </a:r>
          </a:p>
          <a:p>
            <a:pPr marL="342900" indent="-342900">
              <a:lnSpc>
                <a:spcPct val="200000"/>
              </a:lnSpc>
              <a:buAutoNum type="arabicPeriod"/>
            </a:pPr>
            <a:r>
              <a:rPr lang="en-US" b="1" dirty="0">
                <a:solidFill>
                  <a:srgbClr val="002060"/>
                </a:solidFill>
                <a:latin typeface="Adani Regular"/>
              </a:rPr>
              <a:t> BURNER TIP TEMPERATURE</a:t>
            </a:r>
          </a:p>
          <a:p>
            <a:pPr marL="342900" indent="-342900">
              <a:lnSpc>
                <a:spcPct val="200000"/>
              </a:lnSpc>
              <a:buAutoNum type="arabicPeriod"/>
            </a:pPr>
            <a:r>
              <a:rPr lang="en-US" b="1" dirty="0">
                <a:solidFill>
                  <a:srgbClr val="002060"/>
                </a:solidFill>
                <a:latin typeface="Adani Regular"/>
              </a:rPr>
              <a:t>Dynamic orifice  on Coal pipe</a:t>
            </a:r>
          </a:p>
          <a:p>
            <a:pPr marL="342900" indent="-342900">
              <a:lnSpc>
                <a:spcPct val="200000"/>
              </a:lnSpc>
              <a:buAutoNum type="arabicPeriod"/>
            </a:pPr>
            <a:r>
              <a:rPr lang="en-US" b="1" dirty="0">
                <a:solidFill>
                  <a:srgbClr val="002060"/>
                </a:solidFill>
                <a:latin typeface="Adani Regular"/>
              </a:rPr>
              <a:t>Furnace Zone Temperature</a:t>
            </a:r>
          </a:p>
          <a:p>
            <a:pPr marL="342900" indent="-342900">
              <a:lnSpc>
                <a:spcPct val="200000"/>
              </a:lnSpc>
              <a:buAutoNum type="arabicPeriod"/>
            </a:pPr>
            <a:r>
              <a:rPr lang="en-US" b="1" dirty="0">
                <a:solidFill>
                  <a:srgbClr val="002060"/>
                </a:solidFill>
                <a:latin typeface="Adani Regular"/>
              </a:rPr>
              <a:t> Operation Data</a:t>
            </a:r>
          </a:p>
          <a:p>
            <a:pPr marL="342900" indent="-342900">
              <a:lnSpc>
                <a:spcPct val="200000"/>
              </a:lnSpc>
              <a:buAutoNum type="arabicPeriod"/>
            </a:pPr>
            <a:r>
              <a:rPr lang="en-US" altLang="zh-CN" b="1" dirty="0">
                <a:solidFill>
                  <a:srgbClr val="002060"/>
                </a:solidFill>
                <a:latin typeface="Adani Regular"/>
              </a:rPr>
              <a:t>Conclusion.</a:t>
            </a:r>
            <a:endParaRPr lang="zh-CN" altLang="en-US" b="1" dirty="0">
              <a:solidFill>
                <a:srgbClr val="002060"/>
              </a:solidFill>
              <a:latin typeface="Adani Regular"/>
            </a:endParaRPr>
          </a:p>
        </p:txBody>
      </p:sp>
      <p:sp>
        <p:nvSpPr>
          <p:cNvPr id="2" name="Rectangle 1">
            <a:extLst>
              <a:ext uri="{FF2B5EF4-FFF2-40B4-BE49-F238E27FC236}">
                <a16:creationId xmlns:a16="http://schemas.microsoft.com/office/drawing/2014/main" id="{447728EB-E6F2-4D70-9B88-1628E7A42562}"/>
              </a:ext>
            </a:extLst>
          </p:cNvPr>
          <p:cNvSpPr/>
          <p:nvPr/>
        </p:nvSpPr>
        <p:spPr>
          <a:xfrm>
            <a:off x="4516280" y="708509"/>
            <a:ext cx="1688283" cy="461665"/>
          </a:xfrm>
          <a:prstGeom prst="rect">
            <a:avLst/>
          </a:prstGeom>
        </p:spPr>
        <p:txBody>
          <a:bodyPr wrap="none">
            <a:spAutoFit/>
          </a:bodyPr>
          <a:lstStyle/>
          <a:p>
            <a:pPr marL="66675" marR="0">
              <a:spcBef>
                <a:spcPts val="0"/>
              </a:spcBef>
              <a:spcAft>
                <a:spcPts val="0"/>
              </a:spcAft>
            </a:pPr>
            <a:r>
              <a:rPr lang="en-US" sz="2400" b="1" dirty="0">
                <a:latin typeface="Arial" panose="020B0604020202020204" pitchFamily="34" charset="0"/>
                <a:cs typeface="Arial" panose="020B0604020202020204" pitchFamily="34" charset="0"/>
              </a:rPr>
              <a:t>Contents:</a:t>
            </a:r>
          </a:p>
        </p:txBody>
      </p:sp>
      <p:sp>
        <p:nvSpPr>
          <p:cNvPr id="15" name="Title 1">
            <a:extLst>
              <a:ext uri="{FF2B5EF4-FFF2-40B4-BE49-F238E27FC236}">
                <a16:creationId xmlns:a16="http://schemas.microsoft.com/office/drawing/2014/main" id="{5C8FB71F-0EE8-4FE1-9E92-204EB17EE005}"/>
              </a:ext>
            </a:extLst>
          </p:cNvPr>
          <p:cNvSpPr txBox="1">
            <a:spLocks/>
          </p:cNvSpPr>
          <p:nvPr/>
        </p:nvSpPr>
        <p:spPr>
          <a:xfrm>
            <a:off x="1409524" y="171878"/>
            <a:ext cx="8682138" cy="424732"/>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002060"/>
                </a:solidFill>
                <a:latin typeface="Adani Regular"/>
              </a:rPr>
              <a:t>Ultra supercritical Boiler Combustion optimization</a:t>
            </a:r>
          </a:p>
        </p:txBody>
      </p:sp>
      <p:pic>
        <p:nvPicPr>
          <p:cNvPr id="3" name="Picture 2" descr="A red and white striped pole&#10;&#10;Description automatically generated">
            <a:extLst>
              <a:ext uri="{FF2B5EF4-FFF2-40B4-BE49-F238E27FC236}">
                <a16:creationId xmlns:a16="http://schemas.microsoft.com/office/drawing/2014/main" id="{15ECB7A0-EED8-943B-D0F1-8675C9157118}"/>
              </a:ext>
            </a:extLst>
          </p:cNvPr>
          <p:cNvPicPr/>
          <p:nvPr/>
        </p:nvPicPr>
        <p:blipFill rotWithShape="1">
          <a:blip r:embed="rId3">
            <a:extLst>
              <a:ext uri="{28A0092B-C50C-407E-A947-70E740481C1C}">
                <a14:useLocalDpi xmlns:a14="http://schemas.microsoft.com/office/drawing/2010/main" val="0"/>
              </a:ext>
            </a:extLst>
          </a:blip>
          <a:srcRect r="13937"/>
          <a:stretch/>
        </p:blipFill>
        <p:spPr bwMode="auto">
          <a:xfrm rot="16200000">
            <a:off x="5837467" y="520754"/>
            <a:ext cx="4713277" cy="6575310"/>
          </a:xfrm>
          <a:prstGeom prst="rect">
            <a:avLst/>
          </a:prstGeom>
          <a:noFill/>
          <a:ln w="12700">
            <a:solidFill>
              <a:srgbClr val="FF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998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 name="Rectangle 152"/>
          <p:cNvSpPr>
            <a:spLocks noChangeArrowheads="1"/>
          </p:cNvSpPr>
          <p:nvPr/>
        </p:nvSpPr>
        <p:spPr bwMode="auto">
          <a:xfrm>
            <a:off x="152400" y="138953"/>
            <a:ext cx="117261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pSp>
        <p:nvGrpSpPr>
          <p:cNvPr id="7" name="Group 5"/>
          <p:cNvGrpSpPr>
            <a:grpSpLocks/>
          </p:cNvGrpSpPr>
          <p:nvPr/>
        </p:nvGrpSpPr>
        <p:grpSpPr bwMode="auto">
          <a:xfrm>
            <a:off x="3764092" y="4509618"/>
            <a:ext cx="23648" cy="41144"/>
            <a:chOff x="8068" y="7823"/>
            <a:chExt cx="51" cy="90"/>
          </a:xfrm>
        </p:grpSpPr>
        <p:sp>
          <p:nvSpPr>
            <p:cNvPr id="10" name="Freeform 6"/>
            <p:cNvSpPr>
              <a:spLocks/>
            </p:cNvSpPr>
            <p:nvPr/>
          </p:nvSpPr>
          <p:spPr bwMode="auto">
            <a:xfrm>
              <a:off x="8068" y="7823"/>
              <a:ext cx="51" cy="90"/>
            </a:xfrm>
            <a:custGeom>
              <a:avLst/>
              <a:gdLst>
                <a:gd name="T0" fmla="+- 0 8116 8068"/>
                <a:gd name="T1" fmla="*/ T0 w 51"/>
                <a:gd name="T2" fmla="+- 0 7880 7823"/>
                <a:gd name="T3" fmla="*/ 7880 h 90"/>
                <a:gd name="T4" fmla="+- 0 8089 8068"/>
                <a:gd name="T5" fmla="*/ T4 w 51"/>
                <a:gd name="T6" fmla="+- 0 7880 7823"/>
                <a:gd name="T7" fmla="*/ 7880 h 90"/>
                <a:gd name="T8" fmla="+- 0 8089 8068"/>
                <a:gd name="T9" fmla="*/ T8 w 51"/>
                <a:gd name="T10" fmla="+- 0 7882 7823"/>
                <a:gd name="T11" fmla="*/ 7882 h 90"/>
                <a:gd name="T12" fmla="+- 0 8089 8068"/>
                <a:gd name="T13" fmla="*/ T12 w 51"/>
                <a:gd name="T14" fmla="+- 0 7884 7823"/>
                <a:gd name="T15" fmla="*/ 7884 h 90"/>
                <a:gd name="T16" fmla="+- 0 8090 8068"/>
                <a:gd name="T17" fmla="*/ T16 w 51"/>
                <a:gd name="T18" fmla="+- 0 7885 7823"/>
                <a:gd name="T19" fmla="*/ 7885 h 90"/>
                <a:gd name="T20" fmla="+- 0 8092 8068"/>
                <a:gd name="T21" fmla="*/ T20 w 51"/>
                <a:gd name="T22" fmla="+- 0 7886 7823"/>
                <a:gd name="T23" fmla="*/ 7886 h 90"/>
                <a:gd name="T24" fmla="+- 0 8091 8068"/>
                <a:gd name="T25" fmla="*/ T24 w 51"/>
                <a:gd name="T26" fmla="+- 0 7888 7823"/>
                <a:gd name="T27" fmla="*/ 7888 h 90"/>
                <a:gd name="T28" fmla="+- 0 8091 8068"/>
                <a:gd name="T29" fmla="*/ T28 w 51"/>
                <a:gd name="T30" fmla="+- 0 7890 7823"/>
                <a:gd name="T31" fmla="*/ 7890 h 90"/>
                <a:gd name="T32" fmla="+- 0 8092 8068"/>
                <a:gd name="T33" fmla="*/ T32 w 51"/>
                <a:gd name="T34" fmla="+- 0 7892 7823"/>
                <a:gd name="T35" fmla="*/ 7892 h 90"/>
                <a:gd name="T36" fmla="+- 0 8094 8068"/>
                <a:gd name="T37" fmla="*/ T36 w 51"/>
                <a:gd name="T38" fmla="+- 0 7894 7823"/>
                <a:gd name="T39" fmla="*/ 7894 h 90"/>
                <a:gd name="T40" fmla="+- 0 8093 8068"/>
                <a:gd name="T41" fmla="*/ T40 w 51"/>
                <a:gd name="T42" fmla="+- 0 7896 7823"/>
                <a:gd name="T43" fmla="*/ 7896 h 90"/>
                <a:gd name="T44" fmla="+- 0 8094 8068"/>
                <a:gd name="T45" fmla="*/ T44 w 51"/>
                <a:gd name="T46" fmla="+- 0 7898 7823"/>
                <a:gd name="T47" fmla="*/ 7898 h 90"/>
                <a:gd name="T48" fmla="+- 0 8096 8068"/>
                <a:gd name="T49" fmla="*/ T48 w 51"/>
                <a:gd name="T50" fmla="+- 0 7899 7823"/>
                <a:gd name="T51" fmla="*/ 7899 h 90"/>
                <a:gd name="T52" fmla="+- 0 8098 8068"/>
                <a:gd name="T53" fmla="*/ T52 w 51"/>
                <a:gd name="T54" fmla="+- 0 7901 7823"/>
                <a:gd name="T55" fmla="*/ 7901 h 90"/>
                <a:gd name="T56" fmla="+- 0 8098 8068"/>
                <a:gd name="T57" fmla="*/ T56 w 51"/>
                <a:gd name="T58" fmla="+- 0 7905 7823"/>
                <a:gd name="T59" fmla="*/ 7905 h 90"/>
                <a:gd name="T60" fmla="+- 0 8097 8068"/>
                <a:gd name="T61" fmla="*/ T60 w 51"/>
                <a:gd name="T62" fmla="+- 0 7908 7823"/>
                <a:gd name="T63" fmla="*/ 7908 h 90"/>
                <a:gd name="T64" fmla="+- 0 8098 8068"/>
                <a:gd name="T65" fmla="*/ T64 w 51"/>
                <a:gd name="T66" fmla="+- 0 7911 7823"/>
                <a:gd name="T67" fmla="*/ 7911 h 90"/>
                <a:gd name="T68" fmla="+- 0 8102 8068"/>
                <a:gd name="T69" fmla="*/ T68 w 51"/>
                <a:gd name="T70" fmla="+- 0 7912 7823"/>
                <a:gd name="T71" fmla="*/ 7912 h 90"/>
                <a:gd name="T72" fmla="+- 0 8104 8068"/>
                <a:gd name="T73" fmla="*/ T72 w 51"/>
                <a:gd name="T74" fmla="+- 0 7905 7823"/>
                <a:gd name="T75" fmla="*/ 7905 h 90"/>
                <a:gd name="T76" fmla="+- 0 8106 8068"/>
                <a:gd name="T77" fmla="*/ T76 w 51"/>
                <a:gd name="T78" fmla="+- 0 7902 7823"/>
                <a:gd name="T79" fmla="*/ 7902 h 90"/>
                <a:gd name="T80" fmla="+- 0 8108 8068"/>
                <a:gd name="T81" fmla="*/ T80 w 51"/>
                <a:gd name="T82" fmla="+- 0 7902 7823"/>
                <a:gd name="T83" fmla="*/ 7902 h 90"/>
                <a:gd name="T84" fmla="+- 0 8113 8068"/>
                <a:gd name="T85" fmla="*/ T84 w 51"/>
                <a:gd name="T86" fmla="+- 0 7902 7823"/>
                <a:gd name="T87" fmla="*/ 7902 h 90"/>
                <a:gd name="T88" fmla="+- 0 8114 8068"/>
                <a:gd name="T89" fmla="*/ T88 w 51"/>
                <a:gd name="T90" fmla="+- 0 7901 7823"/>
                <a:gd name="T91" fmla="*/ 7901 h 90"/>
                <a:gd name="T92" fmla="+- 0 8114 8068"/>
                <a:gd name="T93" fmla="*/ T92 w 51"/>
                <a:gd name="T94" fmla="+- 0 7899 7823"/>
                <a:gd name="T95" fmla="*/ 7899 h 90"/>
                <a:gd name="T96" fmla="+- 0 8113 8068"/>
                <a:gd name="T97" fmla="*/ T96 w 51"/>
                <a:gd name="T98" fmla="+- 0 7898 7823"/>
                <a:gd name="T99" fmla="*/ 7898 h 90"/>
                <a:gd name="T100" fmla="+- 0 8112 8068"/>
                <a:gd name="T101" fmla="*/ T100 w 51"/>
                <a:gd name="T102" fmla="+- 0 7896 7823"/>
                <a:gd name="T103" fmla="*/ 7896 h 90"/>
                <a:gd name="T104" fmla="+- 0 8111 8068"/>
                <a:gd name="T105" fmla="*/ T104 w 51"/>
                <a:gd name="T106" fmla="+- 0 7895 7823"/>
                <a:gd name="T107" fmla="*/ 7895 h 90"/>
                <a:gd name="T108" fmla="+- 0 8112 8068"/>
                <a:gd name="T109" fmla="*/ T108 w 51"/>
                <a:gd name="T110" fmla="+- 0 7889 7823"/>
                <a:gd name="T111" fmla="*/ 7889 h 90"/>
                <a:gd name="T112" fmla="+- 0 8116 8068"/>
                <a:gd name="T113" fmla="*/ T112 w 51"/>
                <a:gd name="T114" fmla="+- 0 7880 7823"/>
                <a:gd name="T115" fmla="*/ 7880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48" y="57"/>
                  </a:moveTo>
                  <a:lnTo>
                    <a:pt x="21" y="57"/>
                  </a:lnTo>
                  <a:lnTo>
                    <a:pt x="21" y="59"/>
                  </a:lnTo>
                  <a:lnTo>
                    <a:pt x="21" y="61"/>
                  </a:lnTo>
                  <a:lnTo>
                    <a:pt x="22" y="62"/>
                  </a:lnTo>
                  <a:lnTo>
                    <a:pt x="24" y="63"/>
                  </a:lnTo>
                  <a:lnTo>
                    <a:pt x="23" y="65"/>
                  </a:lnTo>
                  <a:lnTo>
                    <a:pt x="23" y="67"/>
                  </a:lnTo>
                  <a:lnTo>
                    <a:pt x="24" y="69"/>
                  </a:lnTo>
                  <a:lnTo>
                    <a:pt x="26" y="71"/>
                  </a:lnTo>
                  <a:lnTo>
                    <a:pt x="25" y="73"/>
                  </a:lnTo>
                  <a:lnTo>
                    <a:pt x="26" y="75"/>
                  </a:lnTo>
                  <a:lnTo>
                    <a:pt x="28" y="76"/>
                  </a:lnTo>
                  <a:lnTo>
                    <a:pt x="30" y="78"/>
                  </a:lnTo>
                  <a:lnTo>
                    <a:pt x="30" y="82"/>
                  </a:lnTo>
                  <a:lnTo>
                    <a:pt x="29" y="85"/>
                  </a:lnTo>
                  <a:lnTo>
                    <a:pt x="30" y="88"/>
                  </a:lnTo>
                  <a:lnTo>
                    <a:pt x="34" y="89"/>
                  </a:lnTo>
                  <a:lnTo>
                    <a:pt x="36" y="82"/>
                  </a:lnTo>
                  <a:lnTo>
                    <a:pt x="38" y="79"/>
                  </a:lnTo>
                  <a:lnTo>
                    <a:pt x="40" y="79"/>
                  </a:lnTo>
                  <a:lnTo>
                    <a:pt x="45" y="79"/>
                  </a:lnTo>
                  <a:lnTo>
                    <a:pt x="46" y="78"/>
                  </a:lnTo>
                  <a:lnTo>
                    <a:pt x="46" y="76"/>
                  </a:lnTo>
                  <a:lnTo>
                    <a:pt x="45" y="75"/>
                  </a:lnTo>
                  <a:lnTo>
                    <a:pt x="44" y="73"/>
                  </a:lnTo>
                  <a:lnTo>
                    <a:pt x="43" y="72"/>
                  </a:lnTo>
                  <a:lnTo>
                    <a:pt x="44" y="66"/>
                  </a:lnTo>
                  <a:lnTo>
                    <a:pt x="48" y="57"/>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8068" y="7823"/>
              <a:ext cx="51" cy="90"/>
            </a:xfrm>
            <a:custGeom>
              <a:avLst/>
              <a:gdLst>
                <a:gd name="T0" fmla="+- 0 8113 8068"/>
                <a:gd name="T1" fmla="*/ T0 w 51"/>
                <a:gd name="T2" fmla="+- 0 7902 7823"/>
                <a:gd name="T3" fmla="*/ 7902 h 90"/>
                <a:gd name="T4" fmla="+- 0 8108 8068"/>
                <a:gd name="T5" fmla="*/ T4 w 51"/>
                <a:gd name="T6" fmla="+- 0 7902 7823"/>
                <a:gd name="T7" fmla="*/ 7902 h 90"/>
                <a:gd name="T8" fmla="+- 0 8110 8068"/>
                <a:gd name="T9" fmla="*/ T8 w 51"/>
                <a:gd name="T10" fmla="+- 0 7902 7823"/>
                <a:gd name="T11" fmla="*/ 7902 h 90"/>
                <a:gd name="T12" fmla="+- 0 8112 8068"/>
                <a:gd name="T13" fmla="*/ T12 w 51"/>
                <a:gd name="T14" fmla="+- 0 7902 7823"/>
                <a:gd name="T15" fmla="*/ 7902 h 90"/>
                <a:gd name="T16" fmla="+- 0 8113 8068"/>
                <a:gd name="T17" fmla="*/ T16 w 51"/>
                <a:gd name="T18" fmla="+- 0 7902 7823"/>
                <a:gd name="T19" fmla="*/ 7902 h 90"/>
              </a:gdLst>
              <a:ahLst/>
              <a:cxnLst>
                <a:cxn ang="0">
                  <a:pos x="T1" y="T3"/>
                </a:cxn>
                <a:cxn ang="0">
                  <a:pos x="T5" y="T7"/>
                </a:cxn>
                <a:cxn ang="0">
                  <a:pos x="T9" y="T11"/>
                </a:cxn>
                <a:cxn ang="0">
                  <a:pos x="T13" y="T15"/>
                </a:cxn>
                <a:cxn ang="0">
                  <a:pos x="T17" y="T19"/>
                </a:cxn>
              </a:cxnLst>
              <a:rect l="0" t="0" r="r" b="b"/>
              <a:pathLst>
                <a:path w="51" h="90">
                  <a:moveTo>
                    <a:pt x="45" y="79"/>
                  </a:moveTo>
                  <a:lnTo>
                    <a:pt x="40" y="79"/>
                  </a:lnTo>
                  <a:lnTo>
                    <a:pt x="42" y="79"/>
                  </a:lnTo>
                  <a:lnTo>
                    <a:pt x="44" y="79"/>
                  </a:lnTo>
                  <a:lnTo>
                    <a:pt x="45" y="79"/>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8068" y="7823"/>
              <a:ext cx="51" cy="90"/>
            </a:xfrm>
            <a:custGeom>
              <a:avLst/>
              <a:gdLst>
                <a:gd name="T0" fmla="+- 0 8117 8068"/>
                <a:gd name="T1" fmla="*/ T0 w 51"/>
                <a:gd name="T2" fmla="+- 0 7861 7823"/>
                <a:gd name="T3" fmla="*/ 7861 h 90"/>
                <a:gd name="T4" fmla="+- 0 8071 8068"/>
                <a:gd name="T5" fmla="*/ T4 w 51"/>
                <a:gd name="T6" fmla="+- 0 7861 7823"/>
                <a:gd name="T7" fmla="*/ 7861 h 90"/>
                <a:gd name="T8" fmla="+- 0 8075 8068"/>
                <a:gd name="T9" fmla="*/ T8 w 51"/>
                <a:gd name="T10" fmla="+- 0 7863 7823"/>
                <a:gd name="T11" fmla="*/ 7863 h 90"/>
                <a:gd name="T12" fmla="+- 0 8078 8068"/>
                <a:gd name="T13" fmla="*/ T12 w 51"/>
                <a:gd name="T14" fmla="+- 0 7865 7823"/>
                <a:gd name="T15" fmla="*/ 7865 h 90"/>
                <a:gd name="T16" fmla="+- 0 8081 8068"/>
                <a:gd name="T17" fmla="*/ T16 w 51"/>
                <a:gd name="T18" fmla="+- 0 7868 7823"/>
                <a:gd name="T19" fmla="*/ 7868 h 90"/>
                <a:gd name="T20" fmla="+- 0 8083 8068"/>
                <a:gd name="T21" fmla="*/ T20 w 51"/>
                <a:gd name="T22" fmla="+- 0 7872 7823"/>
                <a:gd name="T23" fmla="*/ 7872 h 90"/>
                <a:gd name="T24" fmla="+- 0 8084 8068"/>
                <a:gd name="T25" fmla="*/ T24 w 51"/>
                <a:gd name="T26" fmla="+- 0 7877 7823"/>
                <a:gd name="T27" fmla="*/ 7877 h 90"/>
                <a:gd name="T28" fmla="+- 0 8086 8068"/>
                <a:gd name="T29" fmla="*/ T28 w 51"/>
                <a:gd name="T30" fmla="+- 0 7880 7823"/>
                <a:gd name="T31" fmla="*/ 7880 h 90"/>
                <a:gd name="T32" fmla="+- 0 8089 8068"/>
                <a:gd name="T33" fmla="*/ T32 w 51"/>
                <a:gd name="T34" fmla="+- 0 7880 7823"/>
                <a:gd name="T35" fmla="*/ 7880 h 90"/>
                <a:gd name="T36" fmla="+- 0 8116 8068"/>
                <a:gd name="T37" fmla="*/ T36 w 51"/>
                <a:gd name="T38" fmla="+- 0 7880 7823"/>
                <a:gd name="T39" fmla="*/ 7880 h 90"/>
                <a:gd name="T40" fmla="+- 0 8117 8068"/>
                <a:gd name="T41" fmla="*/ T40 w 51"/>
                <a:gd name="T42" fmla="+- 0 7878 7823"/>
                <a:gd name="T43" fmla="*/ 7878 h 90"/>
                <a:gd name="T44" fmla="+- 0 8119 8068"/>
                <a:gd name="T45" fmla="*/ T44 w 51"/>
                <a:gd name="T46" fmla="+- 0 7874 7823"/>
                <a:gd name="T47" fmla="*/ 7874 h 90"/>
                <a:gd name="T48" fmla="+- 0 8119 8068"/>
                <a:gd name="T49" fmla="*/ T48 w 51"/>
                <a:gd name="T50" fmla="+- 0 7864 7823"/>
                <a:gd name="T51" fmla="*/ 7864 h 90"/>
                <a:gd name="T52" fmla="+- 0 8117 8068"/>
                <a:gd name="T53" fmla="*/ T52 w 51"/>
                <a:gd name="T54" fmla="+- 0 7861 7823"/>
                <a:gd name="T55" fmla="*/ 7861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1" h="90">
                  <a:moveTo>
                    <a:pt x="49" y="38"/>
                  </a:moveTo>
                  <a:lnTo>
                    <a:pt x="3" y="38"/>
                  </a:lnTo>
                  <a:lnTo>
                    <a:pt x="7" y="40"/>
                  </a:lnTo>
                  <a:lnTo>
                    <a:pt x="10" y="42"/>
                  </a:lnTo>
                  <a:lnTo>
                    <a:pt x="13" y="45"/>
                  </a:lnTo>
                  <a:lnTo>
                    <a:pt x="15" y="49"/>
                  </a:lnTo>
                  <a:lnTo>
                    <a:pt x="16" y="54"/>
                  </a:lnTo>
                  <a:lnTo>
                    <a:pt x="18" y="57"/>
                  </a:lnTo>
                  <a:lnTo>
                    <a:pt x="21" y="57"/>
                  </a:lnTo>
                  <a:lnTo>
                    <a:pt x="48" y="57"/>
                  </a:lnTo>
                  <a:lnTo>
                    <a:pt x="49" y="55"/>
                  </a:lnTo>
                  <a:lnTo>
                    <a:pt x="51" y="51"/>
                  </a:lnTo>
                  <a:lnTo>
                    <a:pt x="51" y="41"/>
                  </a:lnTo>
                  <a:lnTo>
                    <a:pt x="49" y="38"/>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8068" y="7823"/>
              <a:ext cx="51" cy="90"/>
            </a:xfrm>
            <a:custGeom>
              <a:avLst/>
              <a:gdLst>
                <a:gd name="T0" fmla="+- 0 8089 8068"/>
                <a:gd name="T1" fmla="*/ T0 w 51"/>
                <a:gd name="T2" fmla="+- 0 7827 7823"/>
                <a:gd name="T3" fmla="*/ 7827 h 90"/>
                <a:gd name="T4" fmla="+- 0 8085 8068"/>
                <a:gd name="T5" fmla="*/ T4 w 51"/>
                <a:gd name="T6" fmla="+- 0 7829 7823"/>
                <a:gd name="T7" fmla="*/ 7829 h 90"/>
                <a:gd name="T8" fmla="+- 0 8084 8068"/>
                <a:gd name="T9" fmla="*/ T8 w 51"/>
                <a:gd name="T10" fmla="+- 0 7829 7823"/>
                <a:gd name="T11" fmla="*/ 7829 h 90"/>
                <a:gd name="T12" fmla="+- 0 8083 8068"/>
                <a:gd name="T13" fmla="*/ T12 w 51"/>
                <a:gd name="T14" fmla="+- 0 7830 7823"/>
                <a:gd name="T15" fmla="*/ 7830 h 90"/>
                <a:gd name="T16" fmla="+- 0 8082 8068"/>
                <a:gd name="T17" fmla="*/ T16 w 51"/>
                <a:gd name="T18" fmla="+- 0 7831 7823"/>
                <a:gd name="T19" fmla="*/ 7831 h 90"/>
                <a:gd name="T20" fmla="+- 0 8081 8068"/>
                <a:gd name="T21" fmla="*/ T20 w 51"/>
                <a:gd name="T22" fmla="+- 0 7832 7823"/>
                <a:gd name="T23" fmla="*/ 7832 h 90"/>
                <a:gd name="T24" fmla="+- 0 8079 8068"/>
                <a:gd name="T25" fmla="*/ T24 w 51"/>
                <a:gd name="T26" fmla="+- 0 7833 7823"/>
                <a:gd name="T27" fmla="*/ 7833 h 90"/>
                <a:gd name="T28" fmla="+- 0 8075 8068"/>
                <a:gd name="T29" fmla="*/ T28 w 51"/>
                <a:gd name="T30" fmla="+- 0 7833 7823"/>
                <a:gd name="T31" fmla="*/ 7833 h 90"/>
                <a:gd name="T32" fmla="+- 0 8073 8068"/>
                <a:gd name="T33" fmla="*/ T32 w 51"/>
                <a:gd name="T34" fmla="+- 0 7833 7823"/>
                <a:gd name="T35" fmla="*/ 7833 h 90"/>
                <a:gd name="T36" fmla="+- 0 8069 8068"/>
                <a:gd name="T37" fmla="*/ T36 w 51"/>
                <a:gd name="T38" fmla="+- 0 7842 7823"/>
                <a:gd name="T39" fmla="*/ 7842 h 90"/>
                <a:gd name="T40" fmla="+- 0 8068 8068"/>
                <a:gd name="T41" fmla="*/ T40 w 51"/>
                <a:gd name="T42" fmla="+- 0 7845 7823"/>
                <a:gd name="T43" fmla="*/ 7845 h 90"/>
                <a:gd name="T44" fmla="+- 0 8068 8068"/>
                <a:gd name="T45" fmla="*/ T44 w 51"/>
                <a:gd name="T46" fmla="+- 0 7864 7823"/>
                <a:gd name="T47" fmla="*/ 7864 h 90"/>
                <a:gd name="T48" fmla="+- 0 8071 8068"/>
                <a:gd name="T49" fmla="*/ T48 w 51"/>
                <a:gd name="T50" fmla="+- 0 7861 7823"/>
                <a:gd name="T51" fmla="*/ 7861 h 90"/>
                <a:gd name="T52" fmla="+- 0 8117 8068"/>
                <a:gd name="T53" fmla="*/ T52 w 51"/>
                <a:gd name="T54" fmla="+- 0 7861 7823"/>
                <a:gd name="T55" fmla="*/ 7861 h 90"/>
                <a:gd name="T56" fmla="+- 0 8116 8068"/>
                <a:gd name="T57" fmla="*/ T56 w 51"/>
                <a:gd name="T58" fmla="+- 0 7860 7823"/>
                <a:gd name="T59" fmla="*/ 7860 h 90"/>
                <a:gd name="T60" fmla="+- 0 8114 8068"/>
                <a:gd name="T61" fmla="*/ T60 w 51"/>
                <a:gd name="T62" fmla="+- 0 7855 7823"/>
                <a:gd name="T63" fmla="*/ 7855 h 90"/>
                <a:gd name="T64" fmla="+- 0 8111 8068"/>
                <a:gd name="T65" fmla="*/ T64 w 51"/>
                <a:gd name="T66" fmla="+- 0 7850 7823"/>
                <a:gd name="T67" fmla="*/ 7850 h 90"/>
                <a:gd name="T68" fmla="+- 0 8110 8068"/>
                <a:gd name="T69" fmla="*/ T68 w 51"/>
                <a:gd name="T70" fmla="+- 0 7847 7823"/>
                <a:gd name="T71" fmla="*/ 7847 h 90"/>
                <a:gd name="T72" fmla="+- 0 8110 8068"/>
                <a:gd name="T73" fmla="*/ T72 w 51"/>
                <a:gd name="T74" fmla="+- 0 7840 7823"/>
                <a:gd name="T75" fmla="*/ 7840 h 90"/>
                <a:gd name="T76" fmla="+- 0 8109 8068"/>
                <a:gd name="T77" fmla="*/ T76 w 51"/>
                <a:gd name="T78" fmla="+- 0 7837 7823"/>
                <a:gd name="T79" fmla="*/ 7837 h 90"/>
                <a:gd name="T80" fmla="+- 0 8108 8068"/>
                <a:gd name="T81" fmla="*/ T80 w 51"/>
                <a:gd name="T82" fmla="+- 0 7834 7823"/>
                <a:gd name="T83" fmla="*/ 7834 h 90"/>
                <a:gd name="T84" fmla="+- 0 8108 8068"/>
                <a:gd name="T85" fmla="*/ T84 w 51"/>
                <a:gd name="T86" fmla="+- 0 7833 7823"/>
                <a:gd name="T87" fmla="*/ 7833 h 90"/>
                <a:gd name="T88" fmla="+- 0 8079 8068"/>
                <a:gd name="T89" fmla="*/ T88 w 51"/>
                <a:gd name="T90" fmla="+- 0 7833 7823"/>
                <a:gd name="T91" fmla="*/ 7833 h 90"/>
                <a:gd name="T92" fmla="+- 0 8075 8068"/>
                <a:gd name="T93" fmla="*/ T92 w 51"/>
                <a:gd name="T94" fmla="+- 0 7833 7823"/>
                <a:gd name="T95" fmla="*/ 7833 h 90"/>
                <a:gd name="T96" fmla="+- 0 8108 8068"/>
                <a:gd name="T97" fmla="*/ T96 w 51"/>
                <a:gd name="T98" fmla="+- 0 7833 7823"/>
                <a:gd name="T99" fmla="*/ 7833 h 90"/>
                <a:gd name="T100" fmla="+- 0 8107 8068"/>
                <a:gd name="T101" fmla="*/ T100 w 51"/>
                <a:gd name="T102" fmla="+- 0 7830 7823"/>
                <a:gd name="T103" fmla="*/ 7830 h 90"/>
                <a:gd name="T104" fmla="+- 0 8106 8068"/>
                <a:gd name="T105" fmla="*/ T104 w 51"/>
                <a:gd name="T106" fmla="+- 0 7828 7823"/>
                <a:gd name="T107" fmla="*/ 7828 h 90"/>
                <a:gd name="T108" fmla="+- 0 8090 8068"/>
                <a:gd name="T109" fmla="*/ T108 w 51"/>
                <a:gd name="T110" fmla="+- 0 7828 7823"/>
                <a:gd name="T111" fmla="*/ 7828 h 90"/>
                <a:gd name="T112" fmla="+- 0 8089 8068"/>
                <a:gd name="T113" fmla="*/ T112 w 51"/>
                <a:gd name="T114" fmla="+- 0 7827 7823"/>
                <a:gd name="T115" fmla="*/ 7827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21" y="4"/>
                  </a:moveTo>
                  <a:lnTo>
                    <a:pt x="17" y="6"/>
                  </a:lnTo>
                  <a:lnTo>
                    <a:pt x="16" y="6"/>
                  </a:lnTo>
                  <a:lnTo>
                    <a:pt x="15" y="7"/>
                  </a:lnTo>
                  <a:lnTo>
                    <a:pt x="14" y="8"/>
                  </a:lnTo>
                  <a:lnTo>
                    <a:pt x="13" y="9"/>
                  </a:lnTo>
                  <a:lnTo>
                    <a:pt x="11" y="10"/>
                  </a:lnTo>
                  <a:lnTo>
                    <a:pt x="7" y="10"/>
                  </a:lnTo>
                  <a:lnTo>
                    <a:pt x="5" y="10"/>
                  </a:lnTo>
                  <a:lnTo>
                    <a:pt x="1" y="19"/>
                  </a:lnTo>
                  <a:lnTo>
                    <a:pt x="0" y="22"/>
                  </a:lnTo>
                  <a:lnTo>
                    <a:pt x="0" y="41"/>
                  </a:lnTo>
                  <a:lnTo>
                    <a:pt x="3" y="38"/>
                  </a:lnTo>
                  <a:lnTo>
                    <a:pt x="49" y="38"/>
                  </a:lnTo>
                  <a:lnTo>
                    <a:pt x="48" y="37"/>
                  </a:lnTo>
                  <a:lnTo>
                    <a:pt x="46" y="32"/>
                  </a:lnTo>
                  <a:lnTo>
                    <a:pt x="43" y="27"/>
                  </a:lnTo>
                  <a:lnTo>
                    <a:pt x="42" y="24"/>
                  </a:lnTo>
                  <a:lnTo>
                    <a:pt x="42" y="17"/>
                  </a:lnTo>
                  <a:lnTo>
                    <a:pt x="41" y="14"/>
                  </a:lnTo>
                  <a:lnTo>
                    <a:pt x="40" y="11"/>
                  </a:lnTo>
                  <a:lnTo>
                    <a:pt x="40" y="10"/>
                  </a:lnTo>
                  <a:lnTo>
                    <a:pt x="11" y="10"/>
                  </a:lnTo>
                  <a:lnTo>
                    <a:pt x="7" y="10"/>
                  </a:lnTo>
                  <a:lnTo>
                    <a:pt x="40" y="10"/>
                  </a:lnTo>
                  <a:lnTo>
                    <a:pt x="39" y="7"/>
                  </a:lnTo>
                  <a:lnTo>
                    <a:pt x="38" y="5"/>
                  </a:lnTo>
                  <a:lnTo>
                    <a:pt x="22" y="5"/>
                  </a:lnTo>
                  <a:lnTo>
                    <a:pt x="21" y="4"/>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8068" y="7823"/>
              <a:ext cx="51" cy="90"/>
            </a:xfrm>
            <a:custGeom>
              <a:avLst/>
              <a:gdLst>
                <a:gd name="T0" fmla="+- 0 8098 8068"/>
                <a:gd name="T1" fmla="*/ T0 w 51"/>
                <a:gd name="T2" fmla="+- 0 7823 7823"/>
                <a:gd name="T3" fmla="*/ 7823 h 90"/>
                <a:gd name="T4" fmla="+- 0 8095 8068"/>
                <a:gd name="T5" fmla="*/ T4 w 51"/>
                <a:gd name="T6" fmla="+- 0 7824 7823"/>
                <a:gd name="T7" fmla="*/ 7824 h 90"/>
                <a:gd name="T8" fmla="+- 0 8090 8068"/>
                <a:gd name="T9" fmla="*/ T8 w 51"/>
                <a:gd name="T10" fmla="+- 0 7828 7823"/>
                <a:gd name="T11" fmla="*/ 7828 h 90"/>
                <a:gd name="T12" fmla="+- 0 8106 8068"/>
                <a:gd name="T13" fmla="*/ T12 w 51"/>
                <a:gd name="T14" fmla="+- 0 7828 7823"/>
                <a:gd name="T15" fmla="*/ 7828 h 90"/>
                <a:gd name="T16" fmla="+- 0 8105 8068"/>
                <a:gd name="T17" fmla="*/ T16 w 51"/>
                <a:gd name="T18" fmla="+- 0 7828 7823"/>
                <a:gd name="T19" fmla="*/ 7828 h 90"/>
                <a:gd name="T20" fmla="+- 0 8101 8068"/>
                <a:gd name="T21" fmla="*/ T20 w 51"/>
                <a:gd name="T22" fmla="+- 0 7824 7823"/>
                <a:gd name="T23" fmla="*/ 7824 h 90"/>
                <a:gd name="T24" fmla="+- 0 8098 8068"/>
                <a:gd name="T25" fmla="*/ T24 w 51"/>
                <a:gd name="T26" fmla="+- 0 7823 7823"/>
                <a:gd name="T27" fmla="*/ 7823 h 90"/>
              </a:gdLst>
              <a:ahLst/>
              <a:cxnLst>
                <a:cxn ang="0">
                  <a:pos x="T1" y="T3"/>
                </a:cxn>
                <a:cxn ang="0">
                  <a:pos x="T5" y="T7"/>
                </a:cxn>
                <a:cxn ang="0">
                  <a:pos x="T9" y="T11"/>
                </a:cxn>
                <a:cxn ang="0">
                  <a:pos x="T13" y="T15"/>
                </a:cxn>
                <a:cxn ang="0">
                  <a:pos x="T17" y="T19"/>
                </a:cxn>
                <a:cxn ang="0">
                  <a:pos x="T21" y="T23"/>
                </a:cxn>
                <a:cxn ang="0">
                  <a:pos x="T25" y="T27"/>
                </a:cxn>
              </a:cxnLst>
              <a:rect l="0" t="0" r="r" b="b"/>
              <a:pathLst>
                <a:path w="51" h="90">
                  <a:moveTo>
                    <a:pt x="30" y="0"/>
                  </a:moveTo>
                  <a:lnTo>
                    <a:pt x="27" y="1"/>
                  </a:lnTo>
                  <a:lnTo>
                    <a:pt x="22" y="5"/>
                  </a:lnTo>
                  <a:lnTo>
                    <a:pt x="38" y="5"/>
                  </a:lnTo>
                  <a:lnTo>
                    <a:pt x="37" y="5"/>
                  </a:lnTo>
                  <a:lnTo>
                    <a:pt x="33" y="1"/>
                  </a:lnTo>
                  <a:lnTo>
                    <a:pt x="30"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11"/>
          <p:cNvGrpSpPr>
            <a:grpSpLocks/>
          </p:cNvGrpSpPr>
          <p:nvPr/>
        </p:nvGrpSpPr>
        <p:grpSpPr bwMode="auto">
          <a:xfrm>
            <a:off x="3759456" y="4492704"/>
            <a:ext cx="12056" cy="16000"/>
            <a:chOff x="8058" y="7786"/>
            <a:chExt cx="26" cy="35"/>
          </a:xfrm>
        </p:grpSpPr>
        <p:sp>
          <p:nvSpPr>
            <p:cNvPr id="9" name="Freeform 12"/>
            <p:cNvSpPr>
              <a:spLocks/>
            </p:cNvSpPr>
            <p:nvPr/>
          </p:nvSpPr>
          <p:spPr bwMode="auto">
            <a:xfrm>
              <a:off x="8058" y="7786"/>
              <a:ext cx="26" cy="35"/>
            </a:xfrm>
            <a:custGeom>
              <a:avLst/>
              <a:gdLst>
                <a:gd name="T0" fmla="+- 0 8077 8058"/>
                <a:gd name="T1" fmla="*/ T0 w 26"/>
                <a:gd name="T2" fmla="+- 0 7786 7786"/>
                <a:gd name="T3" fmla="*/ 7786 h 35"/>
                <a:gd name="T4" fmla="+- 0 8075 8058"/>
                <a:gd name="T5" fmla="*/ T4 w 26"/>
                <a:gd name="T6" fmla="+- 0 7790 7786"/>
                <a:gd name="T7" fmla="*/ 7790 h 35"/>
                <a:gd name="T8" fmla="+- 0 8073 8058"/>
                <a:gd name="T9" fmla="*/ T8 w 26"/>
                <a:gd name="T10" fmla="+- 0 7794 7786"/>
                <a:gd name="T11" fmla="*/ 7794 h 35"/>
                <a:gd name="T12" fmla="+- 0 8072 8058"/>
                <a:gd name="T13" fmla="*/ T12 w 26"/>
                <a:gd name="T14" fmla="+- 0 7797 7786"/>
                <a:gd name="T15" fmla="*/ 7797 h 35"/>
                <a:gd name="T16" fmla="+- 0 8066 8058"/>
                <a:gd name="T17" fmla="*/ T16 w 26"/>
                <a:gd name="T18" fmla="+- 0 7798 7786"/>
                <a:gd name="T19" fmla="*/ 7798 h 35"/>
                <a:gd name="T20" fmla="+- 0 8062 8058"/>
                <a:gd name="T21" fmla="*/ T20 w 26"/>
                <a:gd name="T22" fmla="+- 0 7800 7786"/>
                <a:gd name="T23" fmla="*/ 7800 h 35"/>
                <a:gd name="T24" fmla="+- 0 8061 8058"/>
                <a:gd name="T25" fmla="*/ T24 w 26"/>
                <a:gd name="T26" fmla="+- 0 7803 7786"/>
                <a:gd name="T27" fmla="*/ 7803 h 35"/>
                <a:gd name="T28" fmla="+- 0 8061 8058"/>
                <a:gd name="T29" fmla="*/ T28 w 26"/>
                <a:gd name="T30" fmla="+- 0 7807 7786"/>
                <a:gd name="T31" fmla="*/ 7807 h 35"/>
                <a:gd name="T32" fmla="+- 0 8058 8058"/>
                <a:gd name="T33" fmla="*/ T32 w 26"/>
                <a:gd name="T34" fmla="+- 0 7809 7786"/>
                <a:gd name="T35" fmla="*/ 7809 h 35"/>
                <a:gd name="T36" fmla="+- 0 8061 8058"/>
                <a:gd name="T37" fmla="*/ T36 w 26"/>
                <a:gd name="T38" fmla="+- 0 7813 7786"/>
                <a:gd name="T39" fmla="*/ 7813 h 35"/>
                <a:gd name="T40" fmla="+- 0 8062 8058"/>
                <a:gd name="T41" fmla="*/ T40 w 26"/>
                <a:gd name="T42" fmla="+- 0 7814 7786"/>
                <a:gd name="T43" fmla="*/ 7814 h 35"/>
                <a:gd name="T44" fmla="+- 0 8063 8058"/>
                <a:gd name="T45" fmla="*/ T44 w 26"/>
                <a:gd name="T46" fmla="+- 0 7816 7786"/>
                <a:gd name="T47" fmla="*/ 7816 h 35"/>
                <a:gd name="T48" fmla="+- 0 8062 8058"/>
                <a:gd name="T49" fmla="*/ T48 w 26"/>
                <a:gd name="T50" fmla="+- 0 7818 7786"/>
                <a:gd name="T51" fmla="*/ 7818 h 35"/>
                <a:gd name="T52" fmla="+- 0 8063 8058"/>
                <a:gd name="T53" fmla="*/ T52 w 26"/>
                <a:gd name="T54" fmla="+- 0 7819 7786"/>
                <a:gd name="T55" fmla="*/ 7819 h 35"/>
                <a:gd name="T56" fmla="+- 0 8065 8058"/>
                <a:gd name="T57" fmla="*/ T56 w 26"/>
                <a:gd name="T58" fmla="+- 0 7820 7786"/>
                <a:gd name="T59" fmla="*/ 7820 h 35"/>
                <a:gd name="T60" fmla="+- 0 8067 8058"/>
                <a:gd name="T61" fmla="*/ T60 w 26"/>
                <a:gd name="T62" fmla="+- 0 7820 7786"/>
                <a:gd name="T63" fmla="*/ 7820 h 35"/>
                <a:gd name="T64" fmla="+- 0 8074 8058"/>
                <a:gd name="T65" fmla="*/ T64 w 26"/>
                <a:gd name="T66" fmla="+- 0 7812 7786"/>
                <a:gd name="T67" fmla="*/ 7812 h 35"/>
                <a:gd name="T68" fmla="+- 0 8077 8058"/>
                <a:gd name="T69" fmla="*/ T68 w 26"/>
                <a:gd name="T70" fmla="+- 0 7809 7786"/>
                <a:gd name="T71" fmla="*/ 7809 h 35"/>
                <a:gd name="T72" fmla="+- 0 8080 8058"/>
                <a:gd name="T73" fmla="*/ T72 w 26"/>
                <a:gd name="T74" fmla="+- 0 7807 7786"/>
                <a:gd name="T75" fmla="*/ 7807 h 35"/>
                <a:gd name="T76" fmla="+- 0 8083 8058"/>
                <a:gd name="T77" fmla="*/ T76 w 26"/>
                <a:gd name="T78" fmla="+- 0 7805 7786"/>
                <a:gd name="T79" fmla="*/ 7805 h 35"/>
                <a:gd name="T80" fmla="+- 0 8084 8058"/>
                <a:gd name="T81" fmla="*/ T80 w 26"/>
                <a:gd name="T82" fmla="+- 0 7803 7786"/>
                <a:gd name="T83" fmla="*/ 7803 h 35"/>
                <a:gd name="T84" fmla="+- 0 8083 8058"/>
                <a:gd name="T85" fmla="*/ T84 w 26"/>
                <a:gd name="T86" fmla="+- 0 7799 7786"/>
                <a:gd name="T87" fmla="*/ 7799 h 35"/>
                <a:gd name="T88" fmla="+- 0 8081 8058"/>
                <a:gd name="T89" fmla="*/ T88 w 26"/>
                <a:gd name="T90" fmla="+- 0 7797 7786"/>
                <a:gd name="T91" fmla="*/ 7797 h 35"/>
                <a:gd name="T92" fmla="+- 0 8079 8058"/>
                <a:gd name="T93" fmla="*/ T92 w 26"/>
                <a:gd name="T94" fmla="+- 0 7796 7786"/>
                <a:gd name="T95" fmla="*/ 7796 h 35"/>
                <a:gd name="T96" fmla="+- 0 8077 8058"/>
                <a:gd name="T97" fmla="*/ T96 w 26"/>
                <a:gd name="T98" fmla="+- 0 7794 7786"/>
                <a:gd name="T99" fmla="*/ 7794 h 35"/>
                <a:gd name="T100" fmla="+- 0 8077 8058"/>
                <a:gd name="T101" fmla="*/ T100 w 26"/>
                <a:gd name="T102" fmla="+- 0 7791 7786"/>
                <a:gd name="T103" fmla="*/ 7791 h 35"/>
                <a:gd name="T104" fmla="+- 0 8077 8058"/>
                <a:gd name="T105" fmla="*/ T104 w 26"/>
                <a:gd name="T106" fmla="+- 0 7786 7786"/>
                <a:gd name="T107" fmla="*/ 7786 h 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6" h="35">
                  <a:moveTo>
                    <a:pt x="19" y="0"/>
                  </a:moveTo>
                  <a:lnTo>
                    <a:pt x="17" y="4"/>
                  </a:lnTo>
                  <a:lnTo>
                    <a:pt x="15" y="8"/>
                  </a:lnTo>
                  <a:lnTo>
                    <a:pt x="14" y="11"/>
                  </a:lnTo>
                  <a:lnTo>
                    <a:pt x="8" y="12"/>
                  </a:lnTo>
                  <a:lnTo>
                    <a:pt x="4" y="14"/>
                  </a:lnTo>
                  <a:lnTo>
                    <a:pt x="3" y="17"/>
                  </a:lnTo>
                  <a:lnTo>
                    <a:pt x="3" y="21"/>
                  </a:lnTo>
                  <a:lnTo>
                    <a:pt x="0" y="23"/>
                  </a:lnTo>
                  <a:lnTo>
                    <a:pt x="3" y="27"/>
                  </a:lnTo>
                  <a:lnTo>
                    <a:pt x="4" y="28"/>
                  </a:lnTo>
                  <a:lnTo>
                    <a:pt x="5" y="30"/>
                  </a:lnTo>
                  <a:lnTo>
                    <a:pt x="4" y="32"/>
                  </a:lnTo>
                  <a:lnTo>
                    <a:pt x="5" y="33"/>
                  </a:lnTo>
                  <a:lnTo>
                    <a:pt x="7" y="34"/>
                  </a:lnTo>
                  <a:lnTo>
                    <a:pt x="9" y="34"/>
                  </a:lnTo>
                  <a:lnTo>
                    <a:pt x="16" y="26"/>
                  </a:lnTo>
                  <a:lnTo>
                    <a:pt x="19" y="23"/>
                  </a:lnTo>
                  <a:lnTo>
                    <a:pt x="22" y="21"/>
                  </a:lnTo>
                  <a:lnTo>
                    <a:pt x="25" y="19"/>
                  </a:lnTo>
                  <a:lnTo>
                    <a:pt x="26" y="17"/>
                  </a:lnTo>
                  <a:lnTo>
                    <a:pt x="25" y="13"/>
                  </a:lnTo>
                  <a:lnTo>
                    <a:pt x="23" y="11"/>
                  </a:lnTo>
                  <a:lnTo>
                    <a:pt x="21" y="10"/>
                  </a:lnTo>
                  <a:lnTo>
                    <a:pt x="19" y="8"/>
                  </a:lnTo>
                  <a:lnTo>
                    <a:pt x="19" y="5"/>
                  </a:lnTo>
                  <a:lnTo>
                    <a:pt x="19"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Rectangle 18">
            <a:extLst>
              <a:ext uri="{FF2B5EF4-FFF2-40B4-BE49-F238E27FC236}">
                <a16:creationId xmlns:a16="http://schemas.microsoft.com/office/drawing/2014/main" id="{BF6102D5-FCFE-485A-BF6A-247E8B68F49E}"/>
              </a:ext>
            </a:extLst>
          </p:cNvPr>
          <p:cNvSpPr/>
          <p:nvPr/>
        </p:nvSpPr>
        <p:spPr>
          <a:xfrm>
            <a:off x="152400" y="765676"/>
            <a:ext cx="11614030" cy="5424690"/>
          </a:xfrm>
          <a:prstGeom prst="rect">
            <a:avLst/>
          </a:prstGeom>
        </p:spPr>
        <p:txBody>
          <a:bodyPr wrap="square">
            <a:spAutoFit/>
          </a:bodyPr>
          <a:lstStyle/>
          <a:p>
            <a:endParaRPr lang="en-US" sz="1400" dirty="0"/>
          </a:p>
          <a:p>
            <a:r>
              <a:rPr lang="en-US" sz="1400" dirty="0"/>
              <a:t>After the comprehensive transformation of combustion system for a 800 MW ultra-supercritical boiler, there are a series of problems such as combustion deviation of left and right sides, high CO content at the outlet of economizer, high carbon content of slag and poor low-nitrogen combustion effect due to unsatisfactory operation adjustment. In order to solve the problem of abnormal combustion, combustion optimization adjustment test was carried out, including oxygen leveling, secondary throttle adjustment, exhaust throttle adjustment, optimal oxygen adjustment. By combustion optimization adjustment test, the economy, safety and environmental protection of the boiler combustion get obvious increase. Oxygen distribution is more uniform along the furnace width direction, and the problems of abnormal combustion are solved significantly. The wall temperature distribution is more uniform along the furnace width, and the wall temperature deviation is decreased obviously. </a:t>
            </a:r>
          </a:p>
          <a:p>
            <a:pPr marL="0" marR="0">
              <a:lnSpc>
                <a:spcPct val="107000"/>
              </a:lnSpc>
              <a:spcBef>
                <a:spcPts val="0"/>
              </a:spcBef>
              <a:spcAft>
                <a:spcPts val="800"/>
              </a:spcAft>
            </a:pPr>
            <a:endParaRPr lang="en-US" sz="1400" dirty="0">
              <a:solidFill>
                <a:srgbClr val="000000"/>
              </a:solidFill>
              <a:latin typeface="Adani Regular" panose="02000503000000020004" pitchFamily="2" charset="0"/>
              <a:cs typeface="Times New Roman" panose="02020603050405020304" pitchFamily="18" charset="0"/>
            </a:endParaRPr>
          </a:p>
          <a:p>
            <a:pPr marL="0" marR="0">
              <a:lnSpc>
                <a:spcPct val="107000"/>
              </a:lnSpc>
              <a:spcBef>
                <a:spcPts val="0"/>
              </a:spcBef>
              <a:spcAft>
                <a:spcPts val="800"/>
              </a:spcAft>
            </a:pPr>
            <a:endParaRPr lang="en-US" sz="1400" dirty="0">
              <a:solidFill>
                <a:srgbClr val="000000"/>
              </a:solidFill>
              <a:latin typeface="Adani Regular" panose="02000503000000020004" pitchFamily="2" charset="0"/>
              <a:cs typeface="Times New Roman" panose="02020603050405020304" pitchFamily="18" charset="0"/>
            </a:endParaRPr>
          </a:p>
          <a:p>
            <a:pPr marR="0" lvl="0">
              <a:spcBef>
                <a:spcPts val="0"/>
              </a:spcBef>
              <a:spcAft>
                <a:spcPts val="0"/>
              </a:spcAft>
            </a:pPr>
            <a:r>
              <a:rPr lang="en-US" sz="1400" dirty="0">
                <a:solidFill>
                  <a:srgbClr val="000000"/>
                </a:solidFill>
                <a:latin typeface="Adani Regular" panose="02000503000000020004" pitchFamily="2" charset="0"/>
                <a:cs typeface="Times New Roman" panose="02020603050405020304" pitchFamily="18" charset="0"/>
              </a:rPr>
              <a:t> </a:t>
            </a:r>
          </a:p>
          <a:p>
            <a:pPr marL="0" marR="0">
              <a:lnSpc>
                <a:spcPct val="107000"/>
              </a:lnSpc>
              <a:spcBef>
                <a:spcPts val="0"/>
              </a:spcBef>
              <a:spcAft>
                <a:spcPts val="800"/>
              </a:spcAft>
            </a:pPr>
            <a:endParaRPr lang="en-US" sz="1400" dirty="0">
              <a:latin typeface="Adani Regular" panose="02000503000000020004" pitchFamily="2" charset="0"/>
              <a:ea typeface="Calibri" panose="020F0502020204030204" pitchFamily="34" charset="0"/>
              <a:cs typeface="Times New Roman" panose="02020603050405020304" pitchFamily="18" charset="0"/>
            </a:endParaRPr>
          </a:p>
          <a:p>
            <a:pPr>
              <a:lnSpc>
                <a:spcPct val="107000"/>
              </a:lnSpc>
              <a:spcAft>
                <a:spcPts val="800"/>
              </a:spcAft>
            </a:pPr>
            <a:endParaRPr lang="en-US" sz="1400" dirty="0">
              <a:effectLst/>
              <a:latin typeface="Adani Regular" panose="02000503000000020004"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endParaRPr>
          </a:p>
          <a:p>
            <a:pPr>
              <a:lnSpc>
                <a:spcPct val="150000"/>
              </a:lnSpc>
            </a:pPr>
            <a:endParaRPr lang="en-US" altLang="zh-CN" sz="2400" dirty="0"/>
          </a:p>
          <a:p>
            <a:pPr>
              <a:lnSpc>
                <a:spcPct val="150000"/>
              </a:lnSpc>
            </a:pPr>
            <a:endParaRPr lang="en-US" altLang="zh-CN" sz="2400" dirty="0"/>
          </a:p>
          <a:p>
            <a:pPr>
              <a:lnSpc>
                <a:spcPct val="150000"/>
              </a:lnSpc>
            </a:pPr>
            <a:endParaRPr lang="en-US" altLang="zh-CN" sz="2400" dirty="0"/>
          </a:p>
        </p:txBody>
      </p:sp>
      <p:sp>
        <p:nvSpPr>
          <p:cNvPr id="15" name="Title 1">
            <a:extLst>
              <a:ext uri="{FF2B5EF4-FFF2-40B4-BE49-F238E27FC236}">
                <a16:creationId xmlns:a16="http://schemas.microsoft.com/office/drawing/2014/main" id="{5C8FB71F-0EE8-4FE1-9E92-204EB17EE005}"/>
              </a:ext>
            </a:extLst>
          </p:cNvPr>
          <p:cNvSpPr txBox="1">
            <a:spLocks/>
          </p:cNvSpPr>
          <p:nvPr/>
        </p:nvSpPr>
        <p:spPr>
          <a:xfrm>
            <a:off x="1935736" y="167243"/>
            <a:ext cx="7951214" cy="428910"/>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002060"/>
                </a:solidFill>
                <a:latin typeface="Adani Regular"/>
                <a:ea typeface="+mn-ea"/>
                <a:cs typeface="+mn-cs"/>
              </a:rPr>
              <a:t>Ultra supercritical Boiler Combustion optimization</a:t>
            </a:r>
          </a:p>
        </p:txBody>
      </p:sp>
      <p:graphicFrame>
        <p:nvGraphicFramePr>
          <p:cNvPr id="16" name="Table 15"/>
          <p:cNvGraphicFramePr>
            <a:graphicFrameLocks noGrp="1"/>
          </p:cNvGraphicFramePr>
          <p:nvPr/>
        </p:nvGraphicFramePr>
        <p:xfrm>
          <a:off x="447492" y="3047997"/>
          <a:ext cx="8029758" cy="3620616"/>
        </p:xfrm>
        <a:graphic>
          <a:graphicData uri="http://schemas.openxmlformats.org/drawingml/2006/table">
            <a:tbl>
              <a:tblPr/>
              <a:tblGrid>
                <a:gridCol w="3800658">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446888">
                <a:tc>
                  <a:txBody>
                    <a:bodyPr/>
                    <a:lstStyle/>
                    <a:p>
                      <a:pPr marL="67945">
                        <a:spcBef>
                          <a:spcPts val="125"/>
                        </a:spcBef>
                        <a:spcAft>
                          <a:spcPts val="0"/>
                        </a:spcAft>
                      </a:pPr>
                      <a:r>
                        <a:rPr lang="en-US" sz="1600" dirty="0">
                          <a:latin typeface="Arial"/>
                          <a:ea typeface="Arial"/>
                          <a:cs typeface="Times New Roman"/>
                        </a:rPr>
                        <a:t>Manufacturer</a:t>
                      </a:r>
                      <a:r>
                        <a:rPr lang="en-US" sz="1600" spc="-50" dirty="0">
                          <a:latin typeface="Arial"/>
                          <a:ea typeface="Arial"/>
                          <a:cs typeface="Times New Roman"/>
                        </a:rPr>
                        <a:t>:</a:t>
                      </a:r>
                      <a:endParaRPr lang="en-US" sz="2000" dirty="0">
                        <a:latin typeface="Arial"/>
                        <a:ea typeface="Arial"/>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1CC"/>
                    </a:solidFill>
                  </a:tcPr>
                </a:tc>
                <a:tc>
                  <a:txBody>
                    <a:bodyPr/>
                    <a:lstStyle/>
                    <a:p>
                      <a:pPr marL="67945">
                        <a:spcBef>
                          <a:spcPts val="125"/>
                        </a:spcBef>
                        <a:spcAft>
                          <a:spcPts val="0"/>
                        </a:spcAft>
                      </a:pPr>
                      <a:r>
                        <a:rPr lang="en-US" sz="1600">
                          <a:latin typeface="Arial"/>
                          <a:ea typeface="Arial"/>
                          <a:cs typeface="Times New Roman"/>
                        </a:rPr>
                        <a:t>Babcock&amp;WilcoxBeijingCompany</a:t>
                      </a:r>
                      <a:r>
                        <a:rPr lang="en-US" sz="1600" spc="-20">
                          <a:latin typeface="Arial"/>
                          <a:ea typeface="Arial"/>
                          <a:cs typeface="Times New Roman"/>
                        </a:rPr>
                        <a:t>Ltd.</a:t>
                      </a:r>
                      <a:endParaRPr lang="en-US" sz="2000">
                        <a:latin typeface="Arial"/>
                        <a:ea typeface="Arial"/>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6888">
                <a:tc>
                  <a:txBody>
                    <a:bodyPr/>
                    <a:lstStyle/>
                    <a:p>
                      <a:pPr marL="67945">
                        <a:spcBef>
                          <a:spcPts val="125"/>
                        </a:spcBef>
                        <a:spcAft>
                          <a:spcPts val="0"/>
                        </a:spcAft>
                      </a:pPr>
                      <a:r>
                        <a:rPr lang="en-US" sz="1600">
                          <a:latin typeface="Arial"/>
                          <a:ea typeface="Arial"/>
                          <a:cs typeface="Times New Roman"/>
                        </a:rPr>
                        <a:t>Typeof</a:t>
                      </a:r>
                      <a:r>
                        <a:rPr lang="en-US" sz="1600" spc="-10">
                          <a:latin typeface="Arial"/>
                          <a:ea typeface="Arial"/>
                          <a:cs typeface="Times New Roman"/>
                        </a:rPr>
                        <a:t>firing</a:t>
                      </a:r>
                      <a:endParaRPr lang="en-US" sz="2000">
                        <a:latin typeface="Arial"/>
                        <a:ea typeface="Arial"/>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1CC"/>
                    </a:solidFill>
                  </a:tcPr>
                </a:tc>
                <a:tc>
                  <a:txBody>
                    <a:bodyPr/>
                    <a:lstStyle/>
                    <a:p>
                      <a:pPr marL="67945">
                        <a:spcBef>
                          <a:spcPts val="125"/>
                        </a:spcBef>
                        <a:spcAft>
                          <a:spcPts val="0"/>
                        </a:spcAft>
                      </a:pPr>
                      <a:r>
                        <a:rPr lang="en-US" sz="1600" spc="-10">
                          <a:latin typeface="Arial"/>
                          <a:ea typeface="Arial"/>
                          <a:cs typeface="Times New Roman"/>
                        </a:rPr>
                        <a:t>Wall-firing</a:t>
                      </a:r>
                      <a:endParaRPr lang="en-US" sz="2000">
                        <a:latin typeface="Arial"/>
                        <a:ea typeface="Arial"/>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1608">
                <a:tc>
                  <a:txBody>
                    <a:bodyPr/>
                    <a:lstStyle/>
                    <a:p>
                      <a:pPr marL="67945">
                        <a:spcBef>
                          <a:spcPts val="125"/>
                        </a:spcBef>
                        <a:spcAft>
                          <a:spcPts val="0"/>
                        </a:spcAft>
                      </a:pPr>
                      <a:r>
                        <a:rPr lang="en-US" sz="1600">
                          <a:latin typeface="Arial"/>
                          <a:ea typeface="Arial"/>
                          <a:cs typeface="Times New Roman"/>
                        </a:rPr>
                        <a:t>TypeofWaterWall(Spiralwall/</a:t>
                      </a:r>
                      <a:r>
                        <a:rPr lang="en-US" sz="1600" spc="-10">
                          <a:latin typeface="Arial"/>
                          <a:ea typeface="Arial"/>
                          <a:cs typeface="Times New Roman"/>
                        </a:rPr>
                        <a:t>Vertical)</a:t>
                      </a:r>
                      <a:endParaRPr lang="en-US" sz="2000">
                        <a:latin typeface="Arial"/>
                        <a:ea typeface="Arial"/>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1CC"/>
                    </a:solidFill>
                  </a:tcPr>
                </a:tc>
                <a:tc>
                  <a:txBody>
                    <a:bodyPr/>
                    <a:lstStyle/>
                    <a:p>
                      <a:pPr marL="67945">
                        <a:spcBef>
                          <a:spcPts val="125"/>
                        </a:spcBef>
                        <a:spcAft>
                          <a:spcPts val="0"/>
                        </a:spcAft>
                      </a:pPr>
                      <a:r>
                        <a:rPr lang="en-US" sz="1600" dirty="0">
                          <a:latin typeface="Arial"/>
                          <a:ea typeface="Arial"/>
                          <a:cs typeface="Times New Roman"/>
                        </a:rPr>
                        <a:t>Spiral </a:t>
                      </a:r>
                      <a:r>
                        <a:rPr lang="en-US" sz="1600" spc="-20" dirty="0">
                          <a:latin typeface="Arial"/>
                          <a:ea typeface="Arial"/>
                          <a:cs typeface="Times New Roman"/>
                        </a:rPr>
                        <a:t>wall</a:t>
                      </a:r>
                      <a:endParaRPr lang="en-US" sz="2000" dirty="0">
                        <a:latin typeface="Arial"/>
                        <a:ea typeface="Arial"/>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5319">
                <a:tc>
                  <a:txBody>
                    <a:bodyPr/>
                    <a:lstStyle/>
                    <a:p>
                      <a:pPr marL="67945">
                        <a:spcBef>
                          <a:spcPts val="115"/>
                        </a:spcBef>
                        <a:spcAft>
                          <a:spcPts val="0"/>
                        </a:spcAft>
                      </a:pPr>
                      <a:r>
                        <a:rPr lang="en-US" sz="1600">
                          <a:latin typeface="Arial"/>
                          <a:ea typeface="Arial"/>
                          <a:cs typeface="Times New Roman"/>
                        </a:rPr>
                        <a:t>Coal</a:t>
                      </a:r>
                      <a:r>
                        <a:rPr lang="en-US" sz="1600" spc="-10">
                          <a:latin typeface="Arial"/>
                          <a:ea typeface="Arial"/>
                          <a:cs typeface="Times New Roman"/>
                        </a:rPr>
                        <a:t>Burners</a:t>
                      </a:r>
                      <a:endParaRPr lang="en-US" sz="2000">
                        <a:latin typeface="Arial"/>
                        <a:ea typeface="Arial"/>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1CC"/>
                    </a:solidFill>
                  </a:tcPr>
                </a:tc>
                <a:tc>
                  <a:txBody>
                    <a:bodyPr/>
                    <a:lstStyle/>
                    <a:p>
                      <a:pPr marL="67945">
                        <a:spcBef>
                          <a:spcPts val="115"/>
                        </a:spcBef>
                        <a:spcAft>
                          <a:spcPts val="0"/>
                        </a:spcAft>
                      </a:pPr>
                      <a:r>
                        <a:rPr lang="en-US" sz="1600" dirty="0">
                          <a:latin typeface="Arial"/>
                          <a:ea typeface="Arial"/>
                          <a:cs typeface="Times New Roman"/>
                        </a:rPr>
                        <a:t>Low </a:t>
                      </a:r>
                      <a:r>
                        <a:rPr lang="en-US" sz="1600" dirty="0" err="1">
                          <a:latin typeface="Arial"/>
                          <a:ea typeface="Arial"/>
                          <a:cs typeface="Times New Roman"/>
                        </a:rPr>
                        <a:t>Nox</a:t>
                      </a:r>
                      <a:r>
                        <a:rPr lang="en-US" sz="1600" dirty="0">
                          <a:latin typeface="Arial"/>
                          <a:ea typeface="Arial"/>
                          <a:cs typeface="Times New Roman"/>
                        </a:rPr>
                        <a:t> Dual Register Pulverized Coal </a:t>
                      </a:r>
                      <a:r>
                        <a:rPr lang="en-US" sz="1600" spc="-10" dirty="0">
                          <a:latin typeface="Arial"/>
                          <a:ea typeface="Arial"/>
                          <a:cs typeface="Times New Roman"/>
                        </a:rPr>
                        <a:t>Burners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6888">
                <a:tc>
                  <a:txBody>
                    <a:bodyPr/>
                    <a:lstStyle/>
                    <a:p>
                      <a:pPr marL="67945">
                        <a:spcBef>
                          <a:spcPts val="115"/>
                        </a:spcBef>
                        <a:spcAft>
                          <a:spcPts val="0"/>
                        </a:spcAft>
                      </a:pPr>
                      <a:r>
                        <a:rPr lang="en-US" sz="1600">
                          <a:latin typeface="Arial"/>
                          <a:ea typeface="Arial"/>
                          <a:cs typeface="Times New Roman"/>
                        </a:rPr>
                        <a:t>Numberofelevationsof</a:t>
                      </a:r>
                      <a:r>
                        <a:rPr lang="en-US" sz="1600" spc="-10">
                          <a:latin typeface="Arial"/>
                          <a:ea typeface="Arial"/>
                          <a:cs typeface="Times New Roman"/>
                        </a:rPr>
                        <a:t>burners</a:t>
                      </a:r>
                      <a:endParaRPr lang="en-US" sz="2000">
                        <a:latin typeface="Arial"/>
                        <a:ea typeface="Arial"/>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1CC"/>
                    </a:solidFill>
                  </a:tcPr>
                </a:tc>
                <a:tc>
                  <a:txBody>
                    <a:bodyPr/>
                    <a:lstStyle/>
                    <a:p>
                      <a:pPr marL="67945">
                        <a:lnSpc>
                          <a:spcPts val="1245"/>
                        </a:lnSpc>
                        <a:spcBef>
                          <a:spcPts val="75"/>
                        </a:spcBef>
                        <a:spcAft>
                          <a:spcPts val="0"/>
                        </a:spcAft>
                      </a:pPr>
                      <a:endParaRPr lang="en-US" sz="1600" dirty="0">
                        <a:latin typeface="Arial"/>
                        <a:ea typeface="Arial"/>
                        <a:cs typeface="Times New Roman"/>
                      </a:endParaRPr>
                    </a:p>
                    <a:p>
                      <a:pPr marL="67945">
                        <a:lnSpc>
                          <a:spcPts val="1245"/>
                        </a:lnSpc>
                        <a:spcBef>
                          <a:spcPts val="75"/>
                        </a:spcBef>
                        <a:spcAft>
                          <a:spcPts val="0"/>
                        </a:spcAft>
                      </a:pPr>
                      <a:r>
                        <a:rPr lang="en-US" sz="1600" dirty="0">
                          <a:latin typeface="Arial"/>
                          <a:ea typeface="Arial"/>
                          <a:cs typeface="Times New Roman"/>
                        </a:rPr>
                        <a:t>4</a:t>
                      </a:r>
                      <a:r>
                        <a:rPr lang="en-US" sz="1600" dirty="0">
                          <a:latin typeface="MS Mincho"/>
                          <a:ea typeface="Arial"/>
                          <a:cs typeface="MS Mincho"/>
                        </a:rPr>
                        <a:t>（</a:t>
                      </a:r>
                      <a:r>
                        <a:rPr lang="en-US" sz="1600" dirty="0">
                          <a:latin typeface="Arial"/>
                          <a:ea typeface="Arial"/>
                          <a:cs typeface="Times New Roman"/>
                        </a:rPr>
                        <a:t>Front</a:t>
                      </a:r>
                      <a:r>
                        <a:rPr lang="en-US" sz="1600" dirty="0">
                          <a:latin typeface="MS Mincho"/>
                          <a:ea typeface="Arial"/>
                          <a:cs typeface="MS Mincho"/>
                        </a:rPr>
                        <a:t>）、</a:t>
                      </a:r>
                      <a:r>
                        <a:rPr lang="en-US" sz="1600" spc="-10" dirty="0">
                          <a:latin typeface="Arial"/>
                          <a:ea typeface="Arial"/>
                          <a:cs typeface="Times New Roman"/>
                        </a:rPr>
                        <a:t>3</a:t>
                      </a:r>
                      <a:r>
                        <a:rPr lang="en-US" sz="1600" spc="-10" dirty="0">
                          <a:latin typeface="MS Mincho"/>
                          <a:ea typeface="Arial"/>
                          <a:cs typeface="MS Mincho"/>
                        </a:rPr>
                        <a:t>（</a:t>
                      </a:r>
                      <a:r>
                        <a:rPr lang="en-US" sz="1600" spc="-10" dirty="0">
                          <a:latin typeface="Arial"/>
                          <a:ea typeface="Arial"/>
                          <a:cs typeface="Times New Roman"/>
                        </a:rPr>
                        <a:t>Rear</a:t>
                      </a:r>
                      <a:r>
                        <a:rPr lang="en-US" sz="1600" spc="-10" dirty="0">
                          <a:latin typeface="MS Mincho"/>
                          <a:ea typeface="Arial"/>
                          <a:cs typeface="MS Mincho"/>
                        </a:rPr>
                        <a:t>）</a:t>
                      </a:r>
                      <a:endParaRPr lang="en-US" sz="2000" dirty="0">
                        <a:latin typeface="Arial"/>
                        <a:ea typeface="Arial"/>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6888">
                <a:tc>
                  <a:txBody>
                    <a:bodyPr/>
                    <a:lstStyle/>
                    <a:p>
                      <a:pPr marL="67945">
                        <a:spcBef>
                          <a:spcPts val="115"/>
                        </a:spcBef>
                        <a:spcAft>
                          <a:spcPts val="0"/>
                        </a:spcAft>
                      </a:pPr>
                      <a:r>
                        <a:rPr lang="en-US" sz="1600">
                          <a:latin typeface="Arial"/>
                          <a:ea typeface="Arial"/>
                          <a:cs typeface="Times New Roman"/>
                        </a:rPr>
                        <a:t>No.ofcoalburnersfedbyeach</a:t>
                      </a:r>
                      <a:r>
                        <a:rPr lang="en-US" sz="1600" spc="-10">
                          <a:latin typeface="Arial"/>
                          <a:ea typeface="Arial"/>
                          <a:cs typeface="Times New Roman"/>
                        </a:rPr>
                        <a:t>pulverizer</a:t>
                      </a:r>
                      <a:endParaRPr lang="en-US" sz="2000">
                        <a:latin typeface="Arial"/>
                        <a:ea typeface="Arial"/>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1CC"/>
                    </a:solidFill>
                  </a:tcPr>
                </a:tc>
                <a:tc>
                  <a:txBody>
                    <a:bodyPr/>
                    <a:lstStyle/>
                    <a:p>
                      <a:pPr marL="67945">
                        <a:spcBef>
                          <a:spcPts val="115"/>
                        </a:spcBef>
                        <a:spcAft>
                          <a:spcPts val="0"/>
                        </a:spcAft>
                      </a:pPr>
                      <a:r>
                        <a:rPr lang="en-US" sz="1600" spc="-50">
                          <a:latin typeface="Arial"/>
                          <a:ea typeface="Arial"/>
                          <a:cs typeface="Times New Roman"/>
                        </a:rPr>
                        <a:t>6</a:t>
                      </a:r>
                      <a:endParaRPr lang="en-US" sz="2000">
                        <a:latin typeface="Arial"/>
                        <a:ea typeface="Arial"/>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6888">
                <a:tc>
                  <a:txBody>
                    <a:bodyPr/>
                    <a:lstStyle/>
                    <a:p>
                      <a:pPr marL="67945">
                        <a:spcBef>
                          <a:spcPts val="125"/>
                        </a:spcBef>
                        <a:spcAft>
                          <a:spcPts val="0"/>
                        </a:spcAft>
                      </a:pPr>
                      <a:r>
                        <a:rPr lang="en-US" sz="1600">
                          <a:latin typeface="Arial"/>
                          <a:ea typeface="Arial"/>
                          <a:cs typeface="Times New Roman"/>
                        </a:rPr>
                        <a:t>PostcombustionDe-NOx</a:t>
                      </a:r>
                      <a:r>
                        <a:rPr lang="en-US" sz="1600" spc="-10">
                          <a:latin typeface="Arial"/>
                          <a:ea typeface="Arial"/>
                          <a:cs typeface="Times New Roman"/>
                        </a:rPr>
                        <a:t>provided</a:t>
                      </a:r>
                      <a:endParaRPr lang="en-US" sz="2000">
                        <a:latin typeface="Arial"/>
                        <a:ea typeface="Arial"/>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1CC"/>
                    </a:solidFill>
                  </a:tcPr>
                </a:tc>
                <a:tc>
                  <a:txBody>
                    <a:bodyPr/>
                    <a:lstStyle/>
                    <a:p>
                      <a:pPr marL="67945">
                        <a:spcBef>
                          <a:spcPts val="125"/>
                        </a:spcBef>
                        <a:spcAft>
                          <a:spcPts val="0"/>
                        </a:spcAft>
                      </a:pPr>
                      <a:r>
                        <a:rPr lang="en-US" sz="1600" spc="-25">
                          <a:latin typeface="Arial"/>
                          <a:ea typeface="Arial"/>
                          <a:cs typeface="Times New Roman"/>
                        </a:rPr>
                        <a:t>Yes</a:t>
                      </a:r>
                      <a:endParaRPr lang="en-US" sz="2000">
                        <a:latin typeface="Arial"/>
                        <a:ea typeface="Arial"/>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6888">
                <a:tc>
                  <a:txBody>
                    <a:bodyPr/>
                    <a:lstStyle/>
                    <a:p>
                      <a:pPr marL="67945">
                        <a:spcBef>
                          <a:spcPts val="125"/>
                        </a:spcBef>
                        <a:spcAft>
                          <a:spcPts val="0"/>
                        </a:spcAft>
                      </a:pPr>
                      <a:r>
                        <a:rPr lang="en-US" sz="1600" dirty="0" err="1">
                          <a:latin typeface="Arial"/>
                          <a:ea typeface="Arial"/>
                          <a:cs typeface="Times New Roman"/>
                        </a:rPr>
                        <a:t>TypeofPostcombustionDe-NOx</a:t>
                      </a:r>
                      <a:r>
                        <a:rPr lang="en-US" sz="1600" spc="-10" dirty="0" err="1">
                          <a:latin typeface="Arial"/>
                          <a:ea typeface="Arial"/>
                          <a:cs typeface="Times New Roman"/>
                        </a:rPr>
                        <a:t>system</a:t>
                      </a:r>
                      <a:endParaRPr lang="en-US" sz="2000" dirty="0">
                        <a:latin typeface="Arial"/>
                        <a:ea typeface="Arial"/>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1CC"/>
                    </a:solidFill>
                  </a:tcPr>
                </a:tc>
                <a:tc>
                  <a:txBody>
                    <a:bodyPr/>
                    <a:lstStyle/>
                    <a:p>
                      <a:pPr marL="67945">
                        <a:spcBef>
                          <a:spcPts val="125"/>
                        </a:spcBef>
                        <a:spcAft>
                          <a:spcPts val="0"/>
                        </a:spcAft>
                      </a:pPr>
                      <a:r>
                        <a:rPr lang="en-US" sz="1600" spc="-25" dirty="0">
                          <a:latin typeface="Arial"/>
                          <a:ea typeface="Arial"/>
                          <a:cs typeface="Times New Roman"/>
                        </a:rPr>
                        <a:t>SCR</a:t>
                      </a:r>
                      <a:endParaRPr lang="en-US" sz="2000" dirty="0">
                        <a:latin typeface="Arial"/>
                        <a:ea typeface="Arial"/>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7" name="Rectangle 16"/>
          <p:cNvSpPr/>
          <p:nvPr/>
        </p:nvSpPr>
        <p:spPr>
          <a:xfrm>
            <a:off x="344776" y="2647434"/>
            <a:ext cx="3165803" cy="369332"/>
          </a:xfrm>
          <a:prstGeom prst="rect">
            <a:avLst/>
          </a:prstGeom>
        </p:spPr>
        <p:txBody>
          <a:bodyPr wrap="none">
            <a:spAutoFit/>
          </a:bodyPr>
          <a:lstStyle/>
          <a:p>
            <a:r>
              <a:rPr lang="en-US" b="1" dirty="0"/>
              <a:t>APJL800MWBOILEROVERVIEW:</a:t>
            </a:r>
          </a:p>
        </p:txBody>
      </p:sp>
    </p:spTree>
    <p:extLst>
      <p:ext uri="{BB962C8B-B14F-4D97-AF65-F5344CB8AC3E}">
        <p14:creationId xmlns:p14="http://schemas.microsoft.com/office/powerpoint/2010/main" val="48979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mdpi.com/energies/energies-15-05289/article_deploy/html/images/energies-15-05289-g001.png"/>
          <p:cNvPicPr/>
          <p:nvPr/>
        </p:nvPicPr>
        <p:blipFill>
          <a:blip r:embed="rId2"/>
          <a:srcRect/>
          <a:stretch>
            <a:fillRect/>
          </a:stretch>
        </p:blipFill>
        <p:spPr bwMode="auto">
          <a:xfrm>
            <a:off x="438151" y="914400"/>
            <a:ext cx="11125200" cy="5410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 name="Rectangle 152"/>
          <p:cNvSpPr>
            <a:spLocks noChangeArrowheads="1"/>
          </p:cNvSpPr>
          <p:nvPr/>
        </p:nvSpPr>
        <p:spPr bwMode="auto">
          <a:xfrm>
            <a:off x="152400" y="138953"/>
            <a:ext cx="117261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pSp>
        <p:nvGrpSpPr>
          <p:cNvPr id="7" name="Group 5"/>
          <p:cNvGrpSpPr>
            <a:grpSpLocks/>
          </p:cNvGrpSpPr>
          <p:nvPr/>
        </p:nvGrpSpPr>
        <p:grpSpPr bwMode="auto">
          <a:xfrm>
            <a:off x="3764092" y="4509618"/>
            <a:ext cx="23648" cy="41144"/>
            <a:chOff x="8068" y="7823"/>
            <a:chExt cx="51" cy="90"/>
          </a:xfrm>
        </p:grpSpPr>
        <p:sp>
          <p:nvSpPr>
            <p:cNvPr id="10" name="Freeform 6"/>
            <p:cNvSpPr>
              <a:spLocks/>
            </p:cNvSpPr>
            <p:nvPr/>
          </p:nvSpPr>
          <p:spPr bwMode="auto">
            <a:xfrm>
              <a:off x="8068" y="7823"/>
              <a:ext cx="51" cy="90"/>
            </a:xfrm>
            <a:custGeom>
              <a:avLst/>
              <a:gdLst>
                <a:gd name="T0" fmla="+- 0 8116 8068"/>
                <a:gd name="T1" fmla="*/ T0 w 51"/>
                <a:gd name="T2" fmla="+- 0 7880 7823"/>
                <a:gd name="T3" fmla="*/ 7880 h 90"/>
                <a:gd name="T4" fmla="+- 0 8089 8068"/>
                <a:gd name="T5" fmla="*/ T4 w 51"/>
                <a:gd name="T6" fmla="+- 0 7880 7823"/>
                <a:gd name="T7" fmla="*/ 7880 h 90"/>
                <a:gd name="T8" fmla="+- 0 8089 8068"/>
                <a:gd name="T9" fmla="*/ T8 w 51"/>
                <a:gd name="T10" fmla="+- 0 7882 7823"/>
                <a:gd name="T11" fmla="*/ 7882 h 90"/>
                <a:gd name="T12" fmla="+- 0 8089 8068"/>
                <a:gd name="T13" fmla="*/ T12 w 51"/>
                <a:gd name="T14" fmla="+- 0 7884 7823"/>
                <a:gd name="T15" fmla="*/ 7884 h 90"/>
                <a:gd name="T16" fmla="+- 0 8090 8068"/>
                <a:gd name="T17" fmla="*/ T16 w 51"/>
                <a:gd name="T18" fmla="+- 0 7885 7823"/>
                <a:gd name="T19" fmla="*/ 7885 h 90"/>
                <a:gd name="T20" fmla="+- 0 8092 8068"/>
                <a:gd name="T21" fmla="*/ T20 w 51"/>
                <a:gd name="T22" fmla="+- 0 7886 7823"/>
                <a:gd name="T23" fmla="*/ 7886 h 90"/>
                <a:gd name="T24" fmla="+- 0 8091 8068"/>
                <a:gd name="T25" fmla="*/ T24 w 51"/>
                <a:gd name="T26" fmla="+- 0 7888 7823"/>
                <a:gd name="T27" fmla="*/ 7888 h 90"/>
                <a:gd name="T28" fmla="+- 0 8091 8068"/>
                <a:gd name="T29" fmla="*/ T28 w 51"/>
                <a:gd name="T30" fmla="+- 0 7890 7823"/>
                <a:gd name="T31" fmla="*/ 7890 h 90"/>
                <a:gd name="T32" fmla="+- 0 8092 8068"/>
                <a:gd name="T33" fmla="*/ T32 w 51"/>
                <a:gd name="T34" fmla="+- 0 7892 7823"/>
                <a:gd name="T35" fmla="*/ 7892 h 90"/>
                <a:gd name="T36" fmla="+- 0 8094 8068"/>
                <a:gd name="T37" fmla="*/ T36 w 51"/>
                <a:gd name="T38" fmla="+- 0 7894 7823"/>
                <a:gd name="T39" fmla="*/ 7894 h 90"/>
                <a:gd name="T40" fmla="+- 0 8093 8068"/>
                <a:gd name="T41" fmla="*/ T40 w 51"/>
                <a:gd name="T42" fmla="+- 0 7896 7823"/>
                <a:gd name="T43" fmla="*/ 7896 h 90"/>
                <a:gd name="T44" fmla="+- 0 8094 8068"/>
                <a:gd name="T45" fmla="*/ T44 w 51"/>
                <a:gd name="T46" fmla="+- 0 7898 7823"/>
                <a:gd name="T47" fmla="*/ 7898 h 90"/>
                <a:gd name="T48" fmla="+- 0 8096 8068"/>
                <a:gd name="T49" fmla="*/ T48 w 51"/>
                <a:gd name="T50" fmla="+- 0 7899 7823"/>
                <a:gd name="T51" fmla="*/ 7899 h 90"/>
                <a:gd name="T52" fmla="+- 0 8098 8068"/>
                <a:gd name="T53" fmla="*/ T52 w 51"/>
                <a:gd name="T54" fmla="+- 0 7901 7823"/>
                <a:gd name="T55" fmla="*/ 7901 h 90"/>
                <a:gd name="T56" fmla="+- 0 8098 8068"/>
                <a:gd name="T57" fmla="*/ T56 w 51"/>
                <a:gd name="T58" fmla="+- 0 7905 7823"/>
                <a:gd name="T59" fmla="*/ 7905 h 90"/>
                <a:gd name="T60" fmla="+- 0 8097 8068"/>
                <a:gd name="T61" fmla="*/ T60 w 51"/>
                <a:gd name="T62" fmla="+- 0 7908 7823"/>
                <a:gd name="T63" fmla="*/ 7908 h 90"/>
                <a:gd name="T64" fmla="+- 0 8098 8068"/>
                <a:gd name="T65" fmla="*/ T64 w 51"/>
                <a:gd name="T66" fmla="+- 0 7911 7823"/>
                <a:gd name="T67" fmla="*/ 7911 h 90"/>
                <a:gd name="T68" fmla="+- 0 8102 8068"/>
                <a:gd name="T69" fmla="*/ T68 w 51"/>
                <a:gd name="T70" fmla="+- 0 7912 7823"/>
                <a:gd name="T71" fmla="*/ 7912 h 90"/>
                <a:gd name="T72" fmla="+- 0 8104 8068"/>
                <a:gd name="T73" fmla="*/ T72 w 51"/>
                <a:gd name="T74" fmla="+- 0 7905 7823"/>
                <a:gd name="T75" fmla="*/ 7905 h 90"/>
                <a:gd name="T76" fmla="+- 0 8106 8068"/>
                <a:gd name="T77" fmla="*/ T76 w 51"/>
                <a:gd name="T78" fmla="+- 0 7902 7823"/>
                <a:gd name="T79" fmla="*/ 7902 h 90"/>
                <a:gd name="T80" fmla="+- 0 8108 8068"/>
                <a:gd name="T81" fmla="*/ T80 w 51"/>
                <a:gd name="T82" fmla="+- 0 7902 7823"/>
                <a:gd name="T83" fmla="*/ 7902 h 90"/>
                <a:gd name="T84" fmla="+- 0 8113 8068"/>
                <a:gd name="T85" fmla="*/ T84 w 51"/>
                <a:gd name="T86" fmla="+- 0 7902 7823"/>
                <a:gd name="T87" fmla="*/ 7902 h 90"/>
                <a:gd name="T88" fmla="+- 0 8114 8068"/>
                <a:gd name="T89" fmla="*/ T88 w 51"/>
                <a:gd name="T90" fmla="+- 0 7901 7823"/>
                <a:gd name="T91" fmla="*/ 7901 h 90"/>
                <a:gd name="T92" fmla="+- 0 8114 8068"/>
                <a:gd name="T93" fmla="*/ T92 w 51"/>
                <a:gd name="T94" fmla="+- 0 7899 7823"/>
                <a:gd name="T95" fmla="*/ 7899 h 90"/>
                <a:gd name="T96" fmla="+- 0 8113 8068"/>
                <a:gd name="T97" fmla="*/ T96 w 51"/>
                <a:gd name="T98" fmla="+- 0 7898 7823"/>
                <a:gd name="T99" fmla="*/ 7898 h 90"/>
                <a:gd name="T100" fmla="+- 0 8112 8068"/>
                <a:gd name="T101" fmla="*/ T100 w 51"/>
                <a:gd name="T102" fmla="+- 0 7896 7823"/>
                <a:gd name="T103" fmla="*/ 7896 h 90"/>
                <a:gd name="T104" fmla="+- 0 8111 8068"/>
                <a:gd name="T105" fmla="*/ T104 w 51"/>
                <a:gd name="T106" fmla="+- 0 7895 7823"/>
                <a:gd name="T107" fmla="*/ 7895 h 90"/>
                <a:gd name="T108" fmla="+- 0 8112 8068"/>
                <a:gd name="T109" fmla="*/ T108 w 51"/>
                <a:gd name="T110" fmla="+- 0 7889 7823"/>
                <a:gd name="T111" fmla="*/ 7889 h 90"/>
                <a:gd name="T112" fmla="+- 0 8116 8068"/>
                <a:gd name="T113" fmla="*/ T112 w 51"/>
                <a:gd name="T114" fmla="+- 0 7880 7823"/>
                <a:gd name="T115" fmla="*/ 7880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48" y="57"/>
                  </a:moveTo>
                  <a:lnTo>
                    <a:pt x="21" y="57"/>
                  </a:lnTo>
                  <a:lnTo>
                    <a:pt x="21" y="59"/>
                  </a:lnTo>
                  <a:lnTo>
                    <a:pt x="21" y="61"/>
                  </a:lnTo>
                  <a:lnTo>
                    <a:pt x="22" y="62"/>
                  </a:lnTo>
                  <a:lnTo>
                    <a:pt x="24" y="63"/>
                  </a:lnTo>
                  <a:lnTo>
                    <a:pt x="23" y="65"/>
                  </a:lnTo>
                  <a:lnTo>
                    <a:pt x="23" y="67"/>
                  </a:lnTo>
                  <a:lnTo>
                    <a:pt x="24" y="69"/>
                  </a:lnTo>
                  <a:lnTo>
                    <a:pt x="26" y="71"/>
                  </a:lnTo>
                  <a:lnTo>
                    <a:pt x="25" y="73"/>
                  </a:lnTo>
                  <a:lnTo>
                    <a:pt x="26" y="75"/>
                  </a:lnTo>
                  <a:lnTo>
                    <a:pt x="28" y="76"/>
                  </a:lnTo>
                  <a:lnTo>
                    <a:pt x="30" y="78"/>
                  </a:lnTo>
                  <a:lnTo>
                    <a:pt x="30" y="82"/>
                  </a:lnTo>
                  <a:lnTo>
                    <a:pt x="29" y="85"/>
                  </a:lnTo>
                  <a:lnTo>
                    <a:pt x="30" y="88"/>
                  </a:lnTo>
                  <a:lnTo>
                    <a:pt x="34" y="89"/>
                  </a:lnTo>
                  <a:lnTo>
                    <a:pt x="36" y="82"/>
                  </a:lnTo>
                  <a:lnTo>
                    <a:pt x="38" y="79"/>
                  </a:lnTo>
                  <a:lnTo>
                    <a:pt x="40" y="79"/>
                  </a:lnTo>
                  <a:lnTo>
                    <a:pt x="45" y="79"/>
                  </a:lnTo>
                  <a:lnTo>
                    <a:pt x="46" y="78"/>
                  </a:lnTo>
                  <a:lnTo>
                    <a:pt x="46" y="76"/>
                  </a:lnTo>
                  <a:lnTo>
                    <a:pt x="45" y="75"/>
                  </a:lnTo>
                  <a:lnTo>
                    <a:pt x="44" y="73"/>
                  </a:lnTo>
                  <a:lnTo>
                    <a:pt x="43" y="72"/>
                  </a:lnTo>
                  <a:lnTo>
                    <a:pt x="44" y="66"/>
                  </a:lnTo>
                  <a:lnTo>
                    <a:pt x="48" y="57"/>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8068" y="7823"/>
              <a:ext cx="51" cy="90"/>
            </a:xfrm>
            <a:custGeom>
              <a:avLst/>
              <a:gdLst>
                <a:gd name="T0" fmla="+- 0 8113 8068"/>
                <a:gd name="T1" fmla="*/ T0 w 51"/>
                <a:gd name="T2" fmla="+- 0 7902 7823"/>
                <a:gd name="T3" fmla="*/ 7902 h 90"/>
                <a:gd name="T4" fmla="+- 0 8108 8068"/>
                <a:gd name="T5" fmla="*/ T4 w 51"/>
                <a:gd name="T6" fmla="+- 0 7902 7823"/>
                <a:gd name="T7" fmla="*/ 7902 h 90"/>
                <a:gd name="T8" fmla="+- 0 8110 8068"/>
                <a:gd name="T9" fmla="*/ T8 w 51"/>
                <a:gd name="T10" fmla="+- 0 7902 7823"/>
                <a:gd name="T11" fmla="*/ 7902 h 90"/>
                <a:gd name="T12" fmla="+- 0 8112 8068"/>
                <a:gd name="T13" fmla="*/ T12 w 51"/>
                <a:gd name="T14" fmla="+- 0 7902 7823"/>
                <a:gd name="T15" fmla="*/ 7902 h 90"/>
                <a:gd name="T16" fmla="+- 0 8113 8068"/>
                <a:gd name="T17" fmla="*/ T16 w 51"/>
                <a:gd name="T18" fmla="+- 0 7902 7823"/>
                <a:gd name="T19" fmla="*/ 7902 h 90"/>
              </a:gdLst>
              <a:ahLst/>
              <a:cxnLst>
                <a:cxn ang="0">
                  <a:pos x="T1" y="T3"/>
                </a:cxn>
                <a:cxn ang="0">
                  <a:pos x="T5" y="T7"/>
                </a:cxn>
                <a:cxn ang="0">
                  <a:pos x="T9" y="T11"/>
                </a:cxn>
                <a:cxn ang="0">
                  <a:pos x="T13" y="T15"/>
                </a:cxn>
                <a:cxn ang="0">
                  <a:pos x="T17" y="T19"/>
                </a:cxn>
              </a:cxnLst>
              <a:rect l="0" t="0" r="r" b="b"/>
              <a:pathLst>
                <a:path w="51" h="90">
                  <a:moveTo>
                    <a:pt x="45" y="79"/>
                  </a:moveTo>
                  <a:lnTo>
                    <a:pt x="40" y="79"/>
                  </a:lnTo>
                  <a:lnTo>
                    <a:pt x="42" y="79"/>
                  </a:lnTo>
                  <a:lnTo>
                    <a:pt x="44" y="79"/>
                  </a:lnTo>
                  <a:lnTo>
                    <a:pt x="45" y="79"/>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8068" y="7823"/>
              <a:ext cx="51" cy="90"/>
            </a:xfrm>
            <a:custGeom>
              <a:avLst/>
              <a:gdLst>
                <a:gd name="T0" fmla="+- 0 8117 8068"/>
                <a:gd name="T1" fmla="*/ T0 w 51"/>
                <a:gd name="T2" fmla="+- 0 7861 7823"/>
                <a:gd name="T3" fmla="*/ 7861 h 90"/>
                <a:gd name="T4" fmla="+- 0 8071 8068"/>
                <a:gd name="T5" fmla="*/ T4 w 51"/>
                <a:gd name="T6" fmla="+- 0 7861 7823"/>
                <a:gd name="T7" fmla="*/ 7861 h 90"/>
                <a:gd name="T8" fmla="+- 0 8075 8068"/>
                <a:gd name="T9" fmla="*/ T8 w 51"/>
                <a:gd name="T10" fmla="+- 0 7863 7823"/>
                <a:gd name="T11" fmla="*/ 7863 h 90"/>
                <a:gd name="T12" fmla="+- 0 8078 8068"/>
                <a:gd name="T13" fmla="*/ T12 w 51"/>
                <a:gd name="T14" fmla="+- 0 7865 7823"/>
                <a:gd name="T15" fmla="*/ 7865 h 90"/>
                <a:gd name="T16" fmla="+- 0 8081 8068"/>
                <a:gd name="T17" fmla="*/ T16 w 51"/>
                <a:gd name="T18" fmla="+- 0 7868 7823"/>
                <a:gd name="T19" fmla="*/ 7868 h 90"/>
                <a:gd name="T20" fmla="+- 0 8083 8068"/>
                <a:gd name="T21" fmla="*/ T20 w 51"/>
                <a:gd name="T22" fmla="+- 0 7872 7823"/>
                <a:gd name="T23" fmla="*/ 7872 h 90"/>
                <a:gd name="T24" fmla="+- 0 8084 8068"/>
                <a:gd name="T25" fmla="*/ T24 w 51"/>
                <a:gd name="T26" fmla="+- 0 7877 7823"/>
                <a:gd name="T27" fmla="*/ 7877 h 90"/>
                <a:gd name="T28" fmla="+- 0 8086 8068"/>
                <a:gd name="T29" fmla="*/ T28 w 51"/>
                <a:gd name="T30" fmla="+- 0 7880 7823"/>
                <a:gd name="T31" fmla="*/ 7880 h 90"/>
                <a:gd name="T32" fmla="+- 0 8089 8068"/>
                <a:gd name="T33" fmla="*/ T32 w 51"/>
                <a:gd name="T34" fmla="+- 0 7880 7823"/>
                <a:gd name="T35" fmla="*/ 7880 h 90"/>
                <a:gd name="T36" fmla="+- 0 8116 8068"/>
                <a:gd name="T37" fmla="*/ T36 w 51"/>
                <a:gd name="T38" fmla="+- 0 7880 7823"/>
                <a:gd name="T39" fmla="*/ 7880 h 90"/>
                <a:gd name="T40" fmla="+- 0 8117 8068"/>
                <a:gd name="T41" fmla="*/ T40 w 51"/>
                <a:gd name="T42" fmla="+- 0 7878 7823"/>
                <a:gd name="T43" fmla="*/ 7878 h 90"/>
                <a:gd name="T44" fmla="+- 0 8119 8068"/>
                <a:gd name="T45" fmla="*/ T44 w 51"/>
                <a:gd name="T46" fmla="+- 0 7874 7823"/>
                <a:gd name="T47" fmla="*/ 7874 h 90"/>
                <a:gd name="T48" fmla="+- 0 8119 8068"/>
                <a:gd name="T49" fmla="*/ T48 w 51"/>
                <a:gd name="T50" fmla="+- 0 7864 7823"/>
                <a:gd name="T51" fmla="*/ 7864 h 90"/>
                <a:gd name="T52" fmla="+- 0 8117 8068"/>
                <a:gd name="T53" fmla="*/ T52 w 51"/>
                <a:gd name="T54" fmla="+- 0 7861 7823"/>
                <a:gd name="T55" fmla="*/ 7861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1" h="90">
                  <a:moveTo>
                    <a:pt x="49" y="38"/>
                  </a:moveTo>
                  <a:lnTo>
                    <a:pt x="3" y="38"/>
                  </a:lnTo>
                  <a:lnTo>
                    <a:pt x="7" y="40"/>
                  </a:lnTo>
                  <a:lnTo>
                    <a:pt x="10" y="42"/>
                  </a:lnTo>
                  <a:lnTo>
                    <a:pt x="13" y="45"/>
                  </a:lnTo>
                  <a:lnTo>
                    <a:pt x="15" y="49"/>
                  </a:lnTo>
                  <a:lnTo>
                    <a:pt x="16" y="54"/>
                  </a:lnTo>
                  <a:lnTo>
                    <a:pt x="18" y="57"/>
                  </a:lnTo>
                  <a:lnTo>
                    <a:pt x="21" y="57"/>
                  </a:lnTo>
                  <a:lnTo>
                    <a:pt x="48" y="57"/>
                  </a:lnTo>
                  <a:lnTo>
                    <a:pt x="49" y="55"/>
                  </a:lnTo>
                  <a:lnTo>
                    <a:pt x="51" y="51"/>
                  </a:lnTo>
                  <a:lnTo>
                    <a:pt x="51" y="41"/>
                  </a:lnTo>
                  <a:lnTo>
                    <a:pt x="49" y="38"/>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8068" y="7823"/>
              <a:ext cx="51" cy="90"/>
            </a:xfrm>
            <a:custGeom>
              <a:avLst/>
              <a:gdLst>
                <a:gd name="T0" fmla="+- 0 8089 8068"/>
                <a:gd name="T1" fmla="*/ T0 w 51"/>
                <a:gd name="T2" fmla="+- 0 7827 7823"/>
                <a:gd name="T3" fmla="*/ 7827 h 90"/>
                <a:gd name="T4" fmla="+- 0 8085 8068"/>
                <a:gd name="T5" fmla="*/ T4 w 51"/>
                <a:gd name="T6" fmla="+- 0 7829 7823"/>
                <a:gd name="T7" fmla="*/ 7829 h 90"/>
                <a:gd name="T8" fmla="+- 0 8084 8068"/>
                <a:gd name="T9" fmla="*/ T8 w 51"/>
                <a:gd name="T10" fmla="+- 0 7829 7823"/>
                <a:gd name="T11" fmla="*/ 7829 h 90"/>
                <a:gd name="T12" fmla="+- 0 8083 8068"/>
                <a:gd name="T13" fmla="*/ T12 w 51"/>
                <a:gd name="T14" fmla="+- 0 7830 7823"/>
                <a:gd name="T15" fmla="*/ 7830 h 90"/>
                <a:gd name="T16" fmla="+- 0 8082 8068"/>
                <a:gd name="T17" fmla="*/ T16 w 51"/>
                <a:gd name="T18" fmla="+- 0 7831 7823"/>
                <a:gd name="T19" fmla="*/ 7831 h 90"/>
                <a:gd name="T20" fmla="+- 0 8081 8068"/>
                <a:gd name="T21" fmla="*/ T20 w 51"/>
                <a:gd name="T22" fmla="+- 0 7832 7823"/>
                <a:gd name="T23" fmla="*/ 7832 h 90"/>
                <a:gd name="T24" fmla="+- 0 8079 8068"/>
                <a:gd name="T25" fmla="*/ T24 w 51"/>
                <a:gd name="T26" fmla="+- 0 7833 7823"/>
                <a:gd name="T27" fmla="*/ 7833 h 90"/>
                <a:gd name="T28" fmla="+- 0 8075 8068"/>
                <a:gd name="T29" fmla="*/ T28 w 51"/>
                <a:gd name="T30" fmla="+- 0 7833 7823"/>
                <a:gd name="T31" fmla="*/ 7833 h 90"/>
                <a:gd name="T32" fmla="+- 0 8073 8068"/>
                <a:gd name="T33" fmla="*/ T32 w 51"/>
                <a:gd name="T34" fmla="+- 0 7833 7823"/>
                <a:gd name="T35" fmla="*/ 7833 h 90"/>
                <a:gd name="T36" fmla="+- 0 8069 8068"/>
                <a:gd name="T37" fmla="*/ T36 w 51"/>
                <a:gd name="T38" fmla="+- 0 7842 7823"/>
                <a:gd name="T39" fmla="*/ 7842 h 90"/>
                <a:gd name="T40" fmla="+- 0 8068 8068"/>
                <a:gd name="T41" fmla="*/ T40 w 51"/>
                <a:gd name="T42" fmla="+- 0 7845 7823"/>
                <a:gd name="T43" fmla="*/ 7845 h 90"/>
                <a:gd name="T44" fmla="+- 0 8068 8068"/>
                <a:gd name="T45" fmla="*/ T44 w 51"/>
                <a:gd name="T46" fmla="+- 0 7864 7823"/>
                <a:gd name="T47" fmla="*/ 7864 h 90"/>
                <a:gd name="T48" fmla="+- 0 8071 8068"/>
                <a:gd name="T49" fmla="*/ T48 w 51"/>
                <a:gd name="T50" fmla="+- 0 7861 7823"/>
                <a:gd name="T51" fmla="*/ 7861 h 90"/>
                <a:gd name="T52" fmla="+- 0 8117 8068"/>
                <a:gd name="T53" fmla="*/ T52 w 51"/>
                <a:gd name="T54" fmla="+- 0 7861 7823"/>
                <a:gd name="T55" fmla="*/ 7861 h 90"/>
                <a:gd name="T56" fmla="+- 0 8116 8068"/>
                <a:gd name="T57" fmla="*/ T56 w 51"/>
                <a:gd name="T58" fmla="+- 0 7860 7823"/>
                <a:gd name="T59" fmla="*/ 7860 h 90"/>
                <a:gd name="T60" fmla="+- 0 8114 8068"/>
                <a:gd name="T61" fmla="*/ T60 w 51"/>
                <a:gd name="T62" fmla="+- 0 7855 7823"/>
                <a:gd name="T63" fmla="*/ 7855 h 90"/>
                <a:gd name="T64" fmla="+- 0 8111 8068"/>
                <a:gd name="T65" fmla="*/ T64 w 51"/>
                <a:gd name="T66" fmla="+- 0 7850 7823"/>
                <a:gd name="T67" fmla="*/ 7850 h 90"/>
                <a:gd name="T68" fmla="+- 0 8110 8068"/>
                <a:gd name="T69" fmla="*/ T68 w 51"/>
                <a:gd name="T70" fmla="+- 0 7847 7823"/>
                <a:gd name="T71" fmla="*/ 7847 h 90"/>
                <a:gd name="T72" fmla="+- 0 8110 8068"/>
                <a:gd name="T73" fmla="*/ T72 w 51"/>
                <a:gd name="T74" fmla="+- 0 7840 7823"/>
                <a:gd name="T75" fmla="*/ 7840 h 90"/>
                <a:gd name="T76" fmla="+- 0 8109 8068"/>
                <a:gd name="T77" fmla="*/ T76 w 51"/>
                <a:gd name="T78" fmla="+- 0 7837 7823"/>
                <a:gd name="T79" fmla="*/ 7837 h 90"/>
                <a:gd name="T80" fmla="+- 0 8108 8068"/>
                <a:gd name="T81" fmla="*/ T80 w 51"/>
                <a:gd name="T82" fmla="+- 0 7834 7823"/>
                <a:gd name="T83" fmla="*/ 7834 h 90"/>
                <a:gd name="T84" fmla="+- 0 8108 8068"/>
                <a:gd name="T85" fmla="*/ T84 w 51"/>
                <a:gd name="T86" fmla="+- 0 7833 7823"/>
                <a:gd name="T87" fmla="*/ 7833 h 90"/>
                <a:gd name="T88" fmla="+- 0 8079 8068"/>
                <a:gd name="T89" fmla="*/ T88 w 51"/>
                <a:gd name="T90" fmla="+- 0 7833 7823"/>
                <a:gd name="T91" fmla="*/ 7833 h 90"/>
                <a:gd name="T92" fmla="+- 0 8075 8068"/>
                <a:gd name="T93" fmla="*/ T92 w 51"/>
                <a:gd name="T94" fmla="+- 0 7833 7823"/>
                <a:gd name="T95" fmla="*/ 7833 h 90"/>
                <a:gd name="T96" fmla="+- 0 8108 8068"/>
                <a:gd name="T97" fmla="*/ T96 w 51"/>
                <a:gd name="T98" fmla="+- 0 7833 7823"/>
                <a:gd name="T99" fmla="*/ 7833 h 90"/>
                <a:gd name="T100" fmla="+- 0 8107 8068"/>
                <a:gd name="T101" fmla="*/ T100 w 51"/>
                <a:gd name="T102" fmla="+- 0 7830 7823"/>
                <a:gd name="T103" fmla="*/ 7830 h 90"/>
                <a:gd name="T104" fmla="+- 0 8106 8068"/>
                <a:gd name="T105" fmla="*/ T104 w 51"/>
                <a:gd name="T106" fmla="+- 0 7828 7823"/>
                <a:gd name="T107" fmla="*/ 7828 h 90"/>
                <a:gd name="T108" fmla="+- 0 8090 8068"/>
                <a:gd name="T109" fmla="*/ T108 w 51"/>
                <a:gd name="T110" fmla="+- 0 7828 7823"/>
                <a:gd name="T111" fmla="*/ 7828 h 90"/>
                <a:gd name="T112" fmla="+- 0 8089 8068"/>
                <a:gd name="T113" fmla="*/ T112 w 51"/>
                <a:gd name="T114" fmla="+- 0 7827 7823"/>
                <a:gd name="T115" fmla="*/ 7827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21" y="4"/>
                  </a:moveTo>
                  <a:lnTo>
                    <a:pt x="17" y="6"/>
                  </a:lnTo>
                  <a:lnTo>
                    <a:pt x="16" y="6"/>
                  </a:lnTo>
                  <a:lnTo>
                    <a:pt x="15" y="7"/>
                  </a:lnTo>
                  <a:lnTo>
                    <a:pt x="14" y="8"/>
                  </a:lnTo>
                  <a:lnTo>
                    <a:pt x="13" y="9"/>
                  </a:lnTo>
                  <a:lnTo>
                    <a:pt x="11" y="10"/>
                  </a:lnTo>
                  <a:lnTo>
                    <a:pt x="7" y="10"/>
                  </a:lnTo>
                  <a:lnTo>
                    <a:pt x="5" y="10"/>
                  </a:lnTo>
                  <a:lnTo>
                    <a:pt x="1" y="19"/>
                  </a:lnTo>
                  <a:lnTo>
                    <a:pt x="0" y="22"/>
                  </a:lnTo>
                  <a:lnTo>
                    <a:pt x="0" y="41"/>
                  </a:lnTo>
                  <a:lnTo>
                    <a:pt x="3" y="38"/>
                  </a:lnTo>
                  <a:lnTo>
                    <a:pt x="49" y="38"/>
                  </a:lnTo>
                  <a:lnTo>
                    <a:pt x="48" y="37"/>
                  </a:lnTo>
                  <a:lnTo>
                    <a:pt x="46" y="32"/>
                  </a:lnTo>
                  <a:lnTo>
                    <a:pt x="43" y="27"/>
                  </a:lnTo>
                  <a:lnTo>
                    <a:pt x="42" y="24"/>
                  </a:lnTo>
                  <a:lnTo>
                    <a:pt x="42" y="17"/>
                  </a:lnTo>
                  <a:lnTo>
                    <a:pt x="41" y="14"/>
                  </a:lnTo>
                  <a:lnTo>
                    <a:pt x="40" y="11"/>
                  </a:lnTo>
                  <a:lnTo>
                    <a:pt x="40" y="10"/>
                  </a:lnTo>
                  <a:lnTo>
                    <a:pt x="11" y="10"/>
                  </a:lnTo>
                  <a:lnTo>
                    <a:pt x="7" y="10"/>
                  </a:lnTo>
                  <a:lnTo>
                    <a:pt x="40" y="10"/>
                  </a:lnTo>
                  <a:lnTo>
                    <a:pt x="39" y="7"/>
                  </a:lnTo>
                  <a:lnTo>
                    <a:pt x="38" y="5"/>
                  </a:lnTo>
                  <a:lnTo>
                    <a:pt x="22" y="5"/>
                  </a:lnTo>
                  <a:lnTo>
                    <a:pt x="21" y="4"/>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8068" y="7823"/>
              <a:ext cx="51" cy="90"/>
            </a:xfrm>
            <a:custGeom>
              <a:avLst/>
              <a:gdLst>
                <a:gd name="T0" fmla="+- 0 8098 8068"/>
                <a:gd name="T1" fmla="*/ T0 w 51"/>
                <a:gd name="T2" fmla="+- 0 7823 7823"/>
                <a:gd name="T3" fmla="*/ 7823 h 90"/>
                <a:gd name="T4" fmla="+- 0 8095 8068"/>
                <a:gd name="T5" fmla="*/ T4 w 51"/>
                <a:gd name="T6" fmla="+- 0 7824 7823"/>
                <a:gd name="T7" fmla="*/ 7824 h 90"/>
                <a:gd name="T8" fmla="+- 0 8090 8068"/>
                <a:gd name="T9" fmla="*/ T8 w 51"/>
                <a:gd name="T10" fmla="+- 0 7828 7823"/>
                <a:gd name="T11" fmla="*/ 7828 h 90"/>
                <a:gd name="T12" fmla="+- 0 8106 8068"/>
                <a:gd name="T13" fmla="*/ T12 w 51"/>
                <a:gd name="T14" fmla="+- 0 7828 7823"/>
                <a:gd name="T15" fmla="*/ 7828 h 90"/>
                <a:gd name="T16" fmla="+- 0 8105 8068"/>
                <a:gd name="T17" fmla="*/ T16 w 51"/>
                <a:gd name="T18" fmla="+- 0 7828 7823"/>
                <a:gd name="T19" fmla="*/ 7828 h 90"/>
                <a:gd name="T20" fmla="+- 0 8101 8068"/>
                <a:gd name="T21" fmla="*/ T20 w 51"/>
                <a:gd name="T22" fmla="+- 0 7824 7823"/>
                <a:gd name="T23" fmla="*/ 7824 h 90"/>
                <a:gd name="T24" fmla="+- 0 8098 8068"/>
                <a:gd name="T25" fmla="*/ T24 w 51"/>
                <a:gd name="T26" fmla="+- 0 7823 7823"/>
                <a:gd name="T27" fmla="*/ 7823 h 90"/>
              </a:gdLst>
              <a:ahLst/>
              <a:cxnLst>
                <a:cxn ang="0">
                  <a:pos x="T1" y="T3"/>
                </a:cxn>
                <a:cxn ang="0">
                  <a:pos x="T5" y="T7"/>
                </a:cxn>
                <a:cxn ang="0">
                  <a:pos x="T9" y="T11"/>
                </a:cxn>
                <a:cxn ang="0">
                  <a:pos x="T13" y="T15"/>
                </a:cxn>
                <a:cxn ang="0">
                  <a:pos x="T17" y="T19"/>
                </a:cxn>
                <a:cxn ang="0">
                  <a:pos x="T21" y="T23"/>
                </a:cxn>
                <a:cxn ang="0">
                  <a:pos x="T25" y="T27"/>
                </a:cxn>
              </a:cxnLst>
              <a:rect l="0" t="0" r="r" b="b"/>
              <a:pathLst>
                <a:path w="51" h="90">
                  <a:moveTo>
                    <a:pt x="30" y="0"/>
                  </a:moveTo>
                  <a:lnTo>
                    <a:pt x="27" y="1"/>
                  </a:lnTo>
                  <a:lnTo>
                    <a:pt x="22" y="5"/>
                  </a:lnTo>
                  <a:lnTo>
                    <a:pt x="38" y="5"/>
                  </a:lnTo>
                  <a:lnTo>
                    <a:pt x="37" y="5"/>
                  </a:lnTo>
                  <a:lnTo>
                    <a:pt x="33" y="1"/>
                  </a:lnTo>
                  <a:lnTo>
                    <a:pt x="30"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11"/>
          <p:cNvGrpSpPr>
            <a:grpSpLocks/>
          </p:cNvGrpSpPr>
          <p:nvPr/>
        </p:nvGrpSpPr>
        <p:grpSpPr bwMode="auto">
          <a:xfrm>
            <a:off x="3759456" y="4492704"/>
            <a:ext cx="12056" cy="16000"/>
            <a:chOff x="8058" y="7786"/>
            <a:chExt cx="26" cy="35"/>
          </a:xfrm>
        </p:grpSpPr>
        <p:sp>
          <p:nvSpPr>
            <p:cNvPr id="9" name="Freeform 12"/>
            <p:cNvSpPr>
              <a:spLocks/>
            </p:cNvSpPr>
            <p:nvPr/>
          </p:nvSpPr>
          <p:spPr bwMode="auto">
            <a:xfrm>
              <a:off x="8058" y="7786"/>
              <a:ext cx="26" cy="35"/>
            </a:xfrm>
            <a:custGeom>
              <a:avLst/>
              <a:gdLst>
                <a:gd name="T0" fmla="+- 0 8077 8058"/>
                <a:gd name="T1" fmla="*/ T0 w 26"/>
                <a:gd name="T2" fmla="+- 0 7786 7786"/>
                <a:gd name="T3" fmla="*/ 7786 h 35"/>
                <a:gd name="T4" fmla="+- 0 8075 8058"/>
                <a:gd name="T5" fmla="*/ T4 w 26"/>
                <a:gd name="T6" fmla="+- 0 7790 7786"/>
                <a:gd name="T7" fmla="*/ 7790 h 35"/>
                <a:gd name="T8" fmla="+- 0 8073 8058"/>
                <a:gd name="T9" fmla="*/ T8 w 26"/>
                <a:gd name="T10" fmla="+- 0 7794 7786"/>
                <a:gd name="T11" fmla="*/ 7794 h 35"/>
                <a:gd name="T12" fmla="+- 0 8072 8058"/>
                <a:gd name="T13" fmla="*/ T12 w 26"/>
                <a:gd name="T14" fmla="+- 0 7797 7786"/>
                <a:gd name="T15" fmla="*/ 7797 h 35"/>
                <a:gd name="T16" fmla="+- 0 8066 8058"/>
                <a:gd name="T17" fmla="*/ T16 w 26"/>
                <a:gd name="T18" fmla="+- 0 7798 7786"/>
                <a:gd name="T19" fmla="*/ 7798 h 35"/>
                <a:gd name="T20" fmla="+- 0 8062 8058"/>
                <a:gd name="T21" fmla="*/ T20 w 26"/>
                <a:gd name="T22" fmla="+- 0 7800 7786"/>
                <a:gd name="T23" fmla="*/ 7800 h 35"/>
                <a:gd name="T24" fmla="+- 0 8061 8058"/>
                <a:gd name="T25" fmla="*/ T24 w 26"/>
                <a:gd name="T26" fmla="+- 0 7803 7786"/>
                <a:gd name="T27" fmla="*/ 7803 h 35"/>
                <a:gd name="T28" fmla="+- 0 8061 8058"/>
                <a:gd name="T29" fmla="*/ T28 w 26"/>
                <a:gd name="T30" fmla="+- 0 7807 7786"/>
                <a:gd name="T31" fmla="*/ 7807 h 35"/>
                <a:gd name="T32" fmla="+- 0 8058 8058"/>
                <a:gd name="T33" fmla="*/ T32 w 26"/>
                <a:gd name="T34" fmla="+- 0 7809 7786"/>
                <a:gd name="T35" fmla="*/ 7809 h 35"/>
                <a:gd name="T36" fmla="+- 0 8061 8058"/>
                <a:gd name="T37" fmla="*/ T36 w 26"/>
                <a:gd name="T38" fmla="+- 0 7813 7786"/>
                <a:gd name="T39" fmla="*/ 7813 h 35"/>
                <a:gd name="T40" fmla="+- 0 8062 8058"/>
                <a:gd name="T41" fmla="*/ T40 w 26"/>
                <a:gd name="T42" fmla="+- 0 7814 7786"/>
                <a:gd name="T43" fmla="*/ 7814 h 35"/>
                <a:gd name="T44" fmla="+- 0 8063 8058"/>
                <a:gd name="T45" fmla="*/ T44 w 26"/>
                <a:gd name="T46" fmla="+- 0 7816 7786"/>
                <a:gd name="T47" fmla="*/ 7816 h 35"/>
                <a:gd name="T48" fmla="+- 0 8062 8058"/>
                <a:gd name="T49" fmla="*/ T48 w 26"/>
                <a:gd name="T50" fmla="+- 0 7818 7786"/>
                <a:gd name="T51" fmla="*/ 7818 h 35"/>
                <a:gd name="T52" fmla="+- 0 8063 8058"/>
                <a:gd name="T53" fmla="*/ T52 w 26"/>
                <a:gd name="T54" fmla="+- 0 7819 7786"/>
                <a:gd name="T55" fmla="*/ 7819 h 35"/>
                <a:gd name="T56" fmla="+- 0 8065 8058"/>
                <a:gd name="T57" fmla="*/ T56 w 26"/>
                <a:gd name="T58" fmla="+- 0 7820 7786"/>
                <a:gd name="T59" fmla="*/ 7820 h 35"/>
                <a:gd name="T60" fmla="+- 0 8067 8058"/>
                <a:gd name="T61" fmla="*/ T60 w 26"/>
                <a:gd name="T62" fmla="+- 0 7820 7786"/>
                <a:gd name="T63" fmla="*/ 7820 h 35"/>
                <a:gd name="T64" fmla="+- 0 8074 8058"/>
                <a:gd name="T65" fmla="*/ T64 w 26"/>
                <a:gd name="T66" fmla="+- 0 7812 7786"/>
                <a:gd name="T67" fmla="*/ 7812 h 35"/>
                <a:gd name="T68" fmla="+- 0 8077 8058"/>
                <a:gd name="T69" fmla="*/ T68 w 26"/>
                <a:gd name="T70" fmla="+- 0 7809 7786"/>
                <a:gd name="T71" fmla="*/ 7809 h 35"/>
                <a:gd name="T72" fmla="+- 0 8080 8058"/>
                <a:gd name="T73" fmla="*/ T72 w 26"/>
                <a:gd name="T74" fmla="+- 0 7807 7786"/>
                <a:gd name="T75" fmla="*/ 7807 h 35"/>
                <a:gd name="T76" fmla="+- 0 8083 8058"/>
                <a:gd name="T77" fmla="*/ T76 w 26"/>
                <a:gd name="T78" fmla="+- 0 7805 7786"/>
                <a:gd name="T79" fmla="*/ 7805 h 35"/>
                <a:gd name="T80" fmla="+- 0 8084 8058"/>
                <a:gd name="T81" fmla="*/ T80 w 26"/>
                <a:gd name="T82" fmla="+- 0 7803 7786"/>
                <a:gd name="T83" fmla="*/ 7803 h 35"/>
                <a:gd name="T84" fmla="+- 0 8083 8058"/>
                <a:gd name="T85" fmla="*/ T84 w 26"/>
                <a:gd name="T86" fmla="+- 0 7799 7786"/>
                <a:gd name="T87" fmla="*/ 7799 h 35"/>
                <a:gd name="T88" fmla="+- 0 8081 8058"/>
                <a:gd name="T89" fmla="*/ T88 w 26"/>
                <a:gd name="T90" fmla="+- 0 7797 7786"/>
                <a:gd name="T91" fmla="*/ 7797 h 35"/>
                <a:gd name="T92" fmla="+- 0 8079 8058"/>
                <a:gd name="T93" fmla="*/ T92 w 26"/>
                <a:gd name="T94" fmla="+- 0 7796 7786"/>
                <a:gd name="T95" fmla="*/ 7796 h 35"/>
                <a:gd name="T96" fmla="+- 0 8077 8058"/>
                <a:gd name="T97" fmla="*/ T96 w 26"/>
                <a:gd name="T98" fmla="+- 0 7794 7786"/>
                <a:gd name="T99" fmla="*/ 7794 h 35"/>
                <a:gd name="T100" fmla="+- 0 8077 8058"/>
                <a:gd name="T101" fmla="*/ T100 w 26"/>
                <a:gd name="T102" fmla="+- 0 7791 7786"/>
                <a:gd name="T103" fmla="*/ 7791 h 35"/>
                <a:gd name="T104" fmla="+- 0 8077 8058"/>
                <a:gd name="T105" fmla="*/ T104 w 26"/>
                <a:gd name="T106" fmla="+- 0 7786 7786"/>
                <a:gd name="T107" fmla="*/ 7786 h 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6" h="35">
                  <a:moveTo>
                    <a:pt x="19" y="0"/>
                  </a:moveTo>
                  <a:lnTo>
                    <a:pt x="17" y="4"/>
                  </a:lnTo>
                  <a:lnTo>
                    <a:pt x="15" y="8"/>
                  </a:lnTo>
                  <a:lnTo>
                    <a:pt x="14" y="11"/>
                  </a:lnTo>
                  <a:lnTo>
                    <a:pt x="8" y="12"/>
                  </a:lnTo>
                  <a:lnTo>
                    <a:pt x="4" y="14"/>
                  </a:lnTo>
                  <a:lnTo>
                    <a:pt x="3" y="17"/>
                  </a:lnTo>
                  <a:lnTo>
                    <a:pt x="3" y="21"/>
                  </a:lnTo>
                  <a:lnTo>
                    <a:pt x="0" y="23"/>
                  </a:lnTo>
                  <a:lnTo>
                    <a:pt x="3" y="27"/>
                  </a:lnTo>
                  <a:lnTo>
                    <a:pt x="4" y="28"/>
                  </a:lnTo>
                  <a:lnTo>
                    <a:pt x="5" y="30"/>
                  </a:lnTo>
                  <a:lnTo>
                    <a:pt x="4" y="32"/>
                  </a:lnTo>
                  <a:lnTo>
                    <a:pt x="5" y="33"/>
                  </a:lnTo>
                  <a:lnTo>
                    <a:pt x="7" y="34"/>
                  </a:lnTo>
                  <a:lnTo>
                    <a:pt x="9" y="34"/>
                  </a:lnTo>
                  <a:lnTo>
                    <a:pt x="16" y="26"/>
                  </a:lnTo>
                  <a:lnTo>
                    <a:pt x="19" y="23"/>
                  </a:lnTo>
                  <a:lnTo>
                    <a:pt x="22" y="21"/>
                  </a:lnTo>
                  <a:lnTo>
                    <a:pt x="25" y="19"/>
                  </a:lnTo>
                  <a:lnTo>
                    <a:pt x="26" y="17"/>
                  </a:lnTo>
                  <a:lnTo>
                    <a:pt x="25" y="13"/>
                  </a:lnTo>
                  <a:lnTo>
                    <a:pt x="23" y="11"/>
                  </a:lnTo>
                  <a:lnTo>
                    <a:pt x="21" y="10"/>
                  </a:lnTo>
                  <a:lnTo>
                    <a:pt x="19" y="8"/>
                  </a:lnTo>
                  <a:lnTo>
                    <a:pt x="19" y="5"/>
                  </a:lnTo>
                  <a:lnTo>
                    <a:pt x="19"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itle 1">
            <a:extLst>
              <a:ext uri="{FF2B5EF4-FFF2-40B4-BE49-F238E27FC236}">
                <a16:creationId xmlns:a16="http://schemas.microsoft.com/office/drawing/2014/main" id="{5C8FB71F-0EE8-4FE1-9E92-204EB17EE005}"/>
              </a:ext>
            </a:extLst>
          </p:cNvPr>
          <p:cNvSpPr txBox="1">
            <a:spLocks/>
          </p:cNvSpPr>
          <p:nvPr/>
        </p:nvSpPr>
        <p:spPr>
          <a:xfrm>
            <a:off x="1935736" y="167243"/>
            <a:ext cx="7499814" cy="424732"/>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002060"/>
                </a:solidFill>
                <a:latin typeface="Adani Regular"/>
                <a:ea typeface="+mn-ea"/>
                <a:cs typeface="+mn-cs"/>
              </a:rPr>
              <a:t>DESIGN</a:t>
            </a:r>
          </a:p>
        </p:txBody>
      </p:sp>
      <p:sp>
        <p:nvSpPr>
          <p:cNvPr id="21507" name="Rectangle 3"/>
          <p:cNvSpPr>
            <a:spLocks noChangeArrowheads="1"/>
          </p:cNvSpPr>
          <p:nvPr/>
        </p:nvSpPr>
        <p:spPr bwMode="auto">
          <a:xfrm>
            <a:off x="314794" y="754928"/>
            <a:ext cx="10957809" cy="4339650"/>
          </a:xfrm>
          <a:prstGeom prst="rect">
            <a:avLst/>
          </a:prstGeom>
          <a:noFill/>
          <a:ln w="9525">
            <a:noFill/>
            <a:miter lim="800000"/>
            <a:headEnd/>
            <a:tailEnd/>
          </a:ln>
          <a:effectLst/>
        </p:spPr>
        <p:txBody>
          <a:bodyPr vert="horz" wrap="square" lIns="76176"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Arial" pitchFamily="34" charset="0"/>
                <a:cs typeface="Arial" pitchFamily="34" charset="0"/>
              </a:rPr>
              <a:t>BASIC DESIGN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Arial" pitchFamily="34" charset="0"/>
                <a:cs typeface="Arial" pitchFamily="34" charset="0"/>
              </a:rPr>
              <a:t>The boiler combustion system consists of XCL </a:t>
            </a:r>
            <a:r>
              <a:rPr kumimoji="0" lang="en-US" sz="1200" b="0" i="0" u="none" strike="noStrike" cap="none" normalizeH="0" baseline="0" dirty="0" err="1">
                <a:ln>
                  <a:noFill/>
                </a:ln>
                <a:solidFill>
                  <a:schemeClr val="tx1"/>
                </a:solidFill>
                <a:effectLst/>
                <a:latin typeface="Arial" pitchFamily="34" charset="0"/>
                <a:ea typeface="Arial" pitchFamily="34" charset="0"/>
                <a:cs typeface="Arial" pitchFamily="34" charset="0"/>
              </a:rPr>
              <a:t>burner,OFA</a:t>
            </a:r>
            <a:r>
              <a:rPr kumimoji="0" lang="en-US" sz="1200" b="0" i="0" u="none" strike="noStrike" cap="none" normalizeH="0" baseline="0" dirty="0">
                <a:ln>
                  <a:noFill/>
                </a:ln>
                <a:solidFill>
                  <a:schemeClr val="tx1"/>
                </a:solidFill>
                <a:effectLst/>
                <a:latin typeface="Arial" pitchFamily="34" charset="0"/>
                <a:ea typeface="Arial" pitchFamily="34" charset="0"/>
                <a:cs typeface="Arial" pitchFamily="34" charset="0"/>
              </a:rPr>
              <a:t> </a:t>
            </a:r>
            <a:r>
              <a:rPr kumimoji="0" lang="en-US" sz="1200" b="0" i="0" u="none" strike="noStrike" cap="none" normalizeH="0" baseline="0" dirty="0" err="1">
                <a:ln>
                  <a:noFill/>
                </a:ln>
                <a:solidFill>
                  <a:schemeClr val="tx1"/>
                </a:solidFill>
                <a:effectLst/>
                <a:latin typeface="Arial" pitchFamily="34" charset="0"/>
                <a:ea typeface="Arial" pitchFamily="34" charset="0"/>
                <a:cs typeface="Arial" pitchFamily="34" charset="0"/>
              </a:rPr>
              <a:t>ports,compartmented</a:t>
            </a:r>
            <a:r>
              <a:rPr kumimoji="0" lang="en-US" sz="1200" b="0" i="0" u="none" strike="noStrike" cap="none" normalizeH="0" baseline="0" dirty="0">
                <a:ln>
                  <a:noFill/>
                </a:ln>
                <a:solidFill>
                  <a:schemeClr val="tx1"/>
                </a:solidFill>
                <a:effectLst/>
                <a:latin typeface="Arial" pitchFamily="34" charset="0"/>
                <a:ea typeface="Arial" pitchFamily="34" charset="0"/>
                <a:cs typeface="Arial" pitchFamily="34" charset="0"/>
              </a:rPr>
              <a:t> </a:t>
            </a:r>
            <a:r>
              <a:rPr kumimoji="0" lang="en-US" sz="1200" b="0" i="0" u="none" strike="noStrike" cap="none" normalizeH="0" baseline="0" dirty="0" err="1">
                <a:ln>
                  <a:noFill/>
                </a:ln>
                <a:solidFill>
                  <a:schemeClr val="tx1"/>
                </a:solidFill>
                <a:effectLst/>
                <a:latin typeface="Arial" pitchFamily="34" charset="0"/>
                <a:ea typeface="Arial" pitchFamily="34" charset="0"/>
                <a:cs typeface="Arial" pitchFamily="34" charset="0"/>
              </a:rPr>
              <a:t>windbox,minor</a:t>
            </a:r>
            <a:r>
              <a:rPr kumimoji="0" lang="en-US" sz="1200" b="0" i="0" u="none" strike="noStrike" cap="none" normalizeH="0" baseline="0" dirty="0">
                <a:ln>
                  <a:noFill/>
                </a:ln>
                <a:solidFill>
                  <a:schemeClr val="tx1"/>
                </a:solidFill>
                <a:effectLst/>
                <a:latin typeface="Arial" pitchFamily="34" charset="0"/>
                <a:ea typeface="Arial" pitchFamily="34" charset="0"/>
                <a:cs typeface="Arial" pitchFamily="34" charset="0"/>
              </a:rPr>
              <a:t>-oil ignition </a:t>
            </a:r>
            <a:r>
              <a:rPr kumimoji="0" lang="en-US" sz="1200" b="0" i="0" u="none" strike="noStrike" cap="none" normalizeH="0" baseline="0" dirty="0" err="1">
                <a:ln>
                  <a:noFill/>
                </a:ln>
                <a:solidFill>
                  <a:schemeClr val="tx1"/>
                </a:solidFill>
                <a:effectLst/>
                <a:latin typeface="Arial" pitchFamily="34" charset="0"/>
                <a:ea typeface="Arial" pitchFamily="34" charset="0"/>
                <a:cs typeface="Arial" pitchFamily="34" charset="0"/>
              </a:rPr>
              <a:t>system,high</a:t>
            </a:r>
            <a:r>
              <a:rPr kumimoji="0" lang="en-US" sz="1200" b="0" i="0" u="none" strike="noStrike" cap="none" normalizeH="0" baseline="0" dirty="0">
                <a:ln>
                  <a:noFill/>
                </a:ln>
                <a:solidFill>
                  <a:schemeClr val="tx1"/>
                </a:solidFill>
                <a:effectLst/>
                <a:latin typeface="Arial" pitchFamily="34" charset="0"/>
                <a:ea typeface="Arial" pitchFamily="34" charset="0"/>
                <a:cs typeface="Arial" pitchFamily="34" charset="0"/>
              </a:rPr>
              <a:t> energy and flam </a:t>
            </a:r>
            <a:r>
              <a:rPr kumimoji="0" lang="en-US" sz="1200" b="0" i="0" u="none" strike="noStrike" cap="none" normalizeH="0" baseline="0" dirty="0" err="1">
                <a:ln>
                  <a:noFill/>
                </a:ln>
                <a:solidFill>
                  <a:schemeClr val="tx1"/>
                </a:solidFill>
                <a:effectLst/>
                <a:latin typeface="Arial" pitchFamily="34" charset="0"/>
                <a:ea typeface="Arial" pitchFamily="34" charset="0"/>
                <a:cs typeface="Arial" pitchFamily="34" charset="0"/>
              </a:rPr>
              <a:t>scanners.forty</a:t>
            </a:r>
            <a:r>
              <a:rPr kumimoji="0" lang="en-US" sz="1200" b="0" i="0" u="none" strike="noStrike" cap="none" normalizeH="0" baseline="0" dirty="0">
                <a:ln>
                  <a:noFill/>
                </a:ln>
                <a:solidFill>
                  <a:schemeClr val="tx1"/>
                </a:solidFill>
                <a:effectLst/>
                <a:latin typeface="Arial" pitchFamily="34" charset="0"/>
                <a:ea typeface="Arial" pitchFamily="34" charset="0"/>
                <a:cs typeface="Arial" pitchFamily="34" charset="0"/>
              </a:rPr>
              <a:t>-two (42) sets of XCL coal fired burner will be supplied to each boiler in </a:t>
            </a:r>
            <a:r>
              <a:rPr kumimoji="0" lang="en-US" sz="1200" b="0" i="0" u="none" strike="noStrike" cap="none" normalizeH="0" baseline="0" dirty="0" err="1">
                <a:ln>
                  <a:noFill/>
                </a:ln>
                <a:solidFill>
                  <a:schemeClr val="tx1"/>
                </a:solidFill>
                <a:effectLst/>
                <a:latin typeface="Arial" pitchFamily="34" charset="0"/>
                <a:ea typeface="Arial" pitchFamily="34" charset="0"/>
                <a:cs typeface="Arial" pitchFamily="34" charset="0"/>
              </a:rPr>
              <a:t>total,which</a:t>
            </a:r>
            <a:r>
              <a:rPr kumimoji="0" lang="en-US" sz="1200" b="0" i="0" u="none" strike="noStrike" cap="none" normalizeH="0" baseline="0" dirty="0">
                <a:ln>
                  <a:noFill/>
                </a:ln>
                <a:solidFill>
                  <a:schemeClr val="tx1"/>
                </a:solidFill>
                <a:effectLst/>
                <a:latin typeface="Arial" pitchFamily="34" charset="0"/>
                <a:ea typeface="Arial" pitchFamily="34" charset="0"/>
                <a:cs typeface="Arial" pitchFamily="34" charset="0"/>
              </a:rPr>
              <a:t> will be arranged in the compartment </a:t>
            </a:r>
            <a:r>
              <a:rPr kumimoji="0" lang="en-US" sz="1200" b="0" i="0" u="none" strike="noStrike" cap="none" normalizeH="0" baseline="0" dirty="0" err="1">
                <a:ln>
                  <a:noFill/>
                </a:ln>
                <a:solidFill>
                  <a:schemeClr val="tx1"/>
                </a:solidFill>
                <a:effectLst/>
                <a:latin typeface="Arial" pitchFamily="34" charset="0"/>
                <a:ea typeface="Arial" pitchFamily="34" charset="0"/>
                <a:cs typeface="Arial" pitchFamily="34" charset="0"/>
              </a:rPr>
              <a:t>windbox</a:t>
            </a:r>
            <a:r>
              <a:rPr kumimoji="0" lang="en-US" sz="1200" b="0" i="0" u="none" strike="noStrike" cap="none" normalizeH="0" baseline="0" dirty="0">
                <a:ln>
                  <a:noFill/>
                </a:ln>
                <a:solidFill>
                  <a:schemeClr val="tx1"/>
                </a:solidFill>
                <a:effectLst/>
                <a:latin typeface="Arial" pitchFamily="34" charset="0"/>
                <a:ea typeface="Arial" pitchFamily="34" charset="0"/>
                <a:cs typeface="Arial" pitchFamily="34" charset="0"/>
              </a:rPr>
              <a:t> of front wall and Rear </a:t>
            </a:r>
            <a:r>
              <a:rPr kumimoji="0" lang="en-US" sz="1200" b="0" i="0" u="none" strike="noStrike" cap="none" normalizeH="0" baseline="0" dirty="0" err="1">
                <a:ln>
                  <a:noFill/>
                </a:ln>
                <a:solidFill>
                  <a:schemeClr val="tx1"/>
                </a:solidFill>
                <a:effectLst/>
                <a:latin typeface="Arial" pitchFamily="34" charset="0"/>
                <a:ea typeface="Arial" pitchFamily="34" charset="0"/>
                <a:cs typeface="Arial" pitchFamily="34" charset="0"/>
              </a:rPr>
              <a:t>wall.There</a:t>
            </a:r>
            <a:r>
              <a:rPr kumimoji="0" lang="en-US" sz="1200" b="0" i="0" u="none" strike="noStrike" cap="none" normalizeH="0" baseline="0" dirty="0">
                <a:ln>
                  <a:noFill/>
                </a:ln>
                <a:solidFill>
                  <a:schemeClr val="tx1"/>
                </a:solidFill>
                <a:effectLst/>
                <a:latin typeface="Arial" pitchFamily="34" charset="0"/>
                <a:ea typeface="Arial" pitchFamily="34" charset="0"/>
                <a:cs typeface="Arial" pitchFamily="34" charset="0"/>
              </a:rPr>
              <a:t> are four levels of burner installed at the front wall and three levels of burner installed at the </a:t>
            </a:r>
            <a:r>
              <a:rPr kumimoji="0" lang="en-US" sz="1200" b="0" i="0" u="none" strike="noStrike" cap="none" normalizeH="0" baseline="0" dirty="0" err="1">
                <a:ln>
                  <a:noFill/>
                </a:ln>
                <a:solidFill>
                  <a:schemeClr val="tx1"/>
                </a:solidFill>
                <a:effectLst/>
                <a:latin typeface="Arial" pitchFamily="34" charset="0"/>
                <a:ea typeface="Arial" pitchFamily="34" charset="0"/>
                <a:cs typeface="Arial" pitchFamily="34" charset="0"/>
              </a:rPr>
              <a:t>rear,six</a:t>
            </a:r>
            <a:r>
              <a:rPr kumimoji="0" lang="en-US" sz="1200" b="0" i="0" u="none" strike="noStrike" cap="none" normalizeH="0" baseline="0" dirty="0">
                <a:ln>
                  <a:noFill/>
                </a:ln>
                <a:solidFill>
                  <a:schemeClr val="tx1"/>
                </a:solidFill>
                <a:effectLst/>
                <a:latin typeface="Arial" pitchFamily="34" charset="0"/>
                <a:ea typeface="Arial" pitchFamily="34" charset="0"/>
                <a:cs typeface="Arial" pitchFamily="34" charset="0"/>
              </a:rPr>
              <a:t> burners for each </a:t>
            </a:r>
            <a:r>
              <a:rPr kumimoji="0" lang="en-US" sz="1200" b="0" i="0" u="none" strike="noStrike" cap="none" normalizeH="0" baseline="0" dirty="0" err="1">
                <a:ln>
                  <a:noFill/>
                </a:ln>
                <a:solidFill>
                  <a:schemeClr val="tx1"/>
                </a:solidFill>
                <a:effectLst/>
                <a:latin typeface="Arial" pitchFamily="34" charset="0"/>
                <a:ea typeface="Arial" pitchFamily="34" charset="0"/>
                <a:cs typeface="Arial" pitchFamily="34" charset="0"/>
              </a:rPr>
              <a:t>level.there</a:t>
            </a:r>
            <a:r>
              <a:rPr kumimoji="0" lang="en-US" sz="1200" b="0" i="0" u="none" strike="noStrike" cap="none" normalizeH="0" baseline="0" dirty="0">
                <a:ln>
                  <a:noFill/>
                </a:ln>
                <a:solidFill>
                  <a:schemeClr val="tx1"/>
                </a:solidFill>
                <a:effectLst/>
                <a:latin typeface="Arial" pitchFamily="34" charset="0"/>
                <a:ea typeface="Arial" pitchFamily="34" charset="0"/>
                <a:cs typeface="Arial" pitchFamily="34" charset="0"/>
              </a:rPr>
              <a:t> are eight OFA ports on each wall</a:t>
            </a:r>
            <a:r>
              <a:rPr kumimoji="0" lang="en-US" sz="1200" b="1" i="0" u="none" strike="noStrike" cap="none" normalizeH="0" baseline="0" dirty="0">
                <a:ln>
                  <a:noFill/>
                </a:ln>
                <a:solidFill>
                  <a:schemeClr val="tx1"/>
                </a:solidFill>
                <a:effectLst/>
                <a:latin typeface="Arial" pitchFamily="34" charset="0"/>
                <a:ea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Arial" pitchFamily="34" charset="0"/>
                <a:cs typeface="Arial" pitchFamily="34" charset="0"/>
              </a:rPr>
              <a:t>Six burner located on lowest layer of front wall are equipment with minor oil ignition </a:t>
            </a:r>
            <a:r>
              <a:rPr kumimoji="0" lang="en-US" sz="1200" b="0" i="0" u="none" strike="noStrike" cap="none" normalizeH="0" baseline="0" dirty="0" err="1">
                <a:ln>
                  <a:noFill/>
                </a:ln>
                <a:solidFill>
                  <a:schemeClr val="tx1"/>
                </a:solidFill>
                <a:effectLst/>
                <a:latin typeface="Arial" pitchFamily="34" charset="0"/>
                <a:ea typeface="Arial" pitchFamily="34" charset="0"/>
                <a:cs typeface="Arial" pitchFamily="34" charset="0"/>
              </a:rPr>
              <a:t>device.These</a:t>
            </a:r>
            <a:r>
              <a:rPr kumimoji="0" lang="en-US" sz="1200" b="0" i="0" u="none" strike="noStrike" cap="none" normalizeH="0" baseline="0" dirty="0">
                <a:ln>
                  <a:noFill/>
                </a:ln>
                <a:solidFill>
                  <a:schemeClr val="tx1"/>
                </a:solidFill>
                <a:effectLst/>
                <a:latin typeface="Arial" pitchFamily="34" charset="0"/>
                <a:ea typeface="Arial" pitchFamily="34" charset="0"/>
                <a:cs typeface="Arial" pitchFamily="34" charset="0"/>
              </a:rPr>
              <a:t> burners are used for ignitions and stabilization combustion during boiler </a:t>
            </a:r>
            <a:r>
              <a:rPr kumimoji="0" lang="en-US" sz="1200" b="0" i="0" u="none" strike="noStrike" cap="none" normalizeH="0" baseline="0" dirty="0" err="1">
                <a:ln>
                  <a:noFill/>
                </a:ln>
                <a:solidFill>
                  <a:schemeClr val="tx1"/>
                </a:solidFill>
                <a:effectLst/>
                <a:latin typeface="Arial" pitchFamily="34" charset="0"/>
                <a:ea typeface="Arial" pitchFamily="34" charset="0"/>
                <a:cs typeface="Arial" pitchFamily="34" charset="0"/>
              </a:rPr>
              <a:t>startup.during</a:t>
            </a:r>
            <a:r>
              <a:rPr kumimoji="0" lang="en-US" sz="1200" b="0" i="0" u="none" strike="noStrike" cap="none" normalizeH="0" baseline="0" dirty="0">
                <a:ln>
                  <a:noFill/>
                </a:ln>
                <a:solidFill>
                  <a:schemeClr val="tx1"/>
                </a:solidFill>
                <a:effectLst/>
                <a:latin typeface="Arial" pitchFamily="34" charset="0"/>
                <a:ea typeface="Arial" pitchFamily="34" charset="0"/>
                <a:cs typeface="Arial" pitchFamily="34" charset="0"/>
              </a:rPr>
              <a:t> normal </a:t>
            </a:r>
            <a:r>
              <a:rPr kumimoji="0" lang="en-US" sz="1200" b="0" i="0" u="none" strike="noStrike" cap="none" normalizeH="0" baseline="0" dirty="0" err="1">
                <a:ln>
                  <a:noFill/>
                </a:ln>
                <a:solidFill>
                  <a:schemeClr val="tx1"/>
                </a:solidFill>
                <a:effectLst/>
                <a:latin typeface="Arial" pitchFamily="34" charset="0"/>
                <a:ea typeface="Arial" pitchFamily="34" charset="0"/>
                <a:cs typeface="Arial" pitchFamily="34" charset="0"/>
              </a:rPr>
              <a:t>operation,these</a:t>
            </a:r>
            <a:r>
              <a:rPr kumimoji="0" lang="en-US" sz="1200" b="0" i="0" u="none" strike="noStrike" cap="none" normalizeH="0" baseline="0" dirty="0">
                <a:ln>
                  <a:noFill/>
                </a:ln>
                <a:solidFill>
                  <a:schemeClr val="tx1"/>
                </a:solidFill>
                <a:effectLst/>
                <a:latin typeface="Arial" pitchFamily="34" charset="0"/>
                <a:ea typeface="Arial" pitchFamily="34" charset="0"/>
                <a:cs typeface="Arial" pitchFamily="34" charset="0"/>
              </a:rPr>
              <a:t> burners function as main </a:t>
            </a:r>
            <a:r>
              <a:rPr kumimoji="0" lang="en-US" sz="1200" b="0" i="0" u="none" strike="noStrike" cap="none" normalizeH="0" baseline="0" dirty="0" err="1">
                <a:ln>
                  <a:noFill/>
                </a:ln>
                <a:solidFill>
                  <a:schemeClr val="tx1"/>
                </a:solidFill>
                <a:effectLst/>
                <a:latin typeface="Arial" pitchFamily="34" charset="0"/>
                <a:ea typeface="Arial" pitchFamily="34" charset="0"/>
                <a:cs typeface="Arial" pitchFamily="34" charset="0"/>
              </a:rPr>
              <a:t>burner.all</a:t>
            </a:r>
            <a:r>
              <a:rPr kumimoji="0" lang="en-US" sz="1200" b="0" i="0" u="none" strike="noStrike" cap="none" normalizeH="0" baseline="0" dirty="0">
                <a:ln>
                  <a:noFill/>
                </a:ln>
                <a:solidFill>
                  <a:schemeClr val="tx1"/>
                </a:solidFill>
                <a:effectLst/>
                <a:latin typeface="Arial" pitchFamily="34" charset="0"/>
                <a:ea typeface="Arial" pitchFamily="34" charset="0"/>
                <a:cs typeface="Arial" pitchFamily="34" charset="0"/>
              </a:rPr>
              <a:t> the other burners are equipment with normal oil guns.</a:t>
            </a:r>
            <a:endParaRPr kumimoji="0" lang="en-US" sz="12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Arial" pitchFamily="34" charset="0"/>
                <a:cs typeface="Arial" pitchFamily="34" charset="0"/>
              </a:rPr>
              <a:t>XCL burners are designed  to efficiently burn pulverized coal in a manner that greatly  reduces emissions of nitrogen oxides. The burner also functions to establish a stable point of ignition at the burner throat over a suitable turn down </a:t>
            </a:r>
            <a:r>
              <a:rPr kumimoji="0" lang="en-US" sz="1200" b="0" i="0" u="none" strike="noStrike" cap="none" normalizeH="0" baseline="0" dirty="0" err="1">
                <a:ln>
                  <a:noFill/>
                </a:ln>
                <a:solidFill>
                  <a:schemeClr val="tx1"/>
                </a:solidFill>
                <a:effectLst/>
                <a:latin typeface="Arial" pitchFamily="34" charset="0"/>
                <a:ea typeface="Arial" pitchFamily="34" charset="0"/>
                <a:cs typeface="Arial" pitchFamily="34" charset="0"/>
              </a:rPr>
              <a:t>range.the</a:t>
            </a:r>
            <a:r>
              <a:rPr kumimoji="0" lang="en-US" sz="1200" b="0" i="0" u="none" strike="noStrike" cap="none" normalizeH="0" baseline="0" dirty="0">
                <a:ln>
                  <a:noFill/>
                </a:ln>
                <a:solidFill>
                  <a:schemeClr val="tx1"/>
                </a:solidFill>
                <a:effectLst/>
                <a:latin typeface="Arial" pitchFamily="34" charset="0"/>
                <a:ea typeface="Arial" pitchFamily="34" charset="0"/>
                <a:cs typeface="Arial" pitchFamily="34" charset="0"/>
              </a:rPr>
              <a:t> arrangement of the burners within the furnace is designed to control </a:t>
            </a:r>
            <a:r>
              <a:rPr kumimoji="0" lang="en-US" sz="1200" b="0" i="0" u="none" strike="noStrike" cap="none" normalizeH="0" baseline="0" dirty="0" err="1">
                <a:ln>
                  <a:noFill/>
                </a:ln>
                <a:solidFill>
                  <a:schemeClr val="tx1"/>
                </a:solidFill>
                <a:effectLst/>
                <a:latin typeface="Arial" pitchFamily="34" charset="0"/>
                <a:ea typeface="Arial" pitchFamily="34" charset="0"/>
                <a:cs typeface="Arial" pitchFamily="34" charset="0"/>
              </a:rPr>
              <a:t>NOx</a:t>
            </a:r>
            <a:r>
              <a:rPr kumimoji="0" lang="en-US" sz="1200" b="0" i="0" u="none" strike="noStrike" cap="none" normalizeH="0" baseline="0" dirty="0">
                <a:ln>
                  <a:noFill/>
                </a:ln>
                <a:solidFill>
                  <a:schemeClr val="tx1"/>
                </a:solidFill>
                <a:effectLst/>
                <a:latin typeface="Arial" pitchFamily="34" charset="0"/>
                <a:ea typeface="Arial" pitchFamily="34" charset="0"/>
                <a:cs typeface="Arial" pitchFamily="34" charset="0"/>
              </a:rPr>
              <a:t> emission while providing a thermal environment with sufficient residence time to complete combustion</a:t>
            </a:r>
            <a:endParaRPr kumimoji="0" lang="en-US" sz="12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Arial" pitchFamily="34" charset="0"/>
                <a:cs typeface="Arial" pitchFamily="34" charset="0"/>
              </a:rPr>
              <a:t>XCL Burner description and Initial setting </a:t>
            </a: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a:t>The PA/PC mixture from the </a:t>
            </a:r>
            <a:r>
              <a:rPr lang="en-US" sz="1200" dirty="0" err="1"/>
              <a:t>pulverizer</a:t>
            </a:r>
            <a:r>
              <a:rPr lang="en-US" sz="1200" dirty="0"/>
              <a:t> travels through the coal piping to the burner elbow. The burner elbow acts to concentrate the PC into a dense stream along the outer radius of the elbow due to centrifugal force. Upon leaving the burner elbow, the PA/PC mixture enters the burner nozzle. Each burner nozzle is equipped with a deflector and conical diffuser. The function of the deflector is to redirect coal from along the outer radius of the burner elbow into the conical diffuser. The conical diffuser consists of an inner plug and an outer shroud. The shroud directs the coal into a pattern more fuel rich along the inner wall of the burner nozzle, and fuel lean in the middle. This pattern improves flame stability and emission performance. XCL burner (refer to Drawing 4-2) has two SA zones with adjustable vanes located in each zone which can enhance the ignition. Secondary air enters a burner and travels past the pitot grid to the entrance to the inner and outer air zones. Inner and outer SA flow has the same swirling orientation.</a:t>
            </a: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a:t>The opening range of the inner SA adjustable vane is 20°~60°. Initially, the spin vanes should be set to 40 degrees open</a:t>
            </a:r>
            <a:endParaRPr kumimoji="0" lang="en-US" sz="12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43874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B7F46-A59C-BCB0-7693-DCDD6E6C1CF0}"/>
            </a:ext>
          </a:extLst>
        </p:cNvPr>
        <p:cNvGrpSpPr/>
        <p:nvPr/>
      </p:nvGrpSpPr>
      <p:grpSpPr>
        <a:xfrm>
          <a:off x="0" y="0"/>
          <a:ext cx="0" cy="0"/>
          <a:chOff x="0" y="0"/>
          <a:chExt cx="0" cy="0"/>
        </a:xfrm>
      </p:grpSpPr>
      <p:sp>
        <p:nvSpPr>
          <p:cNvPr id="1157" name="Rectangle 152">
            <a:extLst>
              <a:ext uri="{FF2B5EF4-FFF2-40B4-BE49-F238E27FC236}">
                <a16:creationId xmlns:a16="http://schemas.microsoft.com/office/drawing/2014/main" id="{D2C083C0-BB10-AF0D-F9C9-E3498CF44136}"/>
              </a:ext>
            </a:extLst>
          </p:cNvPr>
          <p:cNvSpPr>
            <a:spLocks noChangeArrowheads="1"/>
          </p:cNvSpPr>
          <p:nvPr/>
        </p:nvSpPr>
        <p:spPr bwMode="auto">
          <a:xfrm>
            <a:off x="152400" y="138953"/>
            <a:ext cx="117261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pSp>
        <p:nvGrpSpPr>
          <p:cNvPr id="7" name="Group 5">
            <a:extLst>
              <a:ext uri="{FF2B5EF4-FFF2-40B4-BE49-F238E27FC236}">
                <a16:creationId xmlns:a16="http://schemas.microsoft.com/office/drawing/2014/main" id="{826A5986-892B-5F42-5F2C-E3C38AA2C84B}"/>
              </a:ext>
            </a:extLst>
          </p:cNvPr>
          <p:cNvGrpSpPr>
            <a:grpSpLocks/>
          </p:cNvGrpSpPr>
          <p:nvPr/>
        </p:nvGrpSpPr>
        <p:grpSpPr bwMode="auto">
          <a:xfrm>
            <a:off x="3764092" y="4509618"/>
            <a:ext cx="23648" cy="41144"/>
            <a:chOff x="8068" y="7823"/>
            <a:chExt cx="51" cy="90"/>
          </a:xfrm>
        </p:grpSpPr>
        <p:sp>
          <p:nvSpPr>
            <p:cNvPr id="10" name="Freeform 6">
              <a:extLst>
                <a:ext uri="{FF2B5EF4-FFF2-40B4-BE49-F238E27FC236}">
                  <a16:creationId xmlns:a16="http://schemas.microsoft.com/office/drawing/2014/main" id="{C15B0ECF-8BBD-F667-9CA7-5F8040CD05E4}"/>
                </a:ext>
              </a:extLst>
            </p:cNvPr>
            <p:cNvSpPr>
              <a:spLocks/>
            </p:cNvSpPr>
            <p:nvPr/>
          </p:nvSpPr>
          <p:spPr bwMode="auto">
            <a:xfrm>
              <a:off x="8068" y="7823"/>
              <a:ext cx="51" cy="90"/>
            </a:xfrm>
            <a:custGeom>
              <a:avLst/>
              <a:gdLst>
                <a:gd name="T0" fmla="+- 0 8116 8068"/>
                <a:gd name="T1" fmla="*/ T0 w 51"/>
                <a:gd name="T2" fmla="+- 0 7880 7823"/>
                <a:gd name="T3" fmla="*/ 7880 h 90"/>
                <a:gd name="T4" fmla="+- 0 8089 8068"/>
                <a:gd name="T5" fmla="*/ T4 w 51"/>
                <a:gd name="T6" fmla="+- 0 7880 7823"/>
                <a:gd name="T7" fmla="*/ 7880 h 90"/>
                <a:gd name="T8" fmla="+- 0 8089 8068"/>
                <a:gd name="T9" fmla="*/ T8 w 51"/>
                <a:gd name="T10" fmla="+- 0 7882 7823"/>
                <a:gd name="T11" fmla="*/ 7882 h 90"/>
                <a:gd name="T12" fmla="+- 0 8089 8068"/>
                <a:gd name="T13" fmla="*/ T12 w 51"/>
                <a:gd name="T14" fmla="+- 0 7884 7823"/>
                <a:gd name="T15" fmla="*/ 7884 h 90"/>
                <a:gd name="T16" fmla="+- 0 8090 8068"/>
                <a:gd name="T17" fmla="*/ T16 w 51"/>
                <a:gd name="T18" fmla="+- 0 7885 7823"/>
                <a:gd name="T19" fmla="*/ 7885 h 90"/>
                <a:gd name="T20" fmla="+- 0 8092 8068"/>
                <a:gd name="T21" fmla="*/ T20 w 51"/>
                <a:gd name="T22" fmla="+- 0 7886 7823"/>
                <a:gd name="T23" fmla="*/ 7886 h 90"/>
                <a:gd name="T24" fmla="+- 0 8091 8068"/>
                <a:gd name="T25" fmla="*/ T24 w 51"/>
                <a:gd name="T26" fmla="+- 0 7888 7823"/>
                <a:gd name="T27" fmla="*/ 7888 h 90"/>
                <a:gd name="T28" fmla="+- 0 8091 8068"/>
                <a:gd name="T29" fmla="*/ T28 w 51"/>
                <a:gd name="T30" fmla="+- 0 7890 7823"/>
                <a:gd name="T31" fmla="*/ 7890 h 90"/>
                <a:gd name="T32" fmla="+- 0 8092 8068"/>
                <a:gd name="T33" fmla="*/ T32 w 51"/>
                <a:gd name="T34" fmla="+- 0 7892 7823"/>
                <a:gd name="T35" fmla="*/ 7892 h 90"/>
                <a:gd name="T36" fmla="+- 0 8094 8068"/>
                <a:gd name="T37" fmla="*/ T36 w 51"/>
                <a:gd name="T38" fmla="+- 0 7894 7823"/>
                <a:gd name="T39" fmla="*/ 7894 h 90"/>
                <a:gd name="T40" fmla="+- 0 8093 8068"/>
                <a:gd name="T41" fmla="*/ T40 w 51"/>
                <a:gd name="T42" fmla="+- 0 7896 7823"/>
                <a:gd name="T43" fmla="*/ 7896 h 90"/>
                <a:gd name="T44" fmla="+- 0 8094 8068"/>
                <a:gd name="T45" fmla="*/ T44 w 51"/>
                <a:gd name="T46" fmla="+- 0 7898 7823"/>
                <a:gd name="T47" fmla="*/ 7898 h 90"/>
                <a:gd name="T48" fmla="+- 0 8096 8068"/>
                <a:gd name="T49" fmla="*/ T48 w 51"/>
                <a:gd name="T50" fmla="+- 0 7899 7823"/>
                <a:gd name="T51" fmla="*/ 7899 h 90"/>
                <a:gd name="T52" fmla="+- 0 8098 8068"/>
                <a:gd name="T53" fmla="*/ T52 w 51"/>
                <a:gd name="T54" fmla="+- 0 7901 7823"/>
                <a:gd name="T55" fmla="*/ 7901 h 90"/>
                <a:gd name="T56" fmla="+- 0 8098 8068"/>
                <a:gd name="T57" fmla="*/ T56 w 51"/>
                <a:gd name="T58" fmla="+- 0 7905 7823"/>
                <a:gd name="T59" fmla="*/ 7905 h 90"/>
                <a:gd name="T60" fmla="+- 0 8097 8068"/>
                <a:gd name="T61" fmla="*/ T60 w 51"/>
                <a:gd name="T62" fmla="+- 0 7908 7823"/>
                <a:gd name="T63" fmla="*/ 7908 h 90"/>
                <a:gd name="T64" fmla="+- 0 8098 8068"/>
                <a:gd name="T65" fmla="*/ T64 w 51"/>
                <a:gd name="T66" fmla="+- 0 7911 7823"/>
                <a:gd name="T67" fmla="*/ 7911 h 90"/>
                <a:gd name="T68" fmla="+- 0 8102 8068"/>
                <a:gd name="T69" fmla="*/ T68 w 51"/>
                <a:gd name="T70" fmla="+- 0 7912 7823"/>
                <a:gd name="T71" fmla="*/ 7912 h 90"/>
                <a:gd name="T72" fmla="+- 0 8104 8068"/>
                <a:gd name="T73" fmla="*/ T72 w 51"/>
                <a:gd name="T74" fmla="+- 0 7905 7823"/>
                <a:gd name="T75" fmla="*/ 7905 h 90"/>
                <a:gd name="T76" fmla="+- 0 8106 8068"/>
                <a:gd name="T77" fmla="*/ T76 w 51"/>
                <a:gd name="T78" fmla="+- 0 7902 7823"/>
                <a:gd name="T79" fmla="*/ 7902 h 90"/>
                <a:gd name="T80" fmla="+- 0 8108 8068"/>
                <a:gd name="T81" fmla="*/ T80 w 51"/>
                <a:gd name="T82" fmla="+- 0 7902 7823"/>
                <a:gd name="T83" fmla="*/ 7902 h 90"/>
                <a:gd name="T84" fmla="+- 0 8113 8068"/>
                <a:gd name="T85" fmla="*/ T84 w 51"/>
                <a:gd name="T86" fmla="+- 0 7902 7823"/>
                <a:gd name="T87" fmla="*/ 7902 h 90"/>
                <a:gd name="T88" fmla="+- 0 8114 8068"/>
                <a:gd name="T89" fmla="*/ T88 w 51"/>
                <a:gd name="T90" fmla="+- 0 7901 7823"/>
                <a:gd name="T91" fmla="*/ 7901 h 90"/>
                <a:gd name="T92" fmla="+- 0 8114 8068"/>
                <a:gd name="T93" fmla="*/ T92 w 51"/>
                <a:gd name="T94" fmla="+- 0 7899 7823"/>
                <a:gd name="T95" fmla="*/ 7899 h 90"/>
                <a:gd name="T96" fmla="+- 0 8113 8068"/>
                <a:gd name="T97" fmla="*/ T96 w 51"/>
                <a:gd name="T98" fmla="+- 0 7898 7823"/>
                <a:gd name="T99" fmla="*/ 7898 h 90"/>
                <a:gd name="T100" fmla="+- 0 8112 8068"/>
                <a:gd name="T101" fmla="*/ T100 w 51"/>
                <a:gd name="T102" fmla="+- 0 7896 7823"/>
                <a:gd name="T103" fmla="*/ 7896 h 90"/>
                <a:gd name="T104" fmla="+- 0 8111 8068"/>
                <a:gd name="T105" fmla="*/ T104 w 51"/>
                <a:gd name="T106" fmla="+- 0 7895 7823"/>
                <a:gd name="T107" fmla="*/ 7895 h 90"/>
                <a:gd name="T108" fmla="+- 0 8112 8068"/>
                <a:gd name="T109" fmla="*/ T108 w 51"/>
                <a:gd name="T110" fmla="+- 0 7889 7823"/>
                <a:gd name="T111" fmla="*/ 7889 h 90"/>
                <a:gd name="T112" fmla="+- 0 8116 8068"/>
                <a:gd name="T113" fmla="*/ T112 w 51"/>
                <a:gd name="T114" fmla="+- 0 7880 7823"/>
                <a:gd name="T115" fmla="*/ 7880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48" y="57"/>
                  </a:moveTo>
                  <a:lnTo>
                    <a:pt x="21" y="57"/>
                  </a:lnTo>
                  <a:lnTo>
                    <a:pt x="21" y="59"/>
                  </a:lnTo>
                  <a:lnTo>
                    <a:pt x="21" y="61"/>
                  </a:lnTo>
                  <a:lnTo>
                    <a:pt x="22" y="62"/>
                  </a:lnTo>
                  <a:lnTo>
                    <a:pt x="24" y="63"/>
                  </a:lnTo>
                  <a:lnTo>
                    <a:pt x="23" y="65"/>
                  </a:lnTo>
                  <a:lnTo>
                    <a:pt x="23" y="67"/>
                  </a:lnTo>
                  <a:lnTo>
                    <a:pt x="24" y="69"/>
                  </a:lnTo>
                  <a:lnTo>
                    <a:pt x="26" y="71"/>
                  </a:lnTo>
                  <a:lnTo>
                    <a:pt x="25" y="73"/>
                  </a:lnTo>
                  <a:lnTo>
                    <a:pt x="26" y="75"/>
                  </a:lnTo>
                  <a:lnTo>
                    <a:pt x="28" y="76"/>
                  </a:lnTo>
                  <a:lnTo>
                    <a:pt x="30" y="78"/>
                  </a:lnTo>
                  <a:lnTo>
                    <a:pt x="30" y="82"/>
                  </a:lnTo>
                  <a:lnTo>
                    <a:pt x="29" y="85"/>
                  </a:lnTo>
                  <a:lnTo>
                    <a:pt x="30" y="88"/>
                  </a:lnTo>
                  <a:lnTo>
                    <a:pt x="34" y="89"/>
                  </a:lnTo>
                  <a:lnTo>
                    <a:pt x="36" y="82"/>
                  </a:lnTo>
                  <a:lnTo>
                    <a:pt x="38" y="79"/>
                  </a:lnTo>
                  <a:lnTo>
                    <a:pt x="40" y="79"/>
                  </a:lnTo>
                  <a:lnTo>
                    <a:pt x="45" y="79"/>
                  </a:lnTo>
                  <a:lnTo>
                    <a:pt x="46" y="78"/>
                  </a:lnTo>
                  <a:lnTo>
                    <a:pt x="46" y="76"/>
                  </a:lnTo>
                  <a:lnTo>
                    <a:pt x="45" y="75"/>
                  </a:lnTo>
                  <a:lnTo>
                    <a:pt x="44" y="73"/>
                  </a:lnTo>
                  <a:lnTo>
                    <a:pt x="43" y="72"/>
                  </a:lnTo>
                  <a:lnTo>
                    <a:pt x="44" y="66"/>
                  </a:lnTo>
                  <a:lnTo>
                    <a:pt x="48" y="57"/>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6E190695-BFAA-5162-6316-51335D994B52}"/>
                </a:ext>
              </a:extLst>
            </p:cNvPr>
            <p:cNvSpPr>
              <a:spLocks/>
            </p:cNvSpPr>
            <p:nvPr/>
          </p:nvSpPr>
          <p:spPr bwMode="auto">
            <a:xfrm>
              <a:off x="8068" y="7823"/>
              <a:ext cx="51" cy="90"/>
            </a:xfrm>
            <a:custGeom>
              <a:avLst/>
              <a:gdLst>
                <a:gd name="T0" fmla="+- 0 8113 8068"/>
                <a:gd name="T1" fmla="*/ T0 w 51"/>
                <a:gd name="T2" fmla="+- 0 7902 7823"/>
                <a:gd name="T3" fmla="*/ 7902 h 90"/>
                <a:gd name="T4" fmla="+- 0 8108 8068"/>
                <a:gd name="T5" fmla="*/ T4 w 51"/>
                <a:gd name="T6" fmla="+- 0 7902 7823"/>
                <a:gd name="T7" fmla="*/ 7902 h 90"/>
                <a:gd name="T8" fmla="+- 0 8110 8068"/>
                <a:gd name="T9" fmla="*/ T8 w 51"/>
                <a:gd name="T10" fmla="+- 0 7902 7823"/>
                <a:gd name="T11" fmla="*/ 7902 h 90"/>
                <a:gd name="T12" fmla="+- 0 8112 8068"/>
                <a:gd name="T13" fmla="*/ T12 w 51"/>
                <a:gd name="T14" fmla="+- 0 7902 7823"/>
                <a:gd name="T15" fmla="*/ 7902 h 90"/>
                <a:gd name="T16" fmla="+- 0 8113 8068"/>
                <a:gd name="T17" fmla="*/ T16 w 51"/>
                <a:gd name="T18" fmla="+- 0 7902 7823"/>
                <a:gd name="T19" fmla="*/ 7902 h 90"/>
              </a:gdLst>
              <a:ahLst/>
              <a:cxnLst>
                <a:cxn ang="0">
                  <a:pos x="T1" y="T3"/>
                </a:cxn>
                <a:cxn ang="0">
                  <a:pos x="T5" y="T7"/>
                </a:cxn>
                <a:cxn ang="0">
                  <a:pos x="T9" y="T11"/>
                </a:cxn>
                <a:cxn ang="0">
                  <a:pos x="T13" y="T15"/>
                </a:cxn>
                <a:cxn ang="0">
                  <a:pos x="T17" y="T19"/>
                </a:cxn>
              </a:cxnLst>
              <a:rect l="0" t="0" r="r" b="b"/>
              <a:pathLst>
                <a:path w="51" h="90">
                  <a:moveTo>
                    <a:pt x="45" y="79"/>
                  </a:moveTo>
                  <a:lnTo>
                    <a:pt x="40" y="79"/>
                  </a:lnTo>
                  <a:lnTo>
                    <a:pt x="42" y="79"/>
                  </a:lnTo>
                  <a:lnTo>
                    <a:pt x="44" y="79"/>
                  </a:lnTo>
                  <a:lnTo>
                    <a:pt x="45" y="79"/>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77ADA163-7981-1F0B-8620-1C1B8F48ECB9}"/>
                </a:ext>
              </a:extLst>
            </p:cNvPr>
            <p:cNvSpPr>
              <a:spLocks/>
            </p:cNvSpPr>
            <p:nvPr/>
          </p:nvSpPr>
          <p:spPr bwMode="auto">
            <a:xfrm>
              <a:off x="8068" y="7823"/>
              <a:ext cx="51" cy="90"/>
            </a:xfrm>
            <a:custGeom>
              <a:avLst/>
              <a:gdLst>
                <a:gd name="T0" fmla="+- 0 8117 8068"/>
                <a:gd name="T1" fmla="*/ T0 w 51"/>
                <a:gd name="T2" fmla="+- 0 7861 7823"/>
                <a:gd name="T3" fmla="*/ 7861 h 90"/>
                <a:gd name="T4" fmla="+- 0 8071 8068"/>
                <a:gd name="T5" fmla="*/ T4 w 51"/>
                <a:gd name="T6" fmla="+- 0 7861 7823"/>
                <a:gd name="T7" fmla="*/ 7861 h 90"/>
                <a:gd name="T8" fmla="+- 0 8075 8068"/>
                <a:gd name="T9" fmla="*/ T8 w 51"/>
                <a:gd name="T10" fmla="+- 0 7863 7823"/>
                <a:gd name="T11" fmla="*/ 7863 h 90"/>
                <a:gd name="T12" fmla="+- 0 8078 8068"/>
                <a:gd name="T13" fmla="*/ T12 w 51"/>
                <a:gd name="T14" fmla="+- 0 7865 7823"/>
                <a:gd name="T15" fmla="*/ 7865 h 90"/>
                <a:gd name="T16" fmla="+- 0 8081 8068"/>
                <a:gd name="T17" fmla="*/ T16 w 51"/>
                <a:gd name="T18" fmla="+- 0 7868 7823"/>
                <a:gd name="T19" fmla="*/ 7868 h 90"/>
                <a:gd name="T20" fmla="+- 0 8083 8068"/>
                <a:gd name="T21" fmla="*/ T20 w 51"/>
                <a:gd name="T22" fmla="+- 0 7872 7823"/>
                <a:gd name="T23" fmla="*/ 7872 h 90"/>
                <a:gd name="T24" fmla="+- 0 8084 8068"/>
                <a:gd name="T25" fmla="*/ T24 w 51"/>
                <a:gd name="T26" fmla="+- 0 7877 7823"/>
                <a:gd name="T27" fmla="*/ 7877 h 90"/>
                <a:gd name="T28" fmla="+- 0 8086 8068"/>
                <a:gd name="T29" fmla="*/ T28 w 51"/>
                <a:gd name="T30" fmla="+- 0 7880 7823"/>
                <a:gd name="T31" fmla="*/ 7880 h 90"/>
                <a:gd name="T32" fmla="+- 0 8089 8068"/>
                <a:gd name="T33" fmla="*/ T32 w 51"/>
                <a:gd name="T34" fmla="+- 0 7880 7823"/>
                <a:gd name="T35" fmla="*/ 7880 h 90"/>
                <a:gd name="T36" fmla="+- 0 8116 8068"/>
                <a:gd name="T37" fmla="*/ T36 w 51"/>
                <a:gd name="T38" fmla="+- 0 7880 7823"/>
                <a:gd name="T39" fmla="*/ 7880 h 90"/>
                <a:gd name="T40" fmla="+- 0 8117 8068"/>
                <a:gd name="T41" fmla="*/ T40 w 51"/>
                <a:gd name="T42" fmla="+- 0 7878 7823"/>
                <a:gd name="T43" fmla="*/ 7878 h 90"/>
                <a:gd name="T44" fmla="+- 0 8119 8068"/>
                <a:gd name="T45" fmla="*/ T44 w 51"/>
                <a:gd name="T46" fmla="+- 0 7874 7823"/>
                <a:gd name="T47" fmla="*/ 7874 h 90"/>
                <a:gd name="T48" fmla="+- 0 8119 8068"/>
                <a:gd name="T49" fmla="*/ T48 w 51"/>
                <a:gd name="T50" fmla="+- 0 7864 7823"/>
                <a:gd name="T51" fmla="*/ 7864 h 90"/>
                <a:gd name="T52" fmla="+- 0 8117 8068"/>
                <a:gd name="T53" fmla="*/ T52 w 51"/>
                <a:gd name="T54" fmla="+- 0 7861 7823"/>
                <a:gd name="T55" fmla="*/ 7861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1" h="90">
                  <a:moveTo>
                    <a:pt x="49" y="38"/>
                  </a:moveTo>
                  <a:lnTo>
                    <a:pt x="3" y="38"/>
                  </a:lnTo>
                  <a:lnTo>
                    <a:pt x="7" y="40"/>
                  </a:lnTo>
                  <a:lnTo>
                    <a:pt x="10" y="42"/>
                  </a:lnTo>
                  <a:lnTo>
                    <a:pt x="13" y="45"/>
                  </a:lnTo>
                  <a:lnTo>
                    <a:pt x="15" y="49"/>
                  </a:lnTo>
                  <a:lnTo>
                    <a:pt x="16" y="54"/>
                  </a:lnTo>
                  <a:lnTo>
                    <a:pt x="18" y="57"/>
                  </a:lnTo>
                  <a:lnTo>
                    <a:pt x="21" y="57"/>
                  </a:lnTo>
                  <a:lnTo>
                    <a:pt x="48" y="57"/>
                  </a:lnTo>
                  <a:lnTo>
                    <a:pt x="49" y="55"/>
                  </a:lnTo>
                  <a:lnTo>
                    <a:pt x="51" y="51"/>
                  </a:lnTo>
                  <a:lnTo>
                    <a:pt x="51" y="41"/>
                  </a:lnTo>
                  <a:lnTo>
                    <a:pt x="49" y="38"/>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a:extLst>
                <a:ext uri="{FF2B5EF4-FFF2-40B4-BE49-F238E27FC236}">
                  <a16:creationId xmlns:a16="http://schemas.microsoft.com/office/drawing/2014/main" id="{DA4A37F6-CE85-7471-849F-BB5C28E0979E}"/>
                </a:ext>
              </a:extLst>
            </p:cNvPr>
            <p:cNvSpPr>
              <a:spLocks/>
            </p:cNvSpPr>
            <p:nvPr/>
          </p:nvSpPr>
          <p:spPr bwMode="auto">
            <a:xfrm>
              <a:off x="8068" y="7823"/>
              <a:ext cx="51" cy="90"/>
            </a:xfrm>
            <a:custGeom>
              <a:avLst/>
              <a:gdLst>
                <a:gd name="T0" fmla="+- 0 8089 8068"/>
                <a:gd name="T1" fmla="*/ T0 w 51"/>
                <a:gd name="T2" fmla="+- 0 7827 7823"/>
                <a:gd name="T3" fmla="*/ 7827 h 90"/>
                <a:gd name="T4" fmla="+- 0 8085 8068"/>
                <a:gd name="T5" fmla="*/ T4 w 51"/>
                <a:gd name="T6" fmla="+- 0 7829 7823"/>
                <a:gd name="T7" fmla="*/ 7829 h 90"/>
                <a:gd name="T8" fmla="+- 0 8084 8068"/>
                <a:gd name="T9" fmla="*/ T8 w 51"/>
                <a:gd name="T10" fmla="+- 0 7829 7823"/>
                <a:gd name="T11" fmla="*/ 7829 h 90"/>
                <a:gd name="T12" fmla="+- 0 8083 8068"/>
                <a:gd name="T13" fmla="*/ T12 w 51"/>
                <a:gd name="T14" fmla="+- 0 7830 7823"/>
                <a:gd name="T15" fmla="*/ 7830 h 90"/>
                <a:gd name="T16" fmla="+- 0 8082 8068"/>
                <a:gd name="T17" fmla="*/ T16 w 51"/>
                <a:gd name="T18" fmla="+- 0 7831 7823"/>
                <a:gd name="T19" fmla="*/ 7831 h 90"/>
                <a:gd name="T20" fmla="+- 0 8081 8068"/>
                <a:gd name="T21" fmla="*/ T20 w 51"/>
                <a:gd name="T22" fmla="+- 0 7832 7823"/>
                <a:gd name="T23" fmla="*/ 7832 h 90"/>
                <a:gd name="T24" fmla="+- 0 8079 8068"/>
                <a:gd name="T25" fmla="*/ T24 w 51"/>
                <a:gd name="T26" fmla="+- 0 7833 7823"/>
                <a:gd name="T27" fmla="*/ 7833 h 90"/>
                <a:gd name="T28" fmla="+- 0 8075 8068"/>
                <a:gd name="T29" fmla="*/ T28 w 51"/>
                <a:gd name="T30" fmla="+- 0 7833 7823"/>
                <a:gd name="T31" fmla="*/ 7833 h 90"/>
                <a:gd name="T32" fmla="+- 0 8073 8068"/>
                <a:gd name="T33" fmla="*/ T32 w 51"/>
                <a:gd name="T34" fmla="+- 0 7833 7823"/>
                <a:gd name="T35" fmla="*/ 7833 h 90"/>
                <a:gd name="T36" fmla="+- 0 8069 8068"/>
                <a:gd name="T37" fmla="*/ T36 w 51"/>
                <a:gd name="T38" fmla="+- 0 7842 7823"/>
                <a:gd name="T39" fmla="*/ 7842 h 90"/>
                <a:gd name="T40" fmla="+- 0 8068 8068"/>
                <a:gd name="T41" fmla="*/ T40 w 51"/>
                <a:gd name="T42" fmla="+- 0 7845 7823"/>
                <a:gd name="T43" fmla="*/ 7845 h 90"/>
                <a:gd name="T44" fmla="+- 0 8068 8068"/>
                <a:gd name="T45" fmla="*/ T44 w 51"/>
                <a:gd name="T46" fmla="+- 0 7864 7823"/>
                <a:gd name="T47" fmla="*/ 7864 h 90"/>
                <a:gd name="T48" fmla="+- 0 8071 8068"/>
                <a:gd name="T49" fmla="*/ T48 w 51"/>
                <a:gd name="T50" fmla="+- 0 7861 7823"/>
                <a:gd name="T51" fmla="*/ 7861 h 90"/>
                <a:gd name="T52" fmla="+- 0 8117 8068"/>
                <a:gd name="T53" fmla="*/ T52 w 51"/>
                <a:gd name="T54" fmla="+- 0 7861 7823"/>
                <a:gd name="T55" fmla="*/ 7861 h 90"/>
                <a:gd name="T56" fmla="+- 0 8116 8068"/>
                <a:gd name="T57" fmla="*/ T56 w 51"/>
                <a:gd name="T58" fmla="+- 0 7860 7823"/>
                <a:gd name="T59" fmla="*/ 7860 h 90"/>
                <a:gd name="T60" fmla="+- 0 8114 8068"/>
                <a:gd name="T61" fmla="*/ T60 w 51"/>
                <a:gd name="T62" fmla="+- 0 7855 7823"/>
                <a:gd name="T63" fmla="*/ 7855 h 90"/>
                <a:gd name="T64" fmla="+- 0 8111 8068"/>
                <a:gd name="T65" fmla="*/ T64 w 51"/>
                <a:gd name="T66" fmla="+- 0 7850 7823"/>
                <a:gd name="T67" fmla="*/ 7850 h 90"/>
                <a:gd name="T68" fmla="+- 0 8110 8068"/>
                <a:gd name="T69" fmla="*/ T68 w 51"/>
                <a:gd name="T70" fmla="+- 0 7847 7823"/>
                <a:gd name="T71" fmla="*/ 7847 h 90"/>
                <a:gd name="T72" fmla="+- 0 8110 8068"/>
                <a:gd name="T73" fmla="*/ T72 w 51"/>
                <a:gd name="T74" fmla="+- 0 7840 7823"/>
                <a:gd name="T75" fmla="*/ 7840 h 90"/>
                <a:gd name="T76" fmla="+- 0 8109 8068"/>
                <a:gd name="T77" fmla="*/ T76 w 51"/>
                <a:gd name="T78" fmla="+- 0 7837 7823"/>
                <a:gd name="T79" fmla="*/ 7837 h 90"/>
                <a:gd name="T80" fmla="+- 0 8108 8068"/>
                <a:gd name="T81" fmla="*/ T80 w 51"/>
                <a:gd name="T82" fmla="+- 0 7834 7823"/>
                <a:gd name="T83" fmla="*/ 7834 h 90"/>
                <a:gd name="T84" fmla="+- 0 8108 8068"/>
                <a:gd name="T85" fmla="*/ T84 w 51"/>
                <a:gd name="T86" fmla="+- 0 7833 7823"/>
                <a:gd name="T87" fmla="*/ 7833 h 90"/>
                <a:gd name="T88" fmla="+- 0 8079 8068"/>
                <a:gd name="T89" fmla="*/ T88 w 51"/>
                <a:gd name="T90" fmla="+- 0 7833 7823"/>
                <a:gd name="T91" fmla="*/ 7833 h 90"/>
                <a:gd name="T92" fmla="+- 0 8075 8068"/>
                <a:gd name="T93" fmla="*/ T92 w 51"/>
                <a:gd name="T94" fmla="+- 0 7833 7823"/>
                <a:gd name="T95" fmla="*/ 7833 h 90"/>
                <a:gd name="T96" fmla="+- 0 8108 8068"/>
                <a:gd name="T97" fmla="*/ T96 w 51"/>
                <a:gd name="T98" fmla="+- 0 7833 7823"/>
                <a:gd name="T99" fmla="*/ 7833 h 90"/>
                <a:gd name="T100" fmla="+- 0 8107 8068"/>
                <a:gd name="T101" fmla="*/ T100 w 51"/>
                <a:gd name="T102" fmla="+- 0 7830 7823"/>
                <a:gd name="T103" fmla="*/ 7830 h 90"/>
                <a:gd name="T104" fmla="+- 0 8106 8068"/>
                <a:gd name="T105" fmla="*/ T104 w 51"/>
                <a:gd name="T106" fmla="+- 0 7828 7823"/>
                <a:gd name="T107" fmla="*/ 7828 h 90"/>
                <a:gd name="T108" fmla="+- 0 8090 8068"/>
                <a:gd name="T109" fmla="*/ T108 w 51"/>
                <a:gd name="T110" fmla="+- 0 7828 7823"/>
                <a:gd name="T111" fmla="*/ 7828 h 90"/>
                <a:gd name="T112" fmla="+- 0 8089 8068"/>
                <a:gd name="T113" fmla="*/ T112 w 51"/>
                <a:gd name="T114" fmla="+- 0 7827 7823"/>
                <a:gd name="T115" fmla="*/ 7827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21" y="4"/>
                  </a:moveTo>
                  <a:lnTo>
                    <a:pt x="17" y="6"/>
                  </a:lnTo>
                  <a:lnTo>
                    <a:pt x="16" y="6"/>
                  </a:lnTo>
                  <a:lnTo>
                    <a:pt x="15" y="7"/>
                  </a:lnTo>
                  <a:lnTo>
                    <a:pt x="14" y="8"/>
                  </a:lnTo>
                  <a:lnTo>
                    <a:pt x="13" y="9"/>
                  </a:lnTo>
                  <a:lnTo>
                    <a:pt x="11" y="10"/>
                  </a:lnTo>
                  <a:lnTo>
                    <a:pt x="7" y="10"/>
                  </a:lnTo>
                  <a:lnTo>
                    <a:pt x="5" y="10"/>
                  </a:lnTo>
                  <a:lnTo>
                    <a:pt x="1" y="19"/>
                  </a:lnTo>
                  <a:lnTo>
                    <a:pt x="0" y="22"/>
                  </a:lnTo>
                  <a:lnTo>
                    <a:pt x="0" y="41"/>
                  </a:lnTo>
                  <a:lnTo>
                    <a:pt x="3" y="38"/>
                  </a:lnTo>
                  <a:lnTo>
                    <a:pt x="49" y="38"/>
                  </a:lnTo>
                  <a:lnTo>
                    <a:pt x="48" y="37"/>
                  </a:lnTo>
                  <a:lnTo>
                    <a:pt x="46" y="32"/>
                  </a:lnTo>
                  <a:lnTo>
                    <a:pt x="43" y="27"/>
                  </a:lnTo>
                  <a:lnTo>
                    <a:pt x="42" y="24"/>
                  </a:lnTo>
                  <a:lnTo>
                    <a:pt x="42" y="17"/>
                  </a:lnTo>
                  <a:lnTo>
                    <a:pt x="41" y="14"/>
                  </a:lnTo>
                  <a:lnTo>
                    <a:pt x="40" y="11"/>
                  </a:lnTo>
                  <a:lnTo>
                    <a:pt x="40" y="10"/>
                  </a:lnTo>
                  <a:lnTo>
                    <a:pt x="11" y="10"/>
                  </a:lnTo>
                  <a:lnTo>
                    <a:pt x="7" y="10"/>
                  </a:lnTo>
                  <a:lnTo>
                    <a:pt x="40" y="10"/>
                  </a:lnTo>
                  <a:lnTo>
                    <a:pt x="39" y="7"/>
                  </a:lnTo>
                  <a:lnTo>
                    <a:pt x="38" y="5"/>
                  </a:lnTo>
                  <a:lnTo>
                    <a:pt x="22" y="5"/>
                  </a:lnTo>
                  <a:lnTo>
                    <a:pt x="21" y="4"/>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a:extLst>
                <a:ext uri="{FF2B5EF4-FFF2-40B4-BE49-F238E27FC236}">
                  <a16:creationId xmlns:a16="http://schemas.microsoft.com/office/drawing/2014/main" id="{7F42C8A8-BC7E-9CA1-6FD0-79AC88142011}"/>
                </a:ext>
              </a:extLst>
            </p:cNvPr>
            <p:cNvSpPr>
              <a:spLocks/>
            </p:cNvSpPr>
            <p:nvPr/>
          </p:nvSpPr>
          <p:spPr bwMode="auto">
            <a:xfrm>
              <a:off x="8068" y="7823"/>
              <a:ext cx="51" cy="90"/>
            </a:xfrm>
            <a:custGeom>
              <a:avLst/>
              <a:gdLst>
                <a:gd name="T0" fmla="+- 0 8098 8068"/>
                <a:gd name="T1" fmla="*/ T0 w 51"/>
                <a:gd name="T2" fmla="+- 0 7823 7823"/>
                <a:gd name="T3" fmla="*/ 7823 h 90"/>
                <a:gd name="T4" fmla="+- 0 8095 8068"/>
                <a:gd name="T5" fmla="*/ T4 w 51"/>
                <a:gd name="T6" fmla="+- 0 7824 7823"/>
                <a:gd name="T7" fmla="*/ 7824 h 90"/>
                <a:gd name="T8" fmla="+- 0 8090 8068"/>
                <a:gd name="T9" fmla="*/ T8 w 51"/>
                <a:gd name="T10" fmla="+- 0 7828 7823"/>
                <a:gd name="T11" fmla="*/ 7828 h 90"/>
                <a:gd name="T12" fmla="+- 0 8106 8068"/>
                <a:gd name="T13" fmla="*/ T12 w 51"/>
                <a:gd name="T14" fmla="+- 0 7828 7823"/>
                <a:gd name="T15" fmla="*/ 7828 h 90"/>
                <a:gd name="T16" fmla="+- 0 8105 8068"/>
                <a:gd name="T17" fmla="*/ T16 w 51"/>
                <a:gd name="T18" fmla="+- 0 7828 7823"/>
                <a:gd name="T19" fmla="*/ 7828 h 90"/>
                <a:gd name="T20" fmla="+- 0 8101 8068"/>
                <a:gd name="T21" fmla="*/ T20 w 51"/>
                <a:gd name="T22" fmla="+- 0 7824 7823"/>
                <a:gd name="T23" fmla="*/ 7824 h 90"/>
                <a:gd name="T24" fmla="+- 0 8098 8068"/>
                <a:gd name="T25" fmla="*/ T24 w 51"/>
                <a:gd name="T26" fmla="+- 0 7823 7823"/>
                <a:gd name="T27" fmla="*/ 7823 h 90"/>
              </a:gdLst>
              <a:ahLst/>
              <a:cxnLst>
                <a:cxn ang="0">
                  <a:pos x="T1" y="T3"/>
                </a:cxn>
                <a:cxn ang="0">
                  <a:pos x="T5" y="T7"/>
                </a:cxn>
                <a:cxn ang="0">
                  <a:pos x="T9" y="T11"/>
                </a:cxn>
                <a:cxn ang="0">
                  <a:pos x="T13" y="T15"/>
                </a:cxn>
                <a:cxn ang="0">
                  <a:pos x="T17" y="T19"/>
                </a:cxn>
                <a:cxn ang="0">
                  <a:pos x="T21" y="T23"/>
                </a:cxn>
                <a:cxn ang="0">
                  <a:pos x="T25" y="T27"/>
                </a:cxn>
              </a:cxnLst>
              <a:rect l="0" t="0" r="r" b="b"/>
              <a:pathLst>
                <a:path w="51" h="90">
                  <a:moveTo>
                    <a:pt x="30" y="0"/>
                  </a:moveTo>
                  <a:lnTo>
                    <a:pt x="27" y="1"/>
                  </a:lnTo>
                  <a:lnTo>
                    <a:pt x="22" y="5"/>
                  </a:lnTo>
                  <a:lnTo>
                    <a:pt x="38" y="5"/>
                  </a:lnTo>
                  <a:lnTo>
                    <a:pt x="37" y="5"/>
                  </a:lnTo>
                  <a:lnTo>
                    <a:pt x="33" y="1"/>
                  </a:lnTo>
                  <a:lnTo>
                    <a:pt x="30"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11">
            <a:extLst>
              <a:ext uri="{FF2B5EF4-FFF2-40B4-BE49-F238E27FC236}">
                <a16:creationId xmlns:a16="http://schemas.microsoft.com/office/drawing/2014/main" id="{E255F33B-5D0C-00F2-04FE-F626B72F630B}"/>
              </a:ext>
            </a:extLst>
          </p:cNvPr>
          <p:cNvGrpSpPr>
            <a:grpSpLocks/>
          </p:cNvGrpSpPr>
          <p:nvPr/>
        </p:nvGrpSpPr>
        <p:grpSpPr bwMode="auto">
          <a:xfrm>
            <a:off x="3759456" y="4492704"/>
            <a:ext cx="12056" cy="16000"/>
            <a:chOff x="8058" y="7786"/>
            <a:chExt cx="26" cy="35"/>
          </a:xfrm>
        </p:grpSpPr>
        <p:sp>
          <p:nvSpPr>
            <p:cNvPr id="9" name="Freeform 12">
              <a:extLst>
                <a:ext uri="{FF2B5EF4-FFF2-40B4-BE49-F238E27FC236}">
                  <a16:creationId xmlns:a16="http://schemas.microsoft.com/office/drawing/2014/main" id="{39D832D1-333F-01D0-5DD3-4B8847F36C6D}"/>
                </a:ext>
              </a:extLst>
            </p:cNvPr>
            <p:cNvSpPr>
              <a:spLocks/>
            </p:cNvSpPr>
            <p:nvPr/>
          </p:nvSpPr>
          <p:spPr bwMode="auto">
            <a:xfrm>
              <a:off x="8058" y="7786"/>
              <a:ext cx="26" cy="35"/>
            </a:xfrm>
            <a:custGeom>
              <a:avLst/>
              <a:gdLst>
                <a:gd name="T0" fmla="+- 0 8077 8058"/>
                <a:gd name="T1" fmla="*/ T0 w 26"/>
                <a:gd name="T2" fmla="+- 0 7786 7786"/>
                <a:gd name="T3" fmla="*/ 7786 h 35"/>
                <a:gd name="T4" fmla="+- 0 8075 8058"/>
                <a:gd name="T5" fmla="*/ T4 w 26"/>
                <a:gd name="T6" fmla="+- 0 7790 7786"/>
                <a:gd name="T7" fmla="*/ 7790 h 35"/>
                <a:gd name="T8" fmla="+- 0 8073 8058"/>
                <a:gd name="T9" fmla="*/ T8 w 26"/>
                <a:gd name="T10" fmla="+- 0 7794 7786"/>
                <a:gd name="T11" fmla="*/ 7794 h 35"/>
                <a:gd name="T12" fmla="+- 0 8072 8058"/>
                <a:gd name="T13" fmla="*/ T12 w 26"/>
                <a:gd name="T14" fmla="+- 0 7797 7786"/>
                <a:gd name="T15" fmla="*/ 7797 h 35"/>
                <a:gd name="T16" fmla="+- 0 8066 8058"/>
                <a:gd name="T17" fmla="*/ T16 w 26"/>
                <a:gd name="T18" fmla="+- 0 7798 7786"/>
                <a:gd name="T19" fmla="*/ 7798 h 35"/>
                <a:gd name="T20" fmla="+- 0 8062 8058"/>
                <a:gd name="T21" fmla="*/ T20 w 26"/>
                <a:gd name="T22" fmla="+- 0 7800 7786"/>
                <a:gd name="T23" fmla="*/ 7800 h 35"/>
                <a:gd name="T24" fmla="+- 0 8061 8058"/>
                <a:gd name="T25" fmla="*/ T24 w 26"/>
                <a:gd name="T26" fmla="+- 0 7803 7786"/>
                <a:gd name="T27" fmla="*/ 7803 h 35"/>
                <a:gd name="T28" fmla="+- 0 8061 8058"/>
                <a:gd name="T29" fmla="*/ T28 w 26"/>
                <a:gd name="T30" fmla="+- 0 7807 7786"/>
                <a:gd name="T31" fmla="*/ 7807 h 35"/>
                <a:gd name="T32" fmla="+- 0 8058 8058"/>
                <a:gd name="T33" fmla="*/ T32 w 26"/>
                <a:gd name="T34" fmla="+- 0 7809 7786"/>
                <a:gd name="T35" fmla="*/ 7809 h 35"/>
                <a:gd name="T36" fmla="+- 0 8061 8058"/>
                <a:gd name="T37" fmla="*/ T36 w 26"/>
                <a:gd name="T38" fmla="+- 0 7813 7786"/>
                <a:gd name="T39" fmla="*/ 7813 h 35"/>
                <a:gd name="T40" fmla="+- 0 8062 8058"/>
                <a:gd name="T41" fmla="*/ T40 w 26"/>
                <a:gd name="T42" fmla="+- 0 7814 7786"/>
                <a:gd name="T43" fmla="*/ 7814 h 35"/>
                <a:gd name="T44" fmla="+- 0 8063 8058"/>
                <a:gd name="T45" fmla="*/ T44 w 26"/>
                <a:gd name="T46" fmla="+- 0 7816 7786"/>
                <a:gd name="T47" fmla="*/ 7816 h 35"/>
                <a:gd name="T48" fmla="+- 0 8062 8058"/>
                <a:gd name="T49" fmla="*/ T48 w 26"/>
                <a:gd name="T50" fmla="+- 0 7818 7786"/>
                <a:gd name="T51" fmla="*/ 7818 h 35"/>
                <a:gd name="T52" fmla="+- 0 8063 8058"/>
                <a:gd name="T53" fmla="*/ T52 w 26"/>
                <a:gd name="T54" fmla="+- 0 7819 7786"/>
                <a:gd name="T55" fmla="*/ 7819 h 35"/>
                <a:gd name="T56" fmla="+- 0 8065 8058"/>
                <a:gd name="T57" fmla="*/ T56 w 26"/>
                <a:gd name="T58" fmla="+- 0 7820 7786"/>
                <a:gd name="T59" fmla="*/ 7820 h 35"/>
                <a:gd name="T60" fmla="+- 0 8067 8058"/>
                <a:gd name="T61" fmla="*/ T60 w 26"/>
                <a:gd name="T62" fmla="+- 0 7820 7786"/>
                <a:gd name="T63" fmla="*/ 7820 h 35"/>
                <a:gd name="T64" fmla="+- 0 8074 8058"/>
                <a:gd name="T65" fmla="*/ T64 w 26"/>
                <a:gd name="T66" fmla="+- 0 7812 7786"/>
                <a:gd name="T67" fmla="*/ 7812 h 35"/>
                <a:gd name="T68" fmla="+- 0 8077 8058"/>
                <a:gd name="T69" fmla="*/ T68 w 26"/>
                <a:gd name="T70" fmla="+- 0 7809 7786"/>
                <a:gd name="T71" fmla="*/ 7809 h 35"/>
                <a:gd name="T72" fmla="+- 0 8080 8058"/>
                <a:gd name="T73" fmla="*/ T72 w 26"/>
                <a:gd name="T74" fmla="+- 0 7807 7786"/>
                <a:gd name="T75" fmla="*/ 7807 h 35"/>
                <a:gd name="T76" fmla="+- 0 8083 8058"/>
                <a:gd name="T77" fmla="*/ T76 w 26"/>
                <a:gd name="T78" fmla="+- 0 7805 7786"/>
                <a:gd name="T79" fmla="*/ 7805 h 35"/>
                <a:gd name="T80" fmla="+- 0 8084 8058"/>
                <a:gd name="T81" fmla="*/ T80 w 26"/>
                <a:gd name="T82" fmla="+- 0 7803 7786"/>
                <a:gd name="T83" fmla="*/ 7803 h 35"/>
                <a:gd name="T84" fmla="+- 0 8083 8058"/>
                <a:gd name="T85" fmla="*/ T84 w 26"/>
                <a:gd name="T86" fmla="+- 0 7799 7786"/>
                <a:gd name="T87" fmla="*/ 7799 h 35"/>
                <a:gd name="T88" fmla="+- 0 8081 8058"/>
                <a:gd name="T89" fmla="*/ T88 w 26"/>
                <a:gd name="T90" fmla="+- 0 7797 7786"/>
                <a:gd name="T91" fmla="*/ 7797 h 35"/>
                <a:gd name="T92" fmla="+- 0 8079 8058"/>
                <a:gd name="T93" fmla="*/ T92 w 26"/>
                <a:gd name="T94" fmla="+- 0 7796 7786"/>
                <a:gd name="T95" fmla="*/ 7796 h 35"/>
                <a:gd name="T96" fmla="+- 0 8077 8058"/>
                <a:gd name="T97" fmla="*/ T96 w 26"/>
                <a:gd name="T98" fmla="+- 0 7794 7786"/>
                <a:gd name="T99" fmla="*/ 7794 h 35"/>
                <a:gd name="T100" fmla="+- 0 8077 8058"/>
                <a:gd name="T101" fmla="*/ T100 w 26"/>
                <a:gd name="T102" fmla="+- 0 7791 7786"/>
                <a:gd name="T103" fmla="*/ 7791 h 35"/>
                <a:gd name="T104" fmla="+- 0 8077 8058"/>
                <a:gd name="T105" fmla="*/ T104 w 26"/>
                <a:gd name="T106" fmla="+- 0 7786 7786"/>
                <a:gd name="T107" fmla="*/ 7786 h 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6" h="35">
                  <a:moveTo>
                    <a:pt x="19" y="0"/>
                  </a:moveTo>
                  <a:lnTo>
                    <a:pt x="17" y="4"/>
                  </a:lnTo>
                  <a:lnTo>
                    <a:pt x="15" y="8"/>
                  </a:lnTo>
                  <a:lnTo>
                    <a:pt x="14" y="11"/>
                  </a:lnTo>
                  <a:lnTo>
                    <a:pt x="8" y="12"/>
                  </a:lnTo>
                  <a:lnTo>
                    <a:pt x="4" y="14"/>
                  </a:lnTo>
                  <a:lnTo>
                    <a:pt x="3" y="17"/>
                  </a:lnTo>
                  <a:lnTo>
                    <a:pt x="3" y="21"/>
                  </a:lnTo>
                  <a:lnTo>
                    <a:pt x="0" y="23"/>
                  </a:lnTo>
                  <a:lnTo>
                    <a:pt x="3" y="27"/>
                  </a:lnTo>
                  <a:lnTo>
                    <a:pt x="4" y="28"/>
                  </a:lnTo>
                  <a:lnTo>
                    <a:pt x="5" y="30"/>
                  </a:lnTo>
                  <a:lnTo>
                    <a:pt x="4" y="32"/>
                  </a:lnTo>
                  <a:lnTo>
                    <a:pt x="5" y="33"/>
                  </a:lnTo>
                  <a:lnTo>
                    <a:pt x="7" y="34"/>
                  </a:lnTo>
                  <a:lnTo>
                    <a:pt x="9" y="34"/>
                  </a:lnTo>
                  <a:lnTo>
                    <a:pt x="16" y="26"/>
                  </a:lnTo>
                  <a:lnTo>
                    <a:pt x="19" y="23"/>
                  </a:lnTo>
                  <a:lnTo>
                    <a:pt x="22" y="21"/>
                  </a:lnTo>
                  <a:lnTo>
                    <a:pt x="25" y="19"/>
                  </a:lnTo>
                  <a:lnTo>
                    <a:pt x="26" y="17"/>
                  </a:lnTo>
                  <a:lnTo>
                    <a:pt x="25" y="13"/>
                  </a:lnTo>
                  <a:lnTo>
                    <a:pt x="23" y="11"/>
                  </a:lnTo>
                  <a:lnTo>
                    <a:pt x="21" y="10"/>
                  </a:lnTo>
                  <a:lnTo>
                    <a:pt x="19" y="8"/>
                  </a:lnTo>
                  <a:lnTo>
                    <a:pt x="19" y="5"/>
                  </a:lnTo>
                  <a:lnTo>
                    <a:pt x="19"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itle 1">
            <a:extLst>
              <a:ext uri="{FF2B5EF4-FFF2-40B4-BE49-F238E27FC236}">
                <a16:creationId xmlns:a16="http://schemas.microsoft.com/office/drawing/2014/main" id="{902EC6CA-FC2D-54B5-986D-DA211426665C}"/>
              </a:ext>
            </a:extLst>
          </p:cNvPr>
          <p:cNvSpPr txBox="1">
            <a:spLocks/>
          </p:cNvSpPr>
          <p:nvPr/>
        </p:nvSpPr>
        <p:spPr>
          <a:xfrm>
            <a:off x="1935736" y="167243"/>
            <a:ext cx="7499814" cy="424732"/>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002060"/>
                </a:solidFill>
                <a:latin typeface="Adani Regular"/>
                <a:ea typeface="+mn-ea"/>
                <a:cs typeface="+mn-cs"/>
              </a:rPr>
              <a:t> DESIGN</a:t>
            </a:r>
          </a:p>
        </p:txBody>
      </p:sp>
      <p:sp>
        <p:nvSpPr>
          <p:cNvPr id="21507" name="Rectangle 3">
            <a:extLst>
              <a:ext uri="{FF2B5EF4-FFF2-40B4-BE49-F238E27FC236}">
                <a16:creationId xmlns:a16="http://schemas.microsoft.com/office/drawing/2014/main" id="{AFC493C9-6530-D394-9C55-4F30BCCB071B}"/>
              </a:ext>
            </a:extLst>
          </p:cNvPr>
          <p:cNvSpPr>
            <a:spLocks noChangeArrowheads="1"/>
          </p:cNvSpPr>
          <p:nvPr/>
        </p:nvSpPr>
        <p:spPr bwMode="auto">
          <a:xfrm>
            <a:off x="314794" y="1216593"/>
            <a:ext cx="10957809" cy="3416320"/>
          </a:xfrm>
          <a:prstGeom prst="rect">
            <a:avLst/>
          </a:prstGeom>
          <a:noFill/>
          <a:ln w="9525">
            <a:noFill/>
            <a:miter lim="800000"/>
            <a:headEnd/>
            <a:tailEnd/>
          </a:ln>
          <a:effectLst/>
        </p:spPr>
        <p:txBody>
          <a:bodyPr vert="horz" wrap="square" lIns="76176"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Arial" pitchFamily="34" charset="0"/>
                <a:cs typeface="Arial" pitchFamily="34" charset="0"/>
              </a:rPr>
              <a:t>Burner and OFA port cooling</a:t>
            </a: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a:t>When a layer of XCL burners are out of service, the associated control damper located on branch duct will be set to a minimum position to provide sufficient cooling air flow to prevent component overheating. Field to install two (2) permanent thermocouples on each burner. The maximum allowable temperature reading for the thermocouples on the burner coal nozzle is 900 </a:t>
            </a:r>
            <a:r>
              <a:rPr lang="en-US" sz="1200" dirty="0" err="1"/>
              <a:t>deg.C</a:t>
            </a:r>
            <a:r>
              <a:rPr lang="en-US" sz="1200" dirty="0"/>
              <a:t> and the maximum allowable temperature reading for the thermocouples on the outer burner sleeve is 850 </a:t>
            </a:r>
            <a:r>
              <a:rPr lang="en-US" sz="1200" dirty="0" err="1"/>
              <a:t>deg.C</a:t>
            </a:r>
            <a:r>
              <a:rPr lang="en-US" sz="1200" dirty="0"/>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Arial" pitchFamily="34" charset="0"/>
                <a:cs typeface="Arial" pitchFamily="34" charset="0"/>
              </a:rPr>
              <a:t>High energy ignition device </a:t>
            </a: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a:t>Except lowest layer of burners on front </a:t>
            </a:r>
            <a:r>
              <a:rPr lang="en-US" sz="1200" dirty="0" err="1"/>
              <a:t>wall，for</a:t>
            </a:r>
            <a:r>
              <a:rPr lang="en-US" sz="1200" dirty="0"/>
              <a:t> other burners, each one will be equipped with a set of High-Energy Spark Ignition system to ignite the fuel automatically. This igniter consists of voltage increaser, ignition rod, ignition cable, spark, oil gun and retractable cylinder.</a:t>
            </a:r>
            <a:endParaRPr kumimoji="0" lang="en-US" sz="12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Arial" pitchFamily="34" charset="0"/>
                <a:cs typeface="Arial" pitchFamily="34" charset="0"/>
              </a:rPr>
              <a:t>Operation of Burner</a:t>
            </a: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a:t>Maintain proper secondary air flow is also important for burner performance. Too much secondary air will increase NOx formation, and too few secondary air will cause incomplete combustion.</a:t>
            </a:r>
            <a:endParaRPr lang="en-US" sz="1200" b="1"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a:t>OFA ports should first be set to moderate flow </a:t>
            </a:r>
            <a:r>
              <a:rPr lang="en-US" sz="1200" dirty="0" err="1"/>
              <a:t>rates,to</a:t>
            </a:r>
            <a:r>
              <a:rPr lang="en-US" sz="1200" dirty="0"/>
              <a:t> better evaluate burner performance.</a:t>
            </a: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a:t>The inner vanes effect recirculation patterns at the root of the coal flame and are typically set 40º. Opening the outer vanes past 50º reduces flame stability. The inner vanes should not be closed past ~30º open, as this can lead to flow blockages from ash accumulations in the inner air zone, and possible burner overheating. The outer vanes are typically set near 60º open. Opening the outer vanes past 70º reduces flame stability. Closing the vanes past 50º tends to disrupt the flame.</a:t>
            </a: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a:t>Once burner vanes are adjusted and tuned, they should not be readjusted on a day to day basis. The final settings of the vanes should be fairly uniform for all burners</a:t>
            </a:r>
            <a:endParaRPr kumimoji="0" lang="en-US" sz="12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4" name="Table 3">
            <a:extLst>
              <a:ext uri="{FF2B5EF4-FFF2-40B4-BE49-F238E27FC236}">
                <a16:creationId xmlns:a16="http://schemas.microsoft.com/office/drawing/2014/main" id="{9AE64DF4-16C0-A2B1-F722-5C27EAD8687F}"/>
              </a:ext>
            </a:extLst>
          </p:cNvPr>
          <p:cNvGraphicFramePr>
            <a:graphicFrameLocks noGrp="1"/>
          </p:cNvGraphicFramePr>
          <p:nvPr>
            <p:extLst>
              <p:ext uri="{D42A27DB-BD31-4B8C-83A1-F6EECF244321}">
                <p14:modId xmlns:p14="http://schemas.microsoft.com/office/powerpoint/2010/main" val="4004969848"/>
              </p:ext>
            </p:extLst>
          </p:nvPr>
        </p:nvGraphicFramePr>
        <p:xfrm>
          <a:off x="971550" y="4781550"/>
          <a:ext cx="5629275" cy="1333500"/>
        </p:xfrm>
        <a:graphic>
          <a:graphicData uri="http://schemas.openxmlformats.org/drawingml/2006/table">
            <a:tbl>
              <a:tblPr>
                <a:tableStyleId>{5C22544A-7EE6-4342-B048-85BDC9FD1C3A}</a:tableStyleId>
              </a:tblPr>
              <a:tblGrid>
                <a:gridCol w="1987486">
                  <a:extLst>
                    <a:ext uri="{9D8B030D-6E8A-4147-A177-3AD203B41FA5}">
                      <a16:colId xmlns:a16="http://schemas.microsoft.com/office/drawing/2014/main" val="3395311155"/>
                    </a:ext>
                  </a:extLst>
                </a:gridCol>
                <a:gridCol w="929819">
                  <a:extLst>
                    <a:ext uri="{9D8B030D-6E8A-4147-A177-3AD203B41FA5}">
                      <a16:colId xmlns:a16="http://schemas.microsoft.com/office/drawing/2014/main" val="1792845752"/>
                    </a:ext>
                  </a:extLst>
                </a:gridCol>
                <a:gridCol w="1425721">
                  <a:extLst>
                    <a:ext uri="{9D8B030D-6E8A-4147-A177-3AD203B41FA5}">
                      <a16:colId xmlns:a16="http://schemas.microsoft.com/office/drawing/2014/main" val="20647301"/>
                    </a:ext>
                  </a:extLst>
                </a:gridCol>
                <a:gridCol w="1286249">
                  <a:extLst>
                    <a:ext uri="{9D8B030D-6E8A-4147-A177-3AD203B41FA5}">
                      <a16:colId xmlns:a16="http://schemas.microsoft.com/office/drawing/2014/main" val="2776139773"/>
                    </a:ext>
                  </a:extLst>
                </a:gridCol>
              </a:tblGrid>
              <a:tr h="190500">
                <a:tc>
                  <a:txBody>
                    <a:bodyPr/>
                    <a:lstStyle/>
                    <a:p>
                      <a:pPr algn="l" fontAlgn="b"/>
                      <a:r>
                        <a:rPr lang="en-US" sz="1000" b="1" u="none" strike="noStrike" dirty="0">
                          <a:effectLst/>
                        </a:rPr>
                        <a:t>ITEM</a:t>
                      </a:r>
                      <a:endParaRPr lang="en-US" sz="1000" b="1" i="0" u="none" strike="noStrike" dirty="0">
                        <a:solidFill>
                          <a:srgbClr val="000000"/>
                        </a:solidFill>
                        <a:effectLst/>
                        <a:latin typeface="Adani Regular" panose="02000503000000020004" pitchFamily="2" charset="0"/>
                      </a:endParaRPr>
                    </a:p>
                  </a:txBody>
                  <a:tcPr marL="9525" marR="9525" marT="9525" marB="0" anchor="b"/>
                </a:tc>
                <a:tc>
                  <a:txBody>
                    <a:bodyPr/>
                    <a:lstStyle/>
                    <a:p>
                      <a:pPr algn="l" fontAlgn="b"/>
                      <a:r>
                        <a:rPr lang="en-US" sz="1000" b="1" u="none" strike="noStrike">
                          <a:effectLst/>
                        </a:rPr>
                        <a:t>UNIT</a:t>
                      </a:r>
                      <a:endParaRPr lang="en-US" sz="1000" b="1" i="0" u="none" strike="noStrike">
                        <a:solidFill>
                          <a:srgbClr val="000000"/>
                        </a:solidFill>
                        <a:effectLst/>
                        <a:latin typeface="Adani Regular" panose="02000503000000020004" pitchFamily="2" charset="0"/>
                      </a:endParaRPr>
                    </a:p>
                  </a:txBody>
                  <a:tcPr marL="9525" marR="9525" marT="9525" marB="0" anchor="b"/>
                </a:tc>
                <a:tc>
                  <a:txBody>
                    <a:bodyPr/>
                    <a:lstStyle/>
                    <a:p>
                      <a:pPr algn="l" fontAlgn="b"/>
                      <a:r>
                        <a:rPr lang="en-US" sz="1000" b="1" u="none" strike="noStrike">
                          <a:effectLst/>
                        </a:rPr>
                        <a:t>Design coal value</a:t>
                      </a:r>
                      <a:endParaRPr lang="en-US" sz="1000" b="1" i="0" u="none" strike="noStrike">
                        <a:solidFill>
                          <a:srgbClr val="000000"/>
                        </a:solidFill>
                        <a:effectLst/>
                        <a:latin typeface="Adani Regular" panose="02000503000000020004" pitchFamily="2" charset="0"/>
                      </a:endParaRPr>
                    </a:p>
                  </a:txBody>
                  <a:tcPr marL="9525" marR="9525" marT="9525" marB="0" anchor="b"/>
                </a:tc>
                <a:tc>
                  <a:txBody>
                    <a:bodyPr/>
                    <a:lstStyle/>
                    <a:p>
                      <a:pPr algn="l" fontAlgn="b"/>
                      <a:r>
                        <a:rPr lang="en-US" sz="1000" b="1" u="none" strike="noStrike" dirty="0">
                          <a:effectLst/>
                        </a:rPr>
                        <a:t>Worst coal value</a:t>
                      </a:r>
                      <a:endParaRPr lang="en-US" sz="1000" b="1" i="0" u="none" strike="noStrike" dirty="0">
                        <a:solidFill>
                          <a:srgbClr val="000000"/>
                        </a:solidFill>
                        <a:effectLst/>
                        <a:latin typeface="Adani Regular" panose="02000503000000020004" pitchFamily="2" charset="0"/>
                      </a:endParaRPr>
                    </a:p>
                  </a:txBody>
                  <a:tcPr marL="9525" marR="9525" marT="9525" marB="0" anchor="b"/>
                </a:tc>
                <a:extLst>
                  <a:ext uri="{0D108BD9-81ED-4DB2-BD59-A6C34878D82A}">
                    <a16:rowId xmlns:a16="http://schemas.microsoft.com/office/drawing/2014/main" val="1653928365"/>
                  </a:ext>
                </a:extLst>
              </a:tr>
              <a:tr h="190500">
                <a:tc>
                  <a:txBody>
                    <a:bodyPr/>
                    <a:lstStyle/>
                    <a:p>
                      <a:pPr algn="l" fontAlgn="b"/>
                      <a:r>
                        <a:rPr lang="en-US" sz="1000" b="1" u="none" strike="noStrike" dirty="0">
                          <a:effectLst/>
                        </a:rPr>
                        <a:t>Primary Air Temperature</a:t>
                      </a:r>
                      <a:endParaRPr lang="en-US" sz="1000" b="1" i="0" u="none" strike="noStrike" dirty="0">
                        <a:solidFill>
                          <a:srgbClr val="000000"/>
                        </a:solidFill>
                        <a:effectLst/>
                        <a:latin typeface="Adani Regular" panose="02000503000000020004" pitchFamily="2" charset="0"/>
                      </a:endParaRPr>
                    </a:p>
                  </a:txBody>
                  <a:tcPr marL="9525" marR="9525" marT="9525" marB="0" anchor="b"/>
                </a:tc>
                <a:tc>
                  <a:txBody>
                    <a:bodyPr/>
                    <a:lstStyle/>
                    <a:p>
                      <a:pPr algn="ctr" fontAlgn="b"/>
                      <a:r>
                        <a:rPr lang="en-US" sz="1000" u="none" strike="noStrike" dirty="0" err="1">
                          <a:effectLst/>
                        </a:rPr>
                        <a:t>deg.C</a:t>
                      </a:r>
                      <a:endParaRPr lang="en-US" sz="1000" b="0" i="0" u="none" strike="noStrike" dirty="0">
                        <a:solidFill>
                          <a:srgbClr val="000000"/>
                        </a:solidFill>
                        <a:effectLst/>
                        <a:latin typeface="Adani Regular" panose="02000503000000020004" pitchFamily="2" charset="0"/>
                      </a:endParaRPr>
                    </a:p>
                  </a:txBody>
                  <a:tcPr marL="9525" marR="9525" marT="9525" marB="0" anchor="b"/>
                </a:tc>
                <a:tc>
                  <a:txBody>
                    <a:bodyPr/>
                    <a:lstStyle/>
                    <a:p>
                      <a:pPr algn="ctr" fontAlgn="b"/>
                      <a:r>
                        <a:rPr lang="en-US" sz="1000" u="none" strike="noStrike">
                          <a:effectLst/>
                        </a:rPr>
                        <a:t>68</a:t>
                      </a:r>
                      <a:endParaRPr lang="en-US" sz="1000" b="0" i="0" u="none" strike="noStrike">
                        <a:solidFill>
                          <a:srgbClr val="000000"/>
                        </a:solidFill>
                        <a:effectLst/>
                        <a:latin typeface="Adani Regular" panose="02000503000000020004" pitchFamily="2" charset="0"/>
                      </a:endParaRPr>
                    </a:p>
                  </a:txBody>
                  <a:tcPr marL="9525" marR="9525" marT="9525" marB="0" anchor="b"/>
                </a:tc>
                <a:tc>
                  <a:txBody>
                    <a:bodyPr/>
                    <a:lstStyle/>
                    <a:p>
                      <a:pPr algn="ctr" fontAlgn="b"/>
                      <a:r>
                        <a:rPr lang="en-US" sz="1000" u="none" strike="noStrike">
                          <a:effectLst/>
                        </a:rPr>
                        <a:t>68</a:t>
                      </a:r>
                      <a:endParaRPr lang="en-US" sz="1000" b="0" i="0" u="none" strike="noStrike">
                        <a:solidFill>
                          <a:srgbClr val="000000"/>
                        </a:solidFill>
                        <a:effectLst/>
                        <a:latin typeface="Adani Regular" panose="02000503000000020004" pitchFamily="2" charset="0"/>
                      </a:endParaRPr>
                    </a:p>
                  </a:txBody>
                  <a:tcPr marL="9525" marR="9525" marT="9525" marB="0" anchor="b"/>
                </a:tc>
                <a:extLst>
                  <a:ext uri="{0D108BD9-81ED-4DB2-BD59-A6C34878D82A}">
                    <a16:rowId xmlns:a16="http://schemas.microsoft.com/office/drawing/2014/main" val="1466548573"/>
                  </a:ext>
                </a:extLst>
              </a:tr>
              <a:tr h="190500">
                <a:tc>
                  <a:txBody>
                    <a:bodyPr/>
                    <a:lstStyle/>
                    <a:p>
                      <a:pPr algn="l" fontAlgn="b"/>
                      <a:r>
                        <a:rPr lang="en-US" sz="1000" b="1" u="none" strike="noStrike">
                          <a:effectLst/>
                        </a:rPr>
                        <a:t>Secondary Air Temperature</a:t>
                      </a:r>
                      <a:endParaRPr lang="en-US" sz="1000" b="1" i="0" u="none" strike="noStrike">
                        <a:solidFill>
                          <a:srgbClr val="000000"/>
                        </a:solidFill>
                        <a:effectLst/>
                        <a:latin typeface="Adani Regular" panose="02000503000000020004" pitchFamily="2" charset="0"/>
                      </a:endParaRPr>
                    </a:p>
                  </a:txBody>
                  <a:tcPr marL="9525" marR="9525" marT="9525" marB="0" anchor="b"/>
                </a:tc>
                <a:tc>
                  <a:txBody>
                    <a:bodyPr/>
                    <a:lstStyle/>
                    <a:p>
                      <a:pPr algn="ctr" fontAlgn="b"/>
                      <a:r>
                        <a:rPr lang="en-US" sz="1000" u="none" strike="noStrike">
                          <a:effectLst/>
                        </a:rPr>
                        <a:t>deg.C</a:t>
                      </a:r>
                      <a:endParaRPr lang="en-US" sz="1000" b="0" i="0" u="none" strike="noStrike">
                        <a:solidFill>
                          <a:srgbClr val="000000"/>
                        </a:solidFill>
                        <a:effectLst/>
                        <a:latin typeface="Adani Regular" panose="02000503000000020004" pitchFamily="2" charset="0"/>
                      </a:endParaRPr>
                    </a:p>
                  </a:txBody>
                  <a:tcPr marL="9525" marR="9525" marT="9525" marB="0" anchor="b"/>
                </a:tc>
                <a:tc>
                  <a:txBody>
                    <a:bodyPr/>
                    <a:lstStyle/>
                    <a:p>
                      <a:pPr algn="ctr" fontAlgn="b"/>
                      <a:r>
                        <a:rPr lang="en-US" sz="1000" u="none" strike="noStrike" dirty="0">
                          <a:effectLst/>
                        </a:rPr>
                        <a:t>331</a:t>
                      </a:r>
                      <a:endParaRPr lang="en-US" sz="1000" b="0" i="0" u="none" strike="noStrike" dirty="0">
                        <a:solidFill>
                          <a:srgbClr val="000000"/>
                        </a:solidFill>
                        <a:effectLst/>
                        <a:latin typeface="Adani Regular" panose="02000503000000020004" pitchFamily="2" charset="0"/>
                      </a:endParaRPr>
                    </a:p>
                  </a:txBody>
                  <a:tcPr marL="9525" marR="9525" marT="9525" marB="0" anchor="b"/>
                </a:tc>
                <a:tc>
                  <a:txBody>
                    <a:bodyPr/>
                    <a:lstStyle/>
                    <a:p>
                      <a:pPr algn="ctr" fontAlgn="b"/>
                      <a:r>
                        <a:rPr lang="en-US" sz="1000" u="none" strike="noStrike">
                          <a:effectLst/>
                        </a:rPr>
                        <a:t>338</a:t>
                      </a:r>
                      <a:endParaRPr lang="en-US" sz="1000" b="0" i="0" u="none" strike="noStrike">
                        <a:solidFill>
                          <a:srgbClr val="000000"/>
                        </a:solidFill>
                        <a:effectLst/>
                        <a:latin typeface="Adani Regular" panose="02000503000000020004" pitchFamily="2" charset="0"/>
                      </a:endParaRPr>
                    </a:p>
                  </a:txBody>
                  <a:tcPr marL="9525" marR="9525" marT="9525" marB="0" anchor="b"/>
                </a:tc>
                <a:extLst>
                  <a:ext uri="{0D108BD9-81ED-4DB2-BD59-A6C34878D82A}">
                    <a16:rowId xmlns:a16="http://schemas.microsoft.com/office/drawing/2014/main" val="661906878"/>
                  </a:ext>
                </a:extLst>
              </a:tr>
              <a:tr h="190500">
                <a:tc>
                  <a:txBody>
                    <a:bodyPr/>
                    <a:lstStyle/>
                    <a:p>
                      <a:pPr algn="l" fontAlgn="b"/>
                      <a:r>
                        <a:rPr lang="en-US" sz="1000" b="1" u="none" strike="noStrike" dirty="0">
                          <a:effectLst/>
                        </a:rPr>
                        <a:t>Primary Air Velocity</a:t>
                      </a:r>
                      <a:endParaRPr lang="en-US" sz="1000" b="1" i="0" u="none" strike="noStrike" dirty="0">
                        <a:solidFill>
                          <a:srgbClr val="000000"/>
                        </a:solidFill>
                        <a:effectLst/>
                        <a:latin typeface="Adani Regular" panose="02000503000000020004" pitchFamily="2" charset="0"/>
                      </a:endParaRPr>
                    </a:p>
                  </a:txBody>
                  <a:tcPr marL="9525" marR="9525" marT="9525" marB="0" anchor="b"/>
                </a:tc>
                <a:tc>
                  <a:txBody>
                    <a:bodyPr/>
                    <a:lstStyle/>
                    <a:p>
                      <a:pPr algn="ctr" fontAlgn="b"/>
                      <a:r>
                        <a:rPr lang="en-US" sz="1000" u="none" strike="noStrike">
                          <a:effectLst/>
                        </a:rPr>
                        <a:t>m/s</a:t>
                      </a:r>
                      <a:endParaRPr lang="en-US" sz="1000" b="0" i="0" u="none" strike="noStrike">
                        <a:solidFill>
                          <a:srgbClr val="000000"/>
                        </a:solidFill>
                        <a:effectLst/>
                        <a:latin typeface="Adani Regular" panose="02000503000000020004" pitchFamily="2" charset="0"/>
                      </a:endParaRPr>
                    </a:p>
                  </a:txBody>
                  <a:tcPr marL="9525" marR="9525" marT="9525" marB="0" anchor="b"/>
                </a:tc>
                <a:tc>
                  <a:txBody>
                    <a:bodyPr/>
                    <a:lstStyle/>
                    <a:p>
                      <a:pPr algn="ctr" fontAlgn="b"/>
                      <a:r>
                        <a:rPr lang="en-US" sz="1000" u="none" strike="noStrike" dirty="0">
                          <a:effectLst/>
                        </a:rPr>
                        <a:t>21.7</a:t>
                      </a:r>
                      <a:endParaRPr lang="en-US" sz="1000" b="0" i="0" u="none" strike="noStrike" dirty="0">
                        <a:solidFill>
                          <a:srgbClr val="000000"/>
                        </a:solidFill>
                        <a:effectLst/>
                        <a:latin typeface="Adani Regular" panose="02000503000000020004" pitchFamily="2" charset="0"/>
                      </a:endParaRPr>
                    </a:p>
                  </a:txBody>
                  <a:tcPr marL="9525" marR="9525" marT="9525" marB="0" anchor="b"/>
                </a:tc>
                <a:tc>
                  <a:txBody>
                    <a:bodyPr/>
                    <a:lstStyle/>
                    <a:p>
                      <a:pPr algn="ctr" fontAlgn="b"/>
                      <a:r>
                        <a:rPr lang="en-US" sz="1000" u="none" strike="noStrike" dirty="0">
                          <a:effectLst/>
                        </a:rPr>
                        <a:t>22</a:t>
                      </a:r>
                      <a:endParaRPr lang="en-US" sz="1000" b="0" i="0" u="none" strike="noStrike" dirty="0">
                        <a:solidFill>
                          <a:srgbClr val="000000"/>
                        </a:solidFill>
                        <a:effectLst/>
                        <a:latin typeface="Adani Regular" panose="02000503000000020004" pitchFamily="2" charset="0"/>
                      </a:endParaRPr>
                    </a:p>
                  </a:txBody>
                  <a:tcPr marL="9525" marR="9525" marT="9525" marB="0" anchor="b"/>
                </a:tc>
                <a:extLst>
                  <a:ext uri="{0D108BD9-81ED-4DB2-BD59-A6C34878D82A}">
                    <a16:rowId xmlns:a16="http://schemas.microsoft.com/office/drawing/2014/main" val="2262852632"/>
                  </a:ext>
                </a:extLst>
              </a:tr>
              <a:tr h="190500">
                <a:tc>
                  <a:txBody>
                    <a:bodyPr/>
                    <a:lstStyle/>
                    <a:p>
                      <a:pPr algn="l" fontAlgn="b"/>
                      <a:r>
                        <a:rPr lang="en-US" sz="1000" b="1" u="none" strike="noStrike" dirty="0">
                          <a:effectLst/>
                        </a:rPr>
                        <a:t>Primary Air Ratio</a:t>
                      </a:r>
                      <a:endParaRPr lang="en-US" sz="1000" b="1" i="0" u="none" strike="noStrike" dirty="0">
                        <a:solidFill>
                          <a:srgbClr val="000000"/>
                        </a:solidFill>
                        <a:effectLst/>
                        <a:latin typeface="Adani Regular" panose="02000503000000020004" pitchFamily="2" charset="0"/>
                      </a:endParaRPr>
                    </a:p>
                  </a:txBody>
                  <a:tcPr marL="9525" marR="9525" marT="9525" marB="0" anchor="b"/>
                </a:tc>
                <a:tc>
                  <a:txBody>
                    <a:bodyPr/>
                    <a:lstStyle/>
                    <a:p>
                      <a:pPr algn="ctr" fontAlgn="b"/>
                      <a:r>
                        <a:rPr lang="en-US" sz="1000" u="none" strike="noStrike">
                          <a:effectLst/>
                        </a:rPr>
                        <a:t>%</a:t>
                      </a:r>
                      <a:endParaRPr lang="en-US" sz="1000" b="0" i="0" u="none" strike="noStrike">
                        <a:solidFill>
                          <a:srgbClr val="000000"/>
                        </a:solidFill>
                        <a:effectLst/>
                        <a:latin typeface="Adani Regular" panose="02000503000000020004" pitchFamily="2" charset="0"/>
                      </a:endParaRPr>
                    </a:p>
                  </a:txBody>
                  <a:tcPr marL="9525" marR="9525" marT="9525" marB="0" anchor="b"/>
                </a:tc>
                <a:tc>
                  <a:txBody>
                    <a:bodyPr/>
                    <a:lstStyle/>
                    <a:p>
                      <a:pPr algn="ctr" fontAlgn="b"/>
                      <a:r>
                        <a:rPr lang="en-US" sz="1000" u="none" strike="noStrike" dirty="0">
                          <a:effectLst/>
                        </a:rPr>
                        <a:t>26.4</a:t>
                      </a:r>
                      <a:endParaRPr lang="en-US" sz="1000" b="0" i="0" u="none" strike="noStrike" dirty="0">
                        <a:solidFill>
                          <a:srgbClr val="000000"/>
                        </a:solidFill>
                        <a:effectLst/>
                        <a:latin typeface="Adani Regular" panose="02000503000000020004" pitchFamily="2" charset="0"/>
                      </a:endParaRPr>
                    </a:p>
                  </a:txBody>
                  <a:tcPr marL="9525" marR="9525" marT="9525" marB="0" anchor="b"/>
                </a:tc>
                <a:tc>
                  <a:txBody>
                    <a:bodyPr/>
                    <a:lstStyle/>
                    <a:p>
                      <a:pPr algn="ctr" fontAlgn="b"/>
                      <a:r>
                        <a:rPr lang="en-US" sz="1000" u="none" strike="noStrike" dirty="0">
                          <a:effectLst/>
                        </a:rPr>
                        <a:t>31.6</a:t>
                      </a:r>
                      <a:endParaRPr lang="en-US" sz="1000" b="0" i="0" u="none" strike="noStrike" dirty="0">
                        <a:solidFill>
                          <a:srgbClr val="000000"/>
                        </a:solidFill>
                        <a:effectLst/>
                        <a:latin typeface="Adani Regular" panose="02000503000000020004" pitchFamily="2" charset="0"/>
                      </a:endParaRPr>
                    </a:p>
                  </a:txBody>
                  <a:tcPr marL="9525" marR="9525" marT="9525" marB="0" anchor="b"/>
                </a:tc>
                <a:extLst>
                  <a:ext uri="{0D108BD9-81ED-4DB2-BD59-A6C34878D82A}">
                    <a16:rowId xmlns:a16="http://schemas.microsoft.com/office/drawing/2014/main" val="3984438480"/>
                  </a:ext>
                </a:extLst>
              </a:tr>
              <a:tr h="190500">
                <a:tc>
                  <a:txBody>
                    <a:bodyPr/>
                    <a:lstStyle/>
                    <a:p>
                      <a:pPr algn="l" fontAlgn="b"/>
                      <a:r>
                        <a:rPr lang="en-US" sz="1000" b="1" u="none" strike="noStrike" dirty="0">
                          <a:effectLst/>
                        </a:rPr>
                        <a:t>Secondary Air Ratio</a:t>
                      </a:r>
                      <a:endParaRPr lang="en-US" sz="1000" b="1" i="0" u="none" strike="noStrike" dirty="0">
                        <a:solidFill>
                          <a:srgbClr val="000000"/>
                        </a:solidFill>
                        <a:effectLst/>
                        <a:latin typeface="Adani Regular" panose="02000503000000020004" pitchFamily="2" charset="0"/>
                      </a:endParaRPr>
                    </a:p>
                  </a:txBody>
                  <a:tcPr marL="9525" marR="9525" marT="9525" marB="0" anchor="b"/>
                </a:tc>
                <a:tc>
                  <a:txBody>
                    <a:bodyPr/>
                    <a:lstStyle/>
                    <a:p>
                      <a:pPr algn="ctr" fontAlgn="b"/>
                      <a:r>
                        <a:rPr lang="en-US" sz="1000" u="none" strike="noStrike">
                          <a:effectLst/>
                        </a:rPr>
                        <a:t>%</a:t>
                      </a:r>
                      <a:endParaRPr lang="en-US" sz="1000" b="0" i="0" u="none" strike="noStrike">
                        <a:solidFill>
                          <a:srgbClr val="000000"/>
                        </a:solidFill>
                        <a:effectLst/>
                        <a:latin typeface="Adani Regular" panose="02000503000000020004" pitchFamily="2" charset="0"/>
                      </a:endParaRPr>
                    </a:p>
                  </a:txBody>
                  <a:tcPr marL="9525" marR="9525" marT="9525" marB="0" anchor="b"/>
                </a:tc>
                <a:tc>
                  <a:txBody>
                    <a:bodyPr/>
                    <a:lstStyle/>
                    <a:p>
                      <a:pPr algn="ctr" fontAlgn="b"/>
                      <a:r>
                        <a:rPr lang="en-US" sz="1000" u="none" strike="noStrike">
                          <a:effectLst/>
                        </a:rPr>
                        <a:t>49.2</a:t>
                      </a:r>
                      <a:endParaRPr lang="en-US" sz="1000" b="0" i="0" u="none" strike="noStrike">
                        <a:solidFill>
                          <a:srgbClr val="000000"/>
                        </a:solidFill>
                        <a:effectLst/>
                        <a:latin typeface="Adani Regular" panose="02000503000000020004" pitchFamily="2" charset="0"/>
                      </a:endParaRPr>
                    </a:p>
                  </a:txBody>
                  <a:tcPr marL="9525" marR="9525" marT="9525" marB="0" anchor="b"/>
                </a:tc>
                <a:tc>
                  <a:txBody>
                    <a:bodyPr/>
                    <a:lstStyle/>
                    <a:p>
                      <a:pPr algn="ctr" fontAlgn="b"/>
                      <a:r>
                        <a:rPr lang="en-US" sz="1000" u="none" strike="noStrike" dirty="0">
                          <a:effectLst/>
                        </a:rPr>
                        <a:t>48.2</a:t>
                      </a:r>
                      <a:endParaRPr lang="en-US" sz="1000" b="0" i="0" u="none" strike="noStrike" dirty="0">
                        <a:solidFill>
                          <a:srgbClr val="000000"/>
                        </a:solidFill>
                        <a:effectLst/>
                        <a:latin typeface="Adani Regular" panose="02000503000000020004" pitchFamily="2" charset="0"/>
                      </a:endParaRPr>
                    </a:p>
                  </a:txBody>
                  <a:tcPr marL="9525" marR="9525" marT="9525" marB="0" anchor="b"/>
                </a:tc>
                <a:extLst>
                  <a:ext uri="{0D108BD9-81ED-4DB2-BD59-A6C34878D82A}">
                    <a16:rowId xmlns:a16="http://schemas.microsoft.com/office/drawing/2014/main" val="4264138112"/>
                  </a:ext>
                </a:extLst>
              </a:tr>
              <a:tr h="190500">
                <a:tc>
                  <a:txBody>
                    <a:bodyPr/>
                    <a:lstStyle/>
                    <a:p>
                      <a:pPr algn="l" fontAlgn="b"/>
                      <a:r>
                        <a:rPr lang="en-US" sz="1000" b="1" u="none" strike="noStrike" dirty="0">
                          <a:effectLst/>
                        </a:rPr>
                        <a:t>OFA Air Ratio</a:t>
                      </a:r>
                      <a:endParaRPr lang="en-US" sz="1000" b="1" i="0" u="none" strike="noStrike" dirty="0">
                        <a:solidFill>
                          <a:srgbClr val="000000"/>
                        </a:solidFill>
                        <a:effectLst/>
                        <a:latin typeface="Adani Regular" panose="02000503000000020004" pitchFamily="2" charset="0"/>
                      </a:endParaRPr>
                    </a:p>
                  </a:txBody>
                  <a:tcPr marL="9525" marR="9525" marT="9525" marB="0" anchor="b"/>
                </a:tc>
                <a:tc>
                  <a:txBody>
                    <a:bodyPr/>
                    <a:lstStyle/>
                    <a:p>
                      <a:pPr algn="ctr" fontAlgn="b"/>
                      <a:r>
                        <a:rPr lang="en-US" sz="1000" u="none" strike="noStrike">
                          <a:effectLst/>
                        </a:rPr>
                        <a:t>%</a:t>
                      </a:r>
                      <a:endParaRPr lang="en-US" sz="1000" b="0" i="0" u="none" strike="noStrike">
                        <a:solidFill>
                          <a:srgbClr val="000000"/>
                        </a:solidFill>
                        <a:effectLst/>
                        <a:latin typeface="Adani Regular" panose="02000503000000020004" pitchFamily="2" charset="0"/>
                      </a:endParaRPr>
                    </a:p>
                  </a:txBody>
                  <a:tcPr marL="9525" marR="9525" marT="9525" marB="0" anchor="b"/>
                </a:tc>
                <a:tc>
                  <a:txBody>
                    <a:bodyPr/>
                    <a:lstStyle/>
                    <a:p>
                      <a:pPr algn="ctr" fontAlgn="b"/>
                      <a:r>
                        <a:rPr lang="en-US" sz="1000" u="none" strike="noStrike">
                          <a:effectLst/>
                        </a:rPr>
                        <a:t>23.5</a:t>
                      </a:r>
                      <a:endParaRPr lang="en-US" sz="1000" b="0" i="0" u="none" strike="noStrike">
                        <a:solidFill>
                          <a:srgbClr val="000000"/>
                        </a:solidFill>
                        <a:effectLst/>
                        <a:latin typeface="Adani Regular" panose="02000503000000020004" pitchFamily="2" charset="0"/>
                      </a:endParaRPr>
                    </a:p>
                  </a:txBody>
                  <a:tcPr marL="9525" marR="9525" marT="9525" marB="0" anchor="b"/>
                </a:tc>
                <a:tc>
                  <a:txBody>
                    <a:bodyPr/>
                    <a:lstStyle/>
                    <a:p>
                      <a:pPr algn="ctr" fontAlgn="b"/>
                      <a:r>
                        <a:rPr lang="en-US" sz="1000" u="none" strike="noStrike" dirty="0">
                          <a:effectLst/>
                        </a:rPr>
                        <a:t>19.3</a:t>
                      </a:r>
                      <a:endParaRPr lang="en-US" sz="1000" b="0" i="0" u="none" strike="noStrike" dirty="0">
                        <a:solidFill>
                          <a:srgbClr val="000000"/>
                        </a:solidFill>
                        <a:effectLst/>
                        <a:latin typeface="Adani Regular" panose="02000503000000020004" pitchFamily="2" charset="0"/>
                      </a:endParaRPr>
                    </a:p>
                  </a:txBody>
                  <a:tcPr marL="9525" marR="9525" marT="9525" marB="0" anchor="b"/>
                </a:tc>
                <a:extLst>
                  <a:ext uri="{0D108BD9-81ED-4DB2-BD59-A6C34878D82A}">
                    <a16:rowId xmlns:a16="http://schemas.microsoft.com/office/drawing/2014/main" val="2125430706"/>
                  </a:ext>
                </a:extLst>
              </a:tr>
            </a:tbl>
          </a:graphicData>
        </a:graphic>
      </p:graphicFrame>
    </p:spTree>
    <p:extLst>
      <p:ext uri="{BB962C8B-B14F-4D97-AF65-F5344CB8AC3E}">
        <p14:creationId xmlns:p14="http://schemas.microsoft.com/office/powerpoint/2010/main" val="328591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 name="Rectangle 152"/>
          <p:cNvSpPr>
            <a:spLocks noChangeArrowheads="1"/>
          </p:cNvSpPr>
          <p:nvPr/>
        </p:nvSpPr>
        <p:spPr bwMode="auto">
          <a:xfrm>
            <a:off x="152400" y="138953"/>
            <a:ext cx="117261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pSp>
        <p:nvGrpSpPr>
          <p:cNvPr id="7" name="Group 5"/>
          <p:cNvGrpSpPr>
            <a:grpSpLocks/>
          </p:cNvGrpSpPr>
          <p:nvPr/>
        </p:nvGrpSpPr>
        <p:grpSpPr bwMode="auto">
          <a:xfrm>
            <a:off x="3764092" y="4509618"/>
            <a:ext cx="23648" cy="41144"/>
            <a:chOff x="8068" y="7823"/>
            <a:chExt cx="51" cy="90"/>
          </a:xfrm>
        </p:grpSpPr>
        <p:sp>
          <p:nvSpPr>
            <p:cNvPr id="10" name="Freeform 6"/>
            <p:cNvSpPr>
              <a:spLocks/>
            </p:cNvSpPr>
            <p:nvPr/>
          </p:nvSpPr>
          <p:spPr bwMode="auto">
            <a:xfrm>
              <a:off x="8068" y="7823"/>
              <a:ext cx="51" cy="90"/>
            </a:xfrm>
            <a:custGeom>
              <a:avLst/>
              <a:gdLst>
                <a:gd name="T0" fmla="+- 0 8116 8068"/>
                <a:gd name="T1" fmla="*/ T0 w 51"/>
                <a:gd name="T2" fmla="+- 0 7880 7823"/>
                <a:gd name="T3" fmla="*/ 7880 h 90"/>
                <a:gd name="T4" fmla="+- 0 8089 8068"/>
                <a:gd name="T5" fmla="*/ T4 w 51"/>
                <a:gd name="T6" fmla="+- 0 7880 7823"/>
                <a:gd name="T7" fmla="*/ 7880 h 90"/>
                <a:gd name="T8" fmla="+- 0 8089 8068"/>
                <a:gd name="T9" fmla="*/ T8 w 51"/>
                <a:gd name="T10" fmla="+- 0 7882 7823"/>
                <a:gd name="T11" fmla="*/ 7882 h 90"/>
                <a:gd name="T12" fmla="+- 0 8089 8068"/>
                <a:gd name="T13" fmla="*/ T12 w 51"/>
                <a:gd name="T14" fmla="+- 0 7884 7823"/>
                <a:gd name="T15" fmla="*/ 7884 h 90"/>
                <a:gd name="T16" fmla="+- 0 8090 8068"/>
                <a:gd name="T17" fmla="*/ T16 w 51"/>
                <a:gd name="T18" fmla="+- 0 7885 7823"/>
                <a:gd name="T19" fmla="*/ 7885 h 90"/>
                <a:gd name="T20" fmla="+- 0 8092 8068"/>
                <a:gd name="T21" fmla="*/ T20 w 51"/>
                <a:gd name="T22" fmla="+- 0 7886 7823"/>
                <a:gd name="T23" fmla="*/ 7886 h 90"/>
                <a:gd name="T24" fmla="+- 0 8091 8068"/>
                <a:gd name="T25" fmla="*/ T24 w 51"/>
                <a:gd name="T26" fmla="+- 0 7888 7823"/>
                <a:gd name="T27" fmla="*/ 7888 h 90"/>
                <a:gd name="T28" fmla="+- 0 8091 8068"/>
                <a:gd name="T29" fmla="*/ T28 w 51"/>
                <a:gd name="T30" fmla="+- 0 7890 7823"/>
                <a:gd name="T31" fmla="*/ 7890 h 90"/>
                <a:gd name="T32" fmla="+- 0 8092 8068"/>
                <a:gd name="T33" fmla="*/ T32 w 51"/>
                <a:gd name="T34" fmla="+- 0 7892 7823"/>
                <a:gd name="T35" fmla="*/ 7892 h 90"/>
                <a:gd name="T36" fmla="+- 0 8094 8068"/>
                <a:gd name="T37" fmla="*/ T36 w 51"/>
                <a:gd name="T38" fmla="+- 0 7894 7823"/>
                <a:gd name="T39" fmla="*/ 7894 h 90"/>
                <a:gd name="T40" fmla="+- 0 8093 8068"/>
                <a:gd name="T41" fmla="*/ T40 w 51"/>
                <a:gd name="T42" fmla="+- 0 7896 7823"/>
                <a:gd name="T43" fmla="*/ 7896 h 90"/>
                <a:gd name="T44" fmla="+- 0 8094 8068"/>
                <a:gd name="T45" fmla="*/ T44 w 51"/>
                <a:gd name="T46" fmla="+- 0 7898 7823"/>
                <a:gd name="T47" fmla="*/ 7898 h 90"/>
                <a:gd name="T48" fmla="+- 0 8096 8068"/>
                <a:gd name="T49" fmla="*/ T48 w 51"/>
                <a:gd name="T50" fmla="+- 0 7899 7823"/>
                <a:gd name="T51" fmla="*/ 7899 h 90"/>
                <a:gd name="T52" fmla="+- 0 8098 8068"/>
                <a:gd name="T53" fmla="*/ T52 w 51"/>
                <a:gd name="T54" fmla="+- 0 7901 7823"/>
                <a:gd name="T55" fmla="*/ 7901 h 90"/>
                <a:gd name="T56" fmla="+- 0 8098 8068"/>
                <a:gd name="T57" fmla="*/ T56 w 51"/>
                <a:gd name="T58" fmla="+- 0 7905 7823"/>
                <a:gd name="T59" fmla="*/ 7905 h 90"/>
                <a:gd name="T60" fmla="+- 0 8097 8068"/>
                <a:gd name="T61" fmla="*/ T60 w 51"/>
                <a:gd name="T62" fmla="+- 0 7908 7823"/>
                <a:gd name="T63" fmla="*/ 7908 h 90"/>
                <a:gd name="T64" fmla="+- 0 8098 8068"/>
                <a:gd name="T65" fmla="*/ T64 w 51"/>
                <a:gd name="T66" fmla="+- 0 7911 7823"/>
                <a:gd name="T67" fmla="*/ 7911 h 90"/>
                <a:gd name="T68" fmla="+- 0 8102 8068"/>
                <a:gd name="T69" fmla="*/ T68 w 51"/>
                <a:gd name="T70" fmla="+- 0 7912 7823"/>
                <a:gd name="T71" fmla="*/ 7912 h 90"/>
                <a:gd name="T72" fmla="+- 0 8104 8068"/>
                <a:gd name="T73" fmla="*/ T72 w 51"/>
                <a:gd name="T74" fmla="+- 0 7905 7823"/>
                <a:gd name="T75" fmla="*/ 7905 h 90"/>
                <a:gd name="T76" fmla="+- 0 8106 8068"/>
                <a:gd name="T77" fmla="*/ T76 w 51"/>
                <a:gd name="T78" fmla="+- 0 7902 7823"/>
                <a:gd name="T79" fmla="*/ 7902 h 90"/>
                <a:gd name="T80" fmla="+- 0 8108 8068"/>
                <a:gd name="T81" fmla="*/ T80 w 51"/>
                <a:gd name="T82" fmla="+- 0 7902 7823"/>
                <a:gd name="T83" fmla="*/ 7902 h 90"/>
                <a:gd name="T84" fmla="+- 0 8113 8068"/>
                <a:gd name="T85" fmla="*/ T84 w 51"/>
                <a:gd name="T86" fmla="+- 0 7902 7823"/>
                <a:gd name="T87" fmla="*/ 7902 h 90"/>
                <a:gd name="T88" fmla="+- 0 8114 8068"/>
                <a:gd name="T89" fmla="*/ T88 w 51"/>
                <a:gd name="T90" fmla="+- 0 7901 7823"/>
                <a:gd name="T91" fmla="*/ 7901 h 90"/>
                <a:gd name="T92" fmla="+- 0 8114 8068"/>
                <a:gd name="T93" fmla="*/ T92 w 51"/>
                <a:gd name="T94" fmla="+- 0 7899 7823"/>
                <a:gd name="T95" fmla="*/ 7899 h 90"/>
                <a:gd name="T96" fmla="+- 0 8113 8068"/>
                <a:gd name="T97" fmla="*/ T96 w 51"/>
                <a:gd name="T98" fmla="+- 0 7898 7823"/>
                <a:gd name="T99" fmla="*/ 7898 h 90"/>
                <a:gd name="T100" fmla="+- 0 8112 8068"/>
                <a:gd name="T101" fmla="*/ T100 w 51"/>
                <a:gd name="T102" fmla="+- 0 7896 7823"/>
                <a:gd name="T103" fmla="*/ 7896 h 90"/>
                <a:gd name="T104" fmla="+- 0 8111 8068"/>
                <a:gd name="T105" fmla="*/ T104 w 51"/>
                <a:gd name="T106" fmla="+- 0 7895 7823"/>
                <a:gd name="T107" fmla="*/ 7895 h 90"/>
                <a:gd name="T108" fmla="+- 0 8112 8068"/>
                <a:gd name="T109" fmla="*/ T108 w 51"/>
                <a:gd name="T110" fmla="+- 0 7889 7823"/>
                <a:gd name="T111" fmla="*/ 7889 h 90"/>
                <a:gd name="T112" fmla="+- 0 8116 8068"/>
                <a:gd name="T113" fmla="*/ T112 w 51"/>
                <a:gd name="T114" fmla="+- 0 7880 7823"/>
                <a:gd name="T115" fmla="*/ 7880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48" y="57"/>
                  </a:moveTo>
                  <a:lnTo>
                    <a:pt x="21" y="57"/>
                  </a:lnTo>
                  <a:lnTo>
                    <a:pt x="21" y="59"/>
                  </a:lnTo>
                  <a:lnTo>
                    <a:pt x="21" y="61"/>
                  </a:lnTo>
                  <a:lnTo>
                    <a:pt x="22" y="62"/>
                  </a:lnTo>
                  <a:lnTo>
                    <a:pt x="24" y="63"/>
                  </a:lnTo>
                  <a:lnTo>
                    <a:pt x="23" y="65"/>
                  </a:lnTo>
                  <a:lnTo>
                    <a:pt x="23" y="67"/>
                  </a:lnTo>
                  <a:lnTo>
                    <a:pt x="24" y="69"/>
                  </a:lnTo>
                  <a:lnTo>
                    <a:pt x="26" y="71"/>
                  </a:lnTo>
                  <a:lnTo>
                    <a:pt x="25" y="73"/>
                  </a:lnTo>
                  <a:lnTo>
                    <a:pt x="26" y="75"/>
                  </a:lnTo>
                  <a:lnTo>
                    <a:pt x="28" y="76"/>
                  </a:lnTo>
                  <a:lnTo>
                    <a:pt x="30" y="78"/>
                  </a:lnTo>
                  <a:lnTo>
                    <a:pt x="30" y="82"/>
                  </a:lnTo>
                  <a:lnTo>
                    <a:pt x="29" y="85"/>
                  </a:lnTo>
                  <a:lnTo>
                    <a:pt x="30" y="88"/>
                  </a:lnTo>
                  <a:lnTo>
                    <a:pt x="34" y="89"/>
                  </a:lnTo>
                  <a:lnTo>
                    <a:pt x="36" y="82"/>
                  </a:lnTo>
                  <a:lnTo>
                    <a:pt x="38" y="79"/>
                  </a:lnTo>
                  <a:lnTo>
                    <a:pt x="40" y="79"/>
                  </a:lnTo>
                  <a:lnTo>
                    <a:pt x="45" y="79"/>
                  </a:lnTo>
                  <a:lnTo>
                    <a:pt x="46" y="78"/>
                  </a:lnTo>
                  <a:lnTo>
                    <a:pt x="46" y="76"/>
                  </a:lnTo>
                  <a:lnTo>
                    <a:pt x="45" y="75"/>
                  </a:lnTo>
                  <a:lnTo>
                    <a:pt x="44" y="73"/>
                  </a:lnTo>
                  <a:lnTo>
                    <a:pt x="43" y="72"/>
                  </a:lnTo>
                  <a:lnTo>
                    <a:pt x="44" y="66"/>
                  </a:lnTo>
                  <a:lnTo>
                    <a:pt x="48" y="57"/>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8068" y="7823"/>
              <a:ext cx="51" cy="90"/>
            </a:xfrm>
            <a:custGeom>
              <a:avLst/>
              <a:gdLst>
                <a:gd name="T0" fmla="+- 0 8113 8068"/>
                <a:gd name="T1" fmla="*/ T0 w 51"/>
                <a:gd name="T2" fmla="+- 0 7902 7823"/>
                <a:gd name="T3" fmla="*/ 7902 h 90"/>
                <a:gd name="T4" fmla="+- 0 8108 8068"/>
                <a:gd name="T5" fmla="*/ T4 w 51"/>
                <a:gd name="T6" fmla="+- 0 7902 7823"/>
                <a:gd name="T7" fmla="*/ 7902 h 90"/>
                <a:gd name="T8" fmla="+- 0 8110 8068"/>
                <a:gd name="T9" fmla="*/ T8 w 51"/>
                <a:gd name="T10" fmla="+- 0 7902 7823"/>
                <a:gd name="T11" fmla="*/ 7902 h 90"/>
                <a:gd name="T12" fmla="+- 0 8112 8068"/>
                <a:gd name="T13" fmla="*/ T12 w 51"/>
                <a:gd name="T14" fmla="+- 0 7902 7823"/>
                <a:gd name="T15" fmla="*/ 7902 h 90"/>
                <a:gd name="T16" fmla="+- 0 8113 8068"/>
                <a:gd name="T17" fmla="*/ T16 w 51"/>
                <a:gd name="T18" fmla="+- 0 7902 7823"/>
                <a:gd name="T19" fmla="*/ 7902 h 90"/>
              </a:gdLst>
              <a:ahLst/>
              <a:cxnLst>
                <a:cxn ang="0">
                  <a:pos x="T1" y="T3"/>
                </a:cxn>
                <a:cxn ang="0">
                  <a:pos x="T5" y="T7"/>
                </a:cxn>
                <a:cxn ang="0">
                  <a:pos x="T9" y="T11"/>
                </a:cxn>
                <a:cxn ang="0">
                  <a:pos x="T13" y="T15"/>
                </a:cxn>
                <a:cxn ang="0">
                  <a:pos x="T17" y="T19"/>
                </a:cxn>
              </a:cxnLst>
              <a:rect l="0" t="0" r="r" b="b"/>
              <a:pathLst>
                <a:path w="51" h="90">
                  <a:moveTo>
                    <a:pt x="45" y="79"/>
                  </a:moveTo>
                  <a:lnTo>
                    <a:pt x="40" y="79"/>
                  </a:lnTo>
                  <a:lnTo>
                    <a:pt x="42" y="79"/>
                  </a:lnTo>
                  <a:lnTo>
                    <a:pt x="44" y="79"/>
                  </a:lnTo>
                  <a:lnTo>
                    <a:pt x="45" y="79"/>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8068" y="7823"/>
              <a:ext cx="51" cy="90"/>
            </a:xfrm>
            <a:custGeom>
              <a:avLst/>
              <a:gdLst>
                <a:gd name="T0" fmla="+- 0 8117 8068"/>
                <a:gd name="T1" fmla="*/ T0 w 51"/>
                <a:gd name="T2" fmla="+- 0 7861 7823"/>
                <a:gd name="T3" fmla="*/ 7861 h 90"/>
                <a:gd name="T4" fmla="+- 0 8071 8068"/>
                <a:gd name="T5" fmla="*/ T4 w 51"/>
                <a:gd name="T6" fmla="+- 0 7861 7823"/>
                <a:gd name="T7" fmla="*/ 7861 h 90"/>
                <a:gd name="T8" fmla="+- 0 8075 8068"/>
                <a:gd name="T9" fmla="*/ T8 w 51"/>
                <a:gd name="T10" fmla="+- 0 7863 7823"/>
                <a:gd name="T11" fmla="*/ 7863 h 90"/>
                <a:gd name="T12" fmla="+- 0 8078 8068"/>
                <a:gd name="T13" fmla="*/ T12 w 51"/>
                <a:gd name="T14" fmla="+- 0 7865 7823"/>
                <a:gd name="T15" fmla="*/ 7865 h 90"/>
                <a:gd name="T16" fmla="+- 0 8081 8068"/>
                <a:gd name="T17" fmla="*/ T16 w 51"/>
                <a:gd name="T18" fmla="+- 0 7868 7823"/>
                <a:gd name="T19" fmla="*/ 7868 h 90"/>
                <a:gd name="T20" fmla="+- 0 8083 8068"/>
                <a:gd name="T21" fmla="*/ T20 w 51"/>
                <a:gd name="T22" fmla="+- 0 7872 7823"/>
                <a:gd name="T23" fmla="*/ 7872 h 90"/>
                <a:gd name="T24" fmla="+- 0 8084 8068"/>
                <a:gd name="T25" fmla="*/ T24 w 51"/>
                <a:gd name="T26" fmla="+- 0 7877 7823"/>
                <a:gd name="T27" fmla="*/ 7877 h 90"/>
                <a:gd name="T28" fmla="+- 0 8086 8068"/>
                <a:gd name="T29" fmla="*/ T28 w 51"/>
                <a:gd name="T30" fmla="+- 0 7880 7823"/>
                <a:gd name="T31" fmla="*/ 7880 h 90"/>
                <a:gd name="T32" fmla="+- 0 8089 8068"/>
                <a:gd name="T33" fmla="*/ T32 w 51"/>
                <a:gd name="T34" fmla="+- 0 7880 7823"/>
                <a:gd name="T35" fmla="*/ 7880 h 90"/>
                <a:gd name="T36" fmla="+- 0 8116 8068"/>
                <a:gd name="T37" fmla="*/ T36 w 51"/>
                <a:gd name="T38" fmla="+- 0 7880 7823"/>
                <a:gd name="T39" fmla="*/ 7880 h 90"/>
                <a:gd name="T40" fmla="+- 0 8117 8068"/>
                <a:gd name="T41" fmla="*/ T40 w 51"/>
                <a:gd name="T42" fmla="+- 0 7878 7823"/>
                <a:gd name="T43" fmla="*/ 7878 h 90"/>
                <a:gd name="T44" fmla="+- 0 8119 8068"/>
                <a:gd name="T45" fmla="*/ T44 w 51"/>
                <a:gd name="T46" fmla="+- 0 7874 7823"/>
                <a:gd name="T47" fmla="*/ 7874 h 90"/>
                <a:gd name="T48" fmla="+- 0 8119 8068"/>
                <a:gd name="T49" fmla="*/ T48 w 51"/>
                <a:gd name="T50" fmla="+- 0 7864 7823"/>
                <a:gd name="T51" fmla="*/ 7864 h 90"/>
                <a:gd name="T52" fmla="+- 0 8117 8068"/>
                <a:gd name="T53" fmla="*/ T52 w 51"/>
                <a:gd name="T54" fmla="+- 0 7861 7823"/>
                <a:gd name="T55" fmla="*/ 7861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1" h="90">
                  <a:moveTo>
                    <a:pt x="49" y="38"/>
                  </a:moveTo>
                  <a:lnTo>
                    <a:pt x="3" y="38"/>
                  </a:lnTo>
                  <a:lnTo>
                    <a:pt x="7" y="40"/>
                  </a:lnTo>
                  <a:lnTo>
                    <a:pt x="10" y="42"/>
                  </a:lnTo>
                  <a:lnTo>
                    <a:pt x="13" y="45"/>
                  </a:lnTo>
                  <a:lnTo>
                    <a:pt x="15" y="49"/>
                  </a:lnTo>
                  <a:lnTo>
                    <a:pt x="16" y="54"/>
                  </a:lnTo>
                  <a:lnTo>
                    <a:pt x="18" y="57"/>
                  </a:lnTo>
                  <a:lnTo>
                    <a:pt x="21" y="57"/>
                  </a:lnTo>
                  <a:lnTo>
                    <a:pt x="48" y="57"/>
                  </a:lnTo>
                  <a:lnTo>
                    <a:pt x="49" y="55"/>
                  </a:lnTo>
                  <a:lnTo>
                    <a:pt x="51" y="51"/>
                  </a:lnTo>
                  <a:lnTo>
                    <a:pt x="51" y="41"/>
                  </a:lnTo>
                  <a:lnTo>
                    <a:pt x="49" y="38"/>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8068" y="7823"/>
              <a:ext cx="51" cy="90"/>
            </a:xfrm>
            <a:custGeom>
              <a:avLst/>
              <a:gdLst>
                <a:gd name="T0" fmla="+- 0 8089 8068"/>
                <a:gd name="T1" fmla="*/ T0 w 51"/>
                <a:gd name="T2" fmla="+- 0 7827 7823"/>
                <a:gd name="T3" fmla="*/ 7827 h 90"/>
                <a:gd name="T4" fmla="+- 0 8085 8068"/>
                <a:gd name="T5" fmla="*/ T4 w 51"/>
                <a:gd name="T6" fmla="+- 0 7829 7823"/>
                <a:gd name="T7" fmla="*/ 7829 h 90"/>
                <a:gd name="T8" fmla="+- 0 8084 8068"/>
                <a:gd name="T9" fmla="*/ T8 w 51"/>
                <a:gd name="T10" fmla="+- 0 7829 7823"/>
                <a:gd name="T11" fmla="*/ 7829 h 90"/>
                <a:gd name="T12" fmla="+- 0 8083 8068"/>
                <a:gd name="T13" fmla="*/ T12 w 51"/>
                <a:gd name="T14" fmla="+- 0 7830 7823"/>
                <a:gd name="T15" fmla="*/ 7830 h 90"/>
                <a:gd name="T16" fmla="+- 0 8082 8068"/>
                <a:gd name="T17" fmla="*/ T16 w 51"/>
                <a:gd name="T18" fmla="+- 0 7831 7823"/>
                <a:gd name="T19" fmla="*/ 7831 h 90"/>
                <a:gd name="T20" fmla="+- 0 8081 8068"/>
                <a:gd name="T21" fmla="*/ T20 w 51"/>
                <a:gd name="T22" fmla="+- 0 7832 7823"/>
                <a:gd name="T23" fmla="*/ 7832 h 90"/>
                <a:gd name="T24" fmla="+- 0 8079 8068"/>
                <a:gd name="T25" fmla="*/ T24 w 51"/>
                <a:gd name="T26" fmla="+- 0 7833 7823"/>
                <a:gd name="T27" fmla="*/ 7833 h 90"/>
                <a:gd name="T28" fmla="+- 0 8075 8068"/>
                <a:gd name="T29" fmla="*/ T28 w 51"/>
                <a:gd name="T30" fmla="+- 0 7833 7823"/>
                <a:gd name="T31" fmla="*/ 7833 h 90"/>
                <a:gd name="T32" fmla="+- 0 8073 8068"/>
                <a:gd name="T33" fmla="*/ T32 w 51"/>
                <a:gd name="T34" fmla="+- 0 7833 7823"/>
                <a:gd name="T35" fmla="*/ 7833 h 90"/>
                <a:gd name="T36" fmla="+- 0 8069 8068"/>
                <a:gd name="T37" fmla="*/ T36 w 51"/>
                <a:gd name="T38" fmla="+- 0 7842 7823"/>
                <a:gd name="T39" fmla="*/ 7842 h 90"/>
                <a:gd name="T40" fmla="+- 0 8068 8068"/>
                <a:gd name="T41" fmla="*/ T40 w 51"/>
                <a:gd name="T42" fmla="+- 0 7845 7823"/>
                <a:gd name="T43" fmla="*/ 7845 h 90"/>
                <a:gd name="T44" fmla="+- 0 8068 8068"/>
                <a:gd name="T45" fmla="*/ T44 w 51"/>
                <a:gd name="T46" fmla="+- 0 7864 7823"/>
                <a:gd name="T47" fmla="*/ 7864 h 90"/>
                <a:gd name="T48" fmla="+- 0 8071 8068"/>
                <a:gd name="T49" fmla="*/ T48 w 51"/>
                <a:gd name="T50" fmla="+- 0 7861 7823"/>
                <a:gd name="T51" fmla="*/ 7861 h 90"/>
                <a:gd name="T52" fmla="+- 0 8117 8068"/>
                <a:gd name="T53" fmla="*/ T52 w 51"/>
                <a:gd name="T54" fmla="+- 0 7861 7823"/>
                <a:gd name="T55" fmla="*/ 7861 h 90"/>
                <a:gd name="T56" fmla="+- 0 8116 8068"/>
                <a:gd name="T57" fmla="*/ T56 w 51"/>
                <a:gd name="T58" fmla="+- 0 7860 7823"/>
                <a:gd name="T59" fmla="*/ 7860 h 90"/>
                <a:gd name="T60" fmla="+- 0 8114 8068"/>
                <a:gd name="T61" fmla="*/ T60 w 51"/>
                <a:gd name="T62" fmla="+- 0 7855 7823"/>
                <a:gd name="T63" fmla="*/ 7855 h 90"/>
                <a:gd name="T64" fmla="+- 0 8111 8068"/>
                <a:gd name="T65" fmla="*/ T64 w 51"/>
                <a:gd name="T66" fmla="+- 0 7850 7823"/>
                <a:gd name="T67" fmla="*/ 7850 h 90"/>
                <a:gd name="T68" fmla="+- 0 8110 8068"/>
                <a:gd name="T69" fmla="*/ T68 w 51"/>
                <a:gd name="T70" fmla="+- 0 7847 7823"/>
                <a:gd name="T71" fmla="*/ 7847 h 90"/>
                <a:gd name="T72" fmla="+- 0 8110 8068"/>
                <a:gd name="T73" fmla="*/ T72 w 51"/>
                <a:gd name="T74" fmla="+- 0 7840 7823"/>
                <a:gd name="T75" fmla="*/ 7840 h 90"/>
                <a:gd name="T76" fmla="+- 0 8109 8068"/>
                <a:gd name="T77" fmla="*/ T76 w 51"/>
                <a:gd name="T78" fmla="+- 0 7837 7823"/>
                <a:gd name="T79" fmla="*/ 7837 h 90"/>
                <a:gd name="T80" fmla="+- 0 8108 8068"/>
                <a:gd name="T81" fmla="*/ T80 w 51"/>
                <a:gd name="T82" fmla="+- 0 7834 7823"/>
                <a:gd name="T83" fmla="*/ 7834 h 90"/>
                <a:gd name="T84" fmla="+- 0 8108 8068"/>
                <a:gd name="T85" fmla="*/ T84 w 51"/>
                <a:gd name="T86" fmla="+- 0 7833 7823"/>
                <a:gd name="T87" fmla="*/ 7833 h 90"/>
                <a:gd name="T88" fmla="+- 0 8079 8068"/>
                <a:gd name="T89" fmla="*/ T88 w 51"/>
                <a:gd name="T90" fmla="+- 0 7833 7823"/>
                <a:gd name="T91" fmla="*/ 7833 h 90"/>
                <a:gd name="T92" fmla="+- 0 8075 8068"/>
                <a:gd name="T93" fmla="*/ T92 w 51"/>
                <a:gd name="T94" fmla="+- 0 7833 7823"/>
                <a:gd name="T95" fmla="*/ 7833 h 90"/>
                <a:gd name="T96" fmla="+- 0 8108 8068"/>
                <a:gd name="T97" fmla="*/ T96 w 51"/>
                <a:gd name="T98" fmla="+- 0 7833 7823"/>
                <a:gd name="T99" fmla="*/ 7833 h 90"/>
                <a:gd name="T100" fmla="+- 0 8107 8068"/>
                <a:gd name="T101" fmla="*/ T100 w 51"/>
                <a:gd name="T102" fmla="+- 0 7830 7823"/>
                <a:gd name="T103" fmla="*/ 7830 h 90"/>
                <a:gd name="T104" fmla="+- 0 8106 8068"/>
                <a:gd name="T105" fmla="*/ T104 w 51"/>
                <a:gd name="T106" fmla="+- 0 7828 7823"/>
                <a:gd name="T107" fmla="*/ 7828 h 90"/>
                <a:gd name="T108" fmla="+- 0 8090 8068"/>
                <a:gd name="T109" fmla="*/ T108 w 51"/>
                <a:gd name="T110" fmla="+- 0 7828 7823"/>
                <a:gd name="T111" fmla="*/ 7828 h 90"/>
                <a:gd name="T112" fmla="+- 0 8089 8068"/>
                <a:gd name="T113" fmla="*/ T112 w 51"/>
                <a:gd name="T114" fmla="+- 0 7827 7823"/>
                <a:gd name="T115" fmla="*/ 7827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21" y="4"/>
                  </a:moveTo>
                  <a:lnTo>
                    <a:pt x="17" y="6"/>
                  </a:lnTo>
                  <a:lnTo>
                    <a:pt x="16" y="6"/>
                  </a:lnTo>
                  <a:lnTo>
                    <a:pt x="15" y="7"/>
                  </a:lnTo>
                  <a:lnTo>
                    <a:pt x="14" y="8"/>
                  </a:lnTo>
                  <a:lnTo>
                    <a:pt x="13" y="9"/>
                  </a:lnTo>
                  <a:lnTo>
                    <a:pt x="11" y="10"/>
                  </a:lnTo>
                  <a:lnTo>
                    <a:pt x="7" y="10"/>
                  </a:lnTo>
                  <a:lnTo>
                    <a:pt x="5" y="10"/>
                  </a:lnTo>
                  <a:lnTo>
                    <a:pt x="1" y="19"/>
                  </a:lnTo>
                  <a:lnTo>
                    <a:pt x="0" y="22"/>
                  </a:lnTo>
                  <a:lnTo>
                    <a:pt x="0" y="41"/>
                  </a:lnTo>
                  <a:lnTo>
                    <a:pt x="3" y="38"/>
                  </a:lnTo>
                  <a:lnTo>
                    <a:pt x="49" y="38"/>
                  </a:lnTo>
                  <a:lnTo>
                    <a:pt x="48" y="37"/>
                  </a:lnTo>
                  <a:lnTo>
                    <a:pt x="46" y="32"/>
                  </a:lnTo>
                  <a:lnTo>
                    <a:pt x="43" y="27"/>
                  </a:lnTo>
                  <a:lnTo>
                    <a:pt x="42" y="24"/>
                  </a:lnTo>
                  <a:lnTo>
                    <a:pt x="42" y="17"/>
                  </a:lnTo>
                  <a:lnTo>
                    <a:pt x="41" y="14"/>
                  </a:lnTo>
                  <a:lnTo>
                    <a:pt x="40" y="11"/>
                  </a:lnTo>
                  <a:lnTo>
                    <a:pt x="40" y="10"/>
                  </a:lnTo>
                  <a:lnTo>
                    <a:pt x="11" y="10"/>
                  </a:lnTo>
                  <a:lnTo>
                    <a:pt x="7" y="10"/>
                  </a:lnTo>
                  <a:lnTo>
                    <a:pt x="40" y="10"/>
                  </a:lnTo>
                  <a:lnTo>
                    <a:pt x="39" y="7"/>
                  </a:lnTo>
                  <a:lnTo>
                    <a:pt x="38" y="5"/>
                  </a:lnTo>
                  <a:lnTo>
                    <a:pt x="22" y="5"/>
                  </a:lnTo>
                  <a:lnTo>
                    <a:pt x="21" y="4"/>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8068" y="7823"/>
              <a:ext cx="51" cy="90"/>
            </a:xfrm>
            <a:custGeom>
              <a:avLst/>
              <a:gdLst>
                <a:gd name="T0" fmla="+- 0 8098 8068"/>
                <a:gd name="T1" fmla="*/ T0 w 51"/>
                <a:gd name="T2" fmla="+- 0 7823 7823"/>
                <a:gd name="T3" fmla="*/ 7823 h 90"/>
                <a:gd name="T4" fmla="+- 0 8095 8068"/>
                <a:gd name="T5" fmla="*/ T4 w 51"/>
                <a:gd name="T6" fmla="+- 0 7824 7823"/>
                <a:gd name="T7" fmla="*/ 7824 h 90"/>
                <a:gd name="T8" fmla="+- 0 8090 8068"/>
                <a:gd name="T9" fmla="*/ T8 w 51"/>
                <a:gd name="T10" fmla="+- 0 7828 7823"/>
                <a:gd name="T11" fmla="*/ 7828 h 90"/>
                <a:gd name="T12" fmla="+- 0 8106 8068"/>
                <a:gd name="T13" fmla="*/ T12 w 51"/>
                <a:gd name="T14" fmla="+- 0 7828 7823"/>
                <a:gd name="T15" fmla="*/ 7828 h 90"/>
                <a:gd name="T16" fmla="+- 0 8105 8068"/>
                <a:gd name="T17" fmla="*/ T16 w 51"/>
                <a:gd name="T18" fmla="+- 0 7828 7823"/>
                <a:gd name="T19" fmla="*/ 7828 h 90"/>
                <a:gd name="T20" fmla="+- 0 8101 8068"/>
                <a:gd name="T21" fmla="*/ T20 w 51"/>
                <a:gd name="T22" fmla="+- 0 7824 7823"/>
                <a:gd name="T23" fmla="*/ 7824 h 90"/>
                <a:gd name="T24" fmla="+- 0 8098 8068"/>
                <a:gd name="T25" fmla="*/ T24 w 51"/>
                <a:gd name="T26" fmla="+- 0 7823 7823"/>
                <a:gd name="T27" fmla="*/ 7823 h 90"/>
              </a:gdLst>
              <a:ahLst/>
              <a:cxnLst>
                <a:cxn ang="0">
                  <a:pos x="T1" y="T3"/>
                </a:cxn>
                <a:cxn ang="0">
                  <a:pos x="T5" y="T7"/>
                </a:cxn>
                <a:cxn ang="0">
                  <a:pos x="T9" y="T11"/>
                </a:cxn>
                <a:cxn ang="0">
                  <a:pos x="T13" y="T15"/>
                </a:cxn>
                <a:cxn ang="0">
                  <a:pos x="T17" y="T19"/>
                </a:cxn>
                <a:cxn ang="0">
                  <a:pos x="T21" y="T23"/>
                </a:cxn>
                <a:cxn ang="0">
                  <a:pos x="T25" y="T27"/>
                </a:cxn>
              </a:cxnLst>
              <a:rect l="0" t="0" r="r" b="b"/>
              <a:pathLst>
                <a:path w="51" h="90">
                  <a:moveTo>
                    <a:pt x="30" y="0"/>
                  </a:moveTo>
                  <a:lnTo>
                    <a:pt x="27" y="1"/>
                  </a:lnTo>
                  <a:lnTo>
                    <a:pt x="22" y="5"/>
                  </a:lnTo>
                  <a:lnTo>
                    <a:pt x="38" y="5"/>
                  </a:lnTo>
                  <a:lnTo>
                    <a:pt x="37" y="5"/>
                  </a:lnTo>
                  <a:lnTo>
                    <a:pt x="33" y="1"/>
                  </a:lnTo>
                  <a:lnTo>
                    <a:pt x="30"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11"/>
          <p:cNvGrpSpPr>
            <a:grpSpLocks/>
          </p:cNvGrpSpPr>
          <p:nvPr/>
        </p:nvGrpSpPr>
        <p:grpSpPr bwMode="auto">
          <a:xfrm>
            <a:off x="3759456" y="4492704"/>
            <a:ext cx="12056" cy="16000"/>
            <a:chOff x="8058" y="7786"/>
            <a:chExt cx="26" cy="35"/>
          </a:xfrm>
        </p:grpSpPr>
        <p:sp>
          <p:nvSpPr>
            <p:cNvPr id="9" name="Freeform 12"/>
            <p:cNvSpPr>
              <a:spLocks/>
            </p:cNvSpPr>
            <p:nvPr/>
          </p:nvSpPr>
          <p:spPr bwMode="auto">
            <a:xfrm>
              <a:off x="8058" y="7786"/>
              <a:ext cx="26" cy="35"/>
            </a:xfrm>
            <a:custGeom>
              <a:avLst/>
              <a:gdLst>
                <a:gd name="T0" fmla="+- 0 8077 8058"/>
                <a:gd name="T1" fmla="*/ T0 w 26"/>
                <a:gd name="T2" fmla="+- 0 7786 7786"/>
                <a:gd name="T3" fmla="*/ 7786 h 35"/>
                <a:gd name="T4" fmla="+- 0 8075 8058"/>
                <a:gd name="T5" fmla="*/ T4 w 26"/>
                <a:gd name="T6" fmla="+- 0 7790 7786"/>
                <a:gd name="T7" fmla="*/ 7790 h 35"/>
                <a:gd name="T8" fmla="+- 0 8073 8058"/>
                <a:gd name="T9" fmla="*/ T8 w 26"/>
                <a:gd name="T10" fmla="+- 0 7794 7786"/>
                <a:gd name="T11" fmla="*/ 7794 h 35"/>
                <a:gd name="T12" fmla="+- 0 8072 8058"/>
                <a:gd name="T13" fmla="*/ T12 w 26"/>
                <a:gd name="T14" fmla="+- 0 7797 7786"/>
                <a:gd name="T15" fmla="*/ 7797 h 35"/>
                <a:gd name="T16" fmla="+- 0 8066 8058"/>
                <a:gd name="T17" fmla="*/ T16 w 26"/>
                <a:gd name="T18" fmla="+- 0 7798 7786"/>
                <a:gd name="T19" fmla="*/ 7798 h 35"/>
                <a:gd name="T20" fmla="+- 0 8062 8058"/>
                <a:gd name="T21" fmla="*/ T20 w 26"/>
                <a:gd name="T22" fmla="+- 0 7800 7786"/>
                <a:gd name="T23" fmla="*/ 7800 h 35"/>
                <a:gd name="T24" fmla="+- 0 8061 8058"/>
                <a:gd name="T25" fmla="*/ T24 w 26"/>
                <a:gd name="T26" fmla="+- 0 7803 7786"/>
                <a:gd name="T27" fmla="*/ 7803 h 35"/>
                <a:gd name="T28" fmla="+- 0 8061 8058"/>
                <a:gd name="T29" fmla="*/ T28 w 26"/>
                <a:gd name="T30" fmla="+- 0 7807 7786"/>
                <a:gd name="T31" fmla="*/ 7807 h 35"/>
                <a:gd name="T32" fmla="+- 0 8058 8058"/>
                <a:gd name="T33" fmla="*/ T32 w 26"/>
                <a:gd name="T34" fmla="+- 0 7809 7786"/>
                <a:gd name="T35" fmla="*/ 7809 h 35"/>
                <a:gd name="T36" fmla="+- 0 8061 8058"/>
                <a:gd name="T37" fmla="*/ T36 w 26"/>
                <a:gd name="T38" fmla="+- 0 7813 7786"/>
                <a:gd name="T39" fmla="*/ 7813 h 35"/>
                <a:gd name="T40" fmla="+- 0 8062 8058"/>
                <a:gd name="T41" fmla="*/ T40 w 26"/>
                <a:gd name="T42" fmla="+- 0 7814 7786"/>
                <a:gd name="T43" fmla="*/ 7814 h 35"/>
                <a:gd name="T44" fmla="+- 0 8063 8058"/>
                <a:gd name="T45" fmla="*/ T44 w 26"/>
                <a:gd name="T46" fmla="+- 0 7816 7786"/>
                <a:gd name="T47" fmla="*/ 7816 h 35"/>
                <a:gd name="T48" fmla="+- 0 8062 8058"/>
                <a:gd name="T49" fmla="*/ T48 w 26"/>
                <a:gd name="T50" fmla="+- 0 7818 7786"/>
                <a:gd name="T51" fmla="*/ 7818 h 35"/>
                <a:gd name="T52" fmla="+- 0 8063 8058"/>
                <a:gd name="T53" fmla="*/ T52 w 26"/>
                <a:gd name="T54" fmla="+- 0 7819 7786"/>
                <a:gd name="T55" fmla="*/ 7819 h 35"/>
                <a:gd name="T56" fmla="+- 0 8065 8058"/>
                <a:gd name="T57" fmla="*/ T56 w 26"/>
                <a:gd name="T58" fmla="+- 0 7820 7786"/>
                <a:gd name="T59" fmla="*/ 7820 h 35"/>
                <a:gd name="T60" fmla="+- 0 8067 8058"/>
                <a:gd name="T61" fmla="*/ T60 w 26"/>
                <a:gd name="T62" fmla="+- 0 7820 7786"/>
                <a:gd name="T63" fmla="*/ 7820 h 35"/>
                <a:gd name="T64" fmla="+- 0 8074 8058"/>
                <a:gd name="T65" fmla="*/ T64 w 26"/>
                <a:gd name="T66" fmla="+- 0 7812 7786"/>
                <a:gd name="T67" fmla="*/ 7812 h 35"/>
                <a:gd name="T68" fmla="+- 0 8077 8058"/>
                <a:gd name="T69" fmla="*/ T68 w 26"/>
                <a:gd name="T70" fmla="+- 0 7809 7786"/>
                <a:gd name="T71" fmla="*/ 7809 h 35"/>
                <a:gd name="T72" fmla="+- 0 8080 8058"/>
                <a:gd name="T73" fmla="*/ T72 w 26"/>
                <a:gd name="T74" fmla="+- 0 7807 7786"/>
                <a:gd name="T75" fmla="*/ 7807 h 35"/>
                <a:gd name="T76" fmla="+- 0 8083 8058"/>
                <a:gd name="T77" fmla="*/ T76 w 26"/>
                <a:gd name="T78" fmla="+- 0 7805 7786"/>
                <a:gd name="T79" fmla="*/ 7805 h 35"/>
                <a:gd name="T80" fmla="+- 0 8084 8058"/>
                <a:gd name="T81" fmla="*/ T80 w 26"/>
                <a:gd name="T82" fmla="+- 0 7803 7786"/>
                <a:gd name="T83" fmla="*/ 7803 h 35"/>
                <a:gd name="T84" fmla="+- 0 8083 8058"/>
                <a:gd name="T85" fmla="*/ T84 w 26"/>
                <a:gd name="T86" fmla="+- 0 7799 7786"/>
                <a:gd name="T87" fmla="*/ 7799 h 35"/>
                <a:gd name="T88" fmla="+- 0 8081 8058"/>
                <a:gd name="T89" fmla="*/ T88 w 26"/>
                <a:gd name="T90" fmla="+- 0 7797 7786"/>
                <a:gd name="T91" fmla="*/ 7797 h 35"/>
                <a:gd name="T92" fmla="+- 0 8079 8058"/>
                <a:gd name="T93" fmla="*/ T92 w 26"/>
                <a:gd name="T94" fmla="+- 0 7796 7786"/>
                <a:gd name="T95" fmla="*/ 7796 h 35"/>
                <a:gd name="T96" fmla="+- 0 8077 8058"/>
                <a:gd name="T97" fmla="*/ T96 w 26"/>
                <a:gd name="T98" fmla="+- 0 7794 7786"/>
                <a:gd name="T99" fmla="*/ 7794 h 35"/>
                <a:gd name="T100" fmla="+- 0 8077 8058"/>
                <a:gd name="T101" fmla="*/ T100 w 26"/>
                <a:gd name="T102" fmla="+- 0 7791 7786"/>
                <a:gd name="T103" fmla="*/ 7791 h 35"/>
                <a:gd name="T104" fmla="+- 0 8077 8058"/>
                <a:gd name="T105" fmla="*/ T104 w 26"/>
                <a:gd name="T106" fmla="+- 0 7786 7786"/>
                <a:gd name="T107" fmla="*/ 7786 h 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6" h="35">
                  <a:moveTo>
                    <a:pt x="19" y="0"/>
                  </a:moveTo>
                  <a:lnTo>
                    <a:pt x="17" y="4"/>
                  </a:lnTo>
                  <a:lnTo>
                    <a:pt x="15" y="8"/>
                  </a:lnTo>
                  <a:lnTo>
                    <a:pt x="14" y="11"/>
                  </a:lnTo>
                  <a:lnTo>
                    <a:pt x="8" y="12"/>
                  </a:lnTo>
                  <a:lnTo>
                    <a:pt x="4" y="14"/>
                  </a:lnTo>
                  <a:lnTo>
                    <a:pt x="3" y="17"/>
                  </a:lnTo>
                  <a:lnTo>
                    <a:pt x="3" y="21"/>
                  </a:lnTo>
                  <a:lnTo>
                    <a:pt x="0" y="23"/>
                  </a:lnTo>
                  <a:lnTo>
                    <a:pt x="3" y="27"/>
                  </a:lnTo>
                  <a:lnTo>
                    <a:pt x="4" y="28"/>
                  </a:lnTo>
                  <a:lnTo>
                    <a:pt x="5" y="30"/>
                  </a:lnTo>
                  <a:lnTo>
                    <a:pt x="4" y="32"/>
                  </a:lnTo>
                  <a:lnTo>
                    <a:pt x="5" y="33"/>
                  </a:lnTo>
                  <a:lnTo>
                    <a:pt x="7" y="34"/>
                  </a:lnTo>
                  <a:lnTo>
                    <a:pt x="9" y="34"/>
                  </a:lnTo>
                  <a:lnTo>
                    <a:pt x="16" y="26"/>
                  </a:lnTo>
                  <a:lnTo>
                    <a:pt x="19" y="23"/>
                  </a:lnTo>
                  <a:lnTo>
                    <a:pt x="22" y="21"/>
                  </a:lnTo>
                  <a:lnTo>
                    <a:pt x="25" y="19"/>
                  </a:lnTo>
                  <a:lnTo>
                    <a:pt x="26" y="17"/>
                  </a:lnTo>
                  <a:lnTo>
                    <a:pt x="25" y="13"/>
                  </a:lnTo>
                  <a:lnTo>
                    <a:pt x="23" y="11"/>
                  </a:lnTo>
                  <a:lnTo>
                    <a:pt x="21" y="10"/>
                  </a:lnTo>
                  <a:lnTo>
                    <a:pt x="19" y="8"/>
                  </a:lnTo>
                  <a:lnTo>
                    <a:pt x="19" y="5"/>
                  </a:lnTo>
                  <a:lnTo>
                    <a:pt x="19"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itle 1">
            <a:extLst>
              <a:ext uri="{FF2B5EF4-FFF2-40B4-BE49-F238E27FC236}">
                <a16:creationId xmlns:a16="http://schemas.microsoft.com/office/drawing/2014/main" id="{5C8FB71F-0EE8-4FE1-9E92-204EB17EE005}"/>
              </a:ext>
            </a:extLst>
          </p:cNvPr>
          <p:cNvSpPr txBox="1">
            <a:spLocks/>
          </p:cNvSpPr>
          <p:nvPr/>
        </p:nvSpPr>
        <p:spPr>
          <a:xfrm>
            <a:off x="1935736" y="167243"/>
            <a:ext cx="7499814" cy="341632"/>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ln>
                  <a:noFill/>
                </a:ln>
                <a:effectLst>
                  <a:reflection blurRad="6350" stA="53000" endA="300" endPos="35500" dir="5400000" sy="-90000" algn="bl"/>
                </a:effectLst>
                <a:latin typeface="Adani Regular" panose="02000503000000020004" pitchFamily="2" charset="0"/>
                <a:ea typeface="Calibri" panose="020F0502020204030204" pitchFamily="34" charset="0"/>
                <a:cs typeface="Times New Roman" panose="02020603050405020304" pitchFamily="18" charset="0"/>
              </a:rPr>
              <a:t>BURNER</a:t>
            </a:r>
            <a:endParaRPr lang="en-US" sz="2400" b="1" dirty="0">
              <a:latin typeface="Adani Regular"/>
              <a:ea typeface="+mn-ea"/>
              <a:cs typeface="+mn-cs"/>
            </a:endParaRPr>
          </a:p>
        </p:txBody>
      </p:sp>
      <p:pic>
        <p:nvPicPr>
          <p:cNvPr id="17" name="Picture 16" descr="https://www.aeroengineering.co.id/wp-content/uploads/2022/11/skema-PCF-Boiler.jpg"/>
          <p:cNvPicPr/>
          <p:nvPr/>
        </p:nvPicPr>
        <p:blipFill>
          <a:blip r:embed="rId3"/>
          <a:srcRect/>
          <a:stretch>
            <a:fillRect/>
          </a:stretch>
        </p:blipFill>
        <p:spPr bwMode="auto">
          <a:xfrm>
            <a:off x="796280" y="1671383"/>
            <a:ext cx="4793725" cy="3689405"/>
          </a:xfrm>
          <a:prstGeom prst="rect">
            <a:avLst/>
          </a:prstGeom>
          <a:noFill/>
          <a:ln w="9525">
            <a:noFill/>
            <a:miter lim="800000"/>
            <a:headEnd/>
            <a:tailEnd/>
          </a:ln>
        </p:spPr>
      </p:pic>
      <p:pic>
        <p:nvPicPr>
          <p:cNvPr id="18" name="Picture 17" descr="https://www.aeroengineering.co.id/wp-content/uploads/2022/08/advanced-burner-e1661443664861.jpg"/>
          <p:cNvPicPr/>
          <p:nvPr/>
        </p:nvPicPr>
        <p:blipFill>
          <a:blip r:embed="rId4"/>
          <a:srcRect/>
          <a:stretch>
            <a:fillRect/>
          </a:stretch>
        </p:blipFill>
        <p:spPr bwMode="auto">
          <a:xfrm>
            <a:off x="5786396" y="1040200"/>
            <a:ext cx="6158861" cy="4852600"/>
          </a:xfrm>
          <a:prstGeom prst="rect">
            <a:avLst/>
          </a:prstGeom>
          <a:noFill/>
          <a:ln w="9525">
            <a:noFill/>
            <a:miter lim="800000"/>
            <a:headEnd/>
            <a:tailEnd/>
          </a:ln>
        </p:spPr>
      </p:pic>
    </p:spTree>
    <p:extLst>
      <p:ext uri="{BB962C8B-B14F-4D97-AF65-F5344CB8AC3E}">
        <p14:creationId xmlns:p14="http://schemas.microsoft.com/office/powerpoint/2010/main" val="3736763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a:extLst>
              <a:ext uri="{FF2B5EF4-FFF2-40B4-BE49-F238E27FC236}">
                <a16:creationId xmlns:a16="http://schemas.microsoft.com/office/drawing/2014/main" id="{CAF71B25-F6C4-BED2-1C13-CCCABA151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 y="952500"/>
            <a:ext cx="11658601" cy="5695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8E788E-2F2B-52C9-8573-8080F4F80F5D}"/>
              </a:ext>
            </a:extLst>
          </p:cNvPr>
          <p:cNvSpPr txBox="1"/>
          <p:nvPr/>
        </p:nvSpPr>
        <p:spPr>
          <a:xfrm>
            <a:off x="2495550" y="209550"/>
            <a:ext cx="6096000" cy="369332"/>
          </a:xfrm>
          <a:prstGeom prst="rect">
            <a:avLst/>
          </a:prstGeom>
          <a:noFill/>
        </p:spPr>
        <p:txBody>
          <a:bodyPr wrap="square">
            <a:spAutoFit/>
          </a:bodyPr>
          <a:lstStyle/>
          <a:p>
            <a:pPr algn="ctr"/>
            <a:r>
              <a:rPr lang="en-US" sz="1800" dirty="0">
                <a:ln>
                  <a:noFill/>
                </a:ln>
                <a:effectLst>
                  <a:reflection blurRad="6350" stA="53000" endA="300" endPos="35500" dir="5400000" sy="-90000" algn="bl"/>
                </a:effectLst>
                <a:latin typeface="Adani Regular" panose="02000503000000020004" pitchFamily="2" charset="0"/>
                <a:ea typeface="Calibri" panose="020F0502020204030204" pitchFamily="34" charset="0"/>
                <a:cs typeface="Times New Roman" panose="02020603050405020304" pitchFamily="18" charset="0"/>
              </a:rPr>
              <a:t>BURNER</a:t>
            </a:r>
            <a:endParaRPr lang="en-US" sz="2400" b="1" dirty="0">
              <a:latin typeface="Adani Regular"/>
              <a:ea typeface="+mn-ea"/>
              <a:cs typeface="+mn-cs"/>
            </a:endParaRPr>
          </a:p>
        </p:txBody>
      </p:sp>
    </p:spTree>
    <p:extLst>
      <p:ext uri="{BB962C8B-B14F-4D97-AF65-F5344CB8AC3E}">
        <p14:creationId xmlns:p14="http://schemas.microsoft.com/office/powerpoint/2010/main" val="136498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 name="Rectangle 152"/>
          <p:cNvSpPr>
            <a:spLocks noChangeArrowheads="1"/>
          </p:cNvSpPr>
          <p:nvPr/>
        </p:nvSpPr>
        <p:spPr bwMode="auto">
          <a:xfrm>
            <a:off x="152400" y="138953"/>
            <a:ext cx="117261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pSp>
        <p:nvGrpSpPr>
          <p:cNvPr id="7" name="Group 5"/>
          <p:cNvGrpSpPr>
            <a:grpSpLocks/>
          </p:cNvGrpSpPr>
          <p:nvPr/>
        </p:nvGrpSpPr>
        <p:grpSpPr bwMode="auto">
          <a:xfrm>
            <a:off x="3764092" y="4509618"/>
            <a:ext cx="23648" cy="41144"/>
            <a:chOff x="8068" y="7823"/>
            <a:chExt cx="51" cy="90"/>
          </a:xfrm>
        </p:grpSpPr>
        <p:sp>
          <p:nvSpPr>
            <p:cNvPr id="10" name="Freeform 6"/>
            <p:cNvSpPr>
              <a:spLocks/>
            </p:cNvSpPr>
            <p:nvPr/>
          </p:nvSpPr>
          <p:spPr bwMode="auto">
            <a:xfrm>
              <a:off x="8068" y="7823"/>
              <a:ext cx="51" cy="90"/>
            </a:xfrm>
            <a:custGeom>
              <a:avLst/>
              <a:gdLst>
                <a:gd name="T0" fmla="+- 0 8116 8068"/>
                <a:gd name="T1" fmla="*/ T0 w 51"/>
                <a:gd name="T2" fmla="+- 0 7880 7823"/>
                <a:gd name="T3" fmla="*/ 7880 h 90"/>
                <a:gd name="T4" fmla="+- 0 8089 8068"/>
                <a:gd name="T5" fmla="*/ T4 w 51"/>
                <a:gd name="T6" fmla="+- 0 7880 7823"/>
                <a:gd name="T7" fmla="*/ 7880 h 90"/>
                <a:gd name="T8" fmla="+- 0 8089 8068"/>
                <a:gd name="T9" fmla="*/ T8 w 51"/>
                <a:gd name="T10" fmla="+- 0 7882 7823"/>
                <a:gd name="T11" fmla="*/ 7882 h 90"/>
                <a:gd name="T12" fmla="+- 0 8089 8068"/>
                <a:gd name="T13" fmla="*/ T12 w 51"/>
                <a:gd name="T14" fmla="+- 0 7884 7823"/>
                <a:gd name="T15" fmla="*/ 7884 h 90"/>
                <a:gd name="T16" fmla="+- 0 8090 8068"/>
                <a:gd name="T17" fmla="*/ T16 w 51"/>
                <a:gd name="T18" fmla="+- 0 7885 7823"/>
                <a:gd name="T19" fmla="*/ 7885 h 90"/>
                <a:gd name="T20" fmla="+- 0 8092 8068"/>
                <a:gd name="T21" fmla="*/ T20 w 51"/>
                <a:gd name="T22" fmla="+- 0 7886 7823"/>
                <a:gd name="T23" fmla="*/ 7886 h 90"/>
                <a:gd name="T24" fmla="+- 0 8091 8068"/>
                <a:gd name="T25" fmla="*/ T24 w 51"/>
                <a:gd name="T26" fmla="+- 0 7888 7823"/>
                <a:gd name="T27" fmla="*/ 7888 h 90"/>
                <a:gd name="T28" fmla="+- 0 8091 8068"/>
                <a:gd name="T29" fmla="*/ T28 w 51"/>
                <a:gd name="T30" fmla="+- 0 7890 7823"/>
                <a:gd name="T31" fmla="*/ 7890 h 90"/>
                <a:gd name="T32" fmla="+- 0 8092 8068"/>
                <a:gd name="T33" fmla="*/ T32 w 51"/>
                <a:gd name="T34" fmla="+- 0 7892 7823"/>
                <a:gd name="T35" fmla="*/ 7892 h 90"/>
                <a:gd name="T36" fmla="+- 0 8094 8068"/>
                <a:gd name="T37" fmla="*/ T36 w 51"/>
                <a:gd name="T38" fmla="+- 0 7894 7823"/>
                <a:gd name="T39" fmla="*/ 7894 h 90"/>
                <a:gd name="T40" fmla="+- 0 8093 8068"/>
                <a:gd name="T41" fmla="*/ T40 w 51"/>
                <a:gd name="T42" fmla="+- 0 7896 7823"/>
                <a:gd name="T43" fmla="*/ 7896 h 90"/>
                <a:gd name="T44" fmla="+- 0 8094 8068"/>
                <a:gd name="T45" fmla="*/ T44 w 51"/>
                <a:gd name="T46" fmla="+- 0 7898 7823"/>
                <a:gd name="T47" fmla="*/ 7898 h 90"/>
                <a:gd name="T48" fmla="+- 0 8096 8068"/>
                <a:gd name="T49" fmla="*/ T48 w 51"/>
                <a:gd name="T50" fmla="+- 0 7899 7823"/>
                <a:gd name="T51" fmla="*/ 7899 h 90"/>
                <a:gd name="T52" fmla="+- 0 8098 8068"/>
                <a:gd name="T53" fmla="*/ T52 w 51"/>
                <a:gd name="T54" fmla="+- 0 7901 7823"/>
                <a:gd name="T55" fmla="*/ 7901 h 90"/>
                <a:gd name="T56" fmla="+- 0 8098 8068"/>
                <a:gd name="T57" fmla="*/ T56 w 51"/>
                <a:gd name="T58" fmla="+- 0 7905 7823"/>
                <a:gd name="T59" fmla="*/ 7905 h 90"/>
                <a:gd name="T60" fmla="+- 0 8097 8068"/>
                <a:gd name="T61" fmla="*/ T60 w 51"/>
                <a:gd name="T62" fmla="+- 0 7908 7823"/>
                <a:gd name="T63" fmla="*/ 7908 h 90"/>
                <a:gd name="T64" fmla="+- 0 8098 8068"/>
                <a:gd name="T65" fmla="*/ T64 w 51"/>
                <a:gd name="T66" fmla="+- 0 7911 7823"/>
                <a:gd name="T67" fmla="*/ 7911 h 90"/>
                <a:gd name="T68" fmla="+- 0 8102 8068"/>
                <a:gd name="T69" fmla="*/ T68 w 51"/>
                <a:gd name="T70" fmla="+- 0 7912 7823"/>
                <a:gd name="T71" fmla="*/ 7912 h 90"/>
                <a:gd name="T72" fmla="+- 0 8104 8068"/>
                <a:gd name="T73" fmla="*/ T72 w 51"/>
                <a:gd name="T74" fmla="+- 0 7905 7823"/>
                <a:gd name="T75" fmla="*/ 7905 h 90"/>
                <a:gd name="T76" fmla="+- 0 8106 8068"/>
                <a:gd name="T77" fmla="*/ T76 w 51"/>
                <a:gd name="T78" fmla="+- 0 7902 7823"/>
                <a:gd name="T79" fmla="*/ 7902 h 90"/>
                <a:gd name="T80" fmla="+- 0 8108 8068"/>
                <a:gd name="T81" fmla="*/ T80 w 51"/>
                <a:gd name="T82" fmla="+- 0 7902 7823"/>
                <a:gd name="T83" fmla="*/ 7902 h 90"/>
                <a:gd name="T84" fmla="+- 0 8113 8068"/>
                <a:gd name="T85" fmla="*/ T84 w 51"/>
                <a:gd name="T86" fmla="+- 0 7902 7823"/>
                <a:gd name="T87" fmla="*/ 7902 h 90"/>
                <a:gd name="T88" fmla="+- 0 8114 8068"/>
                <a:gd name="T89" fmla="*/ T88 w 51"/>
                <a:gd name="T90" fmla="+- 0 7901 7823"/>
                <a:gd name="T91" fmla="*/ 7901 h 90"/>
                <a:gd name="T92" fmla="+- 0 8114 8068"/>
                <a:gd name="T93" fmla="*/ T92 w 51"/>
                <a:gd name="T94" fmla="+- 0 7899 7823"/>
                <a:gd name="T95" fmla="*/ 7899 h 90"/>
                <a:gd name="T96" fmla="+- 0 8113 8068"/>
                <a:gd name="T97" fmla="*/ T96 w 51"/>
                <a:gd name="T98" fmla="+- 0 7898 7823"/>
                <a:gd name="T99" fmla="*/ 7898 h 90"/>
                <a:gd name="T100" fmla="+- 0 8112 8068"/>
                <a:gd name="T101" fmla="*/ T100 w 51"/>
                <a:gd name="T102" fmla="+- 0 7896 7823"/>
                <a:gd name="T103" fmla="*/ 7896 h 90"/>
                <a:gd name="T104" fmla="+- 0 8111 8068"/>
                <a:gd name="T105" fmla="*/ T104 w 51"/>
                <a:gd name="T106" fmla="+- 0 7895 7823"/>
                <a:gd name="T107" fmla="*/ 7895 h 90"/>
                <a:gd name="T108" fmla="+- 0 8112 8068"/>
                <a:gd name="T109" fmla="*/ T108 w 51"/>
                <a:gd name="T110" fmla="+- 0 7889 7823"/>
                <a:gd name="T111" fmla="*/ 7889 h 90"/>
                <a:gd name="T112" fmla="+- 0 8116 8068"/>
                <a:gd name="T113" fmla="*/ T112 w 51"/>
                <a:gd name="T114" fmla="+- 0 7880 7823"/>
                <a:gd name="T115" fmla="*/ 7880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48" y="57"/>
                  </a:moveTo>
                  <a:lnTo>
                    <a:pt x="21" y="57"/>
                  </a:lnTo>
                  <a:lnTo>
                    <a:pt x="21" y="59"/>
                  </a:lnTo>
                  <a:lnTo>
                    <a:pt x="21" y="61"/>
                  </a:lnTo>
                  <a:lnTo>
                    <a:pt x="22" y="62"/>
                  </a:lnTo>
                  <a:lnTo>
                    <a:pt x="24" y="63"/>
                  </a:lnTo>
                  <a:lnTo>
                    <a:pt x="23" y="65"/>
                  </a:lnTo>
                  <a:lnTo>
                    <a:pt x="23" y="67"/>
                  </a:lnTo>
                  <a:lnTo>
                    <a:pt x="24" y="69"/>
                  </a:lnTo>
                  <a:lnTo>
                    <a:pt x="26" y="71"/>
                  </a:lnTo>
                  <a:lnTo>
                    <a:pt x="25" y="73"/>
                  </a:lnTo>
                  <a:lnTo>
                    <a:pt x="26" y="75"/>
                  </a:lnTo>
                  <a:lnTo>
                    <a:pt x="28" y="76"/>
                  </a:lnTo>
                  <a:lnTo>
                    <a:pt x="30" y="78"/>
                  </a:lnTo>
                  <a:lnTo>
                    <a:pt x="30" y="82"/>
                  </a:lnTo>
                  <a:lnTo>
                    <a:pt x="29" y="85"/>
                  </a:lnTo>
                  <a:lnTo>
                    <a:pt x="30" y="88"/>
                  </a:lnTo>
                  <a:lnTo>
                    <a:pt x="34" y="89"/>
                  </a:lnTo>
                  <a:lnTo>
                    <a:pt x="36" y="82"/>
                  </a:lnTo>
                  <a:lnTo>
                    <a:pt x="38" y="79"/>
                  </a:lnTo>
                  <a:lnTo>
                    <a:pt x="40" y="79"/>
                  </a:lnTo>
                  <a:lnTo>
                    <a:pt x="45" y="79"/>
                  </a:lnTo>
                  <a:lnTo>
                    <a:pt x="46" y="78"/>
                  </a:lnTo>
                  <a:lnTo>
                    <a:pt x="46" y="76"/>
                  </a:lnTo>
                  <a:lnTo>
                    <a:pt x="45" y="75"/>
                  </a:lnTo>
                  <a:lnTo>
                    <a:pt x="44" y="73"/>
                  </a:lnTo>
                  <a:lnTo>
                    <a:pt x="43" y="72"/>
                  </a:lnTo>
                  <a:lnTo>
                    <a:pt x="44" y="66"/>
                  </a:lnTo>
                  <a:lnTo>
                    <a:pt x="48" y="57"/>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8068" y="7823"/>
              <a:ext cx="51" cy="90"/>
            </a:xfrm>
            <a:custGeom>
              <a:avLst/>
              <a:gdLst>
                <a:gd name="T0" fmla="+- 0 8113 8068"/>
                <a:gd name="T1" fmla="*/ T0 w 51"/>
                <a:gd name="T2" fmla="+- 0 7902 7823"/>
                <a:gd name="T3" fmla="*/ 7902 h 90"/>
                <a:gd name="T4" fmla="+- 0 8108 8068"/>
                <a:gd name="T5" fmla="*/ T4 w 51"/>
                <a:gd name="T6" fmla="+- 0 7902 7823"/>
                <a:gd name="T7" fmla="*/ 7902 h 90"/>
                <a:gd name="T8" fmla="+- 0 8110 8068"/>
                <a:gd name="T9" fmla="*/ T8 w 51"/>
                <a:gd name="T10" fmla="+- 0 7902 7823"/>
                <a:gd name="T11" fmla="*/ 7902 h 90"/>
                <a:gd name="T12" fmla="+- 0 8112 8068"/>
                <a:gd name="T13" fmla="*/ T12 w 51"/>
                <a:gd name="T14" fmla="+- 0 7902 7823"/>
                <a:gd name="T15" fmla="*/ 7902 h 90"/>
                <a:gd name="T16" fmla="+- 0 8113 8068"/>
                <a:gd name="T17" fmla="*/ T16 w 51"/>
                <a:gd name="T18" fmla="+- 0 7902 7823"/>
                <a:gd name="T19" fmla="*/ 7902 h 90"/>
              </a:gdLst>
              <a:ahLst/>
              <a:cxnLst>
                <a:cxn ang="0">
                  <a:pos x="T1" y="T3"/>
                </a:cxn>
                <a:cxn ang="0">
                  <a:pos x="T5" y="T7"/>
                </a:cxn>
                <a:cxn ang="0">
                  <a:pos x="T9" y="T11"/>
                </a:cxn>
                <a:cxn ang="0">
                  <a:pos x="T13" y="T15"/>
                </a:cxn>
                <a:cxn ang="0">
                  <a:pos x="T17" y="T19"/>
                </a:cxn>
              </a:cxnLst>
              <a:rect l="0" t="0" r="r" b="b"/>
              <a:pathLst>
                <a:path w="51" h="90">
                  <a:moveTo>
                    <a:pt x="45" y="79"/>
                  </a:moveTo>
                  <a:lnTo>
                    <a:pt x="40" y="79"/>
                  </a:lnTo>
                  <a:lnTo>
                    <a:pt x="42" y="79"/>
                  </a:lnTo>
                  <a:lnTo>
                    <a:pt x="44" y="79"/>
                  </a:lnTo>
                  <a:lnTo>
                    <a:pt x="45" y="79"/>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8068" y="7823"/>
              <a:ext cx="51" cy="90"/>
            </a:xfrm>
            <a:custGeom>
              <a:avLst/>
              <a:gdLst>
                <a:gd name="T0" fmla="+- 0 8117 8068"/>
                <a:gd name="T1" fmla="*/ T0 w 51"/>
                <a:gd name="T2" fmla="+- 0 7861 7823"/>
                <a:gd name="T3" fmla="*/ 7861 h 90"/>
                <a:gd name="T4" fmla="+- 0 8071 8068"/>
                <a:gd name="T5" fmla="*/ T4 w 51"/>
                <a:gd name="T6" fmla="+- 0 7861 7823"/>
                <a:gd name="T7" fmla="*/ 7861 h 90"/>
                <a:gd name="T8" fmla="+- 0 8075 8068"/>
                <a:gd name="T9" fmla="*/ T8 w 51"/>
                <a:gd name="T10" fmla="+- 0 7863 7823"/>
                <a:gd name="T11" fmla="*/ 7863 h 90"/>
                <a:gd name="T12" fmla="+- 0 8078 8068"/>
                <a:gd name="T13" fmla="*/ T12 w 51"/>
                <a:gd name="T14" fmla="+- 0 7865 7823"/>
                <a:gd name="T15" fmla="*/ 7865 h 90"/>
                <a:gd name="T16" fmla="+- 0 8081 8068"/>
                <a:gd name="T17" fmla="*/ T16 w 51"/>
                <a:gd name="T18" fmla="+- 0 7868 7823"/>
                <a:gd name="T19" fmla="*/ 7868 h 90"/>
                <a:gd name="T20" fmla="+- 0 8083 8068"/>
                <a:gd name="T21" fmla="*/ T20 w 51"/>
                <a:gd name="T22" fmla="+- 0 7872 7823"/>
                <a:gd name="T23" fmla="*/ 7872 h 90"/>
                <a:gd name="T24" fmla="+- 0 8084 8068"/>
                <a:gd name="T25" fmla="*/ T24 w 51"/>
                <a:gd name="T26" fmla="+- 0 7877 7823"/>
                <a:gd name="T27" fmla="*/ 7877 h 90"/>
                <a:gd name="T28" fmla="+- 0 8086 8068"/>
                <a:gd name="T29" fmla="*/ T28 w 51"/>
                <a:gd name="T30" fmla="+- 0 7880 7823"/>
                <a:gd name="T31" fmla="*/ 7880 h 90"/>
                <a:gd name="T32" fmla="+- 0 8089 8068"/>
                <a:gd name="T33" fmla="*/ T32 w 51"/>
                <a:gd name="T34" fmla="+- 0 7880 7823"/>
                <a:gd name="T35" fmla="*/ 7880 h 90"/>
                <a:gd name="T36" fmla="+- 0 8116 8068"/>
                <a:gd name="T37" fmla="*/ T36 w 51"/>
                <a:gd name="T38" fmla="+- 0 7880 7823"/>
                <a:gd name="T39" fmla="*/ 7880 h 90"/>
                <a:gd name="T40" fmla="+- 0 8117 8068"/>
                <a:gd name="T41" fmla="*/ T40 w 51"/>
                <a:gd name="T42" fmla="+- 0 7878 7823"/>
                <a:gd name="T43" fmla="*/ 7878 h 90"/>
                <a:gd name="T44" fmla="+- 0 8119 8068"/>
                <a:gd name="T45" fmla="*/ T44 w 51"/>
                <a:gd name="T46" fmla="+- 0 7874 7823"/>
                <a:gd name="T47" fmla="*/ 7874 h 90"/>
                <a:gd name="T48" fmla="+- 0 8119 8068"/>
                <a:gd name="T49" fmla="*/ T48 w 51"/>
                <a:gd name="T50" fmla="+- 0 7864 7823"/>
                <a:gd name="T51" fmla="*/ 7864 h 90"/>
                <a:gd name="T52" fmla="+- 0 8117 8068"/>
                <a:gd name="T53" fmla="*/ T52 w 51"/>
                <a:gd name="T54" fmla="+- 0 7861 7823"/>
                <a:gd name="T55" fmla="*/ 7861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1" h="90">
                  <a:moveTo>
                    <a:pt x="49" y="38"/>
                  </a:moveTo>
                  <a:lnTo>
                    <a:pt x="3" y="38"/>
                  </a:lnTo>
                  <a:lnTo>
                    <a:pt x="7" y="40"/>
                  </a:lnTo>
                  <a:lnTo>
                    <a:pt x="10" y="42"/>
                  </a:lnTo>
                  <a:lnTo>
                    <a:pt x="13" y="45"/>
                  </a:lnTo>
                  <a:lnTo>
                    <a:pt x="15" y="49"/>
                  </a:lnTo>
                  <a:lnTo>
                    <a:pt x="16" y="54"/>
                  </a:lnTo>
                  <a:lnTo>
                    <a:pt x="18" y="57"/>
                  </a:lnTo>
                  <a:lnTo>
                    <a:pt x="21" y="57"/>
                  </a:lnTo>
                  <a:lnTo>
                    <a:pt x="48" y="57"/>
                  </a:lnTo>
                  <a:lnTo>
                    <a:pt x="49" y="55"/>
                  </a:lnTo>
                  <a:lnTo>
                    <a:pt x="51" y="51"/>
                  </a:lnTo>
                  <a:lnTo>
                    <a:pt x="51" y="41"/>
                  </a:lnTo>
                  <a:lnTo>
                    <a:pt x="49" y="38"/>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8068" y="7823"/>
              <a:ext cx="51" cy="90"/>
            </a:xfrm>
            <a:custGeom>
              <a:avLst/>
              <a:gdLst>
                <a:gd name="T0" fmla="+- 0 8089 8068"/>
                <a:gd name="T1" fmla="*/ T0 w 51"/>
                <a:gd name="T2" fmla="+- 0 7827 7823"/>
                <a:gd name="T3" fmla="*/ 7827 h 90"/>
                <a:gd name="T4" fmla="+- 0 8085 8068"/>
                <a:gd name="T5" fmla="*/ T4 w 51"/>
                <a:gd name="T6" fmla="+- 0 7829 7823"/>
                <a:gd name="T7" fmla="*/ 7829 h 90"/>
                <a:gd name="T8" fmla="+- 0 8084 8068"/>
                <a:gd name="T9" fmla="*/ T8 w 51"/>
                <a:gd name="T10" fmla="+- 0 7829 7823"/>
                <a:gd name="T11" fmla="*/ 7829 h 90"/>
                <a:gd name="T12" fmla="+- 0 8083 8068"/>
                <a:gd name="T13" fmla="*/ T12 w 51"/>
                <a:gd name="T14" fmla="+- 0 7830 7823"/>
                <a:gd name="T15" fmla="*/ 7830 h 90"/>
                <a:gd name="T16" fmla="+- 0 8082 8068"/>
                <a:gd name="T17" fmla="*/ T16 w 51"/>
                <a:gd name="T18" fmla="+- 0 7831 7823"/>
                <a:gd name="T19" fmla="*/ 7831 h 90"/>
                <a:gd name="T20" fmla="+- 0 8081 8068"/>
                <a:gd name="T21" fmla="*/ T20 w 51"/>
                <a:gd name="T22" fmla="+- 0 7832 7823"/>
                <a:gd name="T23" fmla="*/ 7832 h 90"/>
                <a:gd name="T24" fmla="+- 0 8079 8068"/>
                <a:gd name="T25" fmla="*/ T24 w 51"/>
                <a:gd name="T26" fmla="+- 0 7833 7823"/>
                <a:gd name="T27" fmla="*/ 7833 h 90"/>
                <a:gd name="T28" fmla="+- 0 8075 8068"/>
                <a:gd name="T29" fmla="*/ T28 w 51"/>
                <a:gd name="T30" fmla="+- 0 7833 7823"/>
                <a:gd name="T31" fmla="*/ 7833 h 90"/>
                <a:gd name="T32" fmla="+- 0 8073 8068"/>
                <a:gd name="T33" fmla="*/ T32 w 51"/>
                <a:gd name="T34" fmla="+- 0 7833 7823"/>
                <a:gd name="T35" fmla="*/ 7833 h 90"/>
                <a:gd name="T36" fmla="+- 0 8069 8068"/>
                <a:gd name="T37" fmla="*/ T36 w 51"/>
                <a:gd name="T38" fmla="+- 0 7842 7823"/>
                <a:gd name="T39" fmla="*/ 7842 h 90"/>
                <a:gd name="T40" fmla="+- 0 8068 8068"/>
                <a:gd name="T41" fmla="*/ T40 w 51"/>
                <a:gd name="T42" fmla="+- 0 7845 7823"/>
                <a:gd name="T43" fmla="*/ 7845 h 90"/>
                <a:gd name="T44" fmla="+- 0 8068 8068"/>
                <a:gd name="T45" fmla="*/ T44 w 51"/>
                <a:gd name="T46" fmla="+- 0 7864 7823"/>
                <a:gd name="T47" fmla="*/ 7864 h 90"/>
                <a:gd name="T48" fmla="+- 0 8071 8068"/>
                <a:gd name="T49" fmla="*/ T48 w 51"/>
                <a:gd name="T50" fmla="+- 0 7861 7823"/>
                <a:gd name="T51" fmla="*/ 7861 h 90"/>
                <a:gd name="T52" fmla="+- 0 8117 8068"/>
                <a:gd name="T53" fmla="*/ T52 w 51"/>
                <a:gd name="T54" fmla="+- 0 7861 7823"/>
                <a:gd name="T55" fmla="*/ 7861 h 90"/>
                <a:gd name="T56" fmla="+- 0 8116 8068"/>
                <a:gd name="T57" fmla="*/ T56 w 51"/>
                <a:gd name="T58" fmla="+- 0 7860 7823"/>
                <a:gd name="T59" fmla="*/ 7860 h 90"/>
                <a:gd name="T60" fmla="+- 0 8114 8068"/>
                <a:gd name="T61" fmla="*/ T60 w 51"/>
                <a:gd name="T62" fmla="+- 0 7855 7823"/>
                <a:gd name="T63" fmla="*/ 7855 h 90"/>
                <a:gd name="T64" fmla="+- 0 8111 8068"/>
                <a:gd name="T65" fmla="*/ T64 w 51"/>
                <a:gd name="T66" fmla="+- 0 7850 7823"/>
                <a:gd name="T67" fmla="*/ 7850 h 90"/>
                <a:gd name="T68" fmla="+- 0 8110 8068"/>
                <a:gd name="T69" fmla="*/ T68 w 51"/>
                <a:gd name="T70" fmla="+- 0 7847 7823"/>
                <a:gd name="T71" fmla="*/ 7847 h 90"/>
                <a:gd name="T72" fmla="+- 0 8110 8068"/>
                <a:gd name="T73" fmla="*/ T72 w 51"/>
                <a:gd name="T74" fmla="+- 0 7840 7823"/>
                <a:gd name="T75" fmla="*/ 7840 h 90"/>
                <a:gd name="T76" fmla="+- 0 8109 8068"/>
                <a:gd name="T77" fmla="*/ T76 w 51"/>
                <a:gd name="T78" fmla="+- 0 7837 7823"/>
                <a:gd name="T79" fmla="*/ 7837 h 90"/>
                <a:gd name="T80" fmla="+- 0 8108 8068"/>
                <a:gd name="T81" fmla="*/ T80 w 51"/>
                <a:gd name="T82" fmla="+- 0 7834 7823"/>
                <a:gd name="T83" fmla="*/ 7834 h 90"/>
                <a:gd name="T84" fmla="+- 0 8108 8068"/>
                <a:gd name="T85" fmla="*/ T84 w 51"/>
                <a:gd name="T86" fmla="+- 0 7833 7823"/>
                <a:gd name="T87" fmla="*/ 7833 h 90"/>
                <a:gd name="T88" fmla="+- 0 8079 8068"/>
                <a:gd name="T89" fmla="*/ T88 w 51"/>
                <a:gd name="T90" fmla="+- 0 7833 7823"/>
                <a:gd name="T91" fmla="*/ 7833 h 90"/>
                <a:gd name="T92" fmla="+- 0 8075 8068"/>
                <a:gd name="T93" fmla="*/ T92 w 51"/>
                <a:gd name="T94" fmla="+- 0 7833 7823"/>
                <a:gd name="T95" fmla="*/ 7833 h 90"/>
                <a:gd name="T96" fmla="+- 0 8108 8068"/>
                <a:gd name="T97" fmla="*/ T96 w 51"/>
                <a:gd name="T98" fmla="+- 0 7833 7823"/>
                <a:gd name="T99" fmla="*/ 7833 h 90"/>
                <a:gd name="T100" fmla="+- 0 8107 8068"/>
                <a:gd name="T101" fmla="*/ T100 w 51"/>
                <a:gd name="T102" fmla="+- 0 7830 7823"/>
                <a:gd name="T103" fmla="*/ 7830 h 90"/>
                <a:gd name="T104" fmla="+- 0 8106 8068"/>
                <a:gd name="T105" fmla="*/ T104 w 51"/>
                <a:gd name="T106" fmla="+- 0 7828 7823"/>
                <a:gd name="T107" fmla="*/ 7828 h 90"/>
                <a:gd name="T108" fmla="+- 0 8090 8068"/>
                <a:gd name="T109" fmla="*/ T108 w 51"/>
                <a:gd name="T110" fmla="+- 0 7828 7823"/>
                <a:gd name="T111" fmla="*/ 7828 h 90"/>
                <a:gd name="T112" fmla="+- 0 8089 8068"/>
                <a:gd name="T113" fmla="*/ T112 w 51"/>
                <a:gd name="T114" fmla="+- 0 7827 7823"/>
                <a:gd name="T115" fmla="*/ 7827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1" h="90">
                  <a:moveTo>
                    <a:pt x="21" y="4"/>
                  </a:moveTo>
                  <a:lnTo>
                    <a:pt x="17" y="6"/>
                  </a:lnTo>
                  <a:lnTo>
                    <a:pt x="16" y="6"/>
                  </a:lnTo>
                  <a:lnTo>
                    <a:pt x="15" y="7"/>
                  </a:lnTo>
                  <a:lnTo>
                    <a:pt x="14" y="8"/>
                  </a:lnTo>
                  <a:lnTo>
                    <a:pt x="13" y="9"/>
                  </a:lnTo>
                  <a:lnTo>
                    <a:pt x="11" y="10"/>
                  </a:lnTo>
                  <a:lnTo>
                    <a:pt x="7" y="10"/>
                  </a:lnTo>
                  <a:lnTo>
                    <a:pt x="5" y="10"/>
                  </a:lnTo>
                  <a:lnTo>
                    <a:pt x="1" y="19"/>
                  </a:lnTo>
                  <a:lnTo>
                    <a:pt x="0" y="22"/>
                  </a:lnTo>
                  <a:lnTo>
                    <a:pt x="0" y="41"/>
                  </a:lnTo>
                  <a:lnTo>
                    <a:pt x="3" y="38"/>
                  </a:lnTo>
                  <a:lnTo>
                    <a:pt x="49" y="38"/>
                  </a:lnTo>
                  <a:lnTo>
                    <a:pt x="48" y="37"/>
                  </a:lnTo>
                  <a:lnTo>
                    <a:pt x="46" y="32"/>
                  </a:lnTo>
                  <a:lnTo>
                    <a:pt x="43" y="27"/>
                  </a:lnTo>
                  <a:lnTo>
                    <a:pt x="42" y="24"/>
                  </a:lnTo>
                  <a:lnTo>
                    <a:pt x="42" y="17"/>
                  </a:lnTo>
                  <a:lnTo>
                    <a:pt x="41" y="14"/>
                  </a:lnTo>
                  <a:lnTo>
                    <a:pt x="40" y="11"/>
                  </a:lnTo>
                  <a:lnTo>
                    <a:pt x="40" y="10"/>
                  </a:lnTo>
                  <a:lnTo>
                    <a:pt x="11" y="10"/>
                  </a:lnTo>
                  <a:lnTo>
                    <a:pt x="7" y="10"/>
                  </a:lnTo>
                  <a:lnTo>
                    <a:pt x="40" y="10"/>
                  </a:lnTo>
                  <a:lnTo>
                    <a:pt x="39" y="7"/>
                  </a:lnTo>
                  <a:lnTo>
                    <a:pt x="38" y="5"/>
                  </a:lnTo>
                  <a:lnTo>
                    <a:pt x="22" y="5"/>
                  </a:lnTo>
                  <a:lnTo>
                    <a:pt x="21" y="4"/>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8068" y="7823"/>
              <a:ext cx="51" cy="90"/>
            </a:xfrm>
            <a:custGeom>
              <a:avLst/>
              <a:gdLst>
                <a:gd name="T0" fmla="+- 0 8098 8068"/>
                <a:gd name="T1" fmla="*/ T0 w 51"/>
                <a:gd name="T2" fmla="+- 0 7823 7823"/>
                <a:gd name="T3" fmla="*/ 7823 h 90"/>
                <a:gd name="T4" fmla="+- 0 8095 8068"/>
                <a:gd name="T5" fmla="*/ T4 w 51"/>
                <a:gd name="T6" fmla="+- 0 7824 7823"/>
                <a:gd name="T7" fmla="*/ 7824 h 90"/>
                <a:gd name="T8" fmla="+- 0 8090 8068"/>
                <a:gd name="T9" fmla="*/ T8 w 51"/>
                <a:gd name="T10" fmla="+- 0 7828 7823"/>
                <a:gd name="T11" fmla="*/ 7828 h 90"/>
                <a:gd name="T12" fmla="+- 0 8106 8068"/>
                <a:gd name="T13" fmla="*/ T12 w 51"/>
                <a:gd name="T14" fmla="+- 0 7828 7823"/>
                <a:gd name="T15" fmla="*/ 7828 h 90"/>
                <a:gd name="T16" fmla="+- 0 8105 8068"/>
                <a:gd name="T17" fmla="*/ T16 w 51"/>
                <a:gd name="T18" fmla="+- 0 7828 7823"/>
                <a:gd name="T19" fmla="*/ 7828 h 90"/>
                <a:gd name="T20" fmla="+- 0 8101 8068"/>
                <a:gd name="T21" fmla="*/ T20 w 51"/>
                <a:gd name="T22" fmla="+- 0 7824 7823"/>
                <a:gd name="T23" fmla="*/ 7824 h 90"/>
                <a:gd name="T24" fmla="+- 0 8098 8068"/>
                <a:gd name="T25" fmla="*/ T24 w 51"/>
                <a:gd name="T26" fmla="+- 0 7823 7823"/>
                <a:gd name="T27" fmla="*/ 7823 h 90"/>
              </a:gdLst>
              <a:ahLst/>
              <a:cxnLst>
                <a:cxn ang="0">
                  <a:pos x="T1" y="T3"/>
                </a:cxn>
                <a:cxn ang="0">
                  <a:pos x="T5" y="T7"/>
                </a:cxn>
                <a:cxn ang="0">
                  <a:pos x="T9" y="T11"/>
                </a:cxn>
                <a:cxn ang="0">
                  <a:pos x="T13" y="T15"/>
                </a:cxn>
                <a:cxn ang="0">
                  <a:pos x="T17" y="T19"/>
                </a:cxn>
                <a:cxn ang="0">
                  <a:pos x="T21" y="T23"/>
                </a:cxn>
                <a:cxn ang="0">
                  <a:pos x="T25" y="T27"/>
                </a:cxn>
              </a:cxnLst>
              <a:rect l="0" t="0" r="r" b="b"/>
              <a:pathLst>
                <a:path w="51" h="90">
                  <a:moveTo>
                    <a:pt x="30" y="0"/>
                  </a:moveTo>
                  <a:lnTo>
                    <a:pt x="27" y="1"/>
                  </a:lnTo>
                  <a:lnTo>
                    <a:pt x="22" y="5"/>
                  </a:lnTo>
                  <a:lnTo>
                    <a:pt x="38" y="5"/>
                  </a:lnTo>
                  <a:lnTo>
                    <a:pt x="37" y="5"/>
                  </a:lnTo>
                  <a:lnTo>
                    <a:pt x="33" y="1"/>
                  </a:lnTo>
                  <a:lnTo>
                    <a:pt x="30"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11"/>
          <p:cNvGrpSpPr>
            <a:grpSpLocks/>
          </p:cNvGrpSpPr>
          <p:nvPr/>
        </p:nvGrpSpPr>
        <p:grpSpPr bwMode="auto">
          <a:xfrm>
            <a:off x="3759456" y="4492704"/>
            <a:ext cx="12056" cy="16000"/>
            <a:chOff x="8058" y="7786"/>
            <a:chExt cx="26" cy="35"/>
          </a:xfrm>
        </p:grpSpPr>
        <p:sp>
          <p:nvSpPr>
            <p:cNvPr id="9" name="Freeform 12"/>
            <p:cNvSpPr>
              <a:spLocks/>
            </p:cNvSpPr>
            <p:nvPr/>
          </p:nvSpPr>
          <p:spPr bwMode="auto">
            <a:xfrm>
              <a:off x="8058" y="7786"/>
              <a:ext cx="26" cy="35"/>
            </a:xfrm>
            <a:custGeom>
              <a:avLst/>
              <a:gdLst>
                <a:gd name="T0" fmla="+- 0 8077 8058"/>
                <a:gd name="T1" fmla="*/ T0 w 26"/>
                <a:gd name="T2" fmla="+- 0 7786 7786"/>
                <a:gd name="T3" fmla="*/ 7786 h 35"/>
                <a:gd name="T4" fmla="+- 0 8075 8058"/>
                <a:gd name="T5" fmla="*/ T4 w 26"/>
                <a:gd name="T6" fmla="+- 0 7790 7786"/>
                <a:gd name="T7" fmla="*/ 7790 h 35"/>
                <a:gd name="T8" fmla="+- 0 8073 8058"/>
                <a:gd name="T9" fmla="*/ T8 w 26"/>
                <a:gd name="T10" fmla="+- 0 7794 7786"/>
                <a:gd name="T11" fmla="*/ 7794 h 35"/>
                <a:gd name="T12" fmla="+- 0 8072 8058"/>
                <a:gd name="T13" fmla="*/ T12 w 26"/>
                <a:gd name="T14" fmla="+- 0 7797 7786"/>
                <a:gd name="T15" fmla="*/ 7797 h 35"/>
                <a:gd name="T16" fmla="+- 0 8066 8058"/>
                <a:gd name="T17" fmla="*/ T16 w 26"/>
                <a:gd name="T18" fmla="+- 0 7798 7786"/>
                <a:gd name="T19" fmla="*/ 7798 h 35"/>
                <a:gd name="T20" fmla="+- 0 8062 8058"/>
                <a:gd name="T21" fmla="*/ T20 w 26"/>
                <a:gd name="T22" fmla="+- 0 7800 7786"/>
                <a:gd name="T23" fmla="*/ 7800 h 35"/>
                <a:gd name="T24" fmla="+- 0 8061 8058"/>
                <a:gd name="T25" fmla="*/ T24 w 26"/>
                <a:gd name="T26" fmla="+- 0 7803 7786"/>
                <a:gd name="T27" fmla="*/ 7803 h 35"/>
                <a:gd name="T28" fmla="+- 0 8061 8058"/>
                <a:gd name="T29" fmla="*/ T28 w 26"/>
                <a:gd name="T30" fmla="+- 0 7807 7786"/>
                <a:gd name="T31" fmla="*/ 7807 h 35"/>
                <a:gd name="T32" fmla="+- 0 8058 8058"/>
                <a:gd name="T33" fmla="*/ T32 w 26"/>
                <a:gd name="T34" fmla="+- 0 7809 7786"/>
                <a:gd name="T35" fmla="*/ 7809 h 35"/>
                <a:gd name="T36" fmla="+- 0 8061 8058"/>
                <a:gd name="T37" fmla="*/ T36 w 26"/>
                <a:gd name="T38" fmla="+- 0 7813 7786"/>
                <a:gd name="T39" fmla="*/ 7813 h 35"/>
                <a:gd name="T40" fmla="+- 0 8062 8058"/>
                <a:gd name="T41" fmla="*/ T40 w 26"/>
                <a:gd name="T42" fmla="+- 0 7814 7786"/>
                <a:gd name="T43" fmla="*/ 7814 h 35"/>
                <a:gd name="T44" fmla="+- 0 8063 8058"/>
                <a:gd name="T45" fmla="*/ T44 w 26"/>
                <a:gd name="T46" fmla="+- 0 7816 7786"/>
                <a:gd name="T47" fmla="*/ 7816 h 35"/>
                <a:gd name="T48" fmla="+- 0 8062 8058"/>
                <a:gd name="T49" fmla="*/ T48 w 26"/>
                <a:gd name="T50" fmla="+- 0 7818 7786"/>
                <a:gd name="T51" fmla="*/ 7818 h 35"/>
                <a:gd name="T52" fmla="+- 0 8063 8058"/>
                <a:gd name="T53" fmla="*/ T52 w 26"/>
                <a:gd name="T54" fmla="+- 0 7819 7786"/>
                <a:gd name="T55" fmla="*/ 7819 h 35"/>
                <a:gd name="T56" fmla="+- 0 8065 8058"/>
                <a:gd name="T57" fmla="*/ T56 w 26"/>
                <a:gd name="T58" fmla="+- 0 7820 7786"/>
                <a:gd name="T59" fmla="*/ 7820 h 35"/>
                <a:gd name="T60" fmla="+- 0 8067 8058"/>
                <a:gd name="T61" fmla="*/ T60 w 26"/>
                <a:gd name="T62" fmla="+- 0 7820 7786"/>
                <a:gd name="T63" fmla="*/ 7820 h 35"/>
                <a:gd name="T64" fmla="+- 0 8074 8058"/>
                <a:gd name="T65" fmla="*/ T64 w 26"/>
                <a:gd name="T66" fmla="+- 0 7812 7786"/>
                <a:gd name="T67" fmla="*/ 7812 h 35"/>
                <a:gd name="T68" fmla="+- 0 8077 8058"/>
                <a:gd name="T69" fmla="*/ T68 w 26"/>
                <a:gd name="T70" fmla="+- 0 7809 7786"/>
                <a:gd name="T71" fmla="*/ 7809 h 35"/>
                <a:gd name="T72" fmla="+- 0 8080 8058"/>
                <a:gd name="T73" fmla="*/ T72 w 26"/>
                <a:gd name="T74" fmla="+- 0 7807 7786"/>
                <a:gd name="T75" fmla="*/ 7807 h 35"/>
                <a:gd name="T76" fmla="+- 0 8083 8058"/>
                <a:gd name="T77" fmla="*/ T76 w 26"/>
                <a:gd name="T78" fmla="+- 0 7805 7786"/>
                <a:gd name="T79" fmla="*/ 7805 h 35"/>
                <a:gd name="T80" fmla="+- 0 8084 8058"/>
                <a:gd name="T81" fmla="*/ T80 w 26"/>
                <a:gd name="T82" fmla="+- 0 7803 7786"/>
                <a:gd name="T83" fmla="*/ 7803 h 35"/>
                <a:gd name="T84" fmla="+- 0 8083 8058"/>
                <a:gd name="T85" fmla="*/ T84 w 26"/>
                <a:gd name="T86" fmla="+- 0 7799 7786"/>
                <a:gd name="T87" fmla="*/ 7799 h 35"/>
                <a:gd name="T88" fmla="+- 0 8081 8058"/>
                <a:gd name="T89" fmla="*/ T88 w 26"/>
                <a:gd name="T90" fmla="+- 0 7797 7786"/>
                <a:gd name="T91" fmla="*/ 7797 h 35"/>
                <a:gd name="T92" fmla="+- 0 8079 8058"/>
                <a:gd name="T93" fmla="*/ T92 w 26"/>
                <a:gd name="T94" fmla="+- 0 7796 7786"/>
                <a:gd name="T95" fmla="*/ 7796 h 35"/>
                <a:gd name="T96" fmla="+- 0 8077 8058"/>
                <a:gd name="T97" fmla="*/ T96 w 26"/>
                <a:gd name="T98" fmla="+- 0 7794 7786"/>
                <a:gd name="T99" fmla="*/ 7794 h 35"/>
                <a:gd name="T100" fmla="+- 0 8077 8058"/>
                <a:gd name="T101" fmla="*/ T100 w 26"/>
                <a:gd name="T102" fmla="+- 0 7791 7786"/>
                <a:gd name="T103" fmla="*/ 7791 h 35"/>
                <a:gd name="T104" fmla="+- 0 8077 8058"/>
                <a:gd name="T105" fmla="*/ T104 w 26"/>
                <a:gd name="T106" fmla="+- 0 7786 7786"/>
                <a:gd name="T107" fmla="*/ 7786 h 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6" h="35">
                  <a:moveTo>
                    <a:pt x="19" y="0"/>
                  </a:moveTo>
                  <a:lnTo>
                    <a:pt x="17" y="4"/>
                  </a:lnTo>
                  <a:lnTo>
                    <a:pt x="15" y="8"/>
                  </a:lnTo>
                  <a:lnTo>
                    <a:pt x="14" y="11"/>
                  </a:lnTo>
                  <a:lnTo>
                    <a:pt x="8" y="12"/>
                  </a:lnTo>
                  <a:lnTo>
                    <a:pt x="4" y="14"/>
                  </a:lnTo>
                  <a:lnTo>
                    <a:pt x="3" y="17"/>
                  </a:lnTo>
                  <a:lnTo>
                    <a:pt x="3" y="21"/>
                  </a:lnTo>
                  <a:lnTo>
                    <a:pt x="0" y="23"/>
                  </a:lnTo>
                  <a:lnTo>
                    <a:pt x="3" y="27"/>
                  </a:lnTo>
                  <a:lnTo>
                    <a:pt x="4" y="28"/>
                  </a:lnTo>
                  <a:lnTo>
                    <a:pt x="5" y="30"/>
                  </a:lnTo>
                  <a:lnTo>
                    <a:pt x="4" y="32"/>
                  </a:lnTo>
                  <a:lnTo>
                    <a:pt x="5" y="33"/>
                  </a:lnTo>
                  <a:lnTo>
                    <a:pt x="7" y="34"/>
                  </a:lnTo>
                  <a:lnTo>
                    <a:pt x="9" y="34"/>
                  </a:lnTo>
                  <a:lnTo>
                    <a:pt x="16" y="26"/>
                  </a:lnTo>
                  <a:lnTo>
                    <a:pt x="19" y="23"/>
                  </a:lnTo>
                  <a:lnTo>
                    <a:pt x="22" y="21"/>
                  </a:lnTo>
                  <a:lnTo>
                    <a:pt x="25" y="19"/>
                  </a:lnTo>
                  <a:lnTo>
                    <a:pt x="26" y="17"/>
                  </a:lnTo>
                  <a:lnTo>
                    <a:pt x="25" y="13"/>
                  </a:lnTo>
                  <a:lnTo>
                    <a:pt x="23" y="11"/>
                  </a:lnTo>
                  <a:lnTo>
                    <a:pt x="21" y="10"/>
                  </a:lnTo>
                  <a:lnTo>
                    <a:pt x="19" y="8"/>
                  </a:lnTo>
                  <a:lnTo>
                    <a:pt x="19" y="5"/>
                  </a:lnTo>
                  <a:lnTo>
                    <a:pt x="19" y="0"/>
                  </a:lnTo>
                  <a:close/>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itle 1">
            <a:extLst>
              <a:ext uri="{FF2B5EF4-FFF2-40B4-BE49-F238E27FC236}">
                <a16:creationId xmlns:a16="http://schemas.microsoft.com/office/drawing/2014/main" id="{5C8FB71F-0EE8-4FE1-9E92-204EB17EE005}"/>
              </a:ext>
            </a:extLst>
          </p:cNvPr>
          <p:cNvSpPr txBox="1">
            <a:spLocks/>
          </p:cNvSpPr>
          <p:nvPr/>
        </p:nvSpPr>
        <p:spPr>
          <a:xfrm>
            <a:off x="1820308" y="171878"/>
            <a:ext cx="7499814" cy="424732"/>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002060"/>
                </a:solidFill>
                <a:latin typeface="Adani Regular"/>
                <a:ea typeface="+mn-ea"/>
                <a:cs typeface="+mn-cs"/>
              </a:rPr>
              <a:t>Burner Temperature </a:t>
            </a:r>
          </a:p>
        </p:txBody>
      </p:sp>
      <p:pic>
        <p:nvPicPr>
          <p:cNvPr id="16" name="Picture 15" descr="C:\Users\DELL\AppData\Local\Temp\Rar$DIa832.12099\20240203_182526.jpg"/>
          <p:cNvPicPr/>
          <p:nvPr/>
        </p:nvPicPr>
        <p:blipFill>
          <a:blip r:embed="rId3" cstate="print"/>
          <a:srcRect/>
          <a:stretch>
            <a:fillRect/>
          </a:stretch>
        </p:blipFill>
        <p:spPr bwMode="auto">
          <a:xfrm>
            <a:off x="464457" y="841829"/>
            <a:ext cx="11248572" cy="5747657"/>
          </a:xfrm>
          <a:prstGeom prst="rect">
            <a:avLst/>
          </a:prstGeom>
          <a:noFill/>
          <a:ln w="9525">
            <a:noFill/>
            <a:miter lim="800000"/>
            <a:headEnd/>
            <a:tailEnd/>
          </a:ln>
        </p:spPr>
      </p:pic>
    </p:spTree>
    <p:extLst>
      <p:ext uri="{BB962C8B-B14F-4D97-AF65-F5344CB8AC3E}">
        <p14:creationId xmlns:p14="http://schemas.microsoft.com/office/powerpoint/2010/main" val="328388685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F4B7C1EF71E243B227D6BD41A2CDCB" ma:contentTypeVersion="7" ma:contentTypeDescription="Create a new document." ma:contentTypeScope="" ma:versionID="5be9bd4c39f70496a939d1fa0e3f4591">
  <xsd:schema xmlns:xsd="http://www.w3.org/2001/XMLSchema" xmlns:xs="http://www.w3.org/2001/XMLSchema" xmlns:p="http://schemas.microsoft.com/office/2006/metadata/properties" xmlns:ns3="a0c9da26-20cd-41fb-82ed-9a15dab7f4d4" xmlns:ns4="2f00bcf4-6a46-49f3-9b9a-7ab5d55e982c" targetNamespace="http://schemas.microsoft.com/office/2006/metadata/properties" ma:root="true" ma:fieldsID="ce6a5c8a59f706d8cb79e73cd23ee5f1" ns3:_="" ns4:_="">
    <xsd:import namespace="a0c9da26-20cd-41fb-82ed-9a15dab7f4d4"/>
    <xsd:import namespace="2f00bcf4-6a46-49f3-9b9a-7ab5d55e982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c9da26-20cd-41fb-82ed-9a15dab7f4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00bcf4-6a46-49f3-9b9a-7ab5d55e982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F4A298-2323-47C4-B5BF-5105D5E460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c9da26-20cd-41fb-82ed-9a15dab7f4d4"/>
    <ds:schemaRef ds:uri="2f00bcf4-6a46-49f3-9b9a-7ab5d55e98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61E338-4719-415A-AD09-027FAA30CCA2}">
  <ds:schemaRefs>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terms/"/>
    <ds:schemaRef ds:uri="http://purl.org/dc/elements/1.1/"/>
    <ds:schemaRef ds:uri="http://www.w3.org/XML/1998/namespace"/>
    <ds:schemaRef ds:uri="http://schemas.openxmlformats.org/package/2006/metadata/core-properties"/>
    <ds:schemaRef ds:uri="2f00bcf4-6a46-49f3-9b9a-7ab5d55e982c"/>
    <ds:schemaRef ds:uri="a0c9da26-20cd-41fb-82ed-9a15dab7f4d4"/>
  </ds:schemaRefs>
</ds:datastoreItem>
</file>

<file path=customXml/itemProps3.xml><?xml version="1.0" encoding="utf-8"?>
<ds:datastoreItem xmlns:ds="http://schemas.openxmlformats.org/officeDocument/2006/customXml" ds:itemID="{EA16D949-944F-44E8-A03C-88BA1F802A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11858</TotalTime>
  <Words>1799</Words>
  <Application>Microsoft Office PowerPoint</Application>
  <PresentationFormat>Widescreen</PresentationFormat>
  <Paragraphs>337</Paragraphs>
  <Slides>19</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MS Mincho</vt:lpstr>
      <vt:lpstr>Adani Bold</vt:lpstr>
      <vt:lpstr>Adani Regular</vt:lpstr>
      <vt:lpstr>Arial</vt:lpstr>
      <vt:lpstr>Calibri</vt:lpstr>
      <vt:lpstr>Calibri Light</vt:lpstr>
      <vt:lpstr>Custom Design</vt:lpstr>
      <vt:lpstr>Office Theme</vt:lpstr>
      <vt:lpstr>NTPC O&amp;M Conference (IPS 2024)  Ultra supercritical Boiler Combustion optimization via Furnace Zone temp. Monitoring &amp; Burner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RGMO Event 11.06.2020</dc:title>
  <dc:creator>Hariharan Srinivasan</dc:creator>
  <cp:lastModifiedBy>Akalp Singh</cp:lastModifiedBy>
  <cp:revision>687</cp:revision>
  <dcterms:created xsi:type="dcterms:W3CDTF">2020-06-18T13:16:36Z</dcterms:created>
  <dcterms:modified xsi:type="dcterms:W3CDTF">2024-02-05T06:15:47Z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0x01010072F4B7C1EF71E243B227D6BD41A2CDCB</vt:lpwstr>
  </property>
</Properties>
</file>