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72" r:id="rId3"/>
    <p:sldId id="258" r:id="rId4"/>
    <p:sldId id="259" r:id="rId5"/>
    <p:sldId id="260" r:id="rId6"/>
    <p:sldId id="262" r:id="rId7"/>
    <p:sldId id="264" r:id="rId8"/>
    <p:sldId id="263" r:id="rId9"/>
    <p:sldId id="261" r:id="rId10"/>
    <p:sldId id="266" r:id="rId11"/>
    <p:sldId id="265" r:id="rId12"/>
    <p:sldId id="269" r:id="rId13"/>
    <p:sldId id="268" r:id="rId14"/>
    <p:sldId id="267" r:id="rId15"/>
    <p:sldId id="271" r:id="rId16"/>
    <p:sldId id="27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omic Sans MS" panose="030F0702030302020204" pitchFamily="66" charset="0"/>
      <p:regular r:id="rId23"/>
      <p:bold r:id="rId24"/>
      <p:italic r:id="rId25"/>
      <p:boldItalic r:id="rId26"/>
    </p:embeddedFont>
    <p:embeddedFont>
      <p:font typeface="Libre Baskerville" panose="020B0604020202020204" charset="0"/>
      <p:regular r:id="rId27"/>
      <p:bold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StfUaBITXH3AcCviVNcK7QK3l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3566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719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03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792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07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51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5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60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49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389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513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315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pic>
        <p:nvPicPr>
          <p:cNvPr id="16" name="Google Shape;16;p7"/>
          <p:cNvPicPr preferRelativeResize="0"/>
          <p:nvPr/>
        </p:nvPicPr>
        <p:blipFill rotWithShape="1">
          <a:blip r:embed="rId2">
            <a:alphaModFix amt="35000"/>
          </a:blip>
          <a:srcRect/>
          <a:stretch/>
        </p:blipFill>
        <p:spPr>
          <a:xfrm>
            <a:off x="0" y="968"/>
            <a:ext cx="12191999" cy="6856064"/>
          </a:xfrm>
          <a:prstGeom prst="rect">
            <a:avLst/>
          </a:prstGeom>
          <a:noFill/>
          <a:ln>
            <a:noFill/>
          </a:ln>
        </p:spPr>
      </p:pic>
      <p:sp>
        <p:nvSpPr>
          <p:cNvPr id="17" name="Google Shape;17;p7"/>
          <p:cNvSpPr txBox="1">
            <a:spLocks noGrp="1"/>
          </p:cNvSpPr>
          <p:nvPr>
            <p:ph type="body" idx="1"/>
          </p:nvPr>
        </p:nvSpPr>
        <p:spPr>
          <a:xfrm>
            <a:off x="568181" y="2002632"/>
            <a:ext cx="10542587" cy="10592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000"/>
              <a:buNone/>
              <a:defRPr sz="3000" b="1"/>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7"/>
          <p:cNvSpPr txBox="1">
            <a:spLocks noGrp="1"/>
          </p:cNvSpPr>
          <p:nvPr>
            <p:ph type="body" idx="2"/>
          </p:nvPr>
        </p:nvSpPr>
        <p:spPr>
          <a:xfrm>
            <a:off x="568180" y="3356755"/>
            <a:ext cx="10542587" cy="6472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300"/>
              <a:buNone/>
              <a:defRPr sz="2300" b="0"/>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7"/>
          <p:cNvSpPr txBox="1">
            <a:spLocks noGrp="1"/>
          </p:cNvSpPr>
          <p:nvPr>
            <p:ph type="body" idx="3"/>
          </p:nvPr>
        </p:nvSpPr>
        <p:spPr>
          <a:xfrm>
            <a:off x="568180" y="5021958"/>
            <a:ext cx="10542587" cy="436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300"/>
              <a:buNone/>
              <a:defRPr sz="2300" b="0"/>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 name="Google Shape;20;p7"/>
          <p:cNvGrpSpPr/>
          <p:nvPr/>
        </p:nvGrpSpPr>
        <p:grpSpPr>
          <a:xfrm>
            <a:off x="548345" y="250591"/>
            <a:ext cx="1038225" cy="1031240"/>
            <a:chOff x="0" y="0"/>
            <a:chExt cx="1191527" cy="1616226"/>
          </a:xfrm>
        </p:grpSpPr>
        <p:sp>
          <p:nvSpPr>
            <p:cNvPr id="21" name="Google Shape;21;p7"/>
            <p:cNvSpPr txBox="1"/>
            <p:nvPr/>
          </p:nvSpPr>
          <p:spPr>
            <a:xfrm>
              <a:off x="0" y="1196428"/>
              <a:ext cx="1191028" cy="419798"/>
            </a:xfrm>
            <a:prstGeom prst="rect">
              <a:avLst/>
            </a:prstGeom>
            <a:noFill/>
            <a:ln>
              <a:noFill/>
            </a:ln>
          </p:spPr>
          <p:txBody>
            <a:bodyPr spcFirstLastPara="1" wrap="square" lIns="0" tIns="12700" rIns="0" bIns="0" anchor="t" anchorCtr="0">
              <a:spAutoFit/>
            </a:bodyPr>
            <a:lstStyle/>
            <a:p>
              <a:pPr marL="8890" marR="0" lvl="0" indent="0" algn="ctr" rtl="0">
                <a:lnSpc>
                  <a:spcPct val="107000"/>
                </a:lnSpc>
                <a:spcBef>
                  <a:spcPts val="0"/>
                </a:spcBef>
                <a:spcAft>
                  <a:spcPts val="0"/>
                </a:spcAft>
                <a:buNone/>
              </a:pPr>
              <a:r>
                <a:rPr lang="en-US" sz="900" b="1" i="0" u="none" strike="noStrike" cap="none">
                  <a:solidFill>
                    <a:srgbClr val="2F5496"/>
                  </a:solidFill>
                  <a:latin typeface="Libre Baskerville"/>
                  <a:ea typeface="Libre Baskerville"/>
                  <a:cs typeface="Libre Baskerville"/>
                  <a:sym typeface="Libre Baskerville"/>
                </a:rPr>
                <a:t>IIT KHARAGPUR</a:t>
              </a:r>
              <a:endParaRPr sz="1100" b="0" i="0" u="none" strike="noStrike" cap="none">
                <a:solidFill>
                  <a:schemeClr val="dk1"/>
                </a:solidFill>
                <a:latin typeface="Calibri"/>
                <a:ea typeface="Calibri"/>
                <a:cs typeface="Calibri"/>
                <a:sym typeface="Calibri"/>
              </a:endParaRPr>
            </a:p>
          </p:txBody>
        </p:sp>
        <p:pic>
          <p:nvPicPr>
            <p:cNvPr id="22" name="Google Shape;22;p7"/>
            <p:cNvPicPr preferRelativeResize="0"/>
            <p:nvPr/>
          </p:nvPicPr>
          <p:blipFill rotWithShape="1">
            <a:blip r:embed="rId3">
              <a:alphaModFix/>
            </a:blip>
            <a:srcRect/>
            <a:stretch/>
          </p:blipFill>
          <p:spPr>
            <a:xfrm>
              <a:off x="28657" y="0"/>
              <a:ext cx="1162870" cy="1197140"/>
            </a:xfrm>
            <a:prstGeom prst="rect">
              <a:avLst/>
            </a:prstGeom>
            <a:noFill/>
            <a:ln>
              <a:noFill/>
            </a:ln>
          </p:spPr>
        </p:pic>
      </p:grpSp>
      <p:sp>
        <p:nvSpPr>
          <p:cNvPr id="23" name="Google Shape;23;p7"/>
          <p:cNvSpPr txBox="1"/>
          <p:nvPr/>
        </p:nvSpPr>
        <p:spPr>
          <a:xfrm>
            <a:off x="1712320" y="212436"/>
            <a:ext cx="10353930" cy="106939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800" b="1" i="0" u="none" strike="noStrike" cap="none">
                <a:solidFill>
                  <a:schemeClr val="dk1"/>
                </a:solidFill>
                <a:latin typeface="Times New Roman"/>
                <a:ea typeface="Times New Roman"/>
                <a:cs typeface="Times New Roman"/>
                <a:sym typeface="Times New Roman"/>
              </a:rPr>
              <a:t>Centre of Excellence in Safety Engineering and Analytics (CoE-SEA), IIT Kharagpur</a:t>
            </a:r>
            <a:endParaRPr sz="1400" b="0" i="0" u="none" strike="noStrike" cap="none">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en-US" sz="1800" b="1" i="0" u="none" strike="noStrike" cap="none">
                <a:solidFill>
                  <a:schemeClr val="dk1"/>
                </a:solidFill>
                <a:latin typeface="Times New Roman"/>
                <a:ea typeface="Times New Roman"/>
                <a:cs typeface="Times New Roman"/>
                <a:sym typeface="Times New Roman"/>
              </a:rPr>
              <a:t>International Conference on “Safety, Health and Analytics-Driven Governance for Sustainable Development” (SHADG 2024) </a:t>
            </a: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4"/>
        <p:cNvGrpSpPr/>
        <p:nvPr/>
      </p:nvGrpSpPr>
      <p:grpSpPr>
        <a:xfrm>
          <a:off x="0" y="0"/>
          <a:ext cx="0" cy="0"/>
          <a:chOff x="0" y="0"/>
          <a:chExt cx="0" cy="0"/>
        </a:xfrm>
      </p:grpSpPr>
      <p:sp>
        <p:nvSpPr>
          <p:cNvPr id="25" name="Google Shape;25;p8"/>
          <p:cNvSpPr txBox="1"/>
          <p:nvPr/>
        </p:nvSpPr>
        <p:spPr>
          <a:xfrm>
            <a:off x="0" y="6358057"/>
            <a:ext cx="12191999"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1" u="none" strike="noStrike" cap="none">
                <a:solidFill>
                  <a:schemeClr val="dk1"/>
                </a:solidFill>
                <a:latin typeface="Comic Sans MS"/>
                <a:ea typeface="Comic Sans MS"/>
                <a:cs typeface="Comic Sans MS"/>
                <a:sym typeface="Comic Sans MS"/>
              </a:rPr>
              <a:t>International Conference on “Safety, Health and Analytics-Driven Governance for Sustainable Development” (SHADG 2024) </a:t>
            </a:r>
            <a:endParaRPr/>
          </a:p>
        </p:txBody>
      </p:sp>
      <p:sp>
        <p:nvSpPr>
          <p:cNvPr id="26" name="Google Shape;26;p8"/>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sz="28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8"/>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8"/>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2"/>
        <p:cNvGrpSpPr/>
        <p:nvPr/>
      </p:nvGrpSpPr>
      <p:grpSpPr>
        <a:xfrm>
          <a:off x="0" y="0"/>
          <a:ext cx="0" cy="0"/>
          <a:chOff x="0" y="0"/>
          <a:chExt cx="0" cy="0"/>
        </a:xfrm>
      </p:grpSpPr>
      <p:sp>
        <p:nvSpPr>
          <p:cNvPr id="33" name="Google Shape;33;p1"/>
          <p:cNvSpPr txBox="1">
            <a:spLocks noGrp="1"/>
          </p:cNvSpPr>
          <p:nvPr>
            <p:ph type="body" idx="1"/>
          </p:nvPr>
        </p:nvSpPr>
        <p:spPr>
          <a:xfrm>
            <a:off x="568181" y="2002632"/>
            <a:ext cx="10542587" cy="1059224"/>
          </a:xfrm>
          <a:prstGeom prst="rect">
            <a:avLst/>
          </a:prstGeom>
          <a:noFill/>
          <a:ln>
            <a:noFill/>
          </a:ln>
        </p:spPr>
        <p:txBody>
          <a:bodyPr spcFirstLastPara="1" wrap="square" lIns="91425" tIns="45700" rIns="91425" bIns="45700" anchor="t" anchorCtr="0">
            <a:normAutofit/>
          </a:bodyPr>
          <a:lstStyle/>
          <a:p>
            <a:r>
              <a:rPr lang="en-IN" u="sng" dirty="0"/>
              <a:t>Case study on O&amp;M Practices for Safe Power Generation in Gas Base Power Plant-ONGC Tripura Power Company(OTPC)</a:t>
            </a:r>
            <a:endParaRPr lang="en-IN" dirty="0"/>
          </a:p>
        </p:txBody>
      </p:sp>
      <p:sp>
        <p:nvSpPr>
          <p:cNvPr id="34" name="Google Shape;34;p1"/>
          <p:cNvSpPr txBox="1">
            <a:spLocks noGrp="1"/>
          </p:cNvSpPr>
          <p:nvPr>
            <p:ph type="body" idx="2"/>
          </p:nvPr>
        </p:nvSpPr>
        <p:spPr>
          <a:xfrm>
            <a:off x="872980" y="3268264"/>
            <a:ext cx="10542587" cy="6472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300"/>
              <a:buNone/>
            </a:pPr>
            <a:r>
              <a:rPr lang="en-IN" dirty="0" smtClean="0"/>
              <a:t>Presented By- Arko Ghosh (Head EHS &amp; F)</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62" name="Google Shape;62;p5"/>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indent="0">
              <a:spcBef>
                <a:spcPts val="0"/>
              </a:spcBef>
            </a:pPr>
            <a:r>
              <a:rPr lang="en-IN" b="1" u="sng" dirty="0"/>
              <a:t>The HSE Strategy Roadmap: </a:t>
            </a:r>
            <a:endParaRPr lang="en-IN" u="sng" dirty="0"/>
          </a:p>
        </p:txBody>
      </p:sp>
      <p:sp>
        <p:nvSpPr>
          <p:cNvPr id="63" name="Google Shape;63;p5"/>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fontScale="85000" lnSpcReduction="10000"/>
          </a:bodyPr>
          <a:lstStyle/>
          <a:p>
            <a:pPr marL="571500" lvl="1" indent="0" fontAlgn="base">
              <a:buNone/>
            </a:pPr>
            <a:r>
              <a:rPr lang="en-IN" b="1" dirty="0"/>
              <a:t>Setting Clear Objectives: </a:t>
            </a:r>
            <a:endParaRPr lang="en-IN" dirty="0"/>
          </a:p>
          <a:p>
            <a:pPr lvl="2" fontAlgn="base"/>
            <a:r>
              <a:rPr lang="en-IN" dirty="0"/>
              <a:t>OTPC have define measurable and attainable HSE objectives aligned with business goals. SMART technique is used for the same.  EHS is incorporated in every employee KRA min 10% </a:t>
            </a:r>
          </a:p>
          <a:p>
            <a:pPr lvl="2" fontAlgn="base"/>
            <a:r>
              <a:rPr lang="en-IN" dirty="0"/>
              <a:t>MOC system is incorporated with consent to EHS team for any change. </a:t>
            </a:r>
          </a:p>
          <a:p>
            <a:pPr marL="571500" lvl="1" indent="0" fontAlgn="base">
              <a:buNone/>
            </a:pPr>
            <a:r>
              <a:rPr lang="en-IN" b="1" dirty="0"/>
              <a:t>Regulatory Compliance: </a:t>
            </a:r>
            <a:endParaRPr lang="en-IN" dirty="0"/>
          </a:p>
          <a:p>
            <a:pPr lvl="2" fontAlgn="base"/>
            <a:r>
              <a:rPr lang="en-IN" dirty="0"/>
              <a:t>OTPC ensure 100% adherence to local and international HSE regulations, standards, and guidelines. A robust compliance framework is fundamental to mitigating legal and financial risks. </a:t>
            </a:r>
          </a:p>
          <a:p>
            <a:pPr lvl="2" fontAlgn="base"/>
            <a:r>
              <a:rPr lang="en-IN" dirty="0"/>
              <a:t>SAP base notification system for compliance </a:t>
            </a:r>
          </a:p>
          <a:p>
            <a:pPr lvl="2" fontAlgn="base"/>
            <a:r>
              <a:rPr lang="en-IN" dirty="0"/>
              <a:t>Annual EHS audit &amp; quarterly third party audit to find any loophole in system </a:t>
            </a:r>
            <a:r>
              <a:rPr lang="en-IN" dirty="0" smtClean="0"/>
              <a:t> </a:t>
            </a:r>
            <a:endParaRPr lang="en-IN" dirty="0"/>
          </a:p>
          <a:p>
            <a:pPr marL="571500" lvl="1" indent="0" fontAlgn="base">
              <a:buNone/>
            </a:pPr>
            <a:r>
              <a:rPr lang="en-IN" b="1" dirty="0"/>
              <a:t>Technological Integration: </a:t>
            </a:r>
            <a:endParaRPr lang="en-IN" dirty="0"/>
          </a:p>
          <a:p>
            <a:pPr lvl="2" fontAlgn="base"/>
            <a:r>
              <a:rPr lang="en-IN" dirty="0"/>
              <a:t>OTPC always explore the integration of advanced technologies such as </a:t>
            </a:r>
            <a:r>
              <a:rPr lang="en-IN" dirty="0" err="1"/>
              <a:t>IoT</a:t>
            </a:r>
            <a:r>
              <a:rPr lang="en-IN" dirty="0"/>
              <a:t>, AI, and data analytics for real-time monitoring, incident prediction, and proactive risk management. </a:t>
            </a:r>
          </a:p>
          <a:p>
            <a:pPr lvl="2" fontAlgn="base"/>
            <a:r>
              <a:rPr lang="en-IN" dirty="0"/>
              <a:t>Safety Kiosk system for automated training </a:t>
            </a:r>
          </a:p>
          <a:p>
            <a:pPr lvl="2" fontAlgn="base"/>
            <a:r>
              <a:rPr lang="en-IN" dirty="0"/>
              <a:t>Emission data real time monitoring by CEMS with State pollution control board </a:t>
            </a:r>
          </a:p>
          <a:p>
            <a:pPr lvl="2" fontAlgn="base"/>
            <a:r>
              <a:rPr lang="en-IN" dirty="0"/>
              <a:t>SAP base PTW system </a:t>
            </a:r>
          </a:p>
          <a:p>
            <a:pPr lvl="2" fontAlgn="base"/>
            <a:r>
              <a:rPr lang="en-IN" dirty="0"/>
              <a:t>Automated &amp; state of the art technology for sensor &amp; valves with control from central control room </a:t>
            </a:r>
          </a:p>
          <a:p>
            <a:pPr marL="228600" lvl="0" indent="-5080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184267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62" name="Google Shape;62;p5"/>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indent="0">
              <a:spcBef>
                <a:spcPts val="0"/>
              </a:spcBef>
            </a:pPr>
            <a:r>
              <a:rPr lang="en-IN" b="1" u="sng" dirty="0"/>
              <a:t>The HSE Strategy Roadmap: </a:t>
            </a:r>
            <a:endParaRPr lang="en-IN" u="sng" dirty="0"/>
          </a:p>
        </p:txBody>
      </p:sp>
      <p:sp>
        <p:nvSpPr>
          <p:cNvPr id="63" name="Google Shape;63;p5"/>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a:bodyPr>
          <a:lstStyle/>
          <a:p>
            <a:pPr marL="571500" lvl="1" indent="0" fontAlgn="base">
              <a:buNone/>
            </a:pPr>
            <a:r>
              <a:rPr lang="en-IN" b="1" dirty="0"/>
              <a:t>Employee Training and Engagement: </a:t>
            </a:r>
            <a:endParaRPr lang="en-IN" dirty="0"/>
          </a:p>
          <a:p>
            <a:pPr lvl="2" fontAlgn="base"/>
            <a:r>
              <a:rPr lang="en-IN" dirty="0"/>
              <a:t>OTPC invest in continuous training programs to enhance employee awareness and skills related to HSE. </a:t>
            </a:r>
          </a:p>
          <a:p>
            <a:pPr lvl="2" fontAlgn="base"/>
            <a:r>
              <a:rPr lang="en-IN" dirty="0"/>
              <a:t>Annual first aid training by external agency </a:t>
            </a:r>
          </a:p>
          <a:p>
            <a:pPr lvl="2" fontAlgn="base"/>
            <a:r>
              <a:rPr lang="en-IN" dirty="0"/>
              <a:t>BBS training by external agency </a:t>
            </a:r>
          </a:p>
          <a:p>
            <a:pPr lvl="2" fontAlgn="base"/>
            <a:r>
              <a:rPr lang="en-IN" dirty="0"/>
              <a:t>Continuous external training for Safety Professional as part of train the trainer program.  </a:t>
            </a:r>
          </a:p>
          <a:p>
            <a:pPr marL="571500" lvl="1" indent="0" fontAlgn="base">
              <a:buNone/>
            </a:pPr>
            <a:r>
              <a:rPr lang="en-IN" b="1" dirty="0"/>
              <a:t>Reporting and Performance Metrics: </a:t>
            </a:r>
            <a:endParaRPr lang="en-IN" dirty="0"/>
          </a:p>
          <a:p>
            <a:pPr lvl="2" fontAlgn="base"/>
            <a:r>
              <a:rPr lang="en-IN" dirty="0"/>
              <a:t>OTPC have established transparent reporting mechanisms for HSE performance. Regularly assess and </a:t>
            </a:r>
            <a:r>
              <a:rPr lang="en-IN" dirty="0" err="1"/>
              <a:t>analyze</a:t>
            </a:r>
            <a:r>
              <a:rPr lang="en-IN" dirty="0"/>
              <a:t> metrics to identify areas for improvement and celebrate successes. </a:t>
            </a:r>
          </a:p>
          <a:p>
            <a:pPr lvl="2" fontAlgn="base"/>
            <a:r>
              <a:rPr lang="en-IN" dirty="0"/>
              <a:t>Workplace is the place where all employee can report unsafe act &amp; unsafe observation &amp; respective dept. to take action on the same. Highest reporter of each month is motivated by some prizes. </a:t>
            </a:r>
          </a:p>
        </p:txBody>
      </p:sp>
    </p:spTree>
    <p:extLst>
      <p:ext uri="{BB962C8B-B14F-4D97-AF65-F5344CB8AC3E}">
        <p14:creationId xmlns:p14="http://schemas.microsoft.com/office/powerpoint/2010/main" val="1033625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62" name="Google Shape;62;p5"/>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IN" b="1" u="sng" dirty="0"/>
              <a:t>Technological Advancements in HSE</a:t>
            </a:r>
            <a:endParaRPr dirty="0"/>
          </a:p>
        </p:txBody>
      </p:sp>
      <p:sp>
        <p:nvSpPr>
          <p:cNvPr id="63" name="Google Shape;63;p5"/>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fontScale="92500" lnSpcReduction="10000"/>
          </a:bodyPr>
          <a:lstStyle/>
          <a:p>
            <a:pPr marL="114300" lvl="1" indent="0" fontAlgn="base">
              <a:spcBef>
                <a:spcPts val="1000"/>
              </a:spcBef>
              <a:buNone/>
            </a:pPr>
            <a:r>
              <a:rPr lang="en-IN" sz="2800" b="1" dirty="0" err="1"/>
              <a:t>IoT</a:t>
            </a:r>
            <a:r>
              <a:rPr lang="en-IN" sz="2800" b="1" dirty="0"/>
              <a:t> Applications: </a:t>
            </a:r>
          </a:p>
          <a:p>
            <a:pPr marL="114300" indent="0">
              <a:buNone/>
            </a:pPr>
            <a:r>
              <a:rPr lang="en-IN" dirty="0"/>
              <a:t>OTPC is utilizing Internet of Things (</a:t>
            </a:r>
            <a:r>
              <a:rPr lang="en-IN" dirty="0" err="1"/>
              <a:t>IoT</a:t>
            </a:r>
            <a:r>
              <a:rPr lang="en-IN" dirty="0"/>
              <a:t>) devices for real-time monitoring of workplace conditions, equipment status, and employee well-being. </a:t>
            </a:r>
            <a:endParaRPr lang="en-IN" dirty="0" smtClean="0"/>
          </a:p>
          <a:p>
            <a:pPr marL="114300" indent="0">
              <a:buNone/>
            </a:pPr>
            <a:r>
              <a:rPr lang="en-IN" b="1" dirty="0" smtClean="0"/>
              <a:t>Artificial </a:t>
            </a:r>
            <a:r>
              <a:rPr lang="en-IN" b="1" dirty="0"/>
              <a:t>Intelligence (AI) for Risk Prediction: </a:t>
            </a:r>
            <a:endParaRPr lang="en-IN" dirty="0"/>
          </a:p>
          <a:p>
            <a:pPr marL="114300" indent="0">
              <a:buNone/>
            </a:pPr>
            <a:r>
              <a:rPr lang="en-IN" dirty="0"/>
              <a:t>OTPC is in process to implement AI algorithms to analyse historical data and predict potential HSE risks.  </a:t>
            </a:r>
            <a:endParaRPr lang="en-IN" dirty="0" smtClean="0"/>
          </a:p>
          <a:p>
            <a:pPr marL="114300" indent="0">
              <a:buNone/>
            </a:pPr>
            <a:r>
              <a:rPr lang="en-IN" b="1" dirty="0" smtClean="0"/>
              <a:t>Data </a:t>
            </a:r>
            <a:r>
              <a:rPr lang="en-IN" b="1" dirty="0"/>
              <a:t>Analytics for Continuous Improvement: </a:t>
            </a:r>
            <a:endParaRPr lang="en-IN" dirty="0"/>
          </a:p>
          <a:p>
            <a:pPr marL="114300" indent="0">
              <a:buNone/>
            </a:pPr>
            <a:r>
              <a:rPr lang="en-IN" dirty="0"/>
              <a:t>OTPC apply data analytics tools to evaluate HSE performance trends and identify patterns. This data-driven approach facilitates continuous improvement in safety and environmental practices. </a:t>
            </a:r>
          </a:p>
        </p:txBody>
      </p:sp>
    </p:spTree>
    <p:extLst>
      <p:ext uri="{BB962C8B-B14F-4D97-AF65-F5344CB8AC3E}">
        <p14:creationId xmlns:p14="http://schemas.microsoft.com/office/powerpoint/2010/main" val="1996952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62" name="Google Shape;62;p5"/>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IN" b="1" u="sng" dirty="0"/>
              <a:t>Fostering a Culture of HSE </a:t>
            </a:r>
            <a:r>
              <a:rPr lang="en-IN" b="1" u="sng" dirty="0" smtClean="0"/>
              <a:t>Excellence:</a:t>
            </a:r>
            <a:endParaRPr dirty="0"/>
          </a:p>
        </p:txBody>
      </p:sp>
      <p:sp>
        <p:nvSpPr>
          <p:cNvPr id="63" name="Google Shape;63;p5"/>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fontScale="85000" lnSpcReduction="20000"/>
          </a:bodyPr>
          <a:lstStyle/>
          <a:p>
            <a:pPr marL="114300" lvl="1" indent="0" fontAlgn="base">
              <a:spcBef>
                <a:spcPts val="1000"/>
              </a:spcBef>
              <a:buNone/>
            </a:pPr>
            <a:r>
              <a:rPr lang="en-IN" sz="2800" b="1" dirty="0"/>
              <a:t>Leadership Commitment: </a:t>
            </a:r>
          </a:p>
          <a:p>
            <a:pPr marL="114300" indent="0">
              <a:buNone/>
            </a:pPr>
            <a:r>
              <a:rPr lang="en-IN" dirty="0"/>
              <a:t>OTPC board members and MD display strong leadership commitment to HSE by integrating it into the organization's mission and </a:t>
            </a:r>
            <a:r>
              <a:rPr lang="en-IN" dirty="0" smtClean="0"/>
              <a:t>values.</a:t>
            </a:r>
          </a:p>
          <a:p>
            <a:pPr marL="114300" indent="0">
              <a:buNone/>
            </a:pPr>
            <a:r>
              <a:rPr lang="en-IN" b="1" dirty="0" smtClean="0"/>
              <a:t>Employee </a:t>
            </a:r>
            <a:r>
              <a:rPr lang="en-IN" b="1" dirty="0"/>
              <a:t>Empowerment: </a:t>
            </a:r>
            <a:endParaRPr lang="en-IN" dirty="0"/>
          </a:p>
          <a:p>
            <a:pPr marL="114300" indent="0">
              <a:buNone/>
            </a:pPr>
            <a:r>
              <a:rPr lang="en-IN" dirty="0"/>
              <a:t>OTPC empower every employees to actively participate in HSE initiatives. Through workplace it create a culture where all employees feel comfortable reporting incidents, suggesting improvements, and taking ownership of their safety and environmental responsibilities. Also 10% KRA of every employee is dedicated towards EHS. </a:t>
            </a:r>
          </a:p>
          <a:p>
            <a:pPr marL="114300" indent="0">
              <a:buNone/>
            </a:pPr>
            <a:r>
              <a:rPr lang="en-IN" b="1" dirty="0" smtClean="0"/>
              <a:t>Communication </a:t>
            </a:r>
            <a:r>
              <a:rPr lang="en-IN" b="1" dirty="0"/>
              <a:t>and Training: </a:t>
            </a:r>
            <a:endParaRPr lang="en-IN" dirty="0"/>
          </a:p>
          <a:p>
            <a:pPr marL="114300" indent="0">
              <a:buNone/>
            </a:pPr>
            <a:r>
              <a:rPr lang="en-IN" dirty="0"/>
              <a:t>OTPC have establish clear communication channels for HSE policies and procedures through its share drive. OTPC conduct regular training sessions to ensure that employees are well-informed and capable of adhering to safety protocols. </a:t>
            </a:r>
            <a:endParaRPr dirty="0"/>
          </a:p>
        </p:txBody>
      </p:sp>
    </p:spTree>
    <p:extLst>
      <p:ext uri="{BB962C8B-B14F-4D97-AF65-F5344CB8AC3E}">
        <p14:creationId xmlns:p14="http://schemas.microsoft.com/office/powerpoint/2010/main" val="240232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62" name="Google Shape;62;p5"/>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IN" b="1" u="sng" dirty="0"/>
              <a:t>Conclusion:</a:t>
            </a:r>
            <a:r>
              <a:rPr lang="en-IN" b="1" dirty="0"/>
              <a:t> </a:t>
            </a:r>
            <a:endParaRPr dirty="0"/>
          </a:p>
        </p:txBody>
      </p:sp>
      <p:sp>
        <p:nvSpPr>
          <p:cNvPr id="63" name="Google Shape;63;p5"/>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a:bodyPr>
          <a:lstStyle/>
          <a:p>
            <a:pPr marL="228600" indent="-50800">
              <a:spcBef>
                <a:spcPts val="0"/>
              </a:spcBef>
              <a:buSzPts val="2800"/>
              <a:buNone/>
            </a:pPr>
            <a:r>
              <a:rPr lang="en-IN" dirty="0"/>
              <a:t>In conclusion, the development and implementation of a robust OTPC’s HSE strategy roadmap is imperative for achieving business excellence. By setting clear objectives, embracing technological advancements, and fostering a culture of HSE excellence, OTPC is able not to only meet regulatory requirements but also create a safer and more sustainable working environment. The integration of technology not only enhances efficiency but also provides valuable insights for continuous improvement. OTPC’s leadership commitment and employee empowerment are central to the success of HSE initiatives, ensuring that health, safety, and environmental considerations become integral to the organizational culture. </a:t>
            </a:r>
          </a:p>
        </p:txBody>
      </p:sp>
    </p:spTree>
    <p:extLst>
      <p:ext uri="{BB962C8B-B14F-4D97-AF65-F5344CB8AC3E}">
        <p14:creationId xmlns:p14="http://schemas.microsoft.com/office/powerpoint/2010/main" val="3154221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62" name="Google Shape;62;p5"/>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IN" b="1" u="sng" dirty="0"/>
              <a:t>Way Forward:</a:t>
            </a:r>
            <a:r>
              <a:rPr lang="en-IN" b="1" dirty="0"/>
              <a:t> </a:t>
            </a:r>
            <a:endParaRPr dirty="0"/>
          </a:p>
        </p:txBody>
      </p:sp>
      <p:sp>
        <p:nvSpPr>
          <p:cNvPr id="63" name="Google Shape;63;p5"/>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a:bodyPr>
          <a:lstStyle/>
          <a:p>
            <a:r>
              <a:rPr lang="en-IN" dirty="0"/>
              <a:t>Regularly review and update the HSE strategy to align with changing business dynamics and regulatory requirements. </a:t>
            </a:r>
          </a:p>
          <a:p>
            <a:r>
              <a:rPr lang="en-IN" dirty="0"/>
              <a:t>Foster collaboration with industry peers and regulatory bodies to share best practices and stay abreast of emerging trends. </a:t>
            </a:r>
          </a:p>
          <a:p>
            <a:r>
              <a:rPr lang="en-IN" dirty="0"/>
              <a:t>Periodically assess the effectiveness of technological solutions and update systems to leverage the latest advancements. </a:t>
            </a:r>
          </a:p>
          <a:p>
            <a:r>
              <a:rPr lang="en-IN" dirty="0"/>
              <a:t>Conduct regular audits and inspections to ensure ongoing compliance with HSE standards. </a:t>
            </a:r>
          </a:p>
        </p:txBody>
      </p:sp>
    </p:spTree>
    <p:extLst>
      <p:ext uri="{BB962C8B-B14F-4D97-AF65-F5344CB8AC3E}">
        <p14:creationId xmlns:p14="http://schemas.microsoft.com/office/powerpoint/2010/main" val="2329879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3" name="Google Shape;63;p5"/>
          <p:cNvSpPr txBox="1">
            <a:spLocks noGrp="1"/>
          </p:cNvSpPr>
          <p:nvPr>
            <p:ph type="body" idx="3"/>
          </p:nvPr>
        </p:nvSpPr>
        <p:spPr>
          <a:xfrm>
            <a:off x="449263" y="1805069"/>
            <a:ext cx="10663237" cy="2029512"/>
          </a:xfrm>
          <a:prstGeom prst="rect">
            <a:avLst/>
          </a:prstGeom>
          <a:noFill/>
          <a:ln>
            <a:noFill/>
          </a:ln>
        </p:spPr>
        <p:txBody>
          <a:bodyPr spcFirstLastPara="1" wrap="square" lIns="91425" tIns="45700" rIns="91425" bIns="45700" anchor="t" anchorCtr="0">
            <a:noAutofit/>
          </a:bodyPr>
          <a:lstStyle/>
          <a:p>
            <a:pPr marL="228600" lvl="0" indent="-50800" algn="ctr" rtl="0">
              <a:lnSpc>
                <a:spcPct val="90000"/>
              </a:lnSpc>
              <a:spcBef>
                <a:spcPts val="0"/>
              </a:spcBef>
              <a:spcAft>
                <a:spcPts val="0"/>
              </a:spcAft>
              <a:buClr>
                <a:schemeClr val="dk1"/>
              </a:buClr>
              <a:buSzPts val="2800"/>
              <a:buNone/>
            </a:pPr>
            <a:r>
              <a:rPr lang="en-IN" sz="13800" dirty="0" smtClean="0"/>
              <a:t>THANK YOU</a:t>
            </a:r>
            <a:endParaRPr sz="13800" dirty="0"/>
          </a:p>
        </p:txBody>
      </p:sp>
    </p:spTree>
    <p:extLst>
      <p:ext uri="{BB962C8B-B14F-4D97-AF65-F5344CB8AC3E}">
        <p14:creationId xmlns:p14="http://schemas.microsoft.com/office/powerpoint/2010/main" val="278878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9"/>
        <p:cNvGrpSpPr/>
        <p:nvPr/>
      </p:nvGrpSpPr>
      <p:grpSpPr>
        <a:xfrm>
          <a:off x="0" y="0"/>
          <a:ext cx="0" cy="0"/>
          <a:chOff x="0" y="0"/>
          <a:chExt cx="0" cy="0"/>
        </a:xfrm>
      </p:grpSpPr>
      <p:sp>
        <p:nvSpPr>
          <p:cNvPr id="40" name="Google Shape;40;p2"/>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41" name="Google Shape;41;p2"/>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IN" dirty="0" smtClean="0"/>
              <a:t>About OTPC</a:t>
            </a:r>
            <a:endParaRPr dirty="0"/>
          </a:p>
        </p:txBody>
      </p:sp>
      <p:sp>
        <p:nvSpPr>
          <p:cNvPr id="42" name="Google Shape;42;p2"/>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fontScale="62500" lnSpcReduction="20000"/>
          </a:bodyPr>
          <a:lstStyle/>
          <a:p>
            <a:pPr marL="114300" indent="0">
              <a:buNone/>
            </a:pPr>
            <a:r>
              <a:rPr lang="en-IN" dirty="0"/>
              <a:t>Oil &amp; Natural Gas Corporation Ltd. (“ONGC”), a Fortune 500 company of the Government of India, owns significant natural gas reserves in the North Eastern state of Tripura. However, these natural gas reserves were not developed commercially due to low industrial demand in the North-Eastern region. </a:t>
            </a:r>
          </a:p>
          <a:p>
            <a:pPr marL="114300" indent="0">
              <a:buNone/>
            </a:pPr>
            <a:r>
              <a:rPr lang="en-IN" dirty="0"/>
              <a:t>The complexities of logistics and attendant costs limited the economic viability of transportation of gas to other parts of the country where gas is in deficit. In order to optimally utilize the gas available in Tripura and to supply power to the deficit areas of North Eastern </a:t>
            </a:r>
          </a:p>
          <a:p>
            <a:pPr marL="114300" indent="0">
              <a:buNone/>
            </a:pPr>
            <a:r>
              <a:rPr lang="en-IN" dirty="0"/>
              <a:t>States of India, ONGC along with Infrastructure Leasing and Financial Services Limited (IL&amp;FS) and Government of Tripura (</a:t>
            </a:r>
            <a:r>
              <a:rPr lang="en-IN" dirty="0" err="1"/>
              <a:t>GoT</a:t>
            </a:r>
            <a:r>
              <a:rPr lang="en-IN" dirty="0"/>
              <a:t>) formed a Special Purpose Vehicle ONGC Tripura Power Company (OTPC) by entering into a Shareholders’ Agreement (SHA) on September 18, 2008 to implement a 726.6 MW Combined Cycle Gas Turbine (CCGT) thermal power plant at Palatana, Tripura. </a:t>
            </a:r>
          </a:p>
          <a:p>
            <a:pPr marL="114300" indent="0">
              <a:buNone/>
            </a:pPr>
            <a:r>
              <a:rPr lang="en-IN" dirty="0"/>
              <a:t>The first block (363.3 MW) of the power plant was declared under Commercial Operation from 4th January, 2014 and the second block (363.3 MW) of the two blocks was declared under Commercial Operation from 24th March 2015. BHEL was the EPC contractor for setting up of the power plant. Subsequently in April 2015, India Infrastructure Fund- II (managed by Global Infrastructure Partners India LLP (GIP)* which is a wholly owned subsidiary of Global Infrastructure management LLC (“GIM LLC”),USA’) became an investor in the company by acquiring 23.5% of the equity stake. </a:t>
            </a:r>
          </a:p>
          <a:p>
            <a:pPr marL="114300" indent="0">
              <a:buNone/>
            </a:pPr>
            <a:r>
              <a:rPr lang="en-IN" dirty="0"/>
              <a:t>GAIL India Limited, a renowned PSU under MOPNG has acquired the 26% equity stake in OTPC on 04th January, 2022 from IEDCL &amp; IFIN (IL &amp; FS Group Companies). Accordingly, </a:t>
            </a:r>
            <a:r>
              <a:rPr lang="en-IN" dirty="0" err="1"/>
              <a:t>w.e.f</a:t>
            </a:r>
            <a:r>
              <a:rPr lang="en-IN" dirty="0"/>
              <a:t>. 04.01.2022, GAIL India Limited has become shareholder of OTPC replacing IL&amp;FS group Companies. </a:t>
            </a:r>
          </a:p>
          <a:p>
            <a:pPr marL="228600" lvl="0" indent="-5080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72805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6"/>
        <p:cNvGrpSpPr/>
        <p:nvPr/>
      </p:nvGrpSpPr>
      <p:grpSpPr>
        <a:xfrm>
          <a:off x="0" y="0"/>
          <a:ext cx="0" cy="0"/>
          <a:chOff x="0" y="0"/>
          <a:chExt cx="0" cy="0"/>
        </a:xfrm>
      </p:grpSpPr>
      <p:sp>
        <p:nvSpPr>
          <p:cNvPr id="47" name="Google Shape;47;p3"/>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48" name="Google Shape;48;p3"/>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IN" b="1" u="sng" dirty="0"/>
              <a:t>Abstract</a:t>
            </a:r>
            <a:endParaRPr dirty="0"/>
          </a:p>
        </p:txBody>
      </p:sp>
      <p:sp>
        <p:nvSpPr>
          <p:cNvPr id="49" name="Google Shape;49;p3"/>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fontScale="70000" lnSpcReduction="20000"/>
          </a:bodyPr>
          <a:lstStyle/>
          <a:p>
            <a:pPr marL="228600" indent="-50800">
              <a:spcBef>
                <a:spcPts val="0"/>
              </a:spcBef>
              <a:buSzPts val="2800"/>
              <a:buNone/>
            </a:pPr>
            <a:r>
              <a:rPr lang="en-IN" dirty="0"/>
              <a:t>The case study delves into OTPC's proactive Health, Safety, and Environment (HSE) strategies aligned with their business plan. It highlights the crucial objectives across various domains: worker safety, environmental impact mitigation, public health considerations, regulatory compliance, operational efficiency, and risk management. OTPC emphasizes rigorous safety protocols, environmental assessments, community engagement, and strict adherence to regulations to ensure operational continuity and excellence. The HSE Strategy Roadmap outlines clear objectives, regulatory compliance measures, technological integrations like </a:t>
            </a:r>
            <a:r>
              <a:rPr lang="en-IN" dirty="0" err="1"/>
              <a:t>IoT</a:t>
            </a:r>
            <a:r>
              <a:rPr lang="en-IN" dirty="0"/>
              <a:t> and AI, comprehensive employee training, and transparent reporting mechanisms for continuous enhancement. The study underscores technological advancements in </a:t>
            </a:r>
            <a:r>
              <a:rPr lang="en-IN" dirty="0" err="1"/>
              <a:t>IoT</a:t>
            </a:r>
            <a:r>
              <a:rPr lang="en-IN" dirty="0"/>
              <a:t>, AI, and data analytics for </a:t>
            </a:r>
            <a:r>
              <a:rPr lang="en-IN" dirty="0" smtClean="0"/>
              <a:t>real-time </a:t>
            </a:r>
            <a:r>
              <a:rPr lang="en-IN" dirty="0"/>
              <a:t>monitoring, risk prediction, and continuous improvement. Additionally, it focuses on fostering a culture of HSE excellence by emphasizing leadership commitment, employee empowerment, communication, and regular training. The integration of technology enhances efficiency and provides insights for continuous improvement while acknowledging the centrality of leadership commitment and employee involvement in HSE success. The way forward suggests continuous review and adaptation of the HSE strategy, collaboration with peers and regulatory bodies, assessment of technological effectiveness, and regular audits to ensure ongoing compliance with HSE standards. Overall, OTPC's proactive approach aims to create a safer, sustainable working environment while meeting regulatory requirements and achieving business excellence.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4" name="Google Shape;54;p4"/>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55" name="Google Shape;55;p4"/>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IN" b="1" u="sng" dirty="0" smtClean="0"/>
              <a:t>Worker’s Safety</a:t>
            </a:r>
            <a:endParaRPr b="1" u="sng" dirty="0"/>
          </a:p>
        </p:txBody>
      </p:sp>
      <p:sp>
        <p:nvSpPr>
          <p:cNvPr id="56" name="Google Shape;56;p4"/>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a:bodyPr>
          <a:lstStyle/>
          <a:p>
            <a:pPr marL="114300" indent="0">
              <a:buNone/>
            </a:pPr>
            <a:r>
              <a:rPr lang="en-IN" sz="1900" dirty="0"/>
              <a:t>OTPC Power generation facility involve high-risk activities, such as working with heavy machinery, electrical systems, and potentially hazardous materials. Prioritizing HSE ensures the well-being of workers, reducing the risk of accidents and injuries. </a:t>
            </a:r>
          </a:p>
          <a:p>
            <a:pPr marL="114300" indent="0">
              <a:buNone/>
            </a:pPr>
            <a:r>
              <a:rPr lang="en-IN" sz="1900" b="1" u="sng" dirty="0"/>
              <a:t>Initiative taken by OTPC for excellence</a:t>
            </a:r>
            <a:r>
              <a:rPr lang="en-IN" sz="1900" b="1" dirty="0"/>
              <a:t> </a:t>
            </a:r>
            <a:endParaRPr lang="en-IN" sz="1900" dirty="0"/>
          </a:p>
          <a:p>
            <a:pPr lvl="2" fontAlgn="base"/>
            <a:r>
              <a:rPr lang="en-IN" sz="1900" dirty="0"/>
              <a:t>Rigorous safety protocols and SOP for almost every job </a:t>
            </a:r>
          </a:p>
          <a:p>
            <a:pPr lvl="2" fontAlgn="base"/>
            <a:r>
              <a:rPr lang="en-IN" sz="1900" dirty="0"/>
              <a:t>Permit system integrated with SAP for all high risk activity </a:t>
            </a:r>
          </a:p>
          <a:p>
            <a:pPr lvl="2" fontAlgn="base"/>
            <a:r>
              <a:rPr lang="en-IN" sz="1900" dirty="0"/>
              <a:t>Yearlong various internal &amp; external training  </a:t>
            </a:r>
          </a:p>
          <a:p>
            <a:pPr lvl="2" fontAlgn="base"/>
            <a:r>
              <a:rPr lang="en-IN" sz="1900" dirty="0"/>
              <a:t>Best in class PPEs </a:t>
            </a:r>
          </a:p>
          <a:p>
            <a:pPr lvl="2" fontAlgn="base"/>
            <a:r>
              <a:rPr lang="en-IN" sz="1900" dirty="0"/>
              <a:t>Strict supervision </a:t>
            </a:r>
          </a:p>
          <a:p>
            <a:pPr lvl="2" fontAlgn="base"/>
            <a:r>
              <a:rPr lang="en-IN" sz="1900" dirty="0"/>
              <a:t>Initiatives like “Workplace” to report safety concern, implementation of </a:t>
            </a:r>
            <a:r>
              <a:rPr lang="en-IN" sz="1900" dirty="0" smtClean="0"/>
              <a:t>“</a:t>
            </a:r>
            <a:r>
              <a:rPr lang="en-IN" sz="1900" dirty="0"/>
              <a:t>Behaviour Based Safety” &amp; “Stop work authority” </a:t>
            </a:r>
          </a:p>
          <a:p>
            <a:pPr lvl="2" fontAlgn="base"/>
            <a:r>
              <a:rPr lang="en-IN" sz="1900" dirty="0"/>
              <a:t>Leading and lagging indicator based reporting from each dept. </a:t>
            </a:r>
          </a:p>
          <a:p>
            <a:pPr lvl="2" fontAlgn="base"/>
            <a:r>
              <a:rPr lang="en-IN" sz="1900" dirty="0"/>
              <a:t>Award &amp; recognition schemes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62" name="Google Shape;62;p5"/>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indent="0">
              <a:spcBef>
                <a:spcPts val="0"/>
              </a:spcBef>
            </a:pPr>
            <a:r>
              <a:rPr lang="en-IN" b="1" u="sng" dirty="0"/>
              <a:t>Environmental Impact:</a:t>
            </a:r>
            <a:r>
              <a:rPr lang="en-IN" b="1" dirty="0"/>
              <a:t> </a:t>
            </a:r>
            <a:endParaRPr lang="en-IN" dirty="0"/>
          </a:p>
        </p:txBody>
      </p:sp>
      <p:sp>
        <p:nvSpPr>
          <p:cNvPr id="63" name="Google Shape;63;p5"/>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a:bodyPr>
          <a:lstStyle/>
          <a:p>
            <a:pPr marL="114300" indent="0">
              <a:buNone/>
            </a:pPr>
            <a:r>
              <a:rPr lang="en-IN" sz="1900" dirty="0"/>
              <a:t>OTPC’s Power generation processes can have significant environmental implications, including air and water pollution, habitat disruption, and greenhouse gas emissions.  </a:t>
            </a:r>
          </a:p>
          <a:p>
            <a:pPr marL="114300" indent="0">
              <a:buNone/>
            </a:pPr>
            <a:r>
              <a:rPr lang="en-IN" sz="1900" b="1" u="sng" dirty="0"/>
              <a:t>Initiative taken by OTPC for excellence</a:t>
            </a:r>
            <a:r>
              <a:rPr lang="en-IN" sz="1900" b="1" dirty="0"/>
              <a:t> </a:t>
            </a:r>
            <a:endParaRPr lang="en-IN" sz="1900" dirty="0"/>
          </a:p>
          <a:p>
            <a:pPr lvl="2" fontAlgn="base"/>
            <a:r>
              <a:rPr lang="en-IN" sz="1900" dirty="0"/>
              <a:t>Detailed Environment Impact Assessment &amp; implementation </a:t>
            </a:r>
          </a:p>
          <a:p>
            <a:pPr lvl="2" fontAlgn="base"/>
            <a:r>
              <a:rPr lang="en-IN" sz="1900" dirty="0"/>
              <a:t>Life cycle analysis </a:t>
            </a:r>
          </a:p>
          <a:p>
            <a:pPr lvl="2" fontAlgn="base"/>
            <a:r>
              <a:rPr lang="en-IN" sz="1900" dirty="0"/>
              <a:t>Almost 40% of green belt area </a:t>
            </a:r>
          </a:p>
          <a:p>
            <a:pPr lvl="2" fontAlgn="base"/>
            <a:r>
              <a:rPr lang="en-IN" sz="1900" dirty="0"/>
              <a:t>Declaration of “Zero single use plastic”  Complying 100% with statutory norms </a:t>
            </a:r>
          </a:p>
          <a:p>
            <a:pPr lvl="2" fontAlgn="base"/>
            <a:r>
              <a:rPr lang="en-IN" sz="1900" dirty="0"/>
              <a:t>“</a:t>
            </a:r>
            <a:r>
              <a:rPr lang="en-IN" sz="1900" dirty="0" err="1"/>
              <a:t>Swachh</a:t>
            </a:r>
            <a:r>
              <a:rPr lang="en-IN" sz="1900" dirty="0"/>
              <a:t> plant </a:t>
            </a:r>
            <a:r>
              <a:rPr lang="en-IN" sz="1900" dirty="0" err="1"/>
              <a:t>abhiyan</a:t>
            </a:r>
            <a:r>
              <a:rPr lang="en-IN" sz="1900" dirty="0"/>
              <a:t>” on every Saturday </a:t>
            </a:r>
          </a:p>
          <a:p>
            <a:pPr lvl="2" fontAlgn="base"/>
            <a:r>
              <a:rPr lang="en-IN" sz="1900" dirty="0"/>
              <a:t>100% recycling of water, e-waste, used oil, used battery </a:t>
            </a:r>
          </a:p>
          <a:p>
            <a:pPr lvl="2" fontAlgn="base"/>
            <a:r>
              <a:rPr lang="en-IN" sz="1900" dirty="0"/>
              <a:t>Targeting plant with zero discharge </a:t>
            </a:r>
          </a:p>
          <a:p>
            <a:pPr lvl="2" fontAlgn="base"/>
            <a:r>
              <a:rPr lang="en-IN" sz="1900" dirty="0"/>
              <a:t>Solar street light &amp; solar boiler for township &amp; plant </a:t>
            </a:r>
          </a:p>
          <a:p>
            <a:pPr lvl="2" fontAlgn="base"/>
            <a:r>
              <a:rPr lang="en-IN" sz="1900" dirty="0"/>
              <a:t>Regular updating of technology for minimize Aux. power </a:t>
            </a:r>
          </a:p>
          <a:p>
            <a:pPr lvl="2" fontAlgn="base"/>
            <a:r>
              <a:rPr lang="en-IN" sz="1900" dirty="0"/>
              <a:t>CSR fund towards bio diversity projects </a:t>
            </a:r>
            <a:endParaRPr sz="1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62" name="Google Shape;62;p5"/>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indent="0">
              <a:spcBef>
                <a:spcPts val="0"/>
              </a:spcBef>
            </a:pPr>
            <a:r>
              <a:rPr lang="en-IN" b="1" u="sng" dirty="0"/>
              <a:t>Public Health and Community Impact:</a:t>
            </a:r>
            <a:r>
              <a:rPr lang="en-IN" b="1" dirty="0"/>
              <a:t> </a:t>
            </a:r>
            <a:endParaRPr lang="en-IN" dirty="0"/>
          </a:p>
        </p:txBody>
      </p:sp>
      <p:sp>
        <p:nvSpPr>
          <p:cNvPr id="63" name="Google Shape;63;p5"/>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a:bodyPr>
          <a:lstStyle/>
          <a:p>
            <a:pPr marL="114300" indent="0">
              <a:buNone/>
            </a:pPr>
            <a:r>
              <a:rPr lang="en-IN" sz="1900" dirty="0"/>
              <a:t>Power generation facilities can affect the health and well-being of nearby communities through air and water quality, noise pollution, and other environmental factors.  </a:t>
            </a:r>
          </a:p>
          <a:p>
            <a:pPr marL="114300" indent="0">
              <a:buNone/>
            </a:pPr>
            <a:r>
              <a:rPr lang="en-IN" sz="1900" b="1" u="sng" dirty="0"/>
              <a:t>Initiative taken by OTPC for excellence</a:t>
            </a:r>
            <a:r>
              <a:rPr lang="en-IN" sz="1900" b="1" dirty="0"/>
              <a:t> </a:t>
            </a:r>
            <a:endParaRPr lang="en-IN" sz="1900" dirty="0"/>
          </a:p>
          <a:p>
            <a:pPr lvl="2" fontAlgn="base"/>
            <a:r>
              <a:rPr lang="en-IN" sz="1900" dirty="0"/>
              <a:t>Conducting quantitative risk assessment </a:t>
            </a:r>
          </a:p>
          <a:p>
            <a:pPr lvl="2" fontAlgn="base"/>
            <a:r>
              <a:rPr lang="en-IN" sz="1900" dirty="0"/>
              <a:t>Regular training and level-3 mock drill involving local community </a:t>
            </a:r>
          </a:p>
          <a:p>
            <a:pPr lvl="2" fontAlgn="base"/>
            <a:r>
              <a:rPr lang="en-IN" sz="1900" dirty="0"/>
              <a:t>Dedicated grievance cell for local community </a:t>
            </a:r>
          </a:p>
          <a:p>
            <a:pPr lvl="2" fontAlgn="base"/>
            <a:r>
              <a:rPr lang="en-IN" sz="1900" dirty="0"/>
              <a:t>Support to local community by live hood support programs using CSR funds </a:t>
            </a:r>
          </a:p>
          <a:p>
            <a:pPr lvl="2" fontAlgn="base"/>
            <a:r>
              <a:rPr lang="en-IN" sz="1900" dirty="0"/>
              <a:t>Modernising local health centre by proving ambulance, mobile unit vans  Engaging local workers for various non-technical work </a:t>
            </a:r>
          </a:p>
          <a:p>
            <a:pPr lvl="2" fontAlgn="base"/>
            <a:r>
              <a:rPr lang="en-IN" sz="1900" dirty="0"/>
              <a:t>Developing local vendors as part of “Vocal for Local” </a:t>
            </a:r>
          </a:p>
          <a:p>
            <a:pPr marL="228600" lvl="0" indent="-50800" algn="l" rtl="0">
              <a:lnSpc>
                <a:spcPct val="90000"/>
              </a:lnSpc>
              <a:spcBef>
                <a:spcPts val="0"/>
              </a:spcBef>
              <a:spcAft>
                <a:spcPts val="0"/>
              </a:spcAft>
              <a:buClr>
                <a:schemeClr val="dk1"/>
              </a:buClr>
              <a:buSzPts val="2800"/>
              <a:buNone/>
            </a:pPr>
            <a:endParaRPr sz="1900" dirty="0"/>
          </a:p>
        </p:txBody>
      </p:sp>
    </p:spTree>
    <p:extLst>
      <p:ext uri="{BB962C8B-B14F-4D97-AF65-F5344CB8AC3E}">
        <p14:creationId xmlns:p14="http://schemas.microsoft.com/office/powerpoint/2010/main" val="3315884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62" name="Google Shape;62;p5"/>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indent="0">
              <a:spcBef>
                <a:spcPts val="0"/>
              </a:spcBef>
            </a:pPr>
            <a:r>
              <a:rPr lang="en-IN" b="1" u="sng" dirty="0"/>
              <a:t>Regulatory Compliance:</a:t>
            </a:r>
            <a:r>
              <a:rPr lang="en-IN" b="1" dirty="0"/>
              <a:t> </a:t>
            </a:r>
            <a:endParaRPr lang="en-IN" dirty="0"/>
          </a:p>
        </p:txBody>
      </p:sp>
      <p:sp>
        <p:nvSpPr>
          <p:cNvPr id="63" name="Google Shape;63;p5"/>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a:bodyPr>
          <a:lstStyle/>
          <a:p>
            <a:pPr marL="114300" indent="0">
              <a:buNone/>
            </a:pPr>
            <a:r>
              <a:rPr lang="en-IN" sz="1900" dirty="0"/>
              <a:t>OTPC have stringent focus on complying all health, safety, and environmental regulations imposed by local, national, and international authorities. Ensuring compliance with these regulations is not only a legal requirement but also essential for maintaining the OTPC's social license to operate. </a:t>
            </a:r>
          </a:p>
          <a:p>
            <a:pPr marL="114300" indent="0">
              <a:buNone/>
            </a:pPr>
            <a:r>
              <a:rPr lang="en-IN" sz="1900" b="1" u="sng" dirty="0"/>
              <a:t>Initiative taken by OTPC for excellence</a:t>
            </a:r>
            <a:r>
              <a:rPr lang="en-IN" sz="1900" b="1" dirty="0"/>
              <a:t> </a:t>
            </a:r>
            <a:endParaRPr lang="en-IN" sz="1900" dirty="0"/>
          </a:p>
          <a:p>
            <a:pPr lvl="2" fontAlgn="base"/>
            <a:r>
              <a:rPr lang="en-IN" sz="1900" dirty="0"/>
              <a:t>SAP base notification mail as reminder </a:t>
            </a:r>
          </a:p>
          <a:p>
            <a:pPr lvl="2" fontAlgn="base"/>
            <a:r>
              <a:rPr lang="en-IN" sz="1900" dirty="0"/>
              <a:t>Monthly reporting with compliance status to board </a:t>
            </a:r>
          </a:p>
          <a:p>
            <a:pPr lvl="2" fontAlgn="base"/>
            <a:r>
              <a:rPr lang="en-IN" sz="1900" dirty="0"/>
              <a:t>Quarterly third party internal audit by external agency </a:t>
            </a:r>
          </a:p>
          <a:p>
            <a:pPr lvl="2" fontAlgn="base"/>
            <a:r>
              <a:rPr lang="en-IN" sz="1900" dirty="0"/>
              <a:t>Annual EHS audit as per IS 14489 </a:t>
            </a:r>
          </a:p>
          <a:p>
            <a:pPr lvl="2" fontAlgn="base"/>
            <a:r>
              <a:rPr lang="en-IN" sz="1900" dirty="0"/>
              <a:t>Annual compliance audit by third party </a:t>
            </a:r>
          </a:p>
          <a:p>
            <a:pPr lvl="2" fontAlgn="base"/>
            <a:r>
              <a:rPr lang="en-IN" sz="1900" dirty="0"/>
              <a:t>Yearly CEA audit </a:t>
            </a:r>
          </a:p>
          <a:p>
            <a:pPr lvl="2" fontAlgn="base"/>
            <a:r>
              <a:rPr lang="en-IN" sz="1900" dirty="0" smtClean="0"/>
              <a:t>Yearly performance audit</a:t>
            </a:r>
            <a:endParaRPr lang="en-IN" sz="1900" dirty="0"/>
          </a:p>
        </p:txBody>
      </p:sp>
    </p:spTree>
    <p:extLst>
      <p:ext uri="{BB962C8B-B14F-4D97-AF65-F5344CB8AC3E}">
        <p14:creationId xmlns:p14="http://schemas.microsoft.com/office/powerpoint/2010/main" val="4149291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62" name="Google Shape;62;p5"/>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indent="0">
              <a:spcBef>
                <a:spcPts val="0"/>
              </a:spcBef>
            </a:pPr>
            <a:r>
              <a:rPr lang="en-IN" b="1" u="sng" dirty="0"/>
              <a:t>Operational Efficiency:</a:t>
            </a:r>
            <a:r>
              <a:rPr lang="en-IN" b="1" dirty="0"/>
              <a:t> </a:t>
            </a:r>
            <a:endParaRPr lang="en-IN" dirty="0"/>
          </a:p>
        </p:txBody>
      </p:sp>
      <p:sp>
        <p:nvSpPr>
          <p:cNvPr id="63" name="Google Shape;63;p5"/>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a:bodyPr>
          <a:lstStyle/>
          <a:p>
            <a:pPr marL="114300" indent="0">
              <a:buNone/>
            </a:pPr>
            <a:r>
              <a:rPr lang="en-IN" sz="1900" dirty="0"/>
              <a:t>Integrating HSE principles into the OTPC’s business enhances operational efficiency by minimizing downtime due to accidents or equipment failures. A proactive approach to safety and preventive maintenance contributes to the overall reliability of OTPC’s power generation systems. </a:t>
            </a:r>
          </a:p>
          <a:p>
            <a:pPr marL="114300" indent="0">
              <a:buNone/>
            </a:pPr>
            <a:r>
              <a:rPr lang="en-IN" sz="1900" b="1" u="sng" dirty="0"/>
              <a:t>Initiative taken by OTPC for excellence</a:t>
            </a:r>
            <a:r>
              <a:rPr lang="en-IN" sz="1900" b="1" dirty="0"/>
              <a:t> </a:t>
            </a:r>
            <a:endParaRPr lang="en-IN" sz="1900" dirty="0"/>
          </a:p>
          <a:p>
            <a:pPr lvl="2" fontAlgn="base"/>
            <a:r>
              <a:rPr lang="en-IN" sz="1900" dirty="0"/>
              <a:t>Adaptation of latest technology in EHS field </a:t>
            </a:r>
          </a:p>
          <a:p>
            <a:pPr lvl="2" fontAlgn="base"/>
            <a:r>
              <a:rPr lang="en-IN" sz="1900" dirty="0"/>
              <a:t>Regular training of EHS professional by external agency to keep them updated </a:t>
            </a:r>
          </a:p>
          <a:p>
            <a:pPr lvl="2" fontAlgn="base"/>
            <a:r>
              <a:rPr lang="en-IN" sz="1900" dirty="0"/>
              <a:t>Implementation “Behaviour Base Safety” initiative. </a:t>
            </a:r>
          </a:p>
          <a:p>
            <a:pPr lvl="2" fontAlgn="base"/>
            <a:r>
              <a:rPr lang="en-IN" sz="1900" dirty="0"/>
              <a:t>Implementation of “Workplace” to report unsafe act &amp; unsafe condition, also prizes on monthly basis to encourage to report &amp; close. </a:t>
            </a:r>
          </a:p>
        </p:txBody>
      </p:sp>
    </p:spTree>
    <p:extLst>
      <p:ext uri="{BB962C8B-B14F-4D97-AF65-F5344CB8AC3E}">
        <p14:creationId xmlns:p14="http://schemas.microsoft.com/office/powerpoint/2010/main" val="1523005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49263" y="150286"/>
            <a:ext cx="10663237" cy="794777"/>
          </a:xfrm>
          <a:prstGeom prst="rect">
            <a:avLst/>
          </a:prstGeom>
          <a:noFill/>
          <a:ln>
            <a:noFill/>
          </a:ln>
        </p:spPr>
        <p:txBody>
          <a:bodyPr spcFirstLastPara="1" wrap="square" lIns="91425" tIns="45700" rIns="91425" bIns="45700" anchor="t" anchorCtr="0">
            <a:normAutofit fontScale="85000" lnSpcReduction="20000"/>
          </a:bodyPr>
          <a:lstStyle/>
          <a:p>
            <a:r>
              <a:rPr lang="en-IN" u="sng" dirty="0"/>
              <a:t>Case study on O&amp;M Practices for Safe Power Generation in Gas Base Power Plant-ONGC Tripura Power Company(OTPC)</a:t>
            </a:r>
            <a:endParaRPr lang="en-IN" dirty="0"/>
          </a:p>
          <a:p>
            <a:pPr marL="0" lvl="0" indent="0" algn="ctr" rtl="0">
              <a:lnSpc>
                <a:spcPct val="90000"/>
              </a:lnSpc>
              <a:spcBef>
                <a:spcPts val="0"/>
              </a:spcBef>
              <a:spcAft>
                <a:spcPts val="0"/>
              </a:spcAft>
              <a:buClr>
                <a:schemeClr val="dk1"/>
              </a:buClr>
              <a:buSzPts val="2800"/>
              <a:buNone/>
            </a:pPr>
            <a:endParaRPr dirty="0"/>
          </a:p>
        </p:txBody>
      </p:sp>
      <p:sp>
        <p:nvSpPr>
          <p:cNvPr id="62" name="Google Shape;62;p5"/>
          <p:cNvSpPr txBox="1">
            <a:spLocks noGrp="1"/>
          </p:cNvSpPr>
          <p:nvPr>
            <p:ph type="body" idx="2"/>
          </p:nvPr>
        </p:nvSpPr>
        <p:spPr>
          <a:xfrm>
            <a:off x="449263" y="1082050"/>
            <a:ext cx="10663237" cy="586032"/>
          </a:xfrm>
          <a:prstGeom prst="rect">
            <a:avLst/>
          </a:prstGeom>
          <a:noFill/>
          <a:ln>
            <a:noFill/>
          </a:ln>
        </p:spPr>
        <p:txBody>
          <a:bodyPr spcFirstLastPara="1" wrap="square" lIns="91425" tIns="45700" rIns="91425" bIns="45700" anchor="t" anchorCtr="0">
            <a:normAutofit/>
          </a:bodyPr>
          <a:lstStyle/>
          <a:p>
            <a:pPr marL="0" indent="0">
              <a:spcBef>
                <a:spcPts val="0"/>
              </a:spcBef>
            </a:pPr>
            <a:r>
              <a:rPr lang="en-IN" b="1" u="sng" dirty="0"/>
              <a:t>Risk Management:</a:t>
            </a:r>
            <a:r>
              <a:rPr lang="en-IN" b="1" dirty="0"/>
              <a:t> </a:t>
            </a:r>
            <a:endParaRPr lang="en-IN" dirty="0"/>
          </a:p>
        </p:txBody>
      </p:sp>
      <p:sp>
        <p:nvSpPr>
          <p:cNvPr id="63" name="Google Shape;63;p5"/>
          <p:cNvSpPr txBox="1">
            <a:spLocks noGrp="1"/>
          </p:cNvSpPr>
          <p:nvPr>
            <p:ph type="body" idx="3"/>
          </p:nvPr>
        </p:nvSpPr>
        <p:spPr>
          <a:xfrm>
            <a:off x="449263" y="1805069"/>
            <a:ext cx="10663237" cy="4387914"/>
          </a:xfrm>
          <a:prstGeom prst="rect">
            <a:avLst/>
          </a:prstGeom>
          <a:noFill/>
          <a:ln>
            <a:noFill/>
          </a:ln>
        </p:spPr>
        <p:txBody>
          <a:bodyPr spcFirstLastPara="1" wrap="square" lIns="91425" tIns="45700" rIns="91425" bIns="45700" anchor="t" anchorCtr="0">
            <a:normAutofit/>
          </a:bodyPr>
          <a:lstStyle/>
          <a:p>
            <a:pPr marL="114300" indent="0">
              <a:buNone/>
            </a:pPr>
            <a:r>
              <a:rPr lang="en-IN" sz="1900" dirty="0"/>
              <a:t>OTPC business involves inherent risks, including equipment malfunctions, natural disasters, and unforeseen events. HSE practices facilitate risk identification, assessment, and management, reducing the likelihood of accidents and their potential impact on operations. </a:t>
            </a:r>
          </a:p>
          <a:p>
            <a:pPr marL="114300" indent="0">
              <a:buNone/>
            </a:pPr>
            <a:r>
              <a:rPr lang="en-IN" sz="1900" b="1" u="sng" dirty="0"/>
              <a:t>Initiative taken by OTPC for excellence</a:t>
            </a:r>
            <a:r>
              <a:rPr lang="en-IN" sz="1900" b="1" dirty="0"/>
              <a:t> </a:t>
            </a:r>
            <a:endParaRPr lang="en-IN" sz="1900" dirty="0"/>
          </a:p>
          <a:p>
            <a:pPr lvl="2" fontAlgn="base"/>
            <a:r>
              <a:rPr lang="en-IN" sz="1900" dirty="0"/>
              <a:t>Development of risk register </a:t>
            </a:r>
          </a:p>
          <a:p>
            <a:pPr lvl="2" fontAlgn="base"/>
            <a:r>
              <a:rPr lang="en-IN" sz="1900" dirty="0"/>
              <a:t>Business continuity plan for identified risk </a:t>
            </a:r>
          </a:p>
          <a:p>
            <a:pPr lvl="2" fontAlgn="base"/>
            <a:r>
              <a:rPr lang="en-IN" sz="1900" dirty="0"/>
              <a:t>Regular discussion of top management on risk factors </a:t>
            </a:r>
          </a:p>
          <a:p>
            <a:pPr lvl="2" fontAlgn="base"/>
            <a:r>
              <a:rPr lang="en-IN" sz="1900" dirty="0"/>
              <a:t>Developing emergency response plan and conducting regular drills </a:t>
            </a:r>
          </a:p>
        </p:txBody>
      </p:sp>
    </p:spTree>
    <p:extLst>
      <p:ext uri="{BB962C8B-B14F-4D97-AF65-F5344CB8AC3E}">
        <p14:creationId xmlns:p14="http://schemas.microsoft.com/office/powerpoint/2010/main" val="463269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2143</Words>
  <Application>Microsoft Office PowerPoint</Application>
  <PresentationFormat>Widescreen</PresentationFormat>
  <Paragraphs>126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Comic Sans MS</vt:lpstr>
      <vt:lpstr>Arial</vt:lpstr>
      <vt:lpstr>Times New Roman</vt:lpstr>
      <vt:lpstr>Libre Baskerville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Gourab bagchi</dc:creator>
  <cp:lastModifiedBy>Arko Ghosh</cp:lastModifiedBy>
  <cp:revision>4</cp:revision>
  <dcterms:created xsi:type="dcterms:W3CDTF">2023-10-12T05:12:44Z</dcterms:created>
  <dcterms:modified xsi:type="dcterms:W3CDTF">2024-02-07T05:57:36Z</dcterms:modified>
</cp:coreProperties>
</file>