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22" r:id="rId2"/>
    <p:sldId id="428" r:id="rId3"/>
    <p:sldId id="446" r:id="rId4"/>
    <p:sldId id="496" r:id="rId5"/>
    <p:sldId id="493" r:id="rId6"/>
    <p:sldId id="429" r:id="rId7"/>
    <p:sldId id="487" r:id="rId8"/>
    <p:sldId id="497" r:id="rId9"/>
    <p:sldId id="490" r:id="rId10"/>
    <p:sldId id="430" r:id="rId11"/>
    <p:sldId id="517" r:id="rId12"/>
    <p:sldId id="470" r:id="rId13"/>
    <p:sldId id="492" r:id="rId14"/>
    <p:sldId id="521" r:id="rId15"/>
    <p:sldId id="491" r:id="rId16"/>
    <p:sldId id="518" r:id="rId17"/>
    <p:sldId id="534" r:id="rId18"/>
    <p:sldId id="549" r:id="rId19"/>
    <p:sldId id="519" r:id="rId20"/>
    <p:sldId id="520" r:id="rId21"/>
    <p:sldId id="535" r:id="rId22"/>
    <p:sldId id="538" r:id="rId23"/>
    <p:sldId id="545" r:id="rId24"/>
    <p:sldId id="541" r:id="rId25"/>
    <p:sldId id="540" r:id="rId26"/>
    <p:sldId id="546" r:id="rId27"/>
    <p:sldId id="542" r:id="rId28"/>
    <p:sldId id="547" r:id="rId29"/>
    <p:sldId id="543" r:id="rId30"/>
    <p:sldId id="548" r:id="rId31"/>
    <p:sldId id="544" r:id="rId32"/>
    <p:sldId id="532" r:id="rId33"/>
    <p:sldId id="533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ND PANDEY" initials="AP" lastIdx="1" clrIdx="0">
    <p:extLst>
      <p:ext uri="{19B8F6BF-5375-455C-9EA6-DF929625EA0E}">
        <p15:presenceInfo xmlns:p15="http://schemas.microsoft.com/office/powerpoint/2012/main" userId="S::ANANDPANDEY@NTPC.CO.IN::4b694dba-b9bf-4a70-8057-7eb69ec4de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0400"/>
    <a:srgbClr val="CCFF99"/>
    <a:srgbClr val="FF0000"/>
    <a:srgbClr val="0000FF"/>
    <a:srgbClr val="000066"/>
    <a:srgbClr val="F5053E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CBC9F-8B69-49B0-9703-262AC7B9E958}" v="15" dt="2024-02-09T12:48:13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2653" autoAdjust="0"/>
  </p:normalViewPr>
  <p:slideViewPr>
    <p:cSldViewPr>
      <p:cViewPr varScale="1">
        <p:scale>
          <a:sx n="101" d="100"/>
          <a:sy n="101" d="100"/>
        </p:scale>
        <p:origin x="12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ND PANDEY" userId="4b694dba-b9bf-4a70-8057-7eb69ec4de4b" providerId="ADAL" clId="{D91CBC9F-8B69-49B0-9703-262AC7B9E958}"/>
    <pc:docChg chg="undo custSel addSld modSld">
      <pc:chgData name="ANAND PANDEY" userId="4b694dba-b9bf-4a70-8057-7eb69ec4de4b" providerId="ADAL" clId="{D91CBC9F-8B69-49B0-9703-262AC7B9E958}" dt="2024-02-09T12:49:27.914" v="356" actId="20577"/>
      <pc:docMkLst>
        <pc:docMk/>
      </pc:docMkLst>
      <pc:sldChg chg="modSp mod">
        <pc:chgData name="ANAND PANDEY" userId="4b694dba-b9bf-4a70-8057-7eb69ec4de4b" providerId="ADAL" clId="{D91CBC9F-8B69-49B0-9703-262AC7B9E958}" dt="2024-02-09T12:43:04.809" v="260" actId="33524"/>
        <pc:sldMkLst>
          <pc:docMk/>
          <pc:sldMk cId="0" sldId="517"/>
        </pc:sldMkLst>
        <pc:spChg chg="mod">
          <ac:chgData name="ANAND PANDEY" userId="4b694dba-b9bf-4a70-8057-7eb69ec4de4b" providerId="ADAL" clId="{D91CBC9F-8B69-49B0-9703-262AC7B9E958}" dt="2024-02-09T12:43:04.809" v="260" actId="33524"/>
          <ac:spMkLst>
            <pc:docMk/>
            <pc:sldMk cId="0" sldId="517"/>
            <ac:spMk id="3" creationId="{6AEB3497-1BB1-4C98-8459-62990E9ADD50}"/>
          </ac:spMkLst>
        </pc:spChg>
      </pc:sldChg>
      <pc:sldChg chg="modSp mod">
        <pc:chgData name="ANAND PANDEY" userId="4b694dba-b9bf-4a70-8057-7eb69ec4de4b" providerId="ADAL" clId="{D91CBC9F-8B69-49B0-9703-262AC7B9E958}" dt="2024-02-09T12:49:27.914" v="356" actId="20577"/>
        <pc:sldMkLst>
          <pc:docMk/>
          <pc:sldMk cId="0" sldId="532"/>
        </pc:sldMkLst>
        <pc:spChg chg="mod">
          <ac:chgData name="ANAND PANDEY" userId="4b694dba-b9bf-4a70-8057-7eb69ec4de4b" providerId="ADAL" clId="{D91CBC9F-8B69-49B0-9703-262AC7B9E958}" dt="2024-02-09T12:49:27.914" v="356" actId="20577"/>
          <ac:spMkLst>
            <pc:docMk/>
            <pc:sldMk cId="0" sldId="532"/>
            <ac:spMk id="2" creationId="{23393752-3F15-FEDA-6239-04BF5B2B4051}"/>
          </ac:spMkLst>
        </pc:spChg>
      </pc:sldChg>
      <pc:sldChg chg="modSp mod">
        <pc:chgData name="ANAND PANDEY" userId="4b694dba-b9bf-4a70-8057-7eb69ec4de4b" providerId="ADAL" clId="{D91CBC9F-8B69-49B0-9703-262AC7B9E958}" dt="2024-02-09T12:45:59.023" v="317" actId="21"/>
        <pc:sldMkLst>
          <pc:docMk/>
          <pc:sldMk cId="4093418514" sldId="538"/>
        </pc:sldMkLst>
        <pc:graphicFrameChg chg="mod modGraphic">
          <ac:chgData name="ANAND PANDEY" userId="4b694dba-b9bf-4a70-8057-7eb69ec4de4b" providerId="ADAL" clId="{D91CBC9F-8B69-49B0-9703-262AC7B9E958}" dt="2024-02-09T12:45:59.023" v="317" actId="21"/>
          <ac:graphicFrameMkLst>
            <pc:docMk/>
            <pc:sldMk cId="4093418514" sldId="538"/>
            <ac:graphicFrameMk id="3" creationId="{E0442FB3-1F6C-439F-AE95-BB83EB45E1D1}"/>
          </ac:graphicFrameMkLst>
        </pc:graphicFrameChg>
      </pc:sldChg>
      <pc:sldChg chg="modSp mod">
        <pc:chgData name="ANAND PANDEY" userId="4b694dba-b9bf-4a70-8057-7eb69ec4de4b" providerId="ADAL" clId="{D91CBC9F-8B69-49B0-9703-262AC7B9E958}" dt="2024-02-09T12:25:17.157" v="258" actId="1076"/>
        <pc:sldMkLst>
          <pc:docMk/>
          <pc:sldMk cId="3643609792" sldId="541"/>
        </pc:sldMkLst>
        <pc:spChg chg="mod">
          <ac:chgData name="ANAND PANDEY" userId="4b694dba-b9bf-4a70-8057-7eb69ec4de4b" providerId="ADAL" clId="{D91CBC9F-8B69-49B0-9703-262AC7B9E958}" dt="2024-02-09T12:25:17.157" v="258" actId="1076"/>
          <ac:spMkLst>
            <pc:docMk/>
            <pc:sldMk cId="3643609792" sldId="541"/>
            <ac:spMk id="14" creationId="{2315AE11-CE1D-4B12-82AF-55800A8B624D}"/>
          </ac:spMkLst>
        </pc:spChg>
      </pc:sldChg>
      <pc:sldChg chg="modSp mod">
        <pc:chgData name="ANAND PANDEY" userId="4b694dba-b9bf-4a70-8057-7eb69ec4de4b" providerId="ADAL" clId="{D91CBC9F-8B69-49B0-9703-262AC7B9E958}" dt="2024-02-09T12:48:29.102" v="339" actId="207"/>
        <pc:sldMkLst>
          <pc:docMk/>
          <pc:sldMk cId="4115872787" sldId="545"/>
        </pc:sldMkLst>
        <pc:graphicFrameChg chg="mod modGraphic">
          <ac:chgData name="ANAND PANDEY" userId="4b694dba-b9bf-4a70-8057-7eb69ec4de4b" providerId="ADAL" clId="{D91CBC9F-8B69-49B0-9703-262AC7B9E958}" dt="2024-02-09T12:48:29.102" v="339" actId="207"/>
          <ac:graphicFrameMkLst>
            <pc:docMk/>
            <pc:sldMk cId="4115872787" sldId="545"/>
            <ac:graphicFrameMk id="4" creationId="{A5B9FF78-EF2D-4AFA-806B-C9815DC92F30}"/>
          </ac:graphicFrameMkLst>
        </pc:graphicFrameChg>
      </pc:sldChg>
      <pc:sldChg chg="addSp delSp modSp new mod modClrScheme chgLayout">
        <pc:chgData name="ANAND PANDEY" userId="4b694dba-b9bf-4a70-8057-7eb69ec4de4b" providerId="ADAL" clId="{D91CBC9F-8B69-49B0-9703-262AC7B9E958}" dt="2024-02-09T12:14:53.757" v="244" actId="1076"/>
        <pc:sldMkLst>
          <pc:docMk/>
          <pc:sldMk cId="1063675690" sldId="546"/>
        </pc:sldMkLst>
        <pc:spChg chg="add del mod">
          <ac:chgData name="ANAND PANDEY" userId="4b694dba-b9bf-4a70-8057-7eb69ec4de4b" providerId="ADAL" clId="{D91CBC9F-8B69-49B0-9703-262AC7B9E958}" dt="2024-02-09T12:04:02.525" v="13" actId="20577"/>
          <ac:spMkLst>
            <pc:docMk/>
            <pc:sldMk cId="1063675690" sldId="546"/>
            <ac:spMk id="2" creationId="{5C2FA5C5-613D-4CF4-AF10-25F29BD5C57C}"/>
          </ac:spMkLst>
        </pc:spChg>
        <pc:spChg chg="add mod">
          <ac:chgData name="ANAND PANDEY" userId="4b694dba-b9bf-4a70-8057-7eb69ec4de4b" providerId="ADAL" clId="{D91CBC9F-8B69-49B0-9703-262AC7B9E958}" dt="2024-02-09T12:14:30.525" v="243" actId="14100"/>
          <ac:spMkLst>
            <pc:docMk/>
            <pc:sldMk cId="1063675690" sldId="546"/>
            <ac:spMk id="6" creationId="{C8AF610A-305A-48F5-A1E3-27D0EBE3648B}"/>
          </ac:spMkLst>
        </pc:spChg>
        <pc:spChg chg="add del mod">
          <ac:chgData name="ANAND PANDEY" userId="4b694dba-b9bf-4a70-8057-7eb69ec4de4b" providerId="ADAL" clId="{D91CBC9F-8B69-49B0-9703-262AC7B9E958}" dt="2024-02-09T12:03:35.279" v="6" actId="26606"/>
          <ac:spMkLst>
            <pc:docMk/>
            <pc:sldMk cId="1063675690" sldId="546"/>
            <ac:spMk id="8" creationId="{B1006A85-10B6-C06A-A156-A4A176E8CB5F}"/>
          </ac:spMkLst>
        </pc:spChg>
        <pc:spChg chg="add del mod">
          <ac:chgData name="ANAND PANDEY" userId="4b694dba-b9bf-4a70-8057-7eb69ec4de4b" providerId="ADAL" clId="{D91CBC9F-8B69-49B0-9703-262AC7B9E958}" dt="2024-02-09T12:03:35.279" v="6" actId="26606"/>
          <ac:spMkLst>
            <pc:docMk/>
            <pc:sldMk cId="1063675690" sldId="546"/>
            <ac:spMk id="10" creationId="{179D05B8-4323-9FE2-69B7-53DC44F6701C}"/>
          </ac:spMkLst>
        </pc:spChg>
        <pc:graphicFrameChg chg="add del mod">
          <ac:chgData name="ANAND PANDEY" userId="4b694dba-b9bf-4a70-8057-7eb69ec4de4b" providerId="ADAL" clId="{D91CBC9F-8B69-49B0-9703-262AC7B9E958}" dt="2024-02-09T12:14:53.757" v="244" actId="1076"/>
          <ac:graphicFrameMkLst>
            <pc:docMk/>
            <pc:sldMk cId="1063675690" sldId="546"/>
            <ac:graphicFrameMk id="3" creationId="{25568EC3-F4C8-4FE8-88BA-EC4E246F228F}"/>
          </ac:graphicFrameMkLst>
        </pc:graphicFrameChg>
      </pc:sldChg>
      <pc:sldChg chg="addSp delSp modSp add mod">
        <pc:chgData name="ANAND PANDEY" userId="4b694dba-b9bf-4a70-8057-7eb69ec4de4b" providerId="ADAL" clId="{D91CBC9F-8B69-49B0-9703-262AC7B9E958}" dt="2024-02-09T12:13:53.046" v="238" actId="14100"/>
        <pc:sldMkLst>
          <pc:docMk/>
          <pc:sldMk cId="3144160749" sldId="547"/>
        </pc:sldMkLst>
        <pc:spChg chg="mod">
          <ac:chgData name="ANAND PANDEY" userId="4b694dba-b9bf-4a70-8057-7eb69ec4de4b" providerId="ADAL" clId="{D91CBC9F-8B69-49B0-9703-262AC7B9E958}" dt="2024-02-09T12:05:03.050" v="29" actId="20577"/>
          <ac:spMkLst>
            <pc:docMk/>
            <pc:sldMk cId="3144160749" sldId="547"/>
            <ac:spMk id="2" creationId="{5C2FA5C5-613D-4CF4-AF10-25F29BD5C57C}"/>
          </ac:spMkLst>
        </pc:spChg>
        <pc:spChg chg="add mod">
          <ac:chgData name="ANAND PANDEY" userId="4b694dba-b9bf-4a70-8057-7eb69ec4de4b" providerId="ADAL" clId="{D91CBC9F-8B69-49B0-9703-262AC7B9E958}" dt="2024-02-09T12:13:53.046" v="238" actId="14100"/>
          <ac:spMkLst>
            <pc:docMk/>
            <pc:sldMk cId="3144160749" sldId="547"/>
            <ac:spMk id="5" creationId="{E359E4B0-D29D-42E0-8837-CB474621C4F9}"/>
          </ac:spMkLst>
        </pc:spChg>
        <pc:graphicFrameChg chg="del">
          <ac:chgData name="ANAND PANDEY" userId="4b694dba-b9bf-4a70-8057-7eb69ec4de4b" providerId="ADAL" clId="{D91CBC9F-8B69-49B0-9703-262AC7B9E958}" dt="2024-02-09T12:04:42.330" v="15" actId="478"/>
          <ac:graphicFrameMkLst>
            <pc:docMk/>
            <pc:sldMk cId="3144160749" sldId="547"/>
            <ac:graphicFrameMk id="3" creationId="{25568EC3-F4C8-4FE8-88BA-EC4E246F228F}"/>
          </ac:graphicFrameMkLst>
        </pc:graphicFrameChg>
        <pc:graphicFrameChg chg="add mod">
          <ac:chgData name="ANAND PANDEY" userId="4b694dba-b9bf-4a70-8057-7eb69ec4de4b" providerId="ADAL" clId="{D91CBC9F-8B69-49B0-9703-262AC7B9E958}" dt="2024-02-09T12:05:10.300" v="31" actId="14100"/>
          <ac:graphicFrameMkLst>
            <pc:docMk/>
            <pc:sldMk cId="3144160749" sldId="547"/>
            <ac:graphicFrameMk id="4" creationId="{B830F90E-8EC5-4E45-9F75-8F8EA61050E3}"/>
          </ac:graphicFrameMkLst>
        </pc:graphicFrameChg>
      </pc:sldChg>
      <pc:sldChg chg="addSp delSp modSp add mod">
        <pc:chgData name="ANAND PANDEY" userId="4b694dba-b9bf-4a70-8057-7eb69ec4de4b" providerId="ADAL" clId="{D91CBC9F-8B69-49B0-9703-262AC7B9E958}" dt="2024-02-09T12:15:25.527" v="253" actId="1076"/>
        <pc:sldMkLst>
          <pc:docMk/>
          <pc:sldMk cId="1792185614" sldId="548"/>
        </pc:sldMkLst>
        <pc:spChg chg="mod">
          <ac:chgData name="ANAND PANDEY" userId="4b694dba-b9bf-4a70-8057-7eb69ec4de4b" providerId="ADAL" clId="{D91CBC9F-8B69-49B0-9703-262AC7B9E958}" dt="2024-02-09T12:15:25.527" v="253" actId="1076"/>
          <ac:spMkLst>
            <pc:docMk/>
            <pc:sldMk cId="1792185614" sldId="548"/>
            <ac:spMk id="6" creationId="{C8AF610A-305A-48F5-A1E3-27D0EBE3648B}"/>
          </ac:spMkLst>
        </pc:spChg>
        <pc:graphicFrameChg chg="del">
          <ac:chgData name="ANAND PANDEY" userId="4b694dba-b9bf-4a70-8057-7eb69ec4de4b" providerId="ADAL" clId="{D91CBC9F-8B69-49B0-9703-262AC7B9E958}" dt="2024-02-09T12:15:06.273" v="246" actId="478"/>
          <ac:graphicFrameMkLst>
            <pc:docMk/>
            <pc:sldMk cId="1792185614" sldId="548"/>
            <ac:graphicFrameMk id="3" creationId="{25568EC3-F4C8-4FE8-88BA-EC4E246F228F}"/>
          </ac:graphicFrameMkLst>
        </pc:graphicFrameChg>
        <pc:graphicFrameChg chg="add mod">
          <ac:chgData name="ANAND PANDEY" userId="4b694dba-b9bf-4a70-8057-7eb69ec4de4b" providerId="ADAL" clId="{D91CBC9F-8B69-49B0-9703-262AC7B9E958}" dt="2024-02-09T12:15:23.010" v="252" actId="1076"/>
          <ac:graphicFrameMkLst>
            <pc:docMk/>
            <pc:sldMk cId="1792185614" sldId="548"/>
            <ac:graphicFrameMk id="5" creationId="{293E978F-5A9A-467A-AF63-BD28B3AE77F9}"/>
          </ac:graphicFrameMkLst>
        </pc:graphicFrameChg>
      </pc:sldChg>
      <pc:sldChg chg="add">
        <pc:chgData name="ANAND PANDEY" userId="4b694dba-b9bf-4a70-8057-7eb69ec4de4b" providerId="ADAL" clId="{D91CBC9F-8B69-49B0-9703-262AC7B9E958}" dt="2024-02-09T12:17:34.882" v="254"/>
        <pc:sldMkLst>
          <pc:docMk/>
          <pc:sldMk cId="3264779556" sldId="54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tpccoin-my.sharepoint.com/personal/anandpandey_ntpc_co_in/Documents/DOCUMENTS/Personal/ips%202024/test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tpccoin-my.sharepoint.com/personal/anandpandey_ntpc_co_in/Documents/DOCUMENTS/Personal/ips%202024/test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tpccoin-my.sharepoint.com/personal/anandpandey_ntpc_co_in/Documents/DOCUMENTS/Personal/ips%202024/test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'winding resistance'!$C$12</c:f>
              <c:strCache>
                <c:ptCount val="1"/>
                <c:pt idx="0">
                  <c:v>Gen- 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'winding resistance'!$D$12:$F$12</c:f>
              <c:numCache>
                <c:formatCode>General</c:formatCode>
                <c:ptCount val="3"/>
                <c:pt idx="0">
                  <c:v>1.466</c:v>
                </c:pt>
                <c:pt idx="1">
                  <c:v>1.4650000000000001</c:v>
                </c:pt>
                <c:pt idx="2">
                  <c:v>1.4650000000000001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16-4264-8914-D48C110AA86E}"/>
            </c:ext>
          </c:extLst>
        </c:ser>
        <c:ser>
          <c:idx val="1"/>
          <c:order val="1"/>
          <c:tx>
            <c:strRef>
              <c:f>'winding resistance'!$C$13</c:f>
              <c:strCache>
                <c:ptCount val="1"/>
                <c:pt idx="0">
                  <c:v>Gen- B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'winding resistance'!$D$13:$F$13</c:f>
              <c:numCache>
                <c:formatCode>General</c:formatCode>
                <c:ptCount val="3"/>
                <c:pt idx="0">
                  <c:v>1.34</c:v>
                </c:pt>
                <c:pt idx="1">
                  <c:v>1.49</c:v>
                </c:pt>
                <c:pt idx="2">
                  <c:v>1.47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16-4264-8914-D48C110AA86E}"/>
            </c:ext>
          </c:extLst>
        </c:ser>
        <c:ser>
          <c:idx val="2"/>
          <c:order val="2"/>
          <c:tx>
            <c:strRef>
              <c:f>'winding resistance'!$C$14</c:f>
              <c:strCache>
                <c:ptCount val="1"/>
                <c:pt idx="0">
                  <c:v>Gen- C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'winding resistance'!$D$14:$F$14</c:f>
              <c:numCache>
                <c:formatCode>General</c:formatCode>
                <c:ptCount val="3"/>
                <c:pt idx="0">
                  <c:v>1.43</c:v>
                </c:pt>
                <c:pt idx="1">
                  <c:v>1.44</c:v>
                </c:pt>
                <c:pt idx="2">
                  <c:v>1.43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116-4264-8914-D48C110AA8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622048"/>
        <c:axId val="47624960"/>
      </c:lineChart>
      <c:catAx>
        <c:axId val="4762204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24960"/>
        <c:crosses val="autoZero"/>
        <c:auto val="1"/>
        <c:lblAlgn val="ctr"/>
        <c:lblOffset val="100"/>
        <c:noMultiLvlLbl val="0"/>
      </c:catAx>
      <c:valAx>
        <c:axId val="47624960"/>
        <c:scaling>
          <c:orientation val="minMax"/>
          <c:max val="4.7"/>
          <c:min val="1.2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IN"/>
                  <a:t>Winding Resistance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47622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'tan delta'!$C$24</c:f>
              <c:strCache>
                <c:ptCount val="1"/>
                <c:pt idx="0">
                  <c:v>Gen- 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'tan delta'!$D$24:$F$24</c:f>
              <c:numCache>
                <c:formatCode>General</c:formatCode>
                <c:ptCount val="3"/>
                <c:pt idx="0">
                  <c:v>1.28</c:v>
                </c:pt>
                <c:pt idx="1">
                  <c:v>2.5</c:v>
                </c:pt>
                <c:pt idx="2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A2-4F77-ACE2-E3AB3A7C6219}"/>
            </c:ext>
          </c:extLst>
        </c:ser>
        <c:ser>
          <c:idx val="1"/>
          <c:order val="1"/>
          <c:tx>
            <c:strRef>
              <c:f>'tan delta'!$C$25</c:f>
              <c:strCache>
                <c:ptCount val="1"/>
                <c:pt idx="0">
                  <c:v>Gen- B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'tan delta'!$D$25:$F$25</c:f>
              <c:numCache>
                <c:formatCode>General</c:formatCode>
                <c:ptCount val="3"/>
                <c:pt idx="0">
                  <c:v>2.73</c:v>
                </c:pt>
                <c:pt idx="1">
                  <c:v>2.5</c:v>
                </c:pt>
                <c:pt idx="2">
                  <c:v>4.79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A2-4F77-ACE2-E3AB3A7C6219}"/>
            </c:ext>
          </c:extLst>
        </c:ser>
        <c:ser>
          <c:idx val="2"/>
          <c:order val="2"/>
          <c:tx>
            <c:strRef>
              <c:f>'tan delta'!$C$26</c:f>
              <c:strCache>
                <c:ptCount val="1"/>
                <c:pt idx="0">
                  <c:v>Gen- C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'tan delta'!$D$26:$F$26</c:f>
              <c:numCache>
                <c:formatCode>General</c:formatCode>
                <c:ptCount val="3"/>
                <c:pt idx="0">
                  <c:v>1.35</c:v>
                </c:pt>
                <c:pt idx="1">
                  <c:v>1.69</c:v>
                </c:pt>
                <c:pt idx="2">
                  <c:v>2.15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5A2-4F77-ACE2-E3AB3A7C62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35425919"/>
        <c:axId val="1935434239"/>
      </c:lineChart>
      <c:catAx>
        <c:axId val="193542591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5434239"/>
        <c:crosses val="autoZero"/>
        <c:auto val="1"/>
        <c:lblAlgn val="ctr"/>
        <c:lblOffset val="100"/>
        <c:noMultiLvlLbl val="0"/>
      </c:catAx>
      <c:valAx>
        <c:axId val="1935434239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93542591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CApacitance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Capacitance!$E$22</c:f>
              <c:strCache>
                <c:ptCount val="1"/>
                <c:pt idx="0">
                  <c:v>Gen- 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Capacitance!$F$22:$H$22</c:f>
              <c:numCache>
                <c:formatCode>General</c:formatCode>
                <c:ptCount val="3"/>
                <c:pt idx="0">
                  <c:v>265.7</c:v>
                </c:pt>
                <c:pt idx="1">
                  <c:v>266.3</c:v>
                </c:pt>
                <c:pt idx="2">
                  <c:v>262.89999999999998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77-4D1A-BBFF-4BE46AE3F8DA}"/>
            </c:ext>
          </c:extLst>
        </c:ser>
        <c:ser>
          <c:idx val="1"/>
          <c:order val="1"/>
          <c:tx>
            <c:strRef>
              <c:f>Capacitance!$E$23</c:f>
              <c:strCache>
                <c:ptCount val="1"/>
                <c:pt idx="0">
                  <c:v>Gen- B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Capacitance!$F$23:$H$23</c:f>
              <c:numCache>
                <c:formatCode>General</c:formatCode>
                <c:ptCount val="3"/>
                <c:pt idx="0">
                  <c:v>237.1</c:v>
                </c:pt>
                <c:pt idx="1">
                  <c:v>236.4</c:v>
                </c:pt>
                <c:pt idx="2">
                  <c:v>238.5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77-4D1A-BBFF-4BE46AE3F8DA}"/>
            </c:ext>
          </c:extLst>
        </c:ser>
        <c:ser>
          <c:idx val="2"/>
          <c:order val="2"/>
          <c:tx>
            <c:strRef>
              <c:f>Capacitance!$E$24</c:f>
              <c:strCache>
                <c:ptCount val="1"/>
                <c:pt idx="0">
                  <c:v>Gen- C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Capacitance!$F$24:$H$24</c:f>
              <c:numCache>
                <c:formatCode>General</c:formatCode>
                <c:ptCount val="3"/>
                <c:pt idx="0">
                  <c:v>250.3</c:v>
                </c:pt>
                <c:pt idx="1">
                  <c:v>255.4</c:v>
                </c:pt>
                <c:pt idx="2">
                  <c:v>250.3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77-4D1A-BBFF-4BE46AE3F8D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53903007"/>
        <c:axId val="753903423"/>
      </c:lineChart>
      <c:catAx>
        <c:axId val="753903007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903423"/>
        <c:crosses val="autoZero"/>
        <c:auto val="1"/>
        <c:lblAlgn val="ctr"/>
        <c:lblOffset val="100"/>
        <c:noMultiLvlLbl val="0"/>
      </c:catAx>
      <c:valAx>
        <c:axId val="753903423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90300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>
      <cs:styleClr val="auto"/>
    </cs:fillRef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7:14:13.5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7:14:21.3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7:14:22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7:14:22.6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7:14:24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6T07:14:24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100C68-983F-4735-9478-712CC56AD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8C9DE8-5ABE-45D4-BB72-392651C3346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DBD0F8-660E-4A15-ACCA-9F41FFDB69B7}" type="datetimeFigureOut">
              <a:rPr lang="en-US"/>
              <a:pPr>
                <a:defRPr/>
              </a:pPr>
              <a:t>2/9/2024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E72299-1A1A-4358-9AB8-A1F179BB22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5BACE7E-3E01-4BED-A7A4-A03282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FED00-B5B0-40C2-93A0-0A9AB3425A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D0178-153F-4962-9017-6E9EEBC11E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35DE38F-6459-4707-95D5-BBDE70897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5DE38F-6459-4707-95D5-BBDE7089732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7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A6F85-312A-4393-A046-7338DED1E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7DCB4-9BA0-4D60-9FDF-7B51C46D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3AE8C-473B-42A6-9CB9-BC912E7D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0C97D-B2D0-4547-8494-CE057C2285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949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027A7-E18F-4B6D-B403-7932E5AC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59008-5100-4468-877A-0D88C6F9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968AD-60AD-40F4-962D-8BB96304E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0E30E-6389-469F-93A7-722503C41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049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557C-5711-49C4-BA19-17893494D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7B7B6-04F6-4DEC-B557-DDEA0661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4D0A3-6CEF-44AC-978A-D6FBF5A74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23F77-3248-4F71-8A1F-A57D14CB3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1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4393104-A88A-4721-B2DF-6E265BF1E4E6}"/>
              </a:ext>
            </a:extLst>
          </p:cNvPr>
          <p:cNvSpPr txBox="1">
            <a:spLocks/>
          </p:cNvSpPr>
          <p:nvPr userDrawn="1"/>
        </p:nvSpPr>
        <p:spPr>
          <a:xfrm>
            <a:off x="1028700" y="265113"/>
            <a:ext cx="78867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600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575994-E6F6-4973-89EA-C04D77276A5F}"/>
              </a:ext>
            </a:extLst>
          </p:cNvPr>
          <p:cNvSpPr txBox="1">
            <a:spLocks/>
          </p:cNvSpPr>
          <p:nvPr userDrawn="1"/>
        </p:nvSpPr>
        <p:spPr>
          <a:xfrm>
            <a:off x="665163" y="265113"/>
            <a:ext cx="7886700" cy="60325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Roboto Thin" charset="0"/>
                <a:cs typeface="Calibri" pitchFamily="34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5" name="Rectangle 143">
            <a:extLst>
              <a:ext uri="{FF2B5EF4-FFF2-40B4-BE49-F238E27FC236}">
                <a16:creationId xmlns:a16="http://schemas.microsoft.com/office/drawing/2014/main" id="{C7E62AE1-0AC2-4630-A2B2-A96316AD042B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207962" y="633413"/>
            <a:ext cx="779462" cy="492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79503" tIns="39750" rIns="79503" bIns="39750" anchor="ctr"/>
          <a:lstStyle>
            <a:lvl1pPr defTabSz="7159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159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159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159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159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50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Rectangle 144">
            <a:extLst>
              <a:ext uri="{FF2B5EF4-FFF2-40B4-BE49-F238E27FC236}">
                <a16:creationId xmlns:a16="http://schemas.microsoft.com/office/drawing/2014/main" id="{CCF104D6-2DB9-49A4-8B6E-22CFB2E4A6DA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-526256" y="624681"/>
            <a:ext cx="1189038" cy="66675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txBody>
          <a:bodyPr anchor="ctr"/>
          <a:lstStyle>
            <a:lvl1pPr defTabSz="1643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643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643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643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6430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643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3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DCA92263-1B08-4EC5-8B86-D1177B33A5C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42900" y="1028700"/>
            <a:ext cx="7750175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DBC036BC-BEC8-46C3-A324-40BAC0B59FE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42900" y="212725"/>
            <a:ext cx="7750175" cy="0"/>
          </a:xfrm>
          <a:prstGeom prst="line">
            <a:avLst/>
          </a:prstGeom>
          <a:noFill/>
          <a:ln w="19050" algn="ctr">
            <a:solidFill>
              <a:srgbClr val="0067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18">
            <a:extLst>
              <a:ext uri="{FF2B5EF4-FFF2-40B4-BE49-F238E27FC236}">
                <a16:creationId xmlns:a16="http://schemas.microsoft.com/office/drawing/2014/main" id="{83048CE8-1BDF-4E6D-A37D-80865CAE6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307975"/>
            <a:ext cx="1047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8">
            <a:extLst>
              <a:ext uri="{FF2B5EF4-FFF2-40B4-BE49-F238E27FC236}">
                <a16:creationId xmlns:a16="http://schemas.microsoft.com/office/drawing/2014/main" id="{70C523D5-A279-4994-8634-136A7569F7D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423025"/>
            <a:ext cx="9140825" cy="1746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8127D-074D-4103-9970-185BFFD83A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2900" y="6534150"/>
            <a:ext cx="8583613" cy="24606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Copyright © 2016 Your Company All Rights Reserved.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DFC80A-C693-44AC-8209-97C83F51ACF6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8542338" y="6554788"/>
            <a:ext cx="377825" cy="228600"/>
          </a:xfrm>
          <a:prstGeom prst="rect">
            <a:avLst/>
          </a:prstGeom>
          <a:noFill/>
          <a:ln>
            <a:noFill/>
          </a:ln>
        </p:spPr>
        <p:txBody>
          <a:bodyPr lIns="72000" tIns="7200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40000"/>
              </a:spcBef>
              <a:defRPr/>
            </a:pPr>
            <a:fld id="{ED7C5B5C-9F2E-41DC-A441-018F476163D1}" type="slidenum">
              <a:rPr lang="en-GB" altLang="en-US" sz="900" smtClean="0">
                <a:solidFill>
                  <a:srgbClr val="595959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40000"/>
                </a:spcBef>
                <a:defRPr/>
              </a:pPr>
              <a:t>‹#›</a:t>
            </a:fld>
            <a:endParaRPr lang="en-GB" altLang="en-US" sz="90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59" name="Title 5"/>
          <p:cNvSpPr>
            <a:spLocks noGrp="1"/>
          </p:cNvSpPr>
          <p:nvPr>
            <p:ph type="title"/>
          </p:nvPr>
        </p:nvSpPr>
        <p:spPr>
          <a:xfrm>
            <a:off x="342901" y="277199"/>
            <a:ext cx="7743824" cy="7000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1956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BDF8EF-AADF-42C6-9003-A05DF8247913}"/>
              </a:ext>
            </a:extLst>
          </p:cNvPr>
          <p:cNvSpPr/>
          <p:nvPr userDrawn="1"/>
        </p:nvSpPr>
        <p:spPr>
          <a:xfrm>
            <a:off x="2514600" y="2928938"/>
            <a:ext cx="6629400" cy="790575"/>
          </a:xfrm>
          <a:prstGeom prst="rect">
            <a:avLst/>
          </a:prstGeom>
          <a:solidFill>
            <a:srgbClr val="0067A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33EC40D0-2A76-45E7-B6C9-7EDAD2645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052763"/>
            <a:ext cx="1047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図プレースホルダー 4"/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4"/>
          </p:nvPr>
        </p:nvSpPr>
        <p:spPr>
          <a:xfrm>
            <a:off x="2682897" y="2984989"/>
            <a:ext cx="6292807" cy="6784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1" spc="0" baseline="0">
                <a:solidFill>
                  <a:schemeClr val="bg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  <p:sp>
        <p:nvSpPr>
          <p:cNvPr id="49" name="図プレースホルダー 4"/>
          <p:cNvSpPr>
            <a:spLocks noGrp="1"/>
          </p:cNvSpPr>
          <p:nvPr>
            <p:ph type="pic" sz="quarter" idx="40"/>
          </p:nvPr>
        </p:nvSpPr>
        <p:spPr>
          <a:xfrm>
            <a:off x="1845078" y="0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0" name="図プレースホルダー 4"/>
          <p:cNvSpPr>
            <a:spLocks noGrp="1"/>
          </p:cNvSpPr>
          <p:nvPr>
            <p:ph type="pic" sz="quarter" idx="41"/>
          </p:nvPr>
        </p:nvSpPr>
        <p:spPr>
          <a:xfrm>
            <a:off x="3690156" y="0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1" name="図プレースホルダー 4"/>
          <p:cNvSpPr>
            <a:spLocks noGrp="1"/>
          </p:cNvSpPr>
          <p:nvPr>
            <p:ph type="pic" sz="quarter" idx="42"/>
          </p:nvPr>
        </p:nvSpPr>
        <p:spPr>
          <a:xfrm>
            <a:off x="5535234" y="0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2" name="図プレースホルダー 4"/>
          <p:cNvSpPr>
            <a:spLocks noGrp="1"/>
          </p:cNvSpPr>
          <p:nvPr>
            <p:ph type="pic" sz="quarter" idx="43"/>
          </p:nvPr>
        </p:nvSpPr>
        <p:spPr>
          <a:xfrm>
            <a:off x="7380312" y="0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3" name="図プレースホルダー 4"/>
          <p:cNvSpPr>
            <a:spLocks noGrp="1"/>
          </p:cNvSpPr>
          <p:nvPr>
            <p:ph type="pic" sz="quarter" idx="44"/>
          </p:nvPr>
        </p:nvSpPr>
        <p:spPr>
          <a:xfrm>
            <a:off x="0" y="4620597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4" name="図プレースホルダー 4"/>
          <p:cNvSpPr>
            <a:spLocks noGrp="1"/>
          </p:cNvSpPr>
          <p:nvPr>
            <p:ph type="pic" sz="quarter" idx="45"/>
          </p:nvPr>
        </p:nvSpPr>
        <p:spPr>
          <a:xfrm>
            <a:off x="1845078" y="4620597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5" name="図プレースホルダー 4"/>
          <p:cNvSpPr>
            <a:spLocks noGrp="1"/>
          </p:cNvSpPr>
          <p:nvPr>
            <p:ph type="pic" sz="quarter" idx="46"/>
          </p:nvPr>
        </p:nvSpPr>
        <p:spPr>
          <a:xfrm>
            <a:off x="3690156" y="4620597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6" name="図プレースホルダー 4"/>
          <p:cNvSpPr>
            <a:spLocks noGrp="1"/>
          </p:cNvSpPr>
          <p:nvPr>
            <p:ph type="pic" sz="quarter" idx="47"/>
          </p:nvPr>
        </p:nvSpPr>
        <p:spPr>
          <a:xfrm>
            <a:off x="5535234" y="4620597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57" name="図プレースホルダー 4"/>
          <p:cNvSpPr>
            <a:spLocks noGrp="1"/>
          </p:cNvSpPr>
          <p:nvPr>
            <p:ph type="pic" sz="quarter" idx="48"/>
          </p:nvPr>
        </p:nvSpPr>
        <p:spPr>
          <a:xfrm>
            <a:off x="7380312" y="4620597"/>
            <a:ext cx="1763852" cy="2236522"/>
          </a:xfrm>
          <a:prstGeom prst="rect">
            <a:avLst/>
          </a:prstGeom>
          <a:solidFill>
            <a:schemeClr val="bg1"/>
          </a:solidFill>
        </p:spPr>
        <p:txBody>
          <a:bodyPr rtlCol="0"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lvl="0"/>
            <a:r>
              <a:rPr lang="en-US" altLang="ja-JP" noProof="0"/>
              <a:t>Click icon to add picture</a:t>
            </a:r>
            <a:endParaRPr lang="ja-JP" altLang="en-US" noProof="0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9"/>
          </p:nvPr>
        </p:nvSpPr>
        <p:spPr>
          <a:xfrm>
            <a:off x="617538" y="3795708"/>
            <a:ext cx="774700" cy="2939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Univers 45 Light" pitchFamily="34" charset="0"/>
              </a:defRPr>
            </a:lvl1pPr>
          </a:lstStyle>
          <a:p>
            <a:pPr lvl="0"/>
            <a:r>
              <a:rPr lang="en-US" altLang="ja-JP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47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5E1BA-7F46-4649-B806-BCB30105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B0039-99D6-4F7F-9ABD-486A4C6F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2AA2-AE4E-4E6A-BACE-0CA3A7C8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63B9B-BB7F-4373-9047-ED419D033E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13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97B0-8355-4F9F-A374-520210910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18DD5-BFF9-47B1-B163-C69D4437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2EA90-493D-43D5-A88D-B784B696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54BD6-AAA8-4E60-9EA8-395F6EC69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7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3B0E78-060E-43BC-82F2-D019AF61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4DF762-EA4A-4862-AFB8-96A51BCC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4048D3-8F4C-4051-A31C-655DFBA7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51E5F-919A-4775-811E-64B16A4AF4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1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7E94DC-8A7C-4A77-A6AC-43FCE8607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43110B-C770-4B59-8424-1C43E765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EF7221-7516-44D4-A5C1-D4D69F5E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0A1AC-B554-47A7-88F4-7895940D63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93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A60D782-A0E4-47FA-AB69-CC8879BD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18BC3F-4AE1-452B-9D7B-22FC416D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A54616-8FAD-42E8-A57F-D49789A1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EFE64-0AF1-4CA6-9920-670179ED0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5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32DB7BC-9187-4902-8EFA-333637BB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4548F2-C17A-4673-900C-E309E90D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246EC9-6469-477A-8F19-3A42B3BD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4DD48-27D4-4F7B-8086-7AB1C4D183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36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0614AB-9F13-424F-8101-E6C16D93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B1541F-908D-427F-9420-C2E40E0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D6F3CE-492F-424F-9B6A-F6BAEB24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2980D-5A77-4E6C-94D1-0401DBD453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025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6F4B11-5FFF-4C69-B389-EBE0F4A9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3BC364-2C67-4787-95B5-888CFA08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2C2FF3-39BC-461E-AE2F-5C16CBBA7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64A1B-4537-46E6-BA94-69F0065C66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73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1069E4-07CC-434D-8929-183F625A77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27483A3-1527-463B-8BE8-B7E32DFDDF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F7382-B9EA-4F8F-853B-E26D28BAF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CAA4C-E4C0-4857-9197-3B752E2CD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SINGRAULI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7A97-C563-41B9-A816-590E86723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8E8B9-C468-4287-A0CD-08D2698C2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140.png"/><Relationship Id="rId9" Type="http://schemas.openxmlformats.org/officeDocument/2006/relationships/customXml" Target="../ink/ink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31">
            <a:extLst>
              <a:ext uri="{FF2B5EF4-FFF2-40B4-BE49-F238E27FC236}">
                <a16:creationId xmlns:a16="http://schemas.microsoft.com/office/drawing/2014/main" id="{EE7C5626-3600-467F-A21C-B045129B30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4675" y="2705100"/>
            <a:ext cx="7299325" cy="1428750"/>
          </a:xfrm>
          <a:solidFill>
            <a:schemeClr val="accent1">
              <a:lumMod val="75000"/>
            </a:schemeClr>
          </a:solidFill>
        </p:spPr>
        <p:txBody>
          <a:bodyPr anchor="ctr"/>
          <a:lstStyle/>
          <a:p>
            <a:pPr algn="ctr"/>
            <a:r>
              <a:rPr lang="en-US" sz="2400" b="0" i="0" u="none" strike="noStrike" baseline="0" dirty="0">
                <a:latin typeface="CIDFont+F2"/>
              </a:rPr>
              <a:t>STUDY ON IMPACT OF CHEMICAL CLEANING OF</a:t>
            </a:r>
          </a:p>
          <a:p>
            <a:pPr algn="ctr"/>
            <a:r>
              <a:rPr lang="en-US" sz="2400" b="0" i="0" u="none" strike="noStrike" baseline="0" dirty="0">
                <a:latin typeface="CIDFont+F2"/>
              </a:rPr>
              <a:t>STATOR WINDING HOLLOW CONDUCTORS ON</a:t>
            </a:r>
          </a:p>
          <a:p>
            <a:pPr algn="ctr"/>
            <a:r>
              <a:rPr lang="en-US" sz="2400" b="0" i="0" u="none" strike="noStrike" baseline="0" dirty="0">
                <a:latin typeface="CIDFont+F2"/>
              </a:rPr>
              <a:t>GENERATOR COOLING WATER SYSTEM COMPONENTS</a:t>
            </a:r>
            <a:endParaRPr lang="en-US" altLang="en-US" sz="2400" dirty="0">
              <a:latin typeface="Univers 45 Light"/>
            </a:endParaRPr>
          </a:p>
        </p:txBody>
      </p:sp>
      <p:pic>
        <p:nvPicPr>
          <p:cNvPr id="6147" name="Picture 2" descr="C:\Users\User\Downloads\IMG-20160531-WA0004.jpg">
            <a:extLst>
              <a:ext uri="{FF2B5EF4-FFF2-40B4-BE49-F238E27FC236}">
                <a16:creationId xmlns:a16="http://schemas.microsoft.com/office/drawing/2014/main" id="{9C5CEA97-D8A5-4338-B5F8-2AE7690F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Placeholder 2">
            <a:extLst>
              <a:ext uri="{FF2B5EF4-FFF2-40B4-BE49-F238E27FC236}">
                <a16:creationId xmlns:a16="http://schemas.microsoft.com/office/drawing/2014/main" id="{87758CBD-9A0F-4B15-9773-003F995326DF}"/>
              </a:ext>
            </a:extLst>
          </p:cNvPr>
          <p:cNvPicPr>
            <a:picLocks noGrp="1" noChangeAspect="1" noChangeArrowheads="1"/>
          </p:cNvPicPr>
          <p:nvPr>
            <p:ph type="pic" sz="quarter" idx="4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0583"/>
          <a:stretch>
            <a:fillRect/>
          </a:stretch>
        </p:blipFill>
        <p:spPr>
          <a:xfrm>
            <a:off x="1844675" y="0"/>
            <a:ext cx="1763713" cy="2236788"/>
          </a:xfrm>
        </p:spPr>
      </p:pic>
      <p:pic>
        <p:nvPicPr>
          <p:cNvPr id="6149" name="Picture Placeholder 8">
            <a:extLst>
              <a:ext uri="{FF2B5EF4-FFF2-40B4-BE49-F238E27FC236}">
                <a16:creationId xmlns:a16="http://schemas.microsoft.com/office/drawing/2014/main" id="{12A74BFC-7489-4943-AD75-588C44A1B701}"/>
              </a:ext>
            </a:extLst>
          </p:cNvPr>
          <p:cNvPicPr>
            <a:picLocks noGrp="1" noChangeAspect="1" noChangeArrowheads="1"/>
          </p:cNvPicPr>
          <p:nvPr>
            <p:ph type="pic" sz="quarter" idx="4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0583"/>
          <a:stretch>
            <a:fillRect/>
          </a:stretch>
        </p:blipFill>
        <p:spPr>
          <a:xfrm>
            <a:off x="7380288" y="0"/>
            <a:ext cx="1763712" cy="2236788"/>
          </a:xfrm>
        </p:spPr>
      </p:pic>
      <p:pic>
        <p:nvPicPr>
          <p:cNvPr id="6150" name="Picture Placeholder 12">
            <a:extLst>
              <a:ext uri="{FF2B5EF4-FFF2-40B4-BE49-F238E27FC236}">
                <a16:creationId xmlns:a16="http://schemas.microsoft.com/office/drawing/2014/main" id="{4D9EA5FA-1BBC-4669-A8B6-2B0C22228FEE}"/>
              </a:ext>
            </a:extLst>
          </p:cNvPr>
          <p:cNvPicPr>
            <a:picLocks noGrp="1" noChangeAspect="1" noChangeArrowheads="1"/>
          </p:cNvPicPr>
          <p:nvPr>
            <p:ph type="pic" sz="quarter" idx="4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b="14348"/>
          <a:stretch>
            <a:fillRect/>
          </a:stretch>
        </p:blipFill>
        <p:spPr>
          <a:xfrm>
            <a:off x="1844675" y="4621213"/>
            <a:ext cx="1763713" cy="2235200"/>
          </a:xfrm>
        </p:spPr>
      </p:pic>
      <p:pic>
        <p:nvPicPr>
          <p:cNvPr id="6151" name="Picture Placeholder 19">
            <a:extLst>
              <a:ext uri="{FF2B5EF4-FFF2-40B4-BE49-F238E27FC236}">
                <a16:creationId xmlns:a16="http://schemas.microsoft.com/office/drawing/2014/main" id="{CA7E39BB-B4D8-4110-B62C-75FEDCCADB4B}"/>
              </a:ext>
            </a:extLst>
          </p:cNvPr>
          <p:cNvPicPr>
            <a:picLocks noGrp="1" noChangeAspect="1" noChangeArrowheads="1"/>
          </p:cNvPicPr>
          <p:nvPr>
            <p:ph type="pic" sz="quarter" idx="4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b="14348"/>
          <a:stretch>
            <a:fillRect/>
          </a:stretch>
        </p:blipFill>
        <p:spPr>
          <a:xfrm>
            <a:off x="7380288" y="4621213"/>
            <a:ext cx="1763712" cy="2235200"/>
          </a:xfrm>
        </p:spPr>
      </p:pic>
      <p:pic>
        <p:nvPicPr>
          <p:cNvPr id="6152" name="Picture Placeholder 3">
            <a:extLst>
              <a:ext uri="{FF2B5EF4-FFF2-40B4-BE49-F238E27FC236}">
                <a16:creationId xmlns:a16="http://schemas.microsoft.com/office/drawing/2014/main" id="{16752240-B553-43FB-9A5D-8FD523A9A08D}"/>
              </a:ext>
            </a:extLst>
          </p:cNvPr>
          <p:cNvPicPr>
            <a:picLocks noGrp="1" noChangeAspect="1" noChangeArrowheads="1"/>
          </p:cNvPicPr>
          <p:nvPr>
            <p:ph type="pic" sz="quarter" idx="4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r="15167"/>
          <a:stretch>
            <a:fillRect/>
          </a:stretch>
        </p:blipFill>
        <p:spPr>
          <a:xfrm>
            <a:off x="3690938" y="0"/>
            <a:ext cx="1763712" cy="2236788"/>
          </a:xfrm>
        </p:spPr>
      </p:pic>
      <p:pic>
        <p:nvPicPr>
          <p:cNvPr id="6153" name="Picture Placeholder 7">
            <a:extLst>
              <a:ext uri="{FF2B5EF4-FFF2-40B4-BE49-F238E27FC236}">
                <a16:creationId xmlns:a16="http://schemas.microsoft.com/office/drawing/2014/main" id="{DC980788-A31E-44E1-8936-C3F2BB834E3A}"/>
              </a:ext>
            </a:extLst>
          </p:cNvPr>
          <p:cNvPicPr>
            <a:picLocks noGrp="1" noChangeAspect="1" noChangeArrowheads="1"/>
          </p:cNvPicPr>
          <p:nvPr>
            <p:ph type="pic" sz="quarter" idx="4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3" r="14963"/>
          <a:stretch>
            <a:fillRect/>
          </a:stretch>
        </p:blipFill>
        <p:spPr>
          <a:xfrm>
            <a:off x="5535613" y="0"/>
            <a:ext cx="1763712" cy="2236788"/>
          </a:xfrm>
        </p:spPr>
      </p:pic>
      <p:pic>
        <p:nvPicPr>
          <p:cNvPr id="6154" name="Picture Placeholder 11">
            <a:extLst>
              <a:ext uri="{FF2B5EF4-FFF2-40B4-BE49-F238E27FC236}">
                <a16:creationId xmlns:a16="http://schemas.microsoft.com/office/drawing/2014/main" id="{7D9D34A5-7F88-45D9-8B84-F74543985B38}"/>
              </a:ext>
            </a:extLst>
          </p:cNvPr>
          <p:cNvPicPr>
            <a:picLocks noGrp="1" noChangeAspect="1" noChangeArrowheads="1"/>
          </p:cNvPicPr>
          <p:nvPr>
            <p:ph type="pic" sz="quarter" idx="44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r="15166"/>
          <a:stretch>
            <a:fillRect/>
          </a:stretch>
        </p:blipFill>
        <p:spPr>
          <a:xfrm>
            <a:off x="0" y="4621213"/>
            <a:ext cx="1763713" cy="2235200"/>
          </a:xfrm>
        </p:spPr>
      </p:pic>
      <p:pic>
        <p:nvPicPr>
          <p:cNvPr id="6155" name="Picture Placeholder 16">
            <a:extLst>
              <a:ext uri="{FF2B5EF4-FFF2-40B4-BE49-F238E27FC236}">
                <a16:creationId xmlns:a16="http://schemas.microsoft.com/office/drawing/2014/main" id="{7728F9B0-9D5D-4017-8278-CB178B78E16F}"/>
              </a:ext>
            </a:extLst>
          </p:cNvPr>
          <p:cNvPicPr>
            <a:picLocks noGrp="1" noChangeAspect="1" noChangeArrowheads="1"/>
          </p:cNvPicPr>
          <p:nvPr>
            <p:ph type="pic" sz="quarter" idx="46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r="15143"/>
          <a:stretch>
            <a:fillRect/>
          </a:stretch>
        </p:blipFill>
        <p:spPr>
          <a:xfrm>
            <a:off x="3690938" y="4621213"/>
            <a:ext cx="1763712" cy="2235200"/>
          </a:xfrm>
        </p:spPr>
      </p:pic>
      <p:pic>
        <p:nvPicPr>
          <p:cNvPr id="6156" name="Picture Placeholder 20">
            <a:extLst>
              <a:ext uri="{FF2B5EF4-FFF2-40B4-BE49-F238E27FC236}">
                <a16:creationId xmlns:a16="http://schemas.microsoft.com/office/drawing/2014/main" id="{859B9033-F26B-48EF-B0F7-DF4D571E87C4}"/>
              </a:ext>
            </a:extLst>
          </p:cNvPr>
          <p:cNvPicPr>
            <a:picLocks noGrp="1" noChangeAspect="1" noChangeArrowheads="1"/>
          </p:cNvPicPr>
          <p:nvPr>
            <p:ph type="pic" sz="quarter" idx="47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6" r="15166"/>
          <a:stretch>
            <a:fillRect/>
          </a:stretch>
        </p:blipFill>
        <p:spPr>
          <a:xfrm>
            <a:off x="5535613" y="4621213"/>
            <a:ext cx="1763712" cy="22352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D51D8DAD-8997-4E73-82D0-84D1D7A6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09563"/>
            <a:ext cx="7743825" cy="636587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I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I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MW Generator Clogging Problem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0C56A6-3B73-41E0-9443-C717C8E966BC}"/>
              </a:ext>
            </a:extLst>
          </p:cNvPr>
          <p:cNvSpPr txBox="1">
            <a:spLocks/>
          </p:cNvSpPr>
          <p:nvPr/>
        </p:nvSpPr>
        <p:spPr bwMode="auto">
          <a:xfrm>
            <a:off x="685800" y="4682726"/>
            <a:ext cx="7400925" cy="14879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Differential Pressure(DP) of PW across stator winding inlet &amp; outlet increases with clogging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Stator winding cooling water Flow reduces as clogging or obstruction in flow path increases  </a:t>
            </a:r>
            <a:endParaRPr lang="en-IN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image6.jpeg">
            <a:extLst>
              <a:ext uri="{FF2B5EF4-FFF2-40B4-BE49-F238E27FC236}">
                <a16:creationId xmlns:a16="http://schemas.microsoft.com/office/drawing/2014/main" id="{A8CCD0B0-EC38-5F5D-8178-75AE777ADE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199" y="1143000"/>
            <a:ext cx="7248525" cy="31299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1BDB1D2-D1EF-469B-8160-493E3CCA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7743825" cy="493061"/>
          </a:xfrm>
        </p:spPr>
        <p:txBody>
          <a:bodyPr/>
          <a:lstStyle/>
          <a:p>
            <a:pPr eaLnBrk="1" hangingPunct="1"/>
            <a:r>
              <a:rPr lang="en-IN" altLang="en-US" sz="2800" b="1" dirty="0">
                <a:solidFill>
                  <a:schemeClr val="tx2"/>
                </a:solidFill>
              </a:rPr>
              <a:t> </a:t>
            </a:r>
            <a:r>
              <a:rPr lang="en-I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IN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Cleaning is required?</a:t>
            </a:r>
            <a:br>
              <a:rPr lang="en-IN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B3497-1BB1-4C98-8459-62990E9ADD50}"/>
              </a:ext>
            </a:extLst>
          </p:cNvPr>
          <p:cNvSpPr txBox="1"/>
          <p:nvPr/>
        </p:nvSpPr>
        <p:spPr>
          <a:xfrm>
            <a:off x="381000" y="1524000"/>
            <a:ext cx="8153400" cy="43534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DP is high.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Winding flow is low /reducing.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Stator winding, I/L pressure is high.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Flow through Bushing is increasing.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No improvement even after Conical filter mechanical cleaning.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Traces of non-magnetic </a:t>
            </a:r>
            <a:r>
              <a:rPr lang="en-US" sz="2000" dirty="0">
                <a:solidFill>
                  <a:srgbClr val="9C0400"/>
                </a:solidFill>
                <a:latin typeface="+mn-lt"/>
                <a:cs typeface="+mn-cs"/>
              </a:rPr>
              <a:t>reddish-brown </a:t>
            </a: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debris observed on conical filter/mechanical filter indicating unstable layer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/>
                </a:solidFill>
                <a:latin typeface="+mn-lt"/>
                <a:cs typeface="+mn-cs"/>
              </a:rPr>
              <a:t>PW outlet temperature from Winding in increasing trend.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DE01-6AB7-4AB6-BD8D-9D7B2A39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41" y="381000"/>
            <a:ext cx="7705725" cy="407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I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 Cleaning of Generator</a:t>
            </a:r>
            <a:endParaRPr lang="en-IN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3135D829-D2EF-47DB-8786-DC8B7EED98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141" y="1295400"/>
            <a:ext cx="8305800" cy="4800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Copper oxide deposition can be removed by Acid cleaning of Generator winding hollow conductors.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EDTA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 dirty="0">
                <a:solidFill>
                  <a:srgbClr val="9C0400"/>
                </a:solidFill>
              </a:rPr>
              <a:t>Ethylene diamine tetra acetic acid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) is used as a complexing agent for chemical cleaning and is injected in PW System in controlled manner.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It dissolves only copper oxides and does not react with copper metal.</a:t>
            </a:r>
            <a:endParaRPr lang="en-US" alt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EDTA is very efficient for Cupric oxide removal as it forms complex (</a:t>
            </a:r>
            <a:r>
              <a:rPr lang="en-US" sz="2000" dirty="0" err="1">
                <a:solidFill>
                  <a:srgbClr val="9C0400"/>
                </a:solidFill>
              </a:rPr>
              <a:t>Cu.EDTA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) but </a:t>
            </a:r>
            <a:r>
              <a:rPr lang="en-US" sz="2000" dirty="0">
                <a:solidFill>
                  <a:srgbClr val="9C0400"/>
                </a:solidFill>
              </a:rPr>
              <a:t>not for Cuprous oxide.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To increase EDTA efficacy, </a:t>
            </a:r>
            <a:r>
              <a:rPr lang="en-US" sz="200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n-US" sz="2000" baseline="-2500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n-US" sz="2000" baseline="-2500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2000" spc="6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(Hydrogen</a:t>
            </a:r>
            <a:r>
              <a:rPr lang="en-US" sz="2000" spc="-4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</a:t>
            </a:r>
            <a:r>
              <a:rPr lang="en-US" sz="200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eroxide)</a:t>
            </a:r>
            <a:r>
              <a:rPr lang="en-US" sz="2000" spc="-240" dirty="0">
                <a:solidFill>
                  <a:srgbClr val="9C04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is added to PW system </a:t>
            </a:r>
          </a:p>
          <a:p>
            <a:pPr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9C0400"/>
                </a:solidFill>
                <a:latin typeface="+mj-lt"/>
                <a:ea typeface="+mj-ea"/>
                <a:cs typeface="+mj-cs"/>
              </a:rPr>
              <a:t>Removal of copper oxide through chemical cleaning is not possible with completely choked/blocked hollow conductor.</a:t>
            </a:r>
          </a:p>
          <a:p>
            <a:pPr marL="354013" indent="-354013"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54013" indent="-354013"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 eaLnBrk="1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0067AC"/>
              </a:buClr>
              <a:buNone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8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D6743-7474-4E60-AEC0-8F20FB97F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Advantage: Mech Vs Chem Cleaning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A63C0-2CEE-4619-953B-9CB3E840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84" y="1397193"/>
            <a:ext cx="7392432" cy="2914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1162F-C6FB-42C2-B62E-844DD548BBE2}"/>
              </a:ext>
            </a:extLst>
          </p:cNvPr>
          <p:cNvSpPr txBox="1"/>
          <p:nvPr/>
        </p:nvSpPr>
        <p:spPr>
          <a:xfrm>
            <a:off x="1066800" y="4849368"/>
            <a:ext cx="20574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sz="2000" dirty="0"/>
              <a:t>Before Cleaning Fully choked hollow conductor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04533A-F52D-4368-8D40-1D58E125EEA8}"/>
              </a:ext>
            </a:extLst>
          </p:cNvPr>
          <p:cNvSpPr txBox="1"/>
          <p:nvPr/>
        </p:nvSpPr>
        <p:spPr>
          <a:xfrm>
            <a:off x="3543300" y="4849368"/>
            <a:ext cx="20574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After Mechanical Cleaning: Partially open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C8A6F-3E77-4982-99EF-CCA6ABA98AA6}"/>
              </a:ext>
            </a:extLst>
          </p:cNvPr>
          <p:cNvSpPr txBox="1"/>
          <p:nvPr/>
        </p:nvSpPr>
        <p:spPr>
          <a:xfrm>
            <a:off x="6248400" y="4849368"/>
            <a:ext cx="18288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After Chemical Cleaning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685722-E5DE-4894-85BB-4DA7A183AADC}"/>
              </a:ext>
            </a:extLst>
          </p:cNvPr>
          <p:cNvSpPr/>
          <p:nvPr/>
        </p:nvSpPr>
        <p:spPr>
          <a:xfrm>
            <a:off x="1219200" y="2971800"/>
            <a:ext cx="876300" cy="12401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07CF0DE6-BF37-4AD8-8854-463B62324BAA}"/>
              </a:ext>
            </a:extLst>
          </p:cNvPr>
          <p:cNvSpPr/>
          <p:nvPr/>
        </p:nvSpPr>
        <p:spPr>
          <a:xfrm>
            <a:off x="1981200" y="4293521"/>
            <a:ext cx="304800" cy="537374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B4FF282B-3173-470A-A743-77AAFB581ABB}"/>
              </a:ext>
            </a:extLst>
          </p:cNvPr>
          <p:cNvSpPr/>
          <p:nvPr/>
        </p:nvSpPr>
        <p:spPr>
          <a:xfrm>
            <a:off x="4419600" y="4311994"/>
            <a:ext cx="304800" cy="537374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1AD338C-AE29-4D79-BA29-3906D0B1F104}"/>
              </a:ext>
            </a:extLst>
          </p:cNvPr>
          <p:cNvSpPr/>
          <p:nvPr/>
        </p:nvSpPr>
        <p:spPr>
          <a:xfrm>
            <a:off x="6934200" y="4311994"/>
            <a:ext cx="304800" cy="537374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283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884A0-17A5-434B-B688-C2FC2CCBB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Copper Oxide Deposition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740388-E483-42E5-A30E-8CD756B30388}"/>
              </a:ext>
            </a:extLst>
          </p:cNvPr>
          <p:cNvGrpSpPr/>
          <p:nvPr/>
        </p:nvGrpSpPr>
        <p:grpSpPr>
          <a:xfrm>
            <a:off x="457200" y="1600201"/>
            <a:ext cx="4038600" cy="4103131"/>
            <a:chOff x="4648200" y="1600201"/>
            <a:chExt cx="4038600" cy="4103131"/>
          </a:xfrm>
        </p:grpSpPr>
        <p:pic>
          <p:nvPicPr>
            <p:cNvPr id="4" name="Picture 3" descr="A close up of a glass&#10;&#10;Description automatically generated">
              <a:extLst>
                <a:ext uri="{FF2B5EF4-FFF2-40B4-BE49-F238E27FC236}">
                  <a16:creationId xmlns:a16="http://schemas.microsoft.com/office/drawing/2014/main" id="{D1D55616-BF4F-4B75-AD94-E6B53B1CE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2" r="1" b="35348"/>
            <a:stretch/>
          </p:blipFill>
          <p:spPr>
            <a:xfrm>
              <a:off x="4648200" y="1600201"/>
              <a:ext cx="4038600" cy="3581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CE3CF0-EC5A-4BF1-868C-1E8B450E259D}"/>
                </a:ext>
              </a:extLst>
            </p:cNvPr>
            <p:cNvSpPr txBox="1"/>
            <p:nvPr/>
          </p:nvSpPr>
          <p:spPr>
            <a:xfrm>
              <a:off x="5038725" y="5334000"/>
              <a:ext cx="304800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IN" dirty="0"/>
                <a:t>Choked conical Filter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37C4C4-4B77-4036-8CAC-65E43EEC076E}"/>
                </a:ext>
              </a:extLst>
            </p:cNvPr>
            <p:cNvSpPr txBox="1"/>
            <p:nvPr/>
          </p:nvSpPr>
          <p:spPr>
            <a:xfrm>
              <a:off x="6934200" y="2252476"/>
              <a:ext cx="160020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IN" dirty="0"/>
                <a:t>Cuprous Oxide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A9EA248-C86E-4A23-9315-D35C86FC02A7}"/>
                </a:ext>
              </a:extLst>
            </p:cNvPr>
            <p:cNvCxnSpPr/>
            <p:nvPr/>
          </p:nvCxnSpPr>
          <p:spPr>
            <a:xfrm flipV="1">
              <a:off x="6248400" y="2514600"/>
              <a:ext cx="68580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2DA56A1-6844-4E42-9DC9-BD5208087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44" b="24445"/>
          <a:stretch/>
        </p:blipFill>
        <p:spPr>
          <a:xfrm>
            <a:off x="4747940" y="1619251"/>
            <a:ext cx="4067719" cy="3562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906A0B-0624-4EA6-9096-9D7204DF6382}"/>
              </a:ext>
            </a:extLst>
          </p:cNvPr>
          <p:cNvSpPr txBox="1"/>
          <p:nvPr/>
        </p:nvSpPr>
        <p:spPr>
          <a:xfrm>
            <a:off x="5286377" y="5334000"/>
            <a:ext cx="3048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dirty="0"/>
              <a:t>After Chemical cleaning</a:t>
            </a:r>
          </a:p>
        </p:txBody>
      </p:sp>
    </p:spTree>
    <p:extLst>
      <p:ext uri="{BB962C8B-B14F-4D97-AF65-F5344CB8AC3E}">
        <p14:creationId xmlns:p14="http://schemas.microsoft.com/office/powerpoint/2010/main" val="451580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6659-CEE0-2483-B08D-97F09AA1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of Chemical cleaning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6CD280-94D0-AE99-E8EA-C1109F342458}"/>
              </a:ext>
            </a:extLst>
          </p:cNvPr>
          <p:cNvSpPr txBox="1">
            <a:spLocks/>
          </p:cNvSpPr>
          <p:nvPr/>
        </p:nvSpPr>
        <p:spPr bwMode="auto">
          <a:xfrm>
            <a:off x="345141" y="1295400"/>
            <a:ext cx="83058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Chemical cleaning is done in Cycles and based on reaction yield EDTA/H2O2 is added to system as shown below:</a:t>
            </a:r>
          </a:p>
          <a:p>
            <a:pPr marL="354013" indent="-354013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Arial" panose="020B0604020202020204" pitchFamily="34" charset="0"/>
              <a:buNone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FDA09C-B4EC-4F70-BE55-55AD8AFC4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50" y="2109300"/>
            <a:ext cx="8656319" cy="4038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E555A98-81E8-592C-EB3F-EFBD2458E546}"/>
              </a:ext>
            </a:extLst>
          </p:cNvPr>
          <p:cNvSpPr/>
          <p:nvPr/>
        </p:nvSpPr>
        <p:spPr>
          <a:xfrm>
            <a:off x="6172200" y="5715000"/>
            <a:ext cx="1295400" cy="8658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282FAA1-74C3-90FC-0DA4-10FCF31C337D}"/>
              </a:ext>
            </a:extLst>
          </p:cNvPr>
          <p:cNvSpPr/>
          <p:nvPr/>
        </p:nvSpPr>
        <p:spPr>
          <a:xfrm>
            <a:off x="7546361" y="4495800"/>
            <a:ext cx="1303020" cy="685800"/>
          </a:xfrm>
          <a:prstGeom prst="roundRect">
            <a:avLst>
              <a:gd name="adj" fmla="val 6815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247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01BDB1D2-D1EF-469B-8160-493E3CCA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09575"/>
            <a:ext cx="7743825" cy="700088"/>
          </a:xfrm>
        </p:spPr>
        <p:txBody>
          <a:bodyPr/>
          <a:lstStyle/>
          <a:p>
            <a:pPr eaLnBrk="1" hangingPunct="1"/>
            <a:r>
              <a:rPr lang="en-IN" altLang="en-US" sz="2800" b="1" dirty="0">
                <a:solidFill>
                  <a:schemeClr val="tx2"/>
                </a:solidFill>
              </a:rPr>
              <a:t> </a:t>
            </a:r>
            <a:r>
              <a:rPr lang="en-I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en-IN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Chemical Cleaning ?</a:t>
            </a:r>
            <a:br>
              <a:rPr lang="en-IN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EB3497-1BB1-4C98-8459-62990E9ADD50}"/>
              </a:ext>
            </a:extLst>
          </p:cNvPr>
          <p:cNvSpPr txBox="1"/>
          <p:nvPr/>
        </p:nvSpPr>
        <p:spPr>
          <a:xfrm>
            <a:off x="507206" y="1119188"/>
            <a:ext cx="8129587" cy="49244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The process is effective &amp; proven way of removal of copper oxide clogging. 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The process is extremely cost effective as compared to complete rewinding of generator.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Can be done without opening the generator or rotor thread out ( if hollow conductors are not fully blocked).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/>
                </a:solidFill>
                <a:latin typeface="+mn-lt"/>
                <a:cs typeface="+mn-cs"/>
              </a:rPr>
              <a:t>Process gets complete in max 10 days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/>
                </a:solidFill>
              </a:rPr>
              <a:t>Increased flow keeps the winding temperature within design limits , there by control insulation ageing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/>
                </a:solidFill>
              </a:rPr>
              <a:t>Chemical cleaning with EDTA only removes copper oxides </a:t>
            </a:r>
            <a:r>
              <a:rPr lang="en-US" sz="2400" u="sng" dirty="0">
                <a:solidFill>
                  <a:srgbClr val="C00000"/>
                </a:solidFill>
              </a:rPr>
              <a:t>and does not attack any system materials????</a:t>
            </a:r>
          </a:p>
        </p:txBody>
      </p:sp>
    </p:spTree>
    <p:extLst>
      <p:ext uri="{BB962C8B-B14F-4D97-AF65-F5344CB8AC3E}">
        <p14:creationId xmlns:p14="http://schemas.microsoft.com/office/powerpoint/2010/main" val="3898597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 WITH CHEMICAL CLEANING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21769-A71C-4519-8EFD-A7FFE93ADA7B}"/>
              </a:ext>
            </a:extLst>
          </p:cNvPr>
          <p:cNvSpPr txBox="1"/>
          <p:nvPr/>
        </p:nvSpPr>
        <p:spPr>
          <a:xfrm>
            <a:off x="457200" y="1306175"/>
            <a:ext cx="7743824" cy="16970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What shall be the impact of these chemicals over various Generator primary water components which includes strand copper, braze materials, </a:t>
            </a:r>
            <a:r>
              <a:rPr lang="en-IN" sz="2400" dirty="0">
                <a:solidFill>
                  <a:srgbClr val="C00000"/>
                </a:solidFill>
              </a:rPr>
              <a:t>valves and piping</a:t>
            </a:r>
            <a:r>
              <a:rPr lang="en-US" sz="2400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477B2-1D85-49E4-A9FD-776D36420E3D}"/>
              </a:ext>
            </a:extLst>
          </p:cNvPr>
          <p:cNvSpPr txBox="1"/>
          <p:nvPr/>
        </p:nvSpPr>
        <p:spPr>
          <a:xfrm>
            <a:off x="457200" y="3444686"/>
            <a:ext cx="7743824" cy="11430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N" sz="2400" dirty="0">
                <a:solidFill>
                  <a:schemeClr val="tx2"/>
                </a:solidFill>
              </a:rPr>
              <a:t>Studies revealed that previously used “</a:t>
            </a:r>
            <a:r>
              <a:rPr lang="en-IN" sz="2400" dirty="0">
                <a:solidFill>
                  <a:srgbClr val="C00000"/>
                </a:solidFill>
              </a:rPr>
              <a:t>Citric Acid</a:t>
            </a:r>
            <a:r>
              <a:rPr lang="en-IN" sz="2400" dirty="0">
                <a:solidFill>
                  <a:schemeClr val="tx2"/>
                </a:solidFill>
              </a:rPr>
              <a:t>” attacked both copper and solder material.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5047C-6E09-4E15-AED4-CABD89F741DF}"/>
              </a:ext>
            </a:extLst>
          </p:cNvPr>
          <p:cNvSpPr txBox="1"/>
          <p:nvPr/>
        </p:nvSpPr>
        <p:spPr>
          <a:xfrm>
            <a:off x="469392" y="4876800"/>
            <a:ext cx="7743824" cy="11430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N" sz="2400" dirty="0">
                <a:solidFill>
                  <a:schemeClr val="tx2"/>
                </a:solidFill>
              </a:rPr>
              <a:t>However, EDTA &amp; H</a:t>
            </a:r>
            <a:r>
              <a:rPr lang="en-IN" dirty="0">
                <a:solidFill>
                  <a:schemeClr val="tx2"/>
                </a:solidFill>
              </a:rPr>
              <a:t>2</a:t>
            </a:r>
            <a:r>
              <a:rPr lang="en-IN" sz="2400" dirty="0">
                <a:solidFill>
                  <a:schemeClr val="tx2"/>
                </a:solidFill>
              </a:rPr>
              <a:t>O</a:t>
            </a:r>
            <a:r>
              <a:rPr lang="en-IN" dirty="0">
                <a:solidFill>
                  <a:schemeClr val="tx2"/>
                </a:solidFill>
              </a:rPr>
              <a:t>2</a:t>
            </a:r>
            <a:r>
              <a:rPr lang="en-IN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barely attacked the tested system materials</a:t>
            </a:r>
          </a:p>
        </p:txBody>
      </p:sp>
    </p:spTree>
    <p:extLst>
      <p:ext uri="{BB962C8B-B14F-4D97-AF65-F5344CB8AC3E}">
        <p14:creationId xmlns:p14="http://schemas.microsoft.com/office/powerpoint/2010/main" val="3570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 WITH CHEMICAL CLEANING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21769-A71C-4519-8EFD-A7FFE93ADA7B}"/>
              </a:ext>
            </a:extLst>
          </p:cNvPr>
          <p:cNvSpPr txBox="1"/>
          <p:nvPr/>
        </p:nvSpPr>
        <p:spPr>
          <a:xfrm>
            <a:off x="457200" y="1306175"/>
            <a:ext cx="7743824" cy="16970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What shall be the impact of these chemicals over various Generator primary water components which includes strand copper, braze materials, </a:t>
            </a:r>
            <a:r>
              <a:rPr lang="en-IN" sz="2400" dirty="0">
                <a:solidFill>
                  <a:srgbClr val="C00000"/>
                </a:solidFill>
              </a:rPr>
              <a:t>valves and piping</a:t>
            </a:r>
            <a:r>
              <a:rPr lang="en-US" sz="2400" dirty="0">
                <a:solidFill>
                  <a:srgbClr val="C00000"/>
                </a:solidFill>
              </a:rPr>
              <a:t>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477B2-1D85-49E4-A9FD-776D36420E3D}"/>
              </a:ext>
            </a:extLst>
          </p:cNvPr>
          <p:cNvSpPr txBox="1"/>
          <p:nvPr/>
        </p:nvSpPr>
        <p:spPr>
          <a:xfrm>
            <a:off x="457200" y="3444686"/>
            <a:ext cx="7743824" cy="11430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N" sz="2400" dirty="0">
                <a:solidFill>
                  <a:schemeClr val="tx2"/>
                </a:solidFill>
              </a:rPr>
              <a:t>Studies revealed that previously used “</a:t>
            </a:r>
            <a:r>
              <a:rPr lang="en-IN" sz="2400" dirty="0">
                <a:solidFill>
                  <a:srgbClr val="C00000"/>
                </a:solidFill>
              </a:rPr>
              <a:t>Citric Acid</a:t>
            </a:r>
            <a:r>
              <a:rPr lang="en-IN" sz="2400" dirty="0">
                <a:solidFill>
                  <a:schemeClr val="tx2"/>
                </a:solidFill>
              </a:rPr>
              <a:t>” attacked both copper and solder material.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5047C-6E09-4E15-AED4-CABD89F741DF}"/>
              </a:ext>
            </a:extLst>
          </p:cNvPr>
          <p:cNvSpPr txBox="1"/>
          <p:nvPr/>
        </p:nvSpPr>
        <p:spPr>
          <a:xfrm>
            <a:off x="469392" y="4876800"/>
            <a:ext cx="7743824" cy="11430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IN" sz="2400" dirty="0">
                <a:solidFill>
                  <a:schemeClr val="tx2"/>
                </a:solidFill>
              </a:rPr>
              <a:t>However, EDTA &amp; H</a:t>
            </a:r>
            <a:r>
              <a:rPr lang="en-IN" dirty="0">
                <a:solidFill>
                  <a:schemeClr val="tx2"/>
                </a:solidFill>
              </a:rPr>
              <a:t>2</a:t>
            </a:r>
            <a:r>
              <a:rPr lang="en-IN" sz="2400" dirty="0">
                <a:solidFill>
                  <a:schemeClr val="tx2"/>
                </a:solidFill>
              </a:rPr>
              <a:t>O</a:t>
            </a:r>
            <a:r>
              <a:rPr lang="en-IN" dirty="0">
                <a:solidFill>
                  <a:schemeClr val="tx2"/>
                </a:solidFill>
              </a:rPr>
              <a:t>2</a:t>
            </a:r>
            <a:r>
              <a:rPr lang="en-IN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barely attacked the tested system materials</a:t>
            </a:r>
          </a:p>
        </p:txBody>
      </p:sp>
    </p:spTree>
    <p:extLst>
      <p:ext uri="{BB962C8B-B14F-4D97-AF65-F5344CB8AC3E}">
        <p14:creationId xmlns:p14="http://schemas.microsoft.com/office/powerpoint/2010/main" val="3264779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714AD-FDFE-4EBD-A20C-04440991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 time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B4561-9690-4231-95DA-2CC703DB85A0}"/>
              </a:ext>
            </a:extLst>
          </p:cNvPr>
          <p:cNvSpPr txBox="1">
            <a:spLocks/>
          </p:cNvSpPr>
          <p:nvPr/>
        </p:nvSpPr>
        <p:spPr bwMode="auto">
          <a:xfrm>
            <a:off x="609600" y="1143000"/>
            <a:ext cx="7629525" cy="22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9C0400"/>
                </a:solidFill>
              </a:rPr>
              <a:t>The process is a patented and executed by external agency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World wide more than 330 Generators are cleaned with this process of removal of copper oxides through EDTA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In India 9 generators have used this process to address High stator winding DP problem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IN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en-IN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C03832-68DB-3CFA-4A3E-415DC53D4C4A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657600"/>
          <a:ext cx="6629400" cy="2485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880">
                  <a:extLst>
                    <a:ext uri="{9D8B030D-6E8A-4147-A177-3AD203B41FA5}">
                      <a16:colId xmlns:a16="http://schemas.microsoft.com/office/drawing/2014/main" val="2594878708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053186725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477974840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3187458871"/>
                    </a:ext>
                  </a:extLst>
                </a:gridCol>
                <a:gridCol w="1325880">
                  <a:extLst>
                    <a:ext uri="{9D8B030D-6E8A-4147-A177-3AD203B41FA5}">
                      <a16:colId xmlns:a16="http://schemas.microsoft.com/office/drawing/2014/main" val="829222286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endParaRPr lang="en-IN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Pre Cleaning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Post Cleaning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230538"/>
                  </a:ext>
                </a:extLst>
              </a:tr>
              <a:tr h="625322">
                <a:tc>
                  <a:txBody>
                    <a:bodyPr/>
                    <a:lstStyle/>
                    <a:p>
                      <a:r>
                        <a:rPr lang="en-IN" sz="20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Flow (dm3/s)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Flow (dm3/s)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095807"/>
                  </a:ext>
                </a:extLst>
              </a:tr>
              <a:tr h="625322">
                <a:tc>
                  <a:txBody>
                    <a:bodyPr/>
                    <a:lstStyle/>
                    <a:p>
                      <a:r>
                        <a:rPr lang="en-IN" sz="2000" dirty="0"/>
                        <a:t>Case 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2.91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15.8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1.65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17.07 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81442"/>
                  </a:ext>
                </a:extLst>
              </a:tr>
              <a:tr h="625322">
                <a:tc>
                  <a:txBody>
                    <a:bodyPr/>
                    <a:lstStyle/>
                    <a:p>
                      <a:r>
                        <a:rPr lang="en-IN" sz="2000" dirty="0"/>
                        <a:t>Case-02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2.03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16.6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17.5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8652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64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5E1FC62-84CF-4C19-BFA3-AA874E2A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7813"/>
            <a:ext cx="7743825" cy="7000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Authors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AD2AFB5-290F-458E-BF6D-9F8254F8503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4000500"/>
            <a:ext cx="6400800" cy="1219200"/>
          </a:xfrm>
          <a:ln w="6350">
            <a:noFil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Anand Pandey  (DGM-EMD)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Nitesh Khandelwal (Sr. Manager- MTP)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A22B7-B178-48E5-8FEB-9AF14A031E85}"/>
              </a:ext>
            </a:extLst>
          </p:cNvPr>
          <p:cNvSpPr txBox="1"/>
          <p:nvPr/>
        </p:nvSpPr>
        <p:spPr>
          <a:xfrm>
            <a:off x="1905000" y="5638800"/>
            <a:ext cx="6934200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KORBA SUPER THERMAL POWER STATION</a:t>
            </a:r>
          </a:p>
        </p:txBody>
      </p:sp>
      <p:sp>
        <p:nvSpPr>
          <p:cNvPr id="7173" name="Text Placeholder 31">
            <a:extLst>
              <a:ext uri="{FF2B5EF4-FFF2-40B4-BE49-F238E27FC236}">
                <a16:creationId xmlns:a16="http://schemas.microsoft.com/office/drawing/2014/main" id="{13C8F103-D606-422F-8E18-987E2CF14EBD}"/>
              </a:ext>
            </a:extLst>
          </p:cNvPr>
          <p:cNvSpPr txBox="1">
            <a:spLocks/>
          </p:cNvSpPr>
          <p:nvPr/>
        </p:nvSpPr>
        <p:spPr bwMode="auto">
          <a:xfrm>
            <a:off x="914400" y="1676400"/>
            <a:ext cx="7543800" cy="1905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</a:pPr>
            <a:r>
              <a:rPr lang="en-US" sz="2800" b="1" i="0" u="none" strike="noStrike" baseline="0" dirty="0">
                <a:solidFill>
                  <a:schemeClr val="tx2"/>
                </a:solidFill>
                <a:latin typeface="CIDFont+F2"/>
              </a:rPr>
              <a:t>STUDY ON IMPACT OF CHEMICAL CLEANING OF</a:t>
            </a:r>
          </a:p>
          <a:p>
            <a:pPr marL="0" indent="0" algn="ctr">
              <a:buNone/>
            </a:pPr>
            <a:r>
              <a:rPr lang="en-US" sz="2800" b="1" i="0" u="none" strike="noStrike" baseline="0" dirty="0">
                <a:solidFill>
                  <a:schemeClr val="tx2"/>
                </a:solidFill>
                <a:latin typeface="CIDFont+F2"/>
              </a:rPr>
              <a:t>STATOR WINDING HOLLOW CONDUCTORS ON</a:t>
            </a:r>
          </a:p>
          <a:p>
            <a:pPr marL="0" indent="0" algn="ctr">
              <a:buNone/>
            </a:pPr>
            <a:r>
              <a:rPr lang="en-US" sz="2800" b="1" i="0" u="none" strike="noStrike" baseline="0" dirty="0">
                <a:solidFill>
                  <a:schemeClr val="tx2"/>
                </a:solidFill>
                <a:latin typeface="CIDFont+F2"/>
              </a:rPr>
              <a:t> GENERATOR COOLING WATER SYSTEM COMPONENTS</a:t>
            </a:r>
            <a:endParaRPr lang="en-US" altLang="en-US" sz="2800" b="1" dirty="0">
              <a:solidFill>
                <a:schemeClr val="tx2"/>
              </a:solidFill>
              <a:latin typeface="Univers 45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1F8C-9E73-DC66-07A5-6E097E4C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 time case studies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D45C2BB-F534-D914-580B-52A01874C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481441"/>
              </p:ext>
            </p:extLst>
          </p:nvPr>
        </p:nvGraphicFramePr>
        <p:xfrm>
          <a:off x="838200" y="1066800"/>
          <a:ext cx="3048000" cy="518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923">
                  <a:extLst>
                    <a:ext uri="{9D8B030D-6E8A-4147-A177-3AD203B41FA5}">
                      <a16:colId xmlns:a16="http://schemas.microsoft.com/office/drawing/2014/main" val="2751023899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4208525137"/>
                    </a:ext>
                  </a:extLst>
                </a:gridCol>
              </a:tblGrid>
              <a:tr h="598714">
                <a:tc gridSpan="2"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CASE -01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76919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No. of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63098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EDTA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32.7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089608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H</a:t>
                      </a:r>
                      <a:r>
                        <a:rPr lang="en-IN" b="1" baseline="-2500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O</a:t>
                      </a:r>
                      <a:r>
                        <a:rPr lang="en-IN" b="1" baseline="-250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6.50 Liters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092059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Copper Oxide 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1.247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9386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Cupric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462 gm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77511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Cuprous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784 gm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38444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Copper removal per conductor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0.65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86094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8AFABAE-8BA6-78E8-F3C5-F488C73B6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48468"/>
              </p:ext>
            </p:extLst>
          </p:nvPr>
        </p:nvGraphicFramePr>
        <p:xfrm>
          <a:off x="5010150" y="1076325"/>
          <a:ext cx="3048000" cy="518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4923">
                  <a:extLst>
                    <a:ext uri="{9D8B030D-6E8A-4147-A177-3AD203B41FA5}">
                      <a16:colId xmlns:a16="http://schemas.microsoft.com/office/drawing/2014/main" val="2751023899"/>
                    </a:ext>
                  </a:extLst>
                </a:gridCol>
                <a:gridCol w="1563077">
                  <a:extLst>
                    <a:ext uri="{9D8B030D-6E8A-4147-A177-3AD203B41FA5}">
                      <a16:colId xmlns:a16="http://schemas.microsoft.com/office/drawing/2014/main" val="4208525137"/>
                    </a:ext>
                  </a:extLst>
                </a:gridCol>
              </a:tblGrid>
              <a:tr h="598714">
                <a:tc gridSpan="2">
                  <a:txBody>
                    <a:bodyPr/>
                    <a:lstStyle/>
                    <a:p>
                      <a:pPr algn="ctr"/>
                      <a:r>
                        <a:rPr lang="en-IN" sz="2800" dirty="0"/>
                        <a:t>CASE -02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76919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No. of cycles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63098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EDTA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23.2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089608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H</a:t>
                      </a:r>
                      <a:r>
                        <a:rPr lang="en-IN" b="1" baseline="-25000" dirty="0">
                          <a:solidFill>
                            <a:srgbClr val="002060"/>
                          </a:solidFill>
                        </a:rPr>
                        <a:t>2</a:t>
                      </a:r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O</a:t>
                      </a:r>
                      <a:r>
                        <a:rPr lang="en-IN" b="1" baseline="-250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5 Liters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092059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Copper Oxide 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2.7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893862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Cupric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190 gm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777511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Cuprous Oxide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2514 gm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838444"/>
                  </a:ext>
                </a:extLst>
              </a:tr>
              <a:tr h="5987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Copper removal per conductor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FF0000"/>
                          </a:solidFill>
                        </a:rPr>
                        <a:t>1.4 mg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75691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8F9C5463-4CD0-4763-AAD2-E38292ECBE46}"/>
              </a:ext>
            </a:extLst>
          </p:cNvPr>
          <p:cNvSpPr/>
          <p:nvPr/>
        </p:nvSpPr>
        <p:spPr>
          <a:xfrm>
            <a:off x="2509838" y="3429000"/>
            <a:ext cx="1143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21D26E-FC8E-408B-8AC5-C7A9EDD1D029}"/>
              </a:ext>
            </a:extLst>
          </p:cNvPr>
          <p:cNvSpPr/>
          <p:nvPr/>
        </p:nvSpPr>
        <p:spPr>
          <a:xfrm>
            <a:off x="6629400" y="3429000"/>
            <a:ext cx="1143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199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IMAPCT ASSESMENT OF EDTA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21769-A71C-4519-8EFD-A7FFE93ADA7B}"/>
              </a:ext>
            </a:extLst>
          </p:cNvPr>
          <p:cNvSpPr txBox="1"/>
          <p:nvPr/>
        </p:nvSpPr>
        <p:spPr>
          <a:xfrm>
            <a:off x="342901" y="1295400"/>
            <a:ext cx="7924800" cy="47089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Study was carried out to analyzed the impact of chemical cleaning of hollow conductors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Data of certain electrical and mechanical test were compared (</a:t>
            </a:r>
            <a:r>
              <a:rPr lang="en-US" sz="2400" dirty="0">
                <a:solidFill>
                  <a:srgbClr val="C00000"/>
                </a:solidFill>
              </a:rPr>
              <a:t>Pre &amp; Post chemical cleaning 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These test are carried out to ascertain suitability for sustainable operation of Stator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Only those tests were considered which </a:t>
            </a:r>
            <a:r>
              <a:rPr lang="en-US" sz="2400" dirty="0">
                <a:solidFill>
                  <a:srgbClr val="C00000"/>
                </a:solidFill>
              </a:rPr>
              <a:t>provide the data corresponding to the parameters</a:t>
            </a:r>
            <a:r>
              <a:rPr lang="en-US" sz="2400" dirty="0">
                <a:solidFill>
                  <a:schemeClr val="tx2"/>
                </a:solidFill>
              </a:rPr>
              <a:t> which were responsible for the sustainable operation of generator in long run and </a:t>
            </a:r>
            <a:r>
              <a:rPr lang="en-US" sz="2400" dirty="0">
                <a:solidFill>
                  <a:srgbClr val="C00000"/>
                </a:solidFill>
              </a:rPr>
              <a:t>may get deteriorated with the acid cleaning</a:t>
            </a:r>
          </a:p>
        </p:txBody>
      </p:sp>
    </p:spTree>
    <p:extLst>
      <p:ext uri="{BB962C8B-B14F-4D97-AF65-F5344CB8AC3E}">
        <p14:creationId xmlns:p14="http://schemas.microsoft.com/office/powerpoint/2010/main" val="1086663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54F8-31F6-4D5E-850B-C1902751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i="0" u="none" strike="noStrike" baseline="0" dirty="0">
                <a:solidFill>
                  <a:schemeClr val="tx2">
                    <a:lumMod val="75000"/>
                  </a:schemeClr>
                </a:solidFill>
              </a:rPr>
              <a:t>DIAGNOSTIC TESTS OF GENERATOR WINDING</a:t>
            </a:r>
            <a:endParaRPr lang="en-IN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442FB3-1F6C-439F-AE95-BB83EB45E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805479"/>
              </p:ext>
            </p:extLst>
          </p:nvPr>
        </p:nvGraphicFramePr>
        <p:xfrm>
          <a:off x="152400" y="1157139"/>
          <a:ext cx="8839200" cy="5044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7004">
                  <a:extLst>
                    <a:ext uri="{9D8B030D-6E8A-4147-A177-3AD203B41FA5}">
                      <a16:colId xmlns:a16="http://schemas.microsoft.com/office/drawing/2014/main" val="603788395"/>
                    </a:ext>
                  </a:extLst>
                </a:gridCol>
                <a:gridCol w="814596">
                  <a:extLst>
                    <a:ext uri="{9D8B030D-6E8A-4147-A177-3AD203B41FA5}">
                      <a16:colId xmlns:a16="http://schemas.microsoft.com/office/drawing/2014/main" val="195224236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316817963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121299361"/>
                    </a:ext>
                  </a:extLst>
                </a:gridCol>
              </a:tblGrid>
              <a:tr h="411164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</a:pPr>
                      <a:r>
                        <a:rPr lang="en-IN" sz="1800" b="0" dirty="0" err="1">
                          <a:effectLst/>
                        </a:rPr>
                        <a:t>Sl</a:t>
                      </a:r>
                      <a:r>
                        <a:rPr lang="en-IN" sz="1800" b="0" dirty="0">
                          <a:effectLst/>
                        </a:rPr>
                        <a:t> no.</a:t>
                      </a:r>
                      <a:endParaRPr lang="en-IN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</a:pPr>
                      <a:r>
                        <a:rPr lang="en-IN" sz="18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 of </a:t>
                      </a:r>
                    </a:p>
                    <a:p>
                      <a:pPr marL="85725" indent="0" algn="ctr">
                        <a:lnSpc>
                          <a:spcPct val="107000"/>
                        </a:lnSpc>
                      </a:pPr>
                      <a:r>
                        <a:rPr lang="en-IN" sz="1800" b="0" dirty="0">
                          <a:effectLst/>
                        </a:rPr>
                        <a:t>test</a:t>
                      </a:r>
                      <a:endParaRPr lang="en-IN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85725" indent="0" algn="l">
                        <a:lnSpc>
                          <a:spcPct val="107000"/>
                        </a:lnSpc>
                      </a:pPr>
                      <a:r>
                        <a:rPr lang="en-IN" sz="1800" b="0" dirty="0">
                          <a:effectLst/>
                        </a:rPr>
                        <a:t>Name of Test</a:t>
                      </a:r>
                      <a:endParaRPr lang="en-IN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0" dirty="0">
                          <a:effectLst/>
                        </a:rPr>
                        <a:t>Remark</a:t>
                      </a:r>
                      <a:endParaRPr lang="en-IN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extLst>
                  <a:ext uri="{0D108BD9-81ED-4DB2-BD59-A6C34878D82A}">
                    <a16:rowId xmlns:a16="http://schemas.microsoft.com/office/drawing/2014/main" val="756225322"/>
                  </a:ext>
                </a:extLst>
              </a:tr>
              <a:tr h="1298644">
                <a:tc>
                  <a:txBody>
                    <a:bodyPr/>
                    <a:lstStyle/>
                    <a:p>
                      <a:pPr marL="85725" indent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85725" indent="0" algn="just">
                        <a:lnSpc>
                          <a:spcPct val="107000"/>
                        </a:lnSpc>
                      </a:pPr>
                      <a:r>
                        <a:rPr lang="en-IN" sz="18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Elect. 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0" dirty="0">
                          <a:effectLst/>
                        </a:rPr>
                        <a:t>Winding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0" dirty="0">
                          <a:effectLst/>
                        </a:rPr>
                        <a:t>Resistance</a:t>
                      </a:r>
                      <a:endParaRPr lang="en-IN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85725" indent="-85725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b="0" dirty="0">
                          <a:effectLst/>
                        </a:rPr>
                        <a:t> Value may alter in case </a:t>
                      </a:r>
                      <a:r>
                        <a:rPr lang="en-IN" sz="1800" b="0" dirty="0">
                          <a:solidFill>
                            <a:srgbClr val="9C0400"/>
                          </a:solidFill>
                          <a:effectLst/>
                        </a:rPr>
                        <a:t>acid interacts with the braze material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effectLst/>
                        </a:rPr>
                        <a:t>Reduction indicate shorting of conductors and 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>
                          <a:effectLst/>
                        </a:rPr>
                        <a:t>Increase of winding resistance may indicate poor contact resistance or compromised braze joints. 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extLst>
                  <a:ext uri="{0D108BD9-81ED-4DB2-BD59-A6C34878D82A}">
                    <a16:rowId xmlns:a16="http://schemas.microsoft.com/office/drawing/2014/main" val="3848720640"/>
                  </a:ext>
                </a:extLst>
              </a:tr>
              <a:tr h="2290762">
                <a:tc>
                  <a:txBody>
                    <a:bodyPr/>
                    <a:lstStyle/>
                    <a:p>
                      <a:pPr marL="85725" indent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</a:pPr>
                      <a:r>
                        <a:rPr lang="en-IN" sz="18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Elect.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0" dirty="0">
                          <a:effectLst/>
                        </a:rPr>
                        <a:t>Tan Delta &amp; Cap.</a:t>
                      </a:r>
                      <a:endParaRPr lang="en-IN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Tan delta test will provide an overall indication of the dielectric losses and general status of total insulation system of the winding.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solidFill>
                            <a:srgbClr val="9C0400"/>
                          </a:solidFill>
                          <a:effectLst/>
                        </a:rPr>
                        <a:t>Teflon tubes, associated gaskets </a:t>
                      </a:r>
                      <a:r>
                        <a:rPr lang="en-IN" sz="1800" dirty="0">
                          <a:effectLst/>
                        </a:rPr>
                        <a:t>etc come in direct contact with acid during chemical cleaning.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</a:pPr>
                      <a:r>
                        <a:rPr lang="en-IN" sz="1800" dirty="0">
                          <a:effectLst/>
                        </a:rPr>
                        <a:t>Dielectric loss analyser (Tan delta) equipment will measure capacitance, tan delta and dielectric losses. Any change in system insulation will get reflected in test result. 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</a:pPr>
                      <a:r>
                        <a:rPr lang="en-IN" sz="1800" dirty="0">
                          <a:effectLst/>
                        </a:rPr>
                        <a:t>Change in </a:t>
                      </a:r>
                      <a:r>
                        <a:rPr lang="en-IN" sz="1800" dirty="0">
                          <a:solidFill>
                            <a:srgbClr val="9C0400"/>
                          </a:solidFill>
                          <a:effectLst/>
                        </a:rPr>
                        <a:t>Dielectric quality </a:t>
                      </a:r>
                      <a:r>
                        <a:rPr lang="en-IN" sz="1800" dirty="0">
                          <a:effectLst/>
                        </a:rPr>
                        <a:t>reflects in </a:t>
                      </a:r>
                      <a:r>
                        <a:rPr lang="en-IN" sz="1800" dirty="0">
                          <a:solidFill>
                            <a:srgbClr val="9C0400"/>
                          </a:solidFill>
                          <a:effectLst/>
                        </a:rPr>
                        <a:t>capacitance value</a:t>
                      </a:r>
                      <a:r>
                        <a:rPr lang="en-IN" sz="1800" dirty="0">
                          <a:effectLst/>
                        </a:rPr>
                        <a:t>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 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extLst>
                  <a:ext uri="{0D108BD9-81ED-4DB2-BD59-A6C34878D82A}">
                    <a16:rowId xmlns:a16="http://schemas.microsoft.com/office/drawing/2014/main" val="3481969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418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54F8-31F6-4D5E-850B-C1902751B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i="0" u="none" strike="noStrike" baseline="0" dirty="0">
                <a:solidFill>
                  <a:schemeClr val="tx2">
                    <a:lumMod val="75000"/>
                  </a:schemeClr>
                </a:solidFill>
              </a:rPr>
              <a:t>DIAGNOSTIC TESTS OF GENERATOR WINDING</a:t>
            </a:r>
            <a:endParaRPr lang="en-IN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B9FF78-EF2D-4AFA-806B-C9815DC92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163954"/>
              </p:ext>
            </p:extLst>
          </p:nvPr>
        </p:nvGraphicFramePr>
        <p:xfrm>
          <a:off x="228600" y="1295400"/>
          <a:ext cx="8534400" cy="48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7797">
                  <a:extLst>
                    <a:ext uri="{9D8B030D-6E8A-4147-A177-3AD203B41FA5}">
                      <a16:colId xmlns:a16="http://schemas.microsoft.com/office/drawing/2014/main" val="603788395"/>
                    </a:ext>
                  </a:extLst>
                </a:gridCol>
                <a:gridCol w="1031537">
                  <a:extLst>
                    <a:ext uri="{9D8B030D-6E8A-4147-A177-3AD203B41FA5}">
                      <a16:colId xmlns:a16="http://schemas.microsoft.com/office/drawing/2014/main" val="1952242366"/>
                    </a:ext>
                  </a:extLst>
                </a:gridCol>
                <a:gridCol w="1190235">
                  <a:extLst>
                    <a:ext uri="{9D8B030D-6E8A-4147-A177-3AD203B41FA5}">
                      <a16:colId xmlns:a16="http://schemas.microsoft.com/office/drawing/2014/main" val="2316817963"/>
                    </a:ext>
                  </a:extLst>
                </a:gridCol>
                <a:gridCol w="5774831">
                  <a:extLst>
                    <a:ext uri="{9D8B030D-6E8A-4147-A177-3AD203B41FA5}">
                      <a16:colId xmlns:a16="http://schemas.microsoft.com/office/drawing/2014/main" val="1121299361"/>
                    </a:ext>
                  </a:extLst>
                </a:gridCol>
              </a:tblGrid>
              <a:tr h="582083"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</a:pPr>
                      <a:r>
                        <a:rPr lang="en-IN" sz="1800" dirty="0" err="1">
                          <a:effectLst/>
                        </a:rPr>
                        <a:t>Sl</a:t>
                      </a:r>
                      <a:r>
                        <a:rPr lang="en-IN" sz="1800" dirty="0">
                          <a:effectLst/>
                        </a:rPr>
                        <a:t> no.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85725" indent="0" algn="ctr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 of </a:t>
                      </a:r>
                    </a:p>
                    <a:p>
                      <a:pPr marL="85725" indent="0" algn="ctr">
                        <a:lnSpc>
                          <a:spcPct val="107000"/>
                        </a:lnSpc>
                      </a:pPr>
                      <a:r>
                        <a:rPr lang="en-IN" sz="1800" dirty="0">
                          <a:effectLst/>
                        </a:rPr>
                        <a:t>test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457200" indent="-371475" algn="l">
                        <a:lnSpc>
                          <a:spcPct val="107000"/>
                        </a:lnSpc>
                      </a:pPr>
                      <a:r>
                        <a:rPr lang="en-IN" sz="1800" dirty="0">
                          <a:effectLst/>
                        </a:rPr>
                        <a:t>Name of Test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Remark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extLst>
                  <a:ext uri="{0D108BD9-81ED-4DB2-BD59-A6C34878D82A}">
                    <a16:rowId xmlns:a16="http://schemas.microsoft.com/office/drawing/2014/main" val="756225322"/>
                  </a:ext>
                </a:extLst>
              </a:tr>
              <a:tr h="3338786">
                <a:tc>
                  <a:txBody>
                    <a:bodyPr/>
                    <a:lstStyle/>
                    <a:p>
                      <a:pPr marL="85725" indent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Mech.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dirty="0">
                          <a:effectLst/>
                        </a:rPr>
                        <a:t>Stator winding Hydro test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342900" marR="0" lvl="0" indent="-342900" algn="l" defTabSz="91281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5741988" algn="l"/>
                        </a:tabLst>
                        <a:defRPr/>
                      </a:pPr>
                      <a:r>
                        <a:rPr lang="en-IN" sz="1800" dirty="0">
                          <a:effectLst/>
                        </a:rPr>
                        <a:t>Performed to access the mechanical strength of hollow conductors </a:t>
                      </a:r>
                      <a:r>
                        <a:rPr lang="en-IN" sz="1800" dirty="0">
                          <a:solidFill>
                            <a:srgbClr val="9C0400"/>
                          </a:solidFill>
                          <a:effectLst/>
                        </a:rPr>
                        <a:t>(</a:t>
                      </a:r>
                      <a:r>
                        <a:rPr lang="en-IN" sz="1800" b="0" i="1" dirty="0">
                          <a:solidFill>
                            <a:srgbClr val="9C0400"/>
                          </a:solidFill>
                          <a:effectLst/>
                        </a:rPr>
                        <a:t>Loss   of copper from hollow conductor) </a:t>
                      </a:r>
                      <a:r>
                        <a:rPr lang="en-IN" sz="1800" dirty="0">
                          <a:effectLst/>
                        </a:rPr>
                        <a:t>and associated hoses, gasketed joints of PW system. Since any of these may get affected by the acid used during chemical cleaning.</a:t>
                      </a:r>
                    </a:p>
                    <a:p>
                      <a:pPr marL="342900" indent="-342900" algn="l" defTabSz="912813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  <a:tabLst>
                          <a:tab pos="5741988" algn="l"/>
                        </a:tabLst>
                      </a:pPr>
                      <a:r>
                        <a:rPr lang="en-IN" sz="1800" dirty="0">
                          <a:effectLst/>
                        </a:rPr>
                        <a:t> If Stator winding holds the test pressure for pre-defined duration than it indicates the hollow conductors are mechanically strong enough to meet the operating conditions of vibration, expansion /contraction and pressure without fail.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extLst>
                  <a:ext uri="{0D108BD9-81ED-4DB2-BD59-A6C34878D82A}">
                    <a16:rowId xmlns:a16="http://schemas.microsoft.com/office/drawing/2014/main" val="787264659"/>
                  </a:ext>
                </a:extLst>
              </a:tr>
              <a:tr h="879731">
                <a:tc>
                  <a:txBody>
                    <a:bodyPr/>
                    <a:lstStyle/>
                    <a:p>
                      <a:pPr marL="85725" indent="0" algn="ctr" defTabSz="914400" rtl="0" eaLnBrk="1" latinLnBrk="0" hangingPunct="1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</a:pPr>
                      <a:r>
                        <a:rPr lang="en-IN" sz="18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Mech.</a:t>
                      </a: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7000"/>
                        </a:lnSpc>
                      </a:pPr>
                      <a:r>
                        <a:rPr lang="en-IN" sz="1800" b="1" dirty="0">
                          <a:effectLst/>
                        </a:rPr>
                        <a:t>Physical </a:t>
                      </a:r>
                    </a:p>
                    <a:p>
                      <a:pPr marL="0" indent="0" algn="just">
                        <a:lnSpc>
                          <a:spcPct val="107000"/>
                        </a:lnSpc>
                      </a:pPr>
                      <a:r>
                        <a:rPr lang="en-IN" sz="1800" b="1" dirty="0">
                          <a:effectLst/>
                        </a:rPr>
                        <a:t>inspection</a:t>
                      </a: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b="1" dirty="0">
                          <a:effectLst/>
                        </a:rPr>
                        <a:t> </a:t>
                      </a:r>
                      <a:endParaRPr lang="en-IN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IN" sz="1800" dirty="0">
                          <a:effectLst/>
                        </a:rPr>
                        <a:t>For any visible deviation after chemical cleaning</a:t>
                      </a:r>
                      <a:endParaRPr lang="en-IN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21279" marR="21279" marT="0" marB="0"/>
                </a:tc>
                <a:extLst>
                  <a:ext uri="{0D108BD9-81ED-4DB2-BD59-A6C34878D82A}">
                    <a16:rowId xmlns:a16="http://schemas.microsoft.com/office/drawing/2014/main" val="396939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872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0" i="0" u="none" strike="noStrike" baseline="0" dirty="0">
                <a:solidFill>
                  <a:schemeClr val="tx2"/>
                </a:solidFill>
                <a:latin typeface="CIDFont+F5"/>
              </a:rPr>
              <a:t>Sample Selection</a:t>
            </a:r>
            <a:endParaRPr lang="en-I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1B9B197-189E-4ED7-B61A-358540AB1A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83595"/>
              </p:ext>
            </p:extLst>
          </p:nvPr>
        </p:nvGraphicFramePr>
        <p:xfrm>
          <a:off x="1447800" y="1737847"/>
          <a:ext cx="5867400" cy="2020199"/>
        </p:xfrm>
        <a:graphic>
          <a:graphicData uri="http://schemas.openxmlformats.org/drawingml/2006/table">
            <a:tbl>
              <a:tblPr firstRow="1" firstCol="1" bandRow="1"/>
              <a:tblGrid>
                <a:gridCol w="1212361">
                  <a:extLst>
                    <a:ext uri="{9D8B030D-6E8A-4147-A177-3AD203B41FA5}">
                      <a16:colId xmlns:a16="http://schemas.microsoft.com/office/drawing/2014/main" val="882693855"/>
                    </a:ext>
                  </a:extLst>
                </a:gridCol>
                <a:gridCol w="2510476">
                  <a:extLst>
                    <a:ext uri="{9D8B030D-6E8A-4147-A177-3AD203B41FA5}">
                      <a16:colId xmlns:a16="http://schemas.microsoft.com/office/drawing/2014/main" val="2582411232"/>
                    </a:ext>
                  </a:extLst>
                </a:gridCol>
                <a:gridCol w="2144563">
                  <a:extLst>
                    <a:ext uri="{9D8B030D-6E8A-4147-A177-3AD203B41FA5}">
                      <a16:colId xmlns:a16="http://schemas.microsoft.com/office/drawing/2014/main" val="1310074513"/>
                    </a:ext>
                  </a:extLst>
                </a:gridCol>
              </a:tblGrid>
              <a:tr h="585354">
                <a:tc>
                  <a:txBody>
                    <a:bodyPr/>
                    <a:lstStyle/>
                    <a:p>
                      <a:pPr marL="353060" indent="-288290" algn="ctr"/>
                      <a:r>
                        <a:rPr lang="en-US" sz="2000" b="1" kern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Sl. No.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Category Type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2425" indent="1588" algn="l"/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Chemical cleaning Process</a:t>
                      </a:r>
                      <a:endParaRPr lang="en-IN" sz="2000" b="1" kern="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393669"/>
                  </a:ext>
                </a:extLst>
              </a:tr>
              <a:tr h="385909"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1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A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Never done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071907"/>
                  </a:ext>
                </a:extLst>
              </a:tr>
              <a:tr h="359945"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2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B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One time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288435"/>
                  </a:ext>
                </a:extLst>
              </a:tr>
              <a:tr h="359945"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3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C</a:t>
                      </a:r>
                      <a:endParaRPr lang="en-IN" sz="2000" b="1" kern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353060" algn="ctr"/>
                      <a:r>
                        <a:rPr lang="en-US" sz="2000" b="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Mangal" panose="02040503050203030202" pitchFamily="18" charset="0"/>
                        </a:rPr>
                        <a:t>Two times</a:t>
                      </a:r>
                      <a:endParaRPr lang="en-IN" sz="2000" b="1" kern="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535388"/>
                  </a:ext>
                </a:extLst>
              </a:tr>
            </a:tbl>
          </a:graphicData>
        </a:graphic>
      </p:graphicFrame>
      <p:sp>
        <p:nvSpPr>
          <p:cNvPr id="12" name="Rectangle 10">
            <a:extLst>
              <a:ext uri="{FF2B5EF4-FFF2-40B4-BE49-F238E27FC236}">
                <a16:creationId xmlns:a16="http://schemas.microsoft.com/office/drawing/2014/main" id="{53F9646C-8113-4090-BB98-E8341011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38" y="3408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52314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315AE11-CE1D-4B12-82AF-55800A8B6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4051087"/>
            <a:ext cx="5181600" cy="935037"/>
          </a:xfrm>
          <a:prstGeom prst="rect">
            <a:avLst/>
          </a:prstGeom>
          <a:gradFill rotWithShape="1">
            <a:gsLst>
              <a:gs pos="0">
                <a:srgbClr val="FFDD9C"/>
              </a:gs>
              <a:gs pos="50000">
                <a:srgbClr val="FFD78E"/>
              </a:gs>
              <a:gs pos="100000">
                <a:srgbClr val="FFD479"/>
              </a:gs>
            </a:gsLst>
            <a:lin ang="5400000"/>
          </a:gradFill>
          <a:ln w="6350">
            <a:solidFill>
              <a:srgbClr val="FFC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Generator classification based on chemical cleaning Frequency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8D2B239-14F4-4508-A4C6-1F8A3D21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738" y="3865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3609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0" i="0" u="none" strike="noStrike" baseline="0" dirty="0">
                <a:solidFill>
                  <a:schemeClr val="tx2"/>
                </a:solidFill>
                <a:latin typeface="CIDFont+F5"/>
              </a:rPr>
              <a:t>Winding resistance test Data</a:t>
            </a:r>
            <a:endParaRPr lang="en-IN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E5F131C-E3BC-4C9A-BFC9-C27934845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15053"/>
              </p:ext>
            </p:extLst>
          </p:nvPr>
        </p:nvGraphicFramePr>
        <p:xfrm>
          <a:off x="457198" y="1215394"/>
          <a:ext cx="7743825" cy="2813699"/>
        </p:xfrm>
        <a:graphic>
          <a:graphicData uri="http://schemas.openxmlformats.org/drawingml/2006/table">
            <a:tbl>
              <a:tblPr firstRow="1" firstCol="1" bandRow="1"/>
              <a:tblGrid>
                <a:gridCol w="1441265">
                  <a:extLst>
                    <a:ext uri="{9D8B030D-6E8A-4147-A177-3AD203B41FA5}">
                      <a16:colId xmlns:a16="http://schemas.microsoft.com/office/drawing/2014/main" val="2891291913"/>
                    </a:ext>
                  </a:extLst>
                </a:gridCol>
                <a:gridCol w="2088862">
                  <a:extLst>
                    <a:ext uri="{9D8B030D-6E8A-4147-A177-3AD203B41FA5}">
                      <a16:colId xmlns:a16="http://schemas.microsoft.com/office/drawing/2014/main" val="948533834"/>
                    </a:ext>
                  </a:extLst>
                </a:gridCol>
                <a:gridCol w="2092458">
                  <a:extLst>
                    <a:ext uri="{9D8B030D-6E8A-4147-A177-3AD203B41FA5}">
                      <a16:colId xmlns:a16="http://schemas.microsoft.com/office/drawing/2014/main" val="1146487661"/>
                    </a:ext>
                  </a:extLst>
                </a:gridCol>
                <a:gridCol w="2121240">
                  <a:extLst>
                    <a:ext uri="{9D8B030D-6E8A-4147-A177-3AD203B41FA5}">
                      <a16:colId xmlns:a16="http://schemas.microsoft.com/office/drawing/2014/main" val="1880161379"/>
                    </a:ext>
                  </a:extLst>
                </a:gridCol>
              </a:tblGrid>
              <a:tr h="728242">
                <a:tc>
                  <a:txBody>
                    <a:bodyPr/>
                    <a:lstStyle/>
                    <a:p>
                      <a:pPr algn="l" fontAlgn="b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Name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Winding resistance (m</a:t>
                      </a:r>
                      <a:r>
                        <a:rPr lang="el-G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Ω) @25 </a:t>
                      </a:r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deg C     Applicable Standard IEEE-1995 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36795" marR="136795" marT="68397" marB="683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613240"/>
                  </a:ext>
                </a:extLst>
              </a:tr>
              <a:tr h="337333"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A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1.466 (2020)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1.465 (2015)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1.465(2011)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58278"/>
                  </a:ext>
                </a:extLst>
              </a:tr>
              <a:tr h="874062"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B</a:t>
                      </a:r>
                      <a:endParaRPr lang="en-IN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1.44 (2022)  (After acid Cleaning)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1.49 (2020) (Before acid Cleaning)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1.47 (2011)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656016"/>
                  </a:ext>
                </a:extLst>
              </a:tr>
              <a:tr h="874062"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C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1.43 (2023) - After 2nd Cleaning</a:t>
                      </a:r>
                      <a:endParaRPr lang="en-IN" sz="2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1.44 (2018) – 4 years After 1st cleaning</a:t>
                      </a:r>
                      <a:endParaRPr lang="en-IN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I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1.43 (2014) After 1st cleaning</a:t>
                      </a:r>
                      <a:endParaRPr lang="en-IN" sz="2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2596" marR="102596" marT="14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514948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8979752-9E69-4F47-B887-40751B728B40}"/>
              </a:ext>
            </a:extLst>
          </p:cNvPr>
          <p:cNvSpPr txBox="1"/>
          <p:nvPr/>
        </p:nvSpPr>
        <p:spPr>
          <a:xfrm>
            <a:off x="457198" y="4191000"/>
            <a:ext cx="7743824" cy="21268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 No significance variation in trend of resistance values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 All three Category of generators exhibit same order of variance which is</a:t>
            </a:r>
          </a:p>
          <a:p>
            <a:pPr algn="l">
              <a:lnSpc>
                <a:spcPct val="150000"/>
              </a:lnSpc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       well with in acceptance norms.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This indicates that impact of EDTA on copper and specially on Braze and Solder Materials is negligible (at least even after second cleaning in Gen-C)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980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A5C5-613D-4CF4-AF10-25F29BD5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Winding Resistance  </a:t>
            </a:r>
            <a:br>
              <a:rPr lang="en-US" dirty="0"/>
            </a:br>
            <a:endParaRPr lang="en-IN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5568EC3-F4C8-4FE8-88BA-EC4E246F22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528610"/>
              </p:ext>
            </p:extLst>
          </p:nvPr>
        </p:nvGraphicFramePr>
        <p:xfrm>
          <a:off x="914400" y="1371600"/>
          <a:ext cx="6715125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AF610A-305A-48F5-A1E3-27D0EBE3648B}"/>
              </a:ext>
            </a:extLst>
          </p:cNvPr>
          <p:cNvSpPr txBox="1"/>
          <p:nvPr/>
        </p:nvSpPr>
        <p:spPr>
          <a:xfrm>
            <a:off x="838200" y="5791200"/>
            <a:ext cx="6553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Values are presented is descending order for year of testing</a:t>
            </a:r>
          </a:p>
        </p:txBody>
      </p:sp>
    </p:spTree>
    <p:extLst>
      <p:ext uri="{BB962C8B-B14F-4D97-AF65-F5344CB8AC3E}">
        <p14:creationId xmlns:p14="http://schemas.microsoft.com/office/powerpoint/2010/main" val="1063675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solidFill>
                  <a:schemeClr val="tx2"/>
                </a:solidFill>
                <a:latin typeface="CIDFont+F5"/>
              </a:rPr>
              <a:t>Tan Delta Test Data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DCFDD-E844-43C2-A34C-DFFB38A64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636139"/>
              </p:ext>
            </p:extLst>
          </p:nvPr>
        </p:nvGraphicFramePr>
        <p:xfrm>
          <a:off x="358141" y="1138157"/>
          <a:ext cx="7962899" cy="3321211"/>
        </p:xfrm>
        <a:graphic>
          <a:graphicData uri="http://schemas.openxmlformats.org/drawingml/2006/table">
            <a:tbl>
              <a:tblPr firstRow="1" firstCol="1" bandRow="1"/>
              <a:tblGrid>
                <a:gridCol w="1239434">
                  <a:extLst>
                    <a:ext uri="{9D8B030D-6E8A-4147-A177-3AD203B41FA5}">
                      <a16:colId xmlns:a16="http://schemas.microsoft.com/office/drawing/2014/main" val="348885393"/>
                    </a:ext>
                  </a:extLst>
                </a:gridCol>
                <a:gridCol w="2232383">
                  <a:extLst>
                    <a:ext uri="{9D8B030D-6E8A-4147-A177-3AD203B41FA5}">
                      <a16:colId xmlns:a16="http://schemas.microsoft.com/office/drawing/2014/main" val="3380077241"/>
                    </a:ext>
                  </a:extLst>
                </a:gridCol>
                <a:gridCol w="2192911">
                  <a:extLst>
                    <a:ext uri="{9D8B030D-6E8A-4147-A177-3AD203B41FA5}">
                      <a16:colId xmlns:a16="http://schemas.microsoft.com/office/drawing/2014/main" val="3920809306"/>
                    </a:ext>
                  </a:extLst>
                </a:gridCol>
                <a:gridCol w="2298171">
                  <a:extLst>
                    <a:ext uri="{9D8B030D-6E8A-4147-A177-3AD203B41FA5}">
                      <a16:colId xmlns:a16="http://schemas.microsoft.com/office/drawing/2014/main" val="4204592286"/>
                    </a:ext>
                  </a:extLst>
                </a:gridCol>
              </a:tblGrid>
              <a:tr h="48912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Name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Tan delta @ 10 KV 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458652"/>
                  </a:ext>
                </a:extLst>
              </a:tr>
              <a:tr h="45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Phase 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R/Y/B (Value x 0.01)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R/Y/B (Value x 0.01)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R/Y/B (Value x 0.01)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234782"/>
                  </a:ext>
                </a:extLst>
              </a:tr>
              <a:tr h="4594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A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1.28/1.26/1.27 (2020) Conductivity 0.2 mho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2.46/2.50/2.50 (2015) Conductivity 0.9 mho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1.63/1.60/1.57 (2011) Conductivity 0.5 mho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972567"/>
                  </a:ext>
                </a:extLst>
              </a:tr>
              <a:tr h="78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B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2.73/2.72/2.70 (2022) Conductivity 0.3 mho (After acid Cleaning)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2.46/2.50/2.50 (2020) Conductivity 0.5 mho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4.79/4.61/4.61 (2011) Conductivity 1.5 mho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26473"/>
                  </a:ext>
                </a:extLst>
              </a:tr>
              <a:tr h="1080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C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1.33/1.35/1.33 (2023) Conductivity 0.2 mho After 2nd Acid cleaning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1.69/1.60/1.55 (2018)   Conductivity 0.23 mho    4 year After 1st cleaning 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2.15/2.07/1.91 (2014)          Conductivity 0.5 mho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017040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0C6FC0-7354-4D17-B5A1-880E3CADDA5A}"/>
              </a:ext>
            </a:extLst>
          </p:cNvPr>
          <p:cNvCxnSpPr/>
          <p:nvPr/>
        </p:nvCxnSpPr>
        <p:spPr>
          <a:xfrm>
            <a:off x="3086100" y="8893175"/>
            <a:ext cx="358775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664581-2DC1-469E-B924-15B5AD60E0D7}"/>
              </a:ext>
            </a:extLst>
          </p:cNvPr>
          <p:cNvCxnSpPr/>
          <p:nvPr/>
        </p:nvCxnSpPr>
        <p:spPr>
          <a:xfrm>
            <a:off x="2794000" y="9313863"/>
            <a:ext cx="425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5EF27F98-2751-42CB-81BB-00ECC372F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2570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93A614B-B1F0-4293-8A7F-D9167A9F3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3027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4BE9D2-B048-4847-A14D-98EFD176CA66}"/>
              </a:ext>
            </a:extLst>
          </p:cNvPr>
          <p:cNvSpPr txBox="1"/>
          <p:nvPr/>
        </p:nvSpPr>
        <p:spPr>
          <a:xfrm>
            <a:off x="342900" y="4549407"/>
            <a:ext cx="7962899" cy="142006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 Test results depends highly on PW conductivity, temperature </a:t>
            </a:r>
            <a:r>
              <a:rPr lang="en-US" sz="1800" b="0" i="0" u="none" strike="noStrike" baseline="0" dirty="0" err="1">
                <a:solidFill>
                  <a:schemeClr val="tx2"/>
                </a:solidFill>
                <a:latin typeface="CIDFont+F3"/>
              </a:rPr>
              <a:t>etc</a:t>
            </a:r>
            <a:endParaRPr lang="en-US" dirty="0">
              <a:solidFill>
                <a:schemeClr val="tx2"/>
              </a:solidFill>
              <a:latin typeface="CIDFont+F3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CIDFont+F3"/>
              </a:rPr>
              <a:t>A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ll the pre &amp; post cleaning values are well </a:t>
            </a:r>
            <a:r>
              <a:rPr lang="en-IN" sz="1800" b="0" i="0" u="none" strike="noStrike" baseline="0" dirty="0">
                <a:solidFill>
                  <a:schemeClr val="tx2"/>
                </a:solidFill>
                <a:latin typeface="CIDFont+F3"/>
              </a:rPr>
              <a:t>within the acceptable limit</a:t>
            </a:r>
            <a:endParaRPr lang="en-US" sz="1800" b="0" i="0" u="none" strike="noStrike" baseline="0" dirty="0">
              <a:solidFill>
                <a:schemeClr val="tx2"/>
              </a:solidFill>
              <a:latin typeface="CIDFont+F3"/>
            </a:endParaRPr>
          </a:p>
          <a:p>
            <a:pPr algn="l">
              <a:lnSpc>
                <a:spcPct val="150000"/>
              </a:lnSpc>
            </a:pP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33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A5C5-613D-4CF4-AF10-25F29BD5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Tan Delta</a:t>
            </a:r>
            <a:br>
              <a:rPr lang="en-US" dirty="0"/>
            </a:br>
            <a:endParaRPr lang="en-IN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830F90E-8EC5-4E45-9F75-8F8EA61050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27783"/>
              </p:ext>
            </p:extLst>
          </p:nvPr>
        </p:nvGraphicFramePr>
        <p:xfrm>
          <a:off x="1066800" y="1295400"/>
          <a:ext cx="6629400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359E4B0-D29D-42E0-8837-CB474621C4F9}"/>
              </a:ext>
            </a:extLst>
          </p:cNvPr>
          <p:cNvSpPr txBox="1"/>
          <p:nvPr/>
        </p:nvSpPr>
        <p:spPr>
          <a:xfrm>
            <a:off x="762000" y="5100935"/>
            <a:ext cx="70866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The variation in Tan Delta Values is due different conductivity at the time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Values are presented is descending order for year of testing</a:t>
            </a:r>
          </a:p>
        </p:txBody>
      </p:sp>
    </p:spTree>
    <p:extLst>
      <p:ext uri="{BB962C8B-B14F-4D97-AF65-F5344CB8AC3E}">
        <p14:creationId xmlns:p14="http://schemas.microsoft.com/office/powerpoint/2010/main" val="3144160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solidFill>
                  <a:schemeClr val="tx2"/>
                </a:solidFill>
                <a:latin typeface="CIDFont+F5"/>
              </a:rPr>
              <a:t>Capacitance test Data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0C6FC0-7354-4D17-B5A1-880E3CADDA5A}"/>
              </a:ext>
            </a:extLst>
          </p:cNvPr>
          <p:cNvCxnSpPr/>
          <p:nvPr/>
        </p:nvCxnSpPr>
        <p:spPr>
          <a:xfrm>
            <a:off x="3086100" y="8893175"/>
            <a:ext cx="358775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664581-2DC1-469E-B924-15B5AD60E0D7}"/>
              </a:ext>
            </a:extLst>
          </p:cNvPr>
          <p:cNvCxnSpPr/>
          <p:nvPr/>
        </p:nvCxnSpPr>
        <p:spPr>
          <a:xfrm>
            <a:off x="2794000" y="9313863"/>
            <a:ext cx="425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8">
            <a:extLst>
              <a:ext uri="{FF2B5EF4-FFF2-40B4-BE49-F238E27FC236}">
                <a16:creationId xmlns:a16="http://schemas.microsoft.com/office/drawing/2014/main" id="{F93A614B-B1F0-4293-8A7F-D9167A9F3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30273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69FDB8-A357-4473-B7D7-45E716372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090064"/>
              </p:ext>
            </p:extLst>
          </p:nvPr>
        </p:nvGraphicFramePr>
        <p:xfrm>
          <a:off x="656215" y="1363421"/>
          <a:ext cx="7010401" cy="2716404"/>
        </p:xfrm>
        <a:graphic>
          <a:graphicData uri="http://schemas.openxmlformats.org/drawingml/2006/table">
            <a:tbl>
              <a:tblPr firstRow="1" firstCol="1" bandRow="1"/>
              <a:tblGrid>
                <a:gridCol w="1292773">
                  <a:extLst>
                    <a:ext uri="{9D8B030D-6E8A-4147-A177-3AD203B41FA5}">
                      <a16:colId xmlns:a16="http://schemas.microsoft.com/office/drawing/2014/main" val="2777485072"/>
                    </a:ext>
                  </a:extLst>
                </a:gridCol>
                <a:gridCol w="2022246">
                  <a:extLst>
                    <a:ext uri="{9D8B030D-6E8A-4147-A177-3AD203B41FA5}">
                      <a16:colId xmlns:a16="http://schemas.microsoft.com/office/drawing/2014/main" val="1963127792"/>
                    </a:ext>
                  </a:extLst>
                </a:gridCol>
                <a:gridCol w="1695241">
                  <a:extLst>
                    <a:ext uri="{9D8B030D-6E8A-4147-A177-3AD203B41FA5}">
                      <a16:colId xmlns:a16="http://schemas.microsoft.com/office/drawing/2014/main" val="1702592601"/>
                    </a:ext>
                  </a:extLst>
                </a:gridCol>
                <a:gridCol w="2000141">
                  <a:extLst>
                    <a:ext uri="{9D8B030D-6E8A-4147-A177-3AD203B41FA5}">
                      <a16:colId xmlns:a16="http://schemas.microsoft.com/office/drawing/2014/main" val="1807828304"/>
                    </a:ext>
                  </a:extLst>
                </a:gridCol>
              </a:tblGrid>
              <a:tr h="340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Test Name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Capacitance (nF)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173393"/>
                  </a:ext>
                </a:extLst>
              </a:tr>
              <a:tr h="254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Phase        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R/Y/B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R/Y/B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R/Y/B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818458"/>
                  </a:ext>
                </a:extLst>
              </a:tr>
              <a:tr h="4197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A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263.1/265.7/262.3 (2020)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263.7/266.3/265.7 (2015)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260.5/262.9/262.2 (2011)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80168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B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236.6/237.1/237.1 (2022)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235.5/236.2/236.4 (2020)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238.4/238.1/237.5 (2011)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700526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Gen- C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250.8/250.3/252.2 (2023) After 2nd Acid cleaning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254.7/255.4/254.3 (2018)-After 4 year of 1st Cleaning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6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249.2/248.4/250.3 (2014)-After 1st Cleaning</a:t>
                      </a:r>
                      <a:endParaRPr lang="en-IN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52795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C971FD-32FC-43F4-AA1F-8C462AEAFECB}"/>
              </a:ext>
            </a:extLst>
          </p:cNvPr>
          <p:cNvCxnSpPr/>
          <p:nvPr/>
        </p:nvCxnSpPr>
        <p:spPr>
          <a:xfrm>
            <a:off x="2663014" y="2961240"/>
            <a:ext cx="423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724E19-C9A9-403D-89BA-427149B8C1C8}"/>
              </a:ext>
            </a:extLst>
          </p:cNvPr>
          <p:cNvCxnSpPr/>
          <p:nvPr/>
        </p:nvCxnSpPr>
        <p:spPr>
          <a:xfrm>
            <a:off x="2637614" y="2685015"/>
            <a:ext cx="423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">
            <a:extLst>
              <a:ext uri="{FF2B5EF4-FFF2-40B4-BE49-F238E27FC236}">
                <a16:creationId xmlns:a16="http://schemas.microsoft.com/office/drawing/2014/main" id="{26B382BB-99D9-490A-BF57-7B59C2767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93" y="1362628"/>
            <a:ext cx="1097637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932D1D-921D-4B4E-BAEA-B5EA0B8E2638}"/>
              </a:ext>
            </a:extLst>
          </p:cNvPr>
          <p:cNvSpPr txBox="1"/>
          <p:nvPr/>
        </p:nvSpPr>
        <p:spPr>
          <a:xfrm>
            <a:off x="382525" y="4235434"/>
            <a:ext cx="7962899" cy="17113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 Capacitance is function of dielectric (Insulating material)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Polymer materials (Insulating material) can be found in the SCWS, ranging from Teflon hoses to gaskets and O-rings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2"/>
                </a:solidFill>
                <a:latin typeface="CIDFont+F3"/>
              </a:rPr>
              <a:t> A</a:t>
            </a:r>
            <a:r>
              <a:rPr lang="en-US" sz="1800" b="0" i="0" u="none" strike="noStrike" baseline="0" dirty="0">
                <a:solidFill>
                  <a:schemeClr val="tx2"/>
                </a:solidFill>
                <a:latin typeface="CIDFont+F3"/>
              </a:rPr>
              <a:t>ll the pre &amp; post cleaning values are well </a:t>
            </a:r>
            <a:r>
              <a:rPr lang="en-IN" sz="1800" b="0" i="0" u="none" strike="noStrike" baseline="0" dirty="0">
                <a:solidFill>
                  <a:schemeClr val="tx2"/>
                </a:solidFill>
                <a:latin typeface="CIDFont+F3"/>
              </a:rPr>
              <a:t>within the acceptable limit 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8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A19482F0-DAE8-4872-A34A-C38A020C7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7813"/>
            <a:ext cx="7743825" cy="7000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Presentation By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C9FC56-A76A-465B-8BAE-884CF982A7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76400" y="2743200"/>
            <a:ext cx="5715000" cy="762000"/>
          </a:xfrm>
          <a:solidFill>
            <a:schemeClr val="tx2">
              <a:lumMod val="20000"/>
              <a:lumOff val="80000"/>
              <a:alpha val="55000"/>
            </a:schemeClr>
          </a:solidFill>
          <a:ln w="25400" cap="rnd">
            <a:solidFill>
              <a:schemeClr val="accent2">
                <a:lumMod val="75000"/>
                <a:alpha val="50000"/>
              </a:schemeClr>
            </a:solidFill>
            <a:bevel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Anand Pandey  (DGM-EMD)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EC983-9AA7-4345-BED6-8FD0357B7533}"/>
              </a:ext>
            </a:extLst>
          </p:cNvPr>
          <p:cNvSpPr txBox="1"/>
          <p:nvPr/>
        </p:nvSpPr>
        <p:spPr>
          <a:xfrm>
            <a:off x="1676400" y="5181600"/>
            <a:ext cx="6705600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KORBA SUPER THERMAL POWER STATION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A5C5-613D-4CF4-AF10-25F29BD5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Winding Resistance  </a:t>
            </a:r>
            <a:br>
              <a:rPr lang="en-US" dirty="0"/>
            </a:b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610A-305A-48F5-A1E3-27D0EBE3648B}"/>
              </a:ext>
            </a:extLst>
          </p:cNvPr>
          <p:cNvSpPr txBox="1"/>
          <p:nvPr/>
        </p:nvSpPr>
        <p:spPr>
          <a:xfrm>
            <a:off x="1076325" y="5486400"/>
            <a:ext cx="65532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/>
              <a:t>Values are presented is descending order for year of testing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93E978F-5A9A-467A-AF63-BD28B3AE7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903875"/>
              </p:ext>
            </p:extLst>
          </p:nvPr>
        </p:nvGraphicFramePr>
        <p:xfrm>
          <a:off x="1304925" y="1447800"/>
          <a:ext cx="6096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2185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7A9D-7189-403F-AB44-6B5B79EC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21769-A71C-4519-8EFD-A7FFE93ADA7B}"/>
              </a:ext>
            </a:extLst>
          </p:cNvPr>
          <p:cNvSpPr txBox="1"/>
          <p:nvPr/>
        </p:nvSpPr>
        <p:spPr>
          <a:xfrm>
            <a:off x="457200" y="1306175"/>
            <a:ext cx="7743824" cy="11430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Hydro Test : 6 </a:t>
            </a:r>
            <a:r>
              <a:rPr lang="en-US" sz="2400" dirty="0" err="1">
                <a:solidFill>
                  <a:srgbClr val="C00000"/>
                </a:solidFill>
              </a:rPr>
              <a:t>Ksc</a:t>
            </a:r>
            <a:r>
              <a:rPr lang="en-US" sz="2400" dirty="0">
                <a:solidFill>
                  <a:srgbClr val="C00000"/>
                </a:solidFill>
              </a:rPr>
              <a:t> for 24 </a:t>
            </a:r>
            <a:r>
              <a:rPr lang="en-US" sz="2400" dirty="0" err="1">
                <a:solidFill>
                  <a:srgbClr val="C00000"/>
                </a:solidFill>
              </a:rPr>
              <a:t>hrs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All 3 category Generator withstood Successfully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E477B2-1D85-49E4-A9FD-776D36420E3D}"/>
              </a:ext>
            </a:extLst>
          </p:cNvPr>
          <p:cNvSpPr txBox="1"/>
          <p:nvPr/>
        </p:nvSpPr>
        <p:spPr>
          <a:xfrm>
            <a:off x="457200" y="3444686"/>
            <a:ext cx="7743824" cy="16970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Physical Inspection of Gasket/Teflon Hoses: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</a:rPr>
              <a:t>No abnormality or deviation observed among sample Generators </a:t>
            </a:r>
          </a:p>
        </p:txBody>
      </p:sp>
    </p:spTree>
    <p:extLst>
      <p:ext uri="{BB962C8B-B14F-4D97-AF65-F5344CB8AC3E}">
        <p14:creationId xmlns:p14="http://schemas.microsoft.com/office/powerpoint/2010/main" val="3349930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2F764A6B-F4F5-4E09-A090-7D170459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7813"/>
            <a:ext cx="7743825" cy="7000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3393752-3F15-FEDA-6239-04BF5B2B4051}"/>
              </a:ext>
            </a:extLst>
          </p:cNvPr>
          <p:cNvSpPr txBox="1">
            <a:spLocks/>
          </p:cNvSpPr>
          <p:nvPr/>
        </p:nvSpPr>
        <p:spPr bwMode="auto">
          <a:xfrm>
            <a:off x="381000" y="1600200"/>
            <a:ext cx="7962900" cy="4038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2"/>
                </a:solidFill>
              </a:rPr>
              <a:t>Acid cleaning of generator winding hollow conductors is an efficient way of removing clogging.</a:t>
            </a:r>
          </a:p>
          <a:p>
            <a:pPr algn="just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tx2"/>
                </a:solidFill>
              </a:rPr>
              <a:t>Chemical analysis has proven earlier that EDTA &amp; H2O2 is safer as compared to other acids like </a:t>
            </a:r>
            <a:r>
              <a:rPr lang="en-US" altLang="en-US" sz="2000">
                <a:solidFill>
                  <a:schemeClr val="tx2"/>
                </a:solidFill>
              </a:rPr>
              <a:t>citric acid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Variation in test results of different years is in same order as for generator over which chemical cleaning was never </a:t>
            </a:r>
            <a:r>
              <a:rPr lang="en-IN" sz="2000" dirty="0">
                <a:solidFill>
                  <a:schemeClr val="tx2"/>
                </a:solidFill>
              </a:rPr>
              <a:t>performed</a:t>
            </a:r>
            <a:endParaRPr lang="en-US" altLang="en-US" sz="2000" dirty="0">
              <a:solidFill>
                <a:schemeClr val="tx2"/>
              </a:solidFill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Various diagnostic test reflects that there is no abnormal deviation in pre and post chemical cleaning test data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It can be concluded satisfactorily that chemical cleaning with EDTA &amp; H2O2 is safe for generator when carried out is standard manner</a:t>
            </a:r>
          </a:p>
          <a:p>
            <a:pPr algn="just" eaLnBrk="1" hangingPunct="1"/>
            <a:endParaRPr lang="en-US" altLang="en-US" sz="2400" dirty="0">
              <a:solidFill>
                <a:schemeClr val="tx2"/>
              </a:solidFill>
            </a:endParaRPr>
          </a:p>
          <a:p>
            <a:pPr algn="just" eaLnBrk="1" hangingPunct="1"/>
            <a:endParaRPr lang="en-US" altLang="en-US" sz="2400" dirty="0"/>
          </a:p>
          <a:p>
            <a:pPr algn="just" eaLnBrk="1" hangingPunct="1"/>
            <a:endParaRPr lang="en-US" alt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8E089FF8-9438-403B-89F6-D50E38E36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7813"/>
            <a:ext cx="7743825" cy="700087"/>
          </a:xfrm>
        </p:spPr>
        <p:txBody>
          <a:bodyPr/>
          <a:lstStyle/>
          <a:p>
            <a:pPr eaLnBrk="1" hangingPunct="1"/>
            <a:r>
              <a:rPr lang="en-US" altLang="en-US" sz="6600" dirty="0">
                <a:solidFill>
                  <a:schemeClr val="tx2"/>
                </a:solidFill>
              </a:rPr>
              <a:t>Thank you </a:t>
            </a:r>
          </a:p>
        </p:txBody>
      </p:sp>
      <p:pic>
        <p:nvPicPr>
          <p:cNvPr id="30723" name="Picture 40" descr="live flowers.gif">
            <a:extLst>
              <a:ext uri="{FF2B5EF4-FFF2-40B4-BE49-F238E27FC236}">
                <a16:creationId xmlns:a16="http://schemas.microsoft.com/office/drawing/2014/main" id="{A16FF4BC-762F-4E8F-9007-C7D411554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white person holding a magnifying glass&#10;&#10;Description automatically generated">
            <a:extLst>
              <a:ext uri="{FF2B5EF4-FFF2-40B4-BE49-F238E27FC236}">
                <a16:creationId xmlns:a16="http://schemas.microsoft.com/office/drawing/2014/main" id="{DEFD5AFB-6BF4-4BED-BCA2-643138FF9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71600"/>
            <a:ext cx="2209800" cy="3683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AE9EB9-F367-42F3-80A7-5114C77E7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4881446"/>
            <a:ext cx="2908769" cy="11337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A7267719-64D5-4770-B114-A4EEB1382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7813"/>
            <a:ext cx="7743825" cy="7000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22568C-98DA-4DA5-A954-CEFE83EC2BCD}"/>
              </a:ext>
            </a:extLst>
          </p:cNvPr>
          <p:cNvGrpSpPr/>
          <p:nvPr/>
        </p:nvGrpSpPr>
        <p:grpSpPr>
          <a:xfrm>
            <a:off x="477557" y="2832239"/>
            <a:ext cx="6858000" cy="619125"/>
            <a:chOff x="1066800" y="2209800"/>
            <a:chExt cx="6858000" cy="619125"/>
          </a:xfrm>
        </p:grpSpPr>
        <p:grpSp>
          <p:nvGrpSpPr>
            <p:cNvPr id="9221" name="Group 27">
              <a:extLst>
                <a:ext uri="{FF2B5EF4-FFF2-40B4-BE49-F238E27FC236}">
                  <a16:creationId xmlns:a16="http://schemas.microsoft.com/office/drawing/2014/main" id="{54952808-DDF1-407E-8B23-BC3E7E56C4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600" y="2252662"/>
              <a:ext cx="6172200" cy="576263"/>
              <a:chOff x="2044315" y="2480926"/>
              <a:chExt cx="4893305" cy="575926"/>
            </a:xfrm>
          </p:grpSpPr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D59BABCE-0B23-435D-88AA-A76DADCAC9AD}"/>
                  </a:ext>
                </a:extLst>
              </p:cNvPr>
              <p:cNvSpPr/>
              <p:nvPr/>
            </p:nvSpPr>
            <p:spPr>
              <a:xfrm>
                <a:off x="2044315" y="2480926"/>
                <a:ext cx="4893305" cy="575926"/>
              </a:xfrm>
              <a:prstGeom prst="roundRect">
                <a:avLst/>
              </a:prstGeom>
              <a:gradFill>
                <a:gsLst>
                  <a:gs pos="0">
                    <a:srgbClr val="7CC8EC">
                      <a:lumMod val="60000"/>
                      <a:lumOff val="40000"/>
                    </a:srgbClr>
                  </a:gs>
                  <a:gs pos="33000">
                    <a:srgbClr val="0067AC"/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txBody>
              <a:bodyPr lIns="91429" tIns="45715" rIns="91429" bIns="4571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chemeClr val="bg1"/>
                  </a:solidFill>
                  <a:latin typeface="Calibri"/>
                  <a:cs typeface="+mn-cs"/>
                </a:endParaRPr>
              </a:p>
            </p:txBody>
          </p:sp>
          <p:sp>
            <p:nvSpPr>
              <p:cNvPr id="9242" name="Text Placeholder 8">
                <a:extLst>
                  <a:ext uri="{FF2B5EF4-FFF2-40B4-BE49-F238E27FC236}">
                    <a16:creationId xmlns:a16="http://schemas.microsoft.com/office/drawing/2014/main" id="{41CC132A-7F9A-4921-BCA5-B7A6323577B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104726" y="2557126"/>
                <a:ext cx="4664705" cy="406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0067AC"/>
                  </a:buClr>
                  <a:buFont typeface="Wingdings" panose="05000000000000000000" pitchFamily="2" charset="2"/>
                  <a:buNone/>
                </a:pPr>
                <a:r>
                  <a:rPr lang="en-IN" altLang="en-US" sz="2000" b="1" dirty="0">
                    <a:solidFill>
                      <a:srgbClr val="FFFF00"/>
                    </a:solidFill>
                    <a:latin typeface="Univers 45 Light"/>
                  </a:rPr>
                  <a:t>When/ Why </a:t>
                </a:r>
                <a:r>
                  <a:rPr lang="en-IN" altLang="en-US" sz="2000" b="1" dirty="0">
                    <a:solidFill>
                      <a:schemeClr val="bg1"/>
                    </a:solidFill>
                    <a:latin typeface="Univers 45 Light"/>
                  </a:rPr>
                  <a:t>: It is done?</a:t>
                </a:r>
              </a:p>
            </p:txBody>
          </p:sp>
        </p:grpSp>
        <p:grpSp>
          <p:nvGrpSpPr>
            <p:cNvPr id="9222" name="Group 164">
              <a:extLst>
                <a:ext uri="{FF2B5EF4-FFF2-40B4-BE49-F238E27FC236}">
                  <a16:creationId xmlns:a16="http://schemas.microsoft.com/office/drawing/2014/main" id="{2D72FD7A-BA92-46E5-B9CF-B84A1C907C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2209800"/>
              <a:ext cx="431800" cy="576262"/>
              <a:chOff x="786749" y="2575853"/>
              <a:chExt cx="905829" cy="90582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59E7ABB-E4CF-4879-903B-D9EDEFC378CB}"/>
                  </a:ext>
                </a:extLst>
              </p:cNvPr>
              <p:cNvSpPr/>
              <p:nvPr/>
            </p:nvSpPr>
            <p:spPr>
              <a:xfrm>
                <a:off x="786749" y="2575853"/>
                <a:ext cx="905829" cy="9058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67A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6668D78F-519E-49BD-895D-C71628CB0368}"/>
                  </a:ext>
                </a:extLst>
              </p:cNvPr>
              <p:cNvSpPr/>
              <p:nvPr/>
            </p:nvSpPr>
            <p:spPr>
              <a:xfrm>
                <a:off x="919959" y="2708108"/>
                <a:ext cx="639409" cy="641318"/>
              </a:xfrm>
              <a:prstGeom prst="ellipse">
                <a:avLst/>
              </a:prstGeom>
              <a:solidFill>
                <a:srgbClr val="0067A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kern="0" dirty="0">
                    <a:solidFill>
                      <a:srgbClr val="FFFFFF"/>
                    </a:solidFill>
                    <a:latin typeface="Univers 45 Light" pitchFamily="34" charset="0"/>
                    <a:cs typeface="+mn-cs"/>
                  </a:rPr>
                  <a:t>3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BCB53C9-E533-495C-A6AC-312F35EC98A8}"/>
              </a:ext>
            </a:extLst>
          </p:cNvPr>
          <p:cNvGrpSpPr/>
          <p:nvPr/>
        </p:nvGrpSpPr>
        <p:grpSpPr>
          <a:xfrm>
            <a:off x="457200" y="1295400"/>
            <a:ext cx="6873875" cy="576262"/>
            <a:chOff x="1066800" y="1524000"/>
            <a:chExt cx="6873875" cy="576262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E09458C-2477-4585-9287-49B5F812B9D7}"/>
                </a:ext>
              </a:extLst>
            </p:cNvPr>
            <p:cNvSpPr/>
            <p:nvPr/>
          </p:nvSpPr>
          <p:spPr>
            <a:xfrm>
              <a:off x="1752600" y="1524000"/>
              <a:ext cx="6188075" cy="576262"/>
            </a:xfrm>
            <a:prstGeom prst="roundRect">
              <a:avLst/>
            </a:prstGeom>
            <a:gradFill>
              <a:gsLst>
                <a:gs pos="0">
                  <a:srgbClr val="7CC8EC">
                    <a:lumMod val="60000"/>
                    <a:lumOff val="40000"/>
                  </a:srgbClr>
                </a:gs>
                <a:gs pos="33000">
                  <a:srgbClr val="0067AC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91429" tIns="45715" rIns="91429" bIns="45715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00" b="1" kern="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grpSp>
          <p:nvGrpSpPr>
            <p:cNvPr id="9220" name="Group 164">
              <a:extLst>
                <a:ext uri="{FF2B5EF4-FFF2-40B4-BE49-F238E27FC236}">
                  <a16:creationId xmlns:a16="http://schemas.microsoft.com/office/drawing/2014/main" id="{00FB91E2-B56A-4FD7-8E88-E693401323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1524000"/>
              <a:ext cx="431800" cy="576262"/>
              <a:chOff x="786749" y="2575853"/>
              <a:chExt cx="905829" cy="90582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34D5647-D3CA-44DE-9DF0-A2822C1A9725}"/>
                  </a:ext>
                </a:extLst>
              </p:cNvPr>
              <p:cNvSpPr/>
              <p:nvPr/>
            </p:nvSpPr>
            <p:spPr>
              <a:xfrm>
                <a:off x="786749" y="2575853"/>
                <a:ext cx="905829" cy="9058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67A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2E667C7-F2CF-493A-A9D8-E867E7DEB94B}"/>
                  </a:ext>
                </a:extLst>
              </p:cNvPr>
              <p:cNvSpPr/>
              <p:nvPr/>
            </p:nvSpPr>
            <p:spPr>
              <a:xfrm>
                <a:off x="919959" y="2708108"/>
                <a:ext cx="639409" cy="641318"/>
              </a:xfrm>
              <a:prstGeom prst="ellipse">
                <a:avLst/>
              </a:prstGeom>
              <a:solidFill>
                <a:srgbClr val="0067A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b="1" kern="0" dirty="0">
                    <a:solidFill>
                      <a:srgbClr val="FFFFFF"/>
                    </a:solidFill>
                    <a:latin typeface="Univers 45 Light" pitchFamily="34" charset="0"/>
                    <a:cs typeface="+mn-cs"/>
                  </a:rPr>
                  <a:t>1</a:t>
                </a: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</p:grpSp>
        <p:sp>
          <p:nvSpPr>
            <p:cNvPr id="9229" name="Text Placeholder 8">
              <a:extLst>
                <a:ext uri="{FF2B5EF4-FFF2-40B4-BE49-F238E27FC236}">
                  <a16:creationId xmlns:a16="http://schemas.microsoft.com/office/drawing/2014/main" id="{E5AEB2B8-7274-43C1-B47C-4E270E9044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44675" y="1566862"/>
              <a:ext cx="57150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Clr>
                  <a:srgbClr val="0067AC"/>
                </a:buClr>
                <a:buFont typeface="Wingdings" panose="05000000000000000000" pitchFamily="2" charset="2"/>
                <a:buNone/>
              </a:pPr>
              <a:r>
                <a:rPr lang="en-US" altLang="en-US" sz="2000" b="1" dirty="0">
                  <a:solidFill>
                    <a:schemeClr val="bg1"/>
                  </a:solidFill>
                  <a:latin typeface="Univers 45 Light"/>
                </a:rPr>
                <a:t>Introduction to Acid Cleaning of Generator winding</a:t>
              </a:r>
              <a:endParaRPr lang="en-IN" altLang="en-US" sz="2000" b="1" dirty="0">
                <a:solidFill>
                  <a:schemeClr val="bg1"/>
                </a:solidFill>
                <a:latin typeface="Univers 45 Ligh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FDB003-3A0A-41BB-ABDF-BC558CCC9886}"/>
              </a:ext>
            </a:extLst>
          </p:cNvPr>
          <p:cNvGrpSpPr/>
          <p:nvPr/>
        </p:nvGrpSpPr>
        <p:grpSpPr>
          <a:xfrm>
            <a:off x="477557" y="3690657"/>
            <a:ext cx="6873875" cy="652462"/>
            <a:chOff x="1066800" y="3581400"/>
            <a:chExt cx="6873875" cy="652462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8F500F-9C5C-4F55-9C4B-5B4B24C6D9AC}"/>
                </a:ext>
              </a:extLst>
            </p:cNvPr>
            <p:cNvSpPr/>
            <p:nvPr/>
          </p:nvSpPr>
          <p:spPr>
            <a:xfrm>
              <a:off x="1752600" y="3657600"/>
              <a:ext cx="6188075" cy="576262"/>
            </a:xfrm>
            <a:prstGeom prst="roundRect">
              <a:avLst/>
            </a:prstGeom>
            <a:gradFill>
              <a:gsLst>
                <a:gs pos="0">
                  <a:srgbClr val="7CC8EC">
                    <a:lumMod val="60000"/>
                    <a:lumOff val="40000"/>
                  </a:srgbClr>
                </a:gs>
                <a:gs pos="33000">
                  <a:srgbClr val="0067AC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91429" tIns="45715" rIns="91429" bIns="45715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kern="0" dirty="0">
                  <a:solidFill>
                    <a:srgbClr val="FFFFFF"/>
                  </a:solidFill>
                  <a:latin typeface="Calibri"/>
                  <a:cs typeface="+mn-cs"/>
                </a:rPr>
                <a:t> </a:t>
              </a:r>
            </a:p>
          </p:txBody>
        </p:sp>
        <p:grpSp>
          <p:nvGrpSpPr>
            <p:cNvPr id="9226" name="Group 164">
              <a:extLst>
                <a:ext uri="{FF2B5EF4-FFF2-40B4-BE49-F238E27FC236}">
                  <a16:creationId xmlns:a16="http://schemas.microsoft.com/office/drawing/2014/main" id="{98328D07-F9A7-4D01-960F-2888173FBD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3581400"/>
              <a:ext cx="431800" cy="576262"/>
              <a:chOff x="786749" y="2575853"/>
              <a:chExt cx="905829" cy="9058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67554702-2FFF-4F59-B310-0C990F7B6BCC}"/>
                  </a:ext>
                </a:extLst>
              </p:cNvPr>
              <p:cNvSpPr/>
              <p:nvPr/>
            </p:nvSpPr>
            <p:spPr>
              <a:xfrm>
                <a:off x="786749" y="2575853"/>
                <a:ext cx="905829" cy="9058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67A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D95D968-68E3-45A8-9A21-A267F302F3EB}"/>
                  </a:ext>
                </a:extLst>
              </p:cNvPr>
              <p:cNvSpPr/>
              <p:nvPr/>
            </p:nvSpPr>
            <p:spPr>
              <a:xfrm>
                <a:off x="919959" y="2708108"/>
                <a:ext cx="639409" cy="641318"/>
              </a:xfrm>
              <a:prstGeom prst="ellipse">
                <a:avLst/>
              </a:prstGeom>
              <a:solidFill>
                <a:srgbClr val="0067A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kern="0" dirty="0">
                    <a:solidFill>
                      <a:srgbClr val="FFFFFF"/>
                    </a:solidFill>
                    <a:latin typeface="Univers 45 Light" pitchFamily="34" charset="0"/>
                    <a:cs typeface="+mn-cs"/>
                  </a:rPr>
                  <a:t>4</a:t>
                </a:r>
              </a:p>
            </p:txBody>
          </p:sp>
        </p:grpSp>
        <p:sp>
          <p:nvSpPr>
            <p:cNvPr id="9231" name="Text Placeholder 8">
              <a:extLst>
                <a:ext uri="{FF2B5EF4-FFF2-40B4-BE49-F238E27FC236}">
                  <a16:creationId xmlns:a16="http://schemas.microsoft.com/office/drawing/2014/main" id="{B25138DA-3061-4135-824D-2D97CF6F69F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8800" y="3700462"/>
              <a:ext cx="6019800" cy="51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Clr>
                  <a:srgbClr val="0067AC"/>
                </a:buClr>
                <a:buNone/>
              </a:pPr>
              <a:r>
                <a:rPr lang="en-IN" altLang="en-US" sz="2000" b="1" dirty="0">
                  <a:solidFill>
                    <a:schemeClr val="bg1"/>
                  </a:solidFill>
                  <a:latin typeface="Univers 45 Light"/>
                </a:rPr>
                <a:t>Concern with Chemical Cleaning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16483B-B863-4FAA-8574-B8DE92B82483}"/>
              </a:ext>
            </a:extLst>
          </p:cNvPr>
          <p:cNvGrpSpPr/>
          <p:nvPr/>
        </p:nvGrpSpPr>
        <p:grpSpPr>
          <a:xfrm>
            <a:off x="477557" y="4577109"/>
            <a:ext cx="6873875" cy="576262"/>
            <a:chOff x="1066800" y="4605338"/>
            <a:chExt cx="6873875" cy="576262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4ED93B98-EDF2-41EC-B388-37A831AA4002}"/>
                </a:ext>
              </a:extLst>
            </p:cNvPr>
            <p:cNvSpPr/>
            <p:nvPr/>
          </p:nvSpPr>
          <p:spPr>
            <a:xfrm>
              <a:off x="1752600" y="4605338"/>
              <a:ext cx="6188075" cy="576262"/>
            </a:xfrm>
            <a:prstGeom prst="roundRect">
              <a:avLst/>
            </a:prstGeom>
            <a:gradFill>
              <a:gsLst>
                <a:gs pos="0">
                  <a:srgbClr val="7CC8EC">
                    <a:lumMod val="60000"/>
                    <a:lumOff val="40000"/>
                  </a:srgbClr>
                </a:gs>
                <a:gs pos="33000">
                  <a:srgbClr val="0067AC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91429" tIns="45715" rIns="91429" bIns="45715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00" b="1" kern="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grpSp>
          <p:nvGrpSpPr>
            <p:cNvPr id="9228" name="Group 164">
              <a:extLst>
                <a:ext uri="{FF2B5EF4-FFF2-40B4-BE49-F238E27FC236}">
                  <a16:creationId xmlns:a16="http://schemas.microsoft.com/office/drawing/2014/main" id="{859EBC0D-45EC-487F-A7CA-C5CE0E23F7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4605338"/>
              <a:ext cx="431800" cy="576262"/>
              <a:chOff x="786749" y="2575853"/>
              <a:chExt cx="905829" cy="90582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D43E5723-742E-44C2-A47B-644C3C39D0F7}"/>
                  </a:ext>
                </a:extLst>
              </p:cNvPr>
              <p:cNvSpPr/>
              <p:nvPr/>
            </p:nvSpPr>
            <p:spPr>
              <a:xfrm>
                <a:off x="786749" y="2575853"/>
                <a:ext cx="905829" cy="9058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67A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D2CFD93-A0E4-47D6-A84A-F87B7B97961A}"/>
                  </a:ext>
                </a:extLst>
              </p:cNvPr>
              <p:cNvSpPr/>
              <p:nvPr/>
            </p:nvSpPr>
            <p:spPr>
              <a:xfrm>
                <a:off x="919959" y="2708108"/>
                <a:ext cx="639409" cy="641318"/>
              </a:xfrm>
              <a:prstGeom prst="ellipse">
                <a:avLst/>
              </a:prstGeom>
              <a:solidFill>
                <a:srgbClr val="0067A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kern="0" dirty="0">
                    <a:solidFill>
                      <a:srgbClr val="FFFFFF"/>
                    </a:solidFill>
                    <a:latin typeface="Univers 45 Light" pitchFamily="34" charset="0"/>
                    <a:cs typeface="+mn-cs"/>
                  </a:rPr>
                  <a:t>5</a:t>
                </a:r>
              </a:p>
            </p:txBody>
          </p:sp>
        </p:grpSp>
        <p:sp>
          <p:nvSpPr>
            <p:cNvPr id="9232" name="Text Placeholder 8">
              <a:extLst>
                <a:ext uri="{FF2B5EF4-FFF2-40B4-BE49-F238E27FC236}">
                  <a16:creationId xmlns:a16="http://schemas.microsoft.com/office/drawing/2014/main" id="{E822AC2F-E805-45CA-B1C7-47DCDC11CA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4999" y="4648200"/>
              <a:ext cx="5795701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Clr>
                  <a:srgbClr val="0067AC"/>
                </a:buClr>
                <a:buFont typeface="Wingdings" panose="05000000000000000000" pitchFamily="2" charset="2"/>
                <a:buNone/>
              </a:pPr>
              <a:r>
                <a:rPr lang="en-IN" altLang="en-US" sz="2000" b="1" dirty="0">
                  <a:solidFill>
                    <a:schemeClr val="bg1"/>
                  </a:solidFill>
                  <a:latin typeface="Univers 45 Light"/>
                </a:rPr>
                <a:t>Process Assessment through Diagnostic test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40C3309-6EDF-4285-8074-F83A493AF5EA}"/>
              </a:ext>
            </a:extLst>
          </p:cNvPr>
          <p:cNvGrpSpPr/>
          <p:nvPr/>
        </p:nvGrpSpPr>
        <p:grpSpPr>
          <a:xfrm>
            <a:off x="477557" y="5403335"/>
            <a:ext cx="6873875" cy="576262"/>
            <a:chOff x="1066800" y="4605338"/>
            <a:chExt cx="6873875" cy="576262"/>
          </a:xfrm>
        </p:grpSpPr>
        <p:sp>
          <p:nvSpPr>
            <p:cNvPr id="33" name="Rounded Rectangle 69">
              <a:extLst>
                <a:ext uri="{FF2B5EF4-FFF2-40B4-BE49-F238E27FC236}">
                  <a16:creationId xmlns:a16="http://schemas.microsoft.com/office/drawing/2014/main" id="{2556E5B1-354A-4EF9-99AB-46D2A91256FC}"/>
                </a:ext>
              </a:extLst>
            </p:cNvPr>
            <p:cNvSpPr/>
            <p:nvPr/>
          </p:nvSpPr>
          <p:spPr>
            <a:xfrm>
              <a:off x="1752600" y="4605338"/>
              <a:ext cx="6188075" cy="576262"/>
            </a:xfrm>
            <a:prstGeom prst="roundRect">
              <a:avLst/>
            </a:prstGeom>
            <a:gradFill>
              <a:gsLst>
                <a:gs pos="0">
                  <a:srgbClr val="7CC8EC">
                    <a:lumMod val="60000"/>
                    <a:lumOff val="40000"/>
                  </a:srgbClr>
                </a:gs>
                <a:gs pos="33000">
                  <a:srgbClr val="0067AC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91429" tIns="45715" rIns="91429" bIns="45715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00" b="1" kern="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grpSp>
          <p:nvGrpSpPr>
            <p:cNvPr id="35" name="Group 164">
              <a:extLst>
                <a:ext uri="{FF2B5EF4-FFF2-40B4-BE49-F238E27FC236}">
                  <a16:creationId xmlns:a16="http://schemas.microsoft.com/office/drawing/2014/main" id="{F16CF932-0BD4-49DC-A7A2-77BD40D8C7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4605338"/>
              <a:ext cx="431800" cy="576262"/>
              <a:chOff x="786749" y="2575853"/>
              <a:chExt cx="905829" cy="905829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287391B-463A-42C5-9751-B66B48091709}"/>
                  </a:ext>
                </a:extLst>
              </p:cNvPr>
              <p:cNvSpPr/>
              <p:nvPr/>
            </p:nvSpPr>
            <p:spPr>
              <a:xfrm>
                <a:off x="786749" y="2575853"/>
                <a:ext cx="905829" cy="9058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67A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1E1EFEE-1728-454D-A53F-7DFCF440A776}"/>
                  </a:ext>
                </a:extLst>
              </p:cNvPr>
              <p:cNvSpPr/>
              <p:nvPr/>
            </p:nvSpPr>
            <p:spPr>
              <a:xfrm>
                <a:off x="919959" y="2708108"/>
                <a:ext cx="639409" cy="641318"/>
              </a:xfrm>
              <a:prstGeom prst="ellipse">
                <a:avLst/>
              </a:prstGeom>
              <a:solidFill>
                <a:srgbClr val="0067A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kern="0" dirty="0">
                    <a:solidFill>
                      <a:srgbClr val="FFFFFF"/>
                    </a:solidFill>
                    <a:latin typeface="Univers 45 Light" pitchFamily="34" charset="0"/>
                    <a:cs typeface="+mn-cs"/>
                  </a:rPr>
                  <a:t>6</a:t>
                </a:r>
              </a:p>
            </p:txBody>
          </p:sp>
        </p:grpSp>
        <p:sp>
          <p:nvSpPr>
            <p:cNvPr id="36" name="Text Placeholder 8">
              <a:extLst>
                <a:ext uri="{FF2B5EF4-FFF2-40B4-BE49-F238E27FC236}">
                  <a16:creationId xmlns:a16="http://schemas.microsoft.com/office/drawing/2014/main" id="{7F0A7FCA-24ED-4049-BDDC-24D5D64835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000" y="4648200"/>
              <a:ext cx="41148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Clr>
                  <a:srgbClr val="0067AC"/>
                </a:buClr>
                <a:buFont typeface="Wingdings" panose="05000000000000000000" pitchFamily="2" charset="2"/>
                <a:buNone/>
              </a:pPr>
              <a:r>
                <a:rPr lang="en-IN" altLang="en-US" sz="2000" b="1" dirty="0">
                  <a:solidFill>
                    <a:schemeClr val="bg1"/>
                  </a:solidFill>
                  <a:latin typeface="Univers 45 Light"/>
                </a:rPr>
                <a:t>Learning &amp; Conclusion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54B313-81A6-4126-A137-5D8A0713FDA5}"/>
              </a:ext>
            </a:extLst>
          </p:cNvPr>
          <p:cNvGrpSpPr/>
          <p:nvPr/>
        </p:nvGrpSpPr>
        <p:grpSpPr>
          <a:xfrm>
            <a:off x="469153" y="2074721"/>
            <a:ext cx="6873875" cy="576262"/>
            <a:chOff x="1066800" y="4605338"/>
            <a:chExt cx="6873875" cy="576262"/>
          </a:xfrm>
        </p:grpSpPr>
        <p:sp>
          <p:nvSpPr>
            <p:cNvPr id="40" name="Rounded Rectangle 69">
              <a:extLst>
                <a:ext uri="{FF2B5EF4-FFF2-40B4-BE49-F238E27FC236}">
                  <a16:creationId xmlns:a16="http://schemas.microsoft.com/office/drawing/2014/main" id="{5E2C2CE7-EB23-4F12-A58C-145C32A7F813}"/>
                </a:ext>
              </a:extLst>
            </p:cNvPr>
            <p:cNvSpPr/>
            <p:nvPr/>
          </p:nvSpPr>
          <p:spPr>
            <a:xfrm>
              <a:off x="1752600" y="4605338"/>
              <a:ext cx="6188075" cy="576262"/>
            </a:xfrm>
            <a:prstGeom prst="roundRect">
              <a:avLst/>
            </a:prstGeom>
            <a:gradFill>
              <a:gsLst>
                <a:gs pos="0">
                  <a:srgbClr val="7CC8EC">
                    <a:lumMod val="60000"/>
                    <a:lumOff val="40000"/>
                  </a:srgbClr>
                </a:gs>
                <a:gs pos="33000">
                  <a:srgbClr val="0067AC"/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lIns="91429" tIns="45715" rIns="91429" bIns="45715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000" b="1" kern="0" dirty="0">
                <a:solidFill>
                  <a:srgbClr val="FFFFFF"/>
                </a:solidFill>
                <a:latin typeface="Calibri"/>
                <a:cs typeface="+mn-cs"/>
              </a:endParaRPr>
            </a:p>
          </p:txBody>
        </p:sp>
        <p:grpSp>
          <p:nvGrpSpPr>
            <p:cNvPr id="41" name="Group 164">
              <a:extLst>
                <a:ext uri="{FF2B5EF4-FFF2-40B4-BE49-F238E27FC236}">
                  <a16:creationId xmlns:a16="http://schemas.microsoft.com/office/drawing/2014/main" id="{8AF1090B-1621-404C-9F3F-DFA59AE54A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4605338"/>
              <a:ext cx="431800" cy="576262"/>
              <a:chOff x="786749" y="2575853"/>
              <a:chExt cx="905829" cy="90582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2D0F35F-622D-4A15-9A23-E4AC9D07C6B4}"/>
                  </a:ext>
                </a:extLst>
              </p:cNvPr>
              <p:cNvSpPr/>
              <p:nvPr/>
            </p:nvSpPr>
            <p:spPr>
              <a:xfrm>
                <a:off x="786749" y="2575853"/>
                <a:ext cx="905829" cy="905829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67AC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000" b="1" kern="0" dirty="0">
                  <a:solidFill>
                    <a:srgbClr val="FFFFFF"/>
                  </a:solidFill>
                  <a:latin typeface="Univers 45 Light" pitchFamily="34" charset="0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A5624AA-87B5-4346-A7F7-A72A191A3869}"/>
                  </a:ext>
                </a:extLst>
              </p:cNvPr>
              <p:cNvSpPr/>
              <p:nvPr/>
            </p:nvSpPr>
            <p:spPr>
              <a:xfrm>
                <a:off x="919959" y="2708108"/>
                <a:ext cx="639409" cy="641318"/>
              </a:xfrm>
              <a:prstGeom prst="ellipse">
                <a:avLst/>
              </a:prstGeom>
              <a:solidFill>
                <a:srgbClr val="0067AC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kern="0" dirty="0">
                    <a:solidFill>
                      <a:srgbClr val="FFFFFF"/>
                    </a:solidFill>
                    <a:latin typeface="Univers 45 Light" pitchFamily="34" charset="0"/>
                    <a:cs typeface="+mn-cs"/>
                  </a:rPr>
                  <a:t>2</a:t>
                </a:r>
              </a:p>
            </p:txBody>
          </p:sp>
        </p:grpSp>
        <p:sp>
          <p:nvSpPr>
            <p:cNvPr id="43" name="Text Placeholder 8">
              <a:extLst>
                <a:ext uri="{FF2B5EF4-FFF2-40B4-BE49-F238E27FC236}">
                  <a16:creationId xmlns:a16="http://schemas.microsoft.com/office/drawing/2014/main" id="{F98A1DFF-A757-4F05-AFA5-E7EE2965F54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000" y="4648200"/>
              <a:ext cx="5648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1000"/>
                </a:spcBef>
                <a:buClr>
                  <a:srgbClr val="0067AC"/>
                </a:buClr>
                <a:buFont typeface="Wingdings" panose="05000000000000000000" pitchFamily="2" charset="2"/>
                <a:buNone/>
              </a:pPr>
              <a:r>
                <a:rPr lang="en-IN" altLang="en-US" sz="2000" b="1" dirty="0">
                  <a:solidFill>
                    <a:schemeClr val="bg1"/>
                  </a:solidFill>
                  <a:latin typeface="Univers 45 Light"/>
                </a:rPr>
                <a:t>Process of Acid cleaning</a:t>
              </a:r>
            </a:p>
          </p:txBody>
        </p:sp>
      </p:grpSp>
      <p:pic>
        <p:nvPicPr>
          <p:cNvPr id="47" name="Google Shape;313;p3" descr="How To Support Climbing Houseplants Indoors">
            <a:extLst>
              <a:ext uri="{FF2B5EF4-FFF2-40B4-BE49-F238E27FC236}">
                <a16:creationId xmlns:a16="http://schemas.microsoft.com/office/drawing/2014/main" id="{63B4A49C-81A0-4C47-883C-59FD1DADC7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10" y="1338262"/>
            <a:ext cx="1315756" cy="464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5580-7893-47DB-9117-9040EB0A3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4632"/>
            <a:ext cx="7743824" cy="700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15A18-6275-49DC-A52F-B9A9C77CE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73" y="1371600"/>
            <a:ext cx="4215327" cy="389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B96D6-4FA5-47F9-9C4A-BC2A500462A7}"/>
              </a:ext>
            </a:extLst>
          </p:cNvPr>
          <p:cNvSpPr txBox="1"/>
          <p:nvPr/>
        </p:nvSpPr>
        <p:spPr>
          <a:xfrm>
            <a:off x="890073" y="5519005"/>
            <a:ext cx="4215327" cy="64633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/>
              <a:t>Cross section of stator bar hollow conductor with copper oxide deposits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51261F6-8627-451C-8A26-7DD5B095826A}"/>
                  </a:ext>
                </a:extLst>
              </p14:cNvPr>
              <p14:cNvContentPartPr/>
              <p14:nvPr/>
            </p14:nvContentPartPr>
            <p14:xfrm>
              <a:off x="3194328" y="59748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51261F6-8627-451C-8A26-7DD5B095826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5328" y="5884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8873BF-CA88-4690-BE97-B554EEFC1031}"/>
                  </a:ext>
                </a:extLst>
              </p14:cNvPr>
              <p14:cNvContentPartPr/>
              <p14:nvPr/>
            </p14:nvContentPartPr>
            <p14:xfrm>
              <a:off x="3060048" y="7677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8873BF-CA88-4690-BE97-B554EEFC10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1408" y="7591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3F71D69-B94A-4323-B576-B14533E9C7CC}"/>
              </a:ext>
            </a:extLst>
          </p:cNvPr>
          <p:cNvGrpSpPr/>
          <p:nvPr/>
        </p:nvGrpSpPr>
        <p:grpSpPr>
          <a:xfrm>
            <a:off x="2718768" y="731400"/>
            <a:ext cx="360" cy="360"/>
            <a:chOff x="2718768" y="73140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533ED0D-E58B-41AC-A0FF-8DAA8277CCDD}"/>
                    </a:ext>
                  </a:extLst>
                </p14:cNvPr>
                <p14:cNvContentPartPr/>
                <p14:nvPr/>
              </p14:nvContentPartPr>
              <p14:xfrm>
                <a:off x="2718768" y="731400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533ED0D-E58B-41AC-A0FF-8DAA8277CCD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09768" y="7227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99CBF3F-2483-4147-B41C-B6EC488CD484}"/>
                    </a:ext>
                  </a:extLst>
                </p14:cNvPr>
                <p14:cNvContentPartPr/>
                <p14:nvPr/>
              </p14:nvContentPartPr>
              <p14:xfrm>
                <a:off x="2718768" y="731400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99CBF3F-2483-4147-B41C-B6EC488CD48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09768" y="7227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3DD432C-A608-4E1A-8B4D-CB15CEDED39D}"/>
                  </a:ext>
                </a:extLst>
              </p14:cNvPr>
              <p14:cNvContentPartPr/>
              <p14:nvPr/>
            </p14:nvContentPartPr>
            <p14:xfrm>
              <a:off x="7936968" y="613248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3DD432C-A608-4E1A-8B4D-CB15CEDED39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27968" y="61238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562474B-E4A3-41BD-B715-7278009FAF6E}"/>
                  </a:ext>
                </a:extLst>
              </p14:cNvPr>
              <p14:cNvContentPartPr/>
              <p14:nvPr/>
            </p14:nvContentPartPr>
            <p14:xfrm>
              <a:off x="5717928" y="87756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562474B-E4A3-41BD-B715-7278009FAF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09288" y="86892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D772D42B-A52D-4145-9C3C-BD1005757539}"/>
              </a:ext>
            </a:extLst>
          </p:cNvPr>
          <p:cNvSpPr/>
          <p:nvPr/>
        </p:nvSpPr>
        <p:spPr>
          <a:xfrm>
            <a:off x="890073" y="2286000"/>
            <a:ext cx="1395927" cy="1371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962F8-0FF5-4995-B33D-6AB6FC5A0AFB}"/>
              </a:ext>
            </a:extLst>
          </p:cNvPr>
          <p:cNvSpPr txBox="1"/>
          <p:nvPr/>
        </p:nvSpPr>
        <p:spPr>
          <a:xfrm>
            <a:off x="5614056" y="1397675"/>
            <a:ext cx="2971440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It is estimated that about 10 % to 20 % of the 2000 water-cooled generators worldwide (</a:t>
            </a:r>
            <a:r>
              <a:rPr lang="en-US" sz="1800" b="0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not including the former USSR and China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suffer from flow restrictions within the first 25 years of operation. </a:t>
            </a:r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286E1F-3D29-4EFF-B2C5-022BA8826728}"/>
              </a:ext>
            </a:extLst>
          </p:cNvPr>
          <p:cNvSpPr txBox="1"/>
          <p:nvPr/>
        </p:nvSpPr>
        <p:spPr>
          <a:xfrm>
            <a:off x="5599535" y="3969111"/>
            <a:ext cx="2970721" cy="12926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/>
              <a:t>Source:</a:t>
            </a:r>
          </a:p>
          <a:p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International Association for the Properties of Water and Steam, IAPWS TGD10-19, 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Technical Guidance Document: Chemistry Management in Generator Water Cooling during Operation and Shutdown. (</a:t>
            </a:r>
            <a:r>
              <a:rPr lang="en-US" sz="1200" b="0" i="1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2019</a:t>
            </a:r>
            <a:r>
              <a:rPr lang="en-US" sz="12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376596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DE01-6AB7-4AB6-BD8D-9D7B2A39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41" y="381000"/>
            <a:ext cx="7705725" cy="4079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3135D829-D2EF-47DB-8786-DC8B7EED98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3716" y="1371600"/>
            <a:ext cx="8305800" cy="45719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Generator Winding with Anaerobic  Stator water system are vulnerable for copper oxide clogging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LOW oxygen regime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) ,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if exposed to O</a:t>
            </a:r>
            <a:r>
              <a:rPr lang="en-US" sz="2000" baseline="-25000" dirty="0">
                <a:solidFill>
                  <a:srgbClr val="C00000"/>
                </a:solidFill>
                <a:latin typeface="Times New Roman" panose="02020603050405020304" pitchFamily="18" charset="0"/>
              </a:rPr>
              <a:t>2.</a:t>
            </a:r>
            <a:endParaRPr lang="en-US" sz="2000" baseline="-25000" dirty="0">
              <a:solidFill>
                <a:srgbClr val="C00000"/>
              </a:solidFill>
            </a:endParaRP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OEM Specifies Dissolved Oxygen DO &lt; 20 ppb  (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BHEL Make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).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Higher dissolved O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concentration leads to formation of 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CuO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 (Cupric Oxide) And/or Cu</a:t>
            </a:r>
            <a:r>
              <a:rPr lang="en-US" altLang="en-US" sz="2000" baseline="-25000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2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O (Cuprous Oxide) inside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the hollow conductor 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Flow of cooling water is restricted due to clogging in hollow conductors</a:t>
            </a:r>
            <a:r>
              <a:rPr lang="en-US" altLang="en-US" sz="2000" b="1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 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altLang="en-US" sz="2000" b="1" dirty="0">
                <a:solidFill>
                  <a:srgbClr val="9C0400"/>
                </a:solidFill>
                <a:latin typeface="Univers 45 Light"/>
              </a:rPr>
              <a:t>Reduction in flow leads to increase in winding temperature and accelerated ageing of machine insulation.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On this condition either Generator load is to be restricted or machine may fail on stator earth Fault.</a:t>
            </a:r>
          </a:p>
          <a:p>
            <a:pPr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Font typeface="Wingdings" panose="05000000000000000000" pitchFamily="2" charset="2"/>
              <a:buChar char="Ø"/>
            </a:pP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  <a:latin typeface="Univers 45 Light"/>
              </a:rPr>
              <a:t>At Extreme case :</a:t>
            </a:r>
          </a:p>
          <a:p>
            <a:pPr marL="0" indent="0" algn="just" eaLnBrk="1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67AC"/>
              </a:buClr>
              <a:buNone/>
            </a:pPr>
            <a:endParaRPr lang="en-US" altLang="en-US" sz="2000" dirty="0">
              <a:solidFill>
                <a:schemeClr val="accent1">
                  <a:lumMod val="75000"/>
                </a:schemeClr>
              </a:solidFill>
              <a:latin typeface="Univers 45 Light"/>
            </a:endParaRPr>
          </a:p>
          <a:p>
            <a:pPr marL="0" indent="0" algn="just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US" altLang="en-US" sz="2000" dirty="0">
              <a:solidFill>
                <a:schemeClr val="tx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1A71B9E-217A-4318-BD2C-2C6E5B082326}"/>
              </a:ext>
            </a:extLst>
          </p:cNvPr>
          <p:cNvSpPr/>
          <p:nvPr/>
        </p:nvSpPr>
        <p:spPr>
          <a:xfrm>
            <a:off x="2819400" y="5029200"/>
            <a:ext cx="5410200" cy="5334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en-US" sz="1800" dirty="0">
                <a:solidFill>
                  <a:srgbClr val="F5053E"/>
                </a:solidFill>
                <a:latin typeface="Univers 45 Light"/>
              </a:rPr>
              <a:t>Complete rewinding of Generator may be required.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3DE01-6AB7-4AB6-BD8D-9D7B2A39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41" y="381000"/>
            <a:ext cx="7705725" cy="407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PROCESS: Copper Oxides Clogging</a:t>
            </a:r>
            <a:endParaRPr lang="en-IN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3135D829-D2EF-47DB-8786-DC8B7EED98D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5141" y="1600200"/>
            <a:ext cx="8305800" cy="4038600"/>
          </a:xfrm>
        </p:spPr>
        <p:txBody>
          <a:bodyPr/>
          <a:lstStyle/>
          <a:p>
            <a:pPr marL="354013" indent="-354013" eaLnBrk="1" hangingPunct="1">
              <a:lnSpc>
                <a:spcPct val="90000"/>
              </a:lnSpc>
              <a:spcBef>
                <a:spcPts val="1000"/>
              </a:spcBef>
              <a:buClr>
                <a:srgbClr val="0067AC"/>
              </a:buClr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54013" indent="-354013" eaLnBrk="1" hangingPunct="1">
              <a:lnSpc>
                <a:spcPct val="90000"/>
              </a:lnSpc>
              <a:spcBef>
                <a:spcPts val="1000"/>
              </a:spcBef>
              <a:buClr>
                <a:srgbClr val="0067AC"/>
              </a:buClr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67AC"/>
              </a:buClr>
              <a:buNone/>
            </a:pPr>
            <a:endParaRPr lang="en-US" altLang="en-US" sz="2400" dirty="0">
              <a:solidFill>
                <a:schemeClr val="tx2"/>
              </a:solidFill>
            </a:endParaRPr>
          </a:p>
        </p:txBody>
      </p:sp>
      <p:pic>
        <p:nvPicPr>
          <p:cNvPr id="3" name="image7.jpeg">
            <a:extLst>
              <a:ext uri="{FF2B5EF4-FFF2-40B4-BE49-F238E27FC236}">
                <a16:creationId xmlns:a16="http://schemas.microsoft.com/office/drawing/2014/main" id="{2DC8D846-C8C0-29F3-5B26-89615115F3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675" y="1352529"/>
            <a:ext cx="54864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4038E-D4D2-9813-1406-D18DA1EFE9F5}"/>
              </a:ext>
            </a:extLst>
          </p:cNvPr>
          <p:cNvSpPr txBox="1"/>
          <p:nvPr/>
        </p:nvSpPr>
        <p:spPr>
          <a:xfrm>
            <a:off x="613751" y="2870913"/>
            <a:ext cx="548639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Cupric oxide : Black in colour</a:t>
            </a:r>
          </a:p>
        </p:txBody>
      </p:sp>
      <p:pic>
        <p:nvPicPr>
          <p:cNvPr id="5" name="image8.png">
            <a:extLst>
              <a:ext uri="{FF2B5EF4-FFF2-40B4-BE49-F238E27FC236}">
                <a16:creationId xmlns:a16="http://schemas.microsoft.com/office/drawing/2014/main" id="{A51D9985-AB9E-0DAF-AE99-FA578703B7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051" y="3706609"/>
            <a:ext cx="5486400" cy="1231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5AB0FE-4924-7D45-A238-7974A34120A1}"/>
              </a:ext>
            </a:extLst>
          </p:cNvPr>
          <p:cNvSpPr txBox="1"/>
          <p:nvPr/>
        </p:nvSpPr>
        <p:spPr>
          <a:xfrm>
            <a:off x="675175" y="5364150"/>
            <a:ext cx="54229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Cuprous oxide : Reddish Brown in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5D6B5-0AEA-45A6-8356-0EA9F07DC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53" y="1253116"/>
            <a:ext cx="2047204" cy="18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2A035-F43C-2477-2FA6-0FC9989E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I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Winding Bar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166BDC-DA15-9E3E-32D0-1F5C2323E8CE}"/>
              </a:ext>
            </a:extLst>
          </p:cNvPr>
          <p:cNvGrpSpPr/>
          <p:nvPr/>
        </p:nvGrpSpPr>
        <p:grpSpPr>
          <a:xfrm>
            <a:off x="761999" y="1143000"/>
            <a:ext cx="7324725" cy="3352800"/>
            <a:chOff x="761999" y="1295400"/>
            <a:chExt cx="7324725" cy="3352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42D7148-50AD-AEBB-AB96-029A16A74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" t="2222" b="38889"/>
            <a:stretch/>
          </p:blipFill>
          <p:spPr>
            <a:xfrm>
              <a:off x="761999" y="1295400"/>
              <a:ext cx="7324725" cy="33528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56A763A-E887-42F6-E79A-3C83C2CF59CE}"/>
                </a:ext>
              </a:extLst>
            </p:cNvPr>
            <p:cNvSpPr/>
            <p:nvPr/>
          </p:nvSpPr>
          <p:spPr>
            <a:xfrm>
              <a:off x="2590800" y="1828800"/>
              <a:ext cx="838200" cy="9906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6892C2-4CD5-3D14-D0C5-3B2AC1DD94EF}"/>
              </a:ext>
            </a:extLst>
          </p:cNvPr>
          <p:cNvSpPr txBox="1"/>
          <p:nvPr/>
        </p:nvSpPr>
        <p:spPr>
          <a:xfrm>
            <a:off x="7391400" y="1309568"/>
            <a:ext cx="1676400" cy="733663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/>
              <a:t>BOTTOM BAR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6741AF-5910-3E3C-B625-300249885048}"/>
              </a:ext>
            </a:extLst>
          </p:cNvPr>
          <p:cNvSpPr txBox="1"/>
          <p:nvPr/>
        </p:nvSpPr>
        <p:spPr>
          <a:xfrm>
            <a:off x="7400636" y="2452568"/>
            <a:ext cx="1667164" cy="733663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/>
              <a:t>  TOP BAR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C1C9B5-A502-41EA-AC5C-F4FBC0E073C0}"/>
              </a:ext>
            </a:extLst>
          </p:cNvPr>
          <p:cNvSpPr txBox="1"/>
          <p:nvPr/>
        </p:nvSpPr>
        <p:spPr>
          <a:xfrm>
            <a:off x="1332749" y="4686913"/>
            <a:ext cx="6478502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000" u="sng" dirty="0">
                <a:solidFill>
                  <a:srgbClr val="9C0400"/>
                </a:solidFill>
              </a:rPr>
              <a:t>Winding configuration with Top &amp; Bottom Bar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rgbClr val="000066"/>
                </a:solidFill>
              </a:rPr>
              <a:t>Total 96 bars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rgbClr val="000066"/>
                </a:solidFill>
              </a:rPr>
              <a:t>Each Bar has 20 hollow conductor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2000" dirty="0">
                <a:solidFill>
                  <a:srgbClr val="000066"/>
                </a:solidFill>
              </a:rPr>
              <a:t>Total 1920 hollow conductors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66"/>
                </a:solidFill>
              </a:rPr>
              <a:t>Size of hollow conductors: 8100 x 5 x 1.6 (</a:t>
            </a:r>
            <a:r>
              <a:rPr lang="en-US" sz="2000" dirty="0" err="1">
                <a:solidFill>
                  <a:srgbClr val="000066"/>
                </a:solidFill>
              </a:rPr>
              <a:t>aprox</a:t>
            </a:r>
            <a:r>
              <a:rPr lang="en-US" sz="2000" dirty="0">
                <a:solidFill>
                  <a:srgbClr val="000066"/>
                </a:solidFill>
              </a:rPr>
              <a:t>.) mm </a:t>
            </a:r>
            <a:endParaRPr lang="en-IN" sz="20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72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A206-D826-4899-A0EA-7AF428C8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IN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Winding Bar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DF010C5-F3D3-4C33-81AD-8804E919F4EC}"/>
              </a:ext>
            </a:extLst>
          </p:cNvPr>
          <p:cNvGrpSpPr/>
          <p:nvPr/>
        </p:nvGrpSpPr>
        <p:grpSpPr>
          <a:xfrm>
            <a:off x="990600" y="1295400"/>
            <a:ext cx="6696075" cy="3505200"/>
            <a:chOff x="990600" y="1295400"/>
            <a:chExt cx="6696075" cy="3505200"/>
          </a:xfrm>
        </p:grpSpPr>
        <p:pic>
          <p:nvPicPr>
            <p:cNvPr id="4" name="Picture 3" descr="A drawing of a rectangular object&#10;&#10;Description automatically generated">
              <a:extLst>
                <a:ext uri="{FF2B5EF4-FFF2-40B4-BE49-F238E27FC236}">
                  <a16:creationId xmlns:a16="http://schemas.microsoft.com/office/drawing/2014/main" id="{1B4A1F37-AF92-4C10-A090-1A3878E2F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3" t="8519" r="15938" b="5556"/>
            <a:stretch/>
          </p:blipFill>
          <p:spPr>
            <a:xfrm>
              <a:off x="990600" y="1295400"/>
              <a:ext cx="6696075" cy="3505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8957DE-D6AF-44EB-8E7A-CFC6ACF51B94}"/>
                </a:ext>
              </a:extLst>
            </p:cNvPr>
            <p:cNvSpPr txBox="1"/>
            <p:nvPr/>
          </p:nvSpPr>
          <p:spPr>
            <a:xfrm>
              <a:off x="3016781" y="1780527"/>
              <a:ext cx="1904999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rgbClr val="002060"/>
                  </a:solidFill>
                </a:rPr>
                <a:t>Hollow conductor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0C3862-B6F2-4EE3-B42F-EDD79B26CF25}"/>
                </a:ext>
              </a:extLst>
            </p:cNvPr>
            <p:cNvSpPr txBox="1"/>
            <p:nvPr/>
          </p:nvSpPr>
          <p:spPr>
            <a:xfrm>
              <a:off x="3019425" y="1296366"/>
              <a:ext cx="1905000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rgbClr val="002060"/>
                  </a:solidFill>
                </a:rPr>
                <a:t>Solid  conductor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261B637-C60E-4383-92E9-BD33DAAEA23C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>
              <a:off x="2022765" y="1965193"/>
              <a:ext cx="994016" cy="2258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C468F91-3704-43C4-913F-B467AC1431B0}"/>
              </a:ext>
            </a:extLst>
          </p:cNvPr>
          <p:cNvSpPr txBox="1"/>
          <p:nvPr/>
        </p:nvSpPr>
        <p:spPr>
          <a:xfrm>
            <a:off x="2057400" y="5149029"/>
            <a:ext cx="3913237" cy="646331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002060"/>
                </a:solidFill>
              </a:rPr>
              <a:t>Solid Conductor      : Current Flow </a:t>
            </a:r>
          </a:p>
          <a:p>
            <a:r>
              <a:rPr lang="en-IN" dirty="0">
                <a:solidFill>
                  <a:srgbClr val="002060"/>
                </a:solidFill>
              </a:rPr>
              <a:t>Hollow Conductor  :  Water Flow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42D4ED-7CE9-4247-BFF8-8D3AF012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33999" y="1932040"/>
            <a:ext cx="3505200" cy="2231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716D18-56E6-487B-BD70-0AE01238728A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022765" y="1481032"/>
            <a:ext cx="996660" cy="495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C513D30-F24A-40CC-AB53-2C1E15F28F7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924425" y="1481032"/>
            <a:ext cx="1704975" cy="573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23577A-24F1-499B-8ADC-4A029B928F62}"/>
              </a:ext>
            </a:extLst>
          </p:cNvPr>
          <p:cNvCxnSpPr>
            <a:cxnSpLocks/>
          </p:cNvCxnSpPr>
          <p:nvPr/>
        </p:nvCxnSpPr>
        <p:spPr>
          <a:xfrm>
            <a:off x="4921780" y="1965193"/>
            <a:ext cx="1707620" cy="340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20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13400</TotalTime>
  <Words>1995</Words>
  <Application>Microsoft Office PowerPoint</Application>
  <PresentationFormat>On-screen Show (4:3)</PresentationFormat>
  <Paragraphs>297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CIDFont+F2</vt:lpstr>
      <vt:lpstr>CIDFont+F3</vt:lpstr>
      <vt:lpstr>CIDFont+F5</vt:lpstr>
      <vt:lpstr>Times New Roman</vt:lpstr>
      <vt:lpstr>Univers 45 Light</vt:lpstr>
      <vt:lpstr>Wingdings</vt:lpstr>
      <vt:lpstr>Office Theme</vt:lpstr>
      <vt:lpstr>PowerPoint Presentation</vt:lpstr>
      <vt:lpstr>Authors</vt:lpstr>
      <vt:lpstr>Presentation By</vt:lpstr>
      <vt:lpstr>Content</vt:lpstr>
      <vt:lpstr>INTRODUCTION</vt:lpstr>
      <vt:lpstr>INTRODUCTION</vt:lpstr>
      <vt:lpstr> PROCESS: Copper Oxides Clogging</vt:lpstr>
      <vt:lpstr>INTRODUCTION: Winding Bar</vt:lpstr>
      <vt:lpstr>INTRODUCTION: Winding Bar</vt:lpstr>
      <vt:lpstr>INTRODUCTION: 500 MW Generator Clogging Problem</vt:lpstr>
      <vt:lpstr> When Chemical Cleaning is required? </vt:lpstr>
      <vt:lpstr>INTRODUCTION: Acid Cleaning of Generator</vt:lpstr>
      <vt:lpstr>Advantage: Mech Vs Chem Cleaning </vt:lpstr>
      <vt:lpstr>    Copper Oxide Deposition </vt:lpstr>
      <vt:lpstr>Process of Chemical cleaning</vt:lpstr>
      <vt:lpstr> Why Chemical Cleaning ? </vt:lpstr>
      <vt:lpstr>CONCERN WITH CHEMICAL CLEANING</vt:lpstr>
      <vt:lpstr>CONCERN WITH CHEMICAL CLEANING</vt:lpstr>
      <vt:lpstr>Real time case studies</vt:lpstr>
      <vt:lpstr>Real time case studies</vt:lpstr>
      <vt:lpstr>IMAPCT ASSESMENT OF EDTA</vt:lpstr>
      <vt:lpstr>DIAGNOSTIC TESTS OF GENERATOR WINDING</vt:lpstr>
      <vt:lpstr>DIAGNOSTIC TESTS OF GENERATOR WINDING</vt:lpstr>
      <vt:lpstr>Sample Selection</vt:lpstr>
      <vt:lpstr>Winding resistance test Data</vt:lpstr>
      <vt:lpstr> Winding Resistance   </vt:lpstr>
      <vt:lpstr>Tan Delta Test Data</vt:lpstr>
      <vt:lpstr> Tan Delta </vt:lpstr>
      <vt:lpstr>Capacitance test Data</vt:lpstr>
      <vt:lpstr> Winding Resistance   </vt:lpstr>
      <vt:lpstr>Mechanical Test</vt:lpstr>
      <vt:lpstr>Conclusion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on case study of  Tuning of  500MW ST-2 Generator Synchronization of NTPC Ltd. Singrauli.</dc:title>
  <dc:creator>Narayan Prasad Dewangan</dc:creator>
  <cp:lastModifiedBy>ANAND PANDEY</cp:lastModifiedBy>
  <cp:revision>298</cp:revision>
  <dcterms:created xsi:type="dcterms:W3CDTF">2006-08-16T00:00:00Z</dcterms:created>
  <dcterms:modified xsi:type="dcterms:W3CDTF">2024-02-09T12:49:29Z</dcterms:modified>
</cp:coreProperties>
</file>